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1" r:id="rId4"/>
    <p:sldId id="284" r:id="rId5"/>
    <p:sldId id="272" r:id="rId6"/>
    <p:sldId id="276" r:id="rId7"/>
    <p:sldId id="274" r:id="rId8"/>
    <p:sldId id="257" r:id="rId9"/>
    <p:sldId id="278" r:id="rId10"/>
    <p:sldId id="259" r:id="rId11"/>
    <p:sldId id="268" r:id="rId12"/>
    <p:sldId id="262" r:id="rId13"/>
    <p:sldId id="264" r:id="rId14"/>
    <p:sldId id="265" r:id="rId15"/>
    <p:sldId id="266" r:id="rId16"/>
    <p:sldId id="267" r:id="rId17"/>
    <p:sldId id="287" r:id="rId18"/>
    <p:sldId id="279" r:id="rId19"/>
    <p:sldId id="280" r:id="rId20"/>
    <p:sldId id="285" r:id="rId21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0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80169DC-4FA4-4B51-9826-5DD0D51FC39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9C567985-F422-48B3-9426-4EABD0CCF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D53B25B-4C4C-4EB5-87B2-D0FB89F0AA8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997D22A-4D8D-4229-B407-B8358813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1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77863"/>
            <a:ext cx="7772400" cy="14128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278063"/>
            <a:ext cx="7713663" cy="3106737"/>
          </a:xfrm>
        </p:spPr>
        <p:txBody>
          <a:bodyPr/>
          <a:lstStyle>
            <a:lvl1pPr marL="342900" indent="-342900" algn="ctr" eaLnBrk="1" hangingPunct="1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John Doe</a:t>
            </a:r>
          </a:p>
          <a:p>
            <a:pPr marL="342900" indent="-342900" algn="ctr" eaLnBrk="1" hangingPunct="1">
              <a:lnSpc>
                <a:spcPts val="2400"/>
              </a:lnSpc>
            </a:pPr>
            <a:r>
              <a:rPr lang="en-US" dirty="0" smtClean="0"/>
              <a:t>Center on Knowledge Translation for Technology Transfer (KT4TT)</a:t>
            </a:r>
          </a:p>
          <a:p>
            <a:pPr marL="342900" indent="-342900" algn="ctr" eaLnBrk="1" hangingPunct="1">
              <a:lnSpc>
                <a:spcPts val="2400"/>
              </a:lnSpc>
            </a:pPr>
            <a:r>
              <a:rPr lang="en-US" dirty="0" smtClean="0"/>
              <a:t>University at Buffalo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sng" dirty="0" smtClean="0">
                <a:solidFill>
                  <a:srgbClr val="0000FF"/>
                </a:solidFill>
              </a:rPr>
              <a:t>http://sphhp.buffalo.edu/cat/kt4tt.html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lvl="3"/>
            <a:r>
              <a:rPr lang="en-US" dirty="0" smtClean="0"/>
              <a:t>Date</a:t>
            </a:r>
          </a:p>
          <a:p>
            <a:pPr lvl="4"/>
            <a:r>
              <a:rPr lang="en-US" dirty="0" smtClean="0"/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3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583000" b="-59852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88758" y="270933"/>
            <a:ext cx="8576109" cy="3165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43054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KT4TT /T</a:t>
            </a:r>
            <a:r>
              <a:rPr lang="en-US" b="1" baseline="30000" dirty="0" smtClean="0"/>
              <a:t>2</a:t>
            </a:r>
            <a:r>
              <a:rPr lang="en-US" b="1" dirty="0" smtClean="0"/>
              <a:t>RERC Product Now Off Market</a:t>
            </a:r>
            <a:endParaRPr lang="en-US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77711" y="3477659"/>
            <a:ext cx="17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Product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8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88758" y="270933"/>
            <a:ext cx="8576109" cy="3165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971810" y="430540"/>
            <a:ext cx="320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Old Technology</a:t>
            </a:r>
            <a:endParaRPr lang="en-US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52824" y="3477659"/>
            <a:ext cx="36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baseline="30000" dirty="0" smtClean="0"/>
              <a:t>2</a:t>
            </a:r>
            <a:r>
              <a:rPr lang="en-US" b="1" dirty="0" smtClean="0"/>
              <a:t>RERC/KT4TT Current Product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757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7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ADCB-42D8-463C-9D10-C3FF87679CA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CFD7-2A71-4E79-B795-E87FB3FAA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kt4tt.buffalo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6726"/>
            <a:ext cx="7772400" cy="1659333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3600" b="1" kern="0" spc="100" dirty="0" smtClean="0">
                <a:solidFill>
                  <a:schemeClr val="accent5">
                    <a:lumMod val="50000"/>
                  </a:schemeClr>
                </a:solidFill>
              </a:rPr>
              <a:t>KT4TT</a:t>
            </a:r>
            <a:r>
              <a:rPr lang="en-US" sz="3600" b="1" kern="0" spc="-100" dirty="0" smtClean="0">
                <a:solidFill>
                  <a:schemeClr val="accent5">
                    <a:lumMod val="50000"/>
                  </a:schemeClr>
                </a:solidFill>
              </a:rPr>
              <a:t> / </a:t>
            </a:r>
            <a:r>
              <a:rPr lang="en-US" sz="3600" b="1" kern="0" spc="100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3600" b="1" kern="0" spc="1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b="1" kern="0" spc="100" dirty="0" smtClean="0">
                <a:solidFill>
                  <a:schemeClr val="accent5">
                    <a:lumMod val="50000"/>
                  </a:schemeClr>
                </a:solidFill>
              </a:rPr>
              <a:t>RERC </a:t>
            </a:r>
            <a:r>
              <a:rPr lang="en-US" sz="3600" b="1" kern="0" spc="100" dirty="0">
                <a:solidFill>
                  <a:schemeClr val="accent5">
                    <a:lumMod val="50000"/>
                  </a:schemeClr>
                </a:solidFill>
              </a:rPr>
              <a:t>Ignite Session</a:t>
            </a:r>
            <a:br>
              <a:rPr lang="en-US" sz="3600" b="1" kern="0" spc="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kern="0" spc="100" dirty="0">
                <a:solidFill>
                  <a:schemeClr val="accent5">
                    <a:lumMod val="50000"/>
                  </a:schemeClr>
                </a:solidFill>
              </a:rPr>
              <a:t>AT Products &amp; </a:t>
            </a:r>
            <a:r>
              <a:rPr lang="en-US" sz="3600" b="1" kern="0" spc="100" dirty="0" smtClean="0">
                <a:solidFill>
                  <a:schemeClr val="accent5">
                    <a:lumMod val="50000"/>
                  </a:schemeClr>
                </a:solidFill>
              </a:rPr>
              <a:t>Life Cycles</a:t>
            </a:r>
            <a:endParaRPr lang="en-US" sz="3600" kern="0" spc="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43000" y="2540833"/>
            <a:ext cx="6858000" cy="27169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ts val="2400"/>
              </a:lnSpc>
              <a:spcBef>
                <a:spcPct val="25000"/>
              </a:spcBef>
            </a:pPr>
            <a:r>
              <a:rPr lang="en-US" b="1" dirty="0"/>
              <a:t>James A. Leahy</a:t>
            </a:r>
          </a:p>
          <a:p>
            <a:pPr marL="342900" indent="-342900">
              <a:lnSpc>
                <a:spcPts val="2400"/>
              </a:lnSpc>
            </a:pPr>
            <a:r>
              <a:rPr lang="en-US" dirty="0"/>
              <a:t>KT4TT Center, University at Buffalo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lnSpc>
                <a:spcPts val="2400"/>
              </a:lnSpc>
            </a:pPr>
            <a:r>
              <a:rPr lang="en-US" u="sng" dirty="0">
                <a:solidFill>
                  <a:srgbClr val="0000FF"/>
                </a:solidFill>
                <a:hlinkClick r:id="rId2"/>
              </a:rPr>
              <a:t>http://sphhp.buffalo.edu/</a:t>
            </a:r>
            <a:r>
              <a:rPr lang="en-US" u="sng" dirty="0">
                <a:solidFill>
                  <a:srgbClr val="0000FF"/>
                </a:solidFill>
              </a:rPr>
              <a:t>cat/kt4tt.html</a:t>
            </a:r>
          </a:p>
          <a:p>
            <a:pPr marL="342900" indent="-342900" algn="l"/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</a:rPr>
              <a:t>11:45am -12:45 pm</a:t>
            </a: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</a:rPr>
              <a:t>January 19, 2017</a:t>
            </a: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</a:rPr>
              <a:t>ATIA, Orlando, Florida</a:t>
            </a:r>
            <a:endParaRPr lang="en-US" sz="2000" dirty="0">
              <a:solidFill>
                <a:srgbClr val="0000FF"/>
              </a:solidFill>
            </a:endParaRP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76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94923" y="3894763"/>
            <a:ext cx="2051230" cy="2602489"/>
            <a:chOff x="6294923" y="3962499"/>
            <a:chExt cx="2051230" cy="2602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5" r="12639"/>
            <a:stretch/>
          </p:blipFill>
          <p:spPr>
            <a:xfrm>
              <a:off x="6294923" y="3962499"/>
              <a:ext cx="2051230" cy="185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00801" y="5918657"/>
              <a:ext cx="1810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PictureMate</a:t>
              </a:r>
              <a:r>
                <a:rPr lang="en-US" dirty="0"/>
                <a:t>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smtClean="0"/>
                <a:t>Epson</a:t>
              </a:r>
              <a:endParaRPr lang="en-US" dirty="0"/>
            </a:p>
          </p:txBody>
        </p:sp>
      </p:grpSp>
      <p:grpSp>
        <p:nvGrpSpPr>
          <p:cNvPr id="12" name="Zip Insta"/>
          <p:cNvGrpSpPr/>
          <p:nvPr/>
        </p:nvGrpSpPr>
        <p:grpSpPr>
          <a:xfrm>
            <a:off x="317630" y="3635368"/>
            <a:ext cx="3060835" cy="2854575"/>
            <a:chOff x="317630" y="3432160"/>
            <a:chExt cx="3060835" cy="28545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r="6081"/>
            <a:stretch/>
          </p:blipFill>
          <p:spPr>
            <a:xfrm>
              <a:off x="317630" y="3432160"/>
              <a:ext cx="3060835" cy="20638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7630" y="5640404"/>
              <a:ext cx="306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Zip </a:t>
              </a:r>
              <a:r>
                <a:rPr lang="en-US" dirty="0" err="1"/>
                <a:t>Insta</a:t>
              </a:r>
              <a:r>
                <a:rPr lang="en-US" dirty="0"/>
                <a:t> Photo </a:t>
              </a:r>
              <a:r>
                <a:rPr lang="en-US" dirty="0" smtClean="0"/>
                <a:t>Printer</a:t>
              </a:r>
            </a:p>
            <a:p>
              <a:pPr algn="ctr"/>
              <a:r>
                <a:rPr lang="en-US" i="1" dirty="0" smtClean="0"/>
                <a:t>from</a:t>
              </a:r>
              <a:r>
                <a:rPr lang="en-US" dirty="0" smtClean="0"/>
                <a:t> Polaroid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24075" y="806781"/>
            <a:ext cx="4886952" cy="2527756"/>
            <a:chOff x="1971675" y="823715"/>
            <a:chExt cx="4886952" cy="25277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675" y="823715"/>
              <a:ext cx="1688541" cy="252775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94046" y="1790823"/>
              <a:ext cx="2964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Easyshare</a:t>
              </a:r>
              <a:r>
                <a:rPr lang="en-US" dirty="0"/>
                <a:t> </a:t>
              </a:r>
              <a:r>
                <a:rPr lang="en-US" dirty="0" smtClean="0"/>
                <a:t>Photo Printer </a:t>
              </a:r>
              <a:r>
                <a:rPr lang="en-US" dirty="0"/>
                <a:t>500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smtClean="0"/>
                <a:t>Kodak</a:t>
              </a:r>
              <a:endParaRPr lang="en-US" dirty="0"/>
            </a:p>
          </p:txBody>
        </p:sp>
      </p:grpSp>
      <p:grpSp>
        <p:nvGrpSpPr>
          <p:cNvPr id="13" name="Shelphy"/>
          <p:cNvGrpSpPr/>
          <p:nvPr/>
        </p:nvGrpSpPr>
        <p:grpSpPr>
          <a:xfrm>
            <a:off x="3474718" y="3971243"/>
            <a:ext cx="2233061" cy="2526007"/>
            <a:chOff x="3474718" y="3759568"/>
            <a:chExt cx="2233061" cy="25260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0" r="10619"/>
            <a:stretch/>
          </p:blipFill>
          <p:spPr>
            <a:xfrm>
              <a:off x="3474718" y="3759568"/>
              <a:ext cx="2233061" cy="1880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50107" y="5639244"/>
              <a:ext cx="1451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SHELPHY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smtClean="0"/>
                <a:t>Canon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1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9027" y="831290"/>
            <a:ext cx="5729997" cy="2442600"/>
            <a:chOff x="756527" y="772021"/>
            <a:chExt cx="5729997" cy="2442600"/>
          </a:xfrm>
        </p:grpSpPr>
        <p:sp>
          <p:nvSpPr>
            <p:cNvPr id="5" name="TextBox 4"/>
            <p:cNvSpPr txBox="1"/>
            <p:nvPr/>
          </p:nvSpPr>
          <p:spPr>
            <a:xfrm>
              <a:off x="2661637" y="1670156"/>
              <a:ext cx="382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PowerCheq</a:t>
              </a:r>
              <a:r>
                <a:rPr lang="en-US" dirty="0"/>
                <a:t> Battery String Equalizer </a:t>
              </a:r>
              <a:r>
                <a:rPr lang="en-US" i="1" dirty="0"/>
                <a:t>from</a:t>
              </a:r>
              <a:r>
                <a:rPr lang="en-US" dirty="0"/>
                <a:t> Power Designers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27" y="772021"/>
              <a:ext cx="1819385" cy="2442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221313" y="4800332"/>
            <a:ext cx="39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Battery Equalizers (2 - 12v</a:t>
            </a:r>
            <a:r>
              <a:rPr lang="en-US" dirty="0" smtClean="0"/>
              <a:t>)</a:t>
            </a:r>
          </a:p>
          <a:p>
            <a:pPr algn="ctr"/>
            <a:r>
              <a:rPr lang="en-US" i="1" dirty="0" smtClean="0"/>
              <a:t>from</a:t>
            </a:r>
            <a:r>
              <a:rPr lang="en-US" dirty="0" smtClean="0"/>
              <a:t> </a:t>
            </a:r>
            <a:r>
              <a:rPr lang="en-US" dirty="0" err="1"/>
              <a:t>Vanner</a:t>
            </a:r>
            <a:r>
              <a:rPr lang="en-US" dirty="0"/>
              <a:t>, Cooper Industries, </a:t>
            </a:r>
            <a:r>
              <a:rPr lang="en-US" dirty="0" smtClean="0"/>
              <a:t>Eaton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01" y="3863123"/>
            <a:ext cx="2520751" cy="25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032" y="3585562"/>
            <a:ext cx="4292867" cy="2919823"/>
            <a:chOff x="114032" y="3585562"/>
            <a:chExt cx="4292867" cy="29198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6" b="12043"/>
            <a:stretch/>
          </p:blipFill>
          <p:spPr>
            <a:xfrm>
              <a:off x="733899" y="3585562"/>
              <a:ext cx="3053132" cy="227156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4032" y="5859054"/>
              <a:ext cx="4292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Original Wall Chair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Wall Chair</a:t>
              </a:r>
            </a:p>
          </p:txBody>
        </p:sp>
      </p:grpSp>
      <p:grpSp>
        <p:nvGrpSpPr>
          <p:cNvPr id="11" name="Wallmount"/>
          <p:cNvGrpSpPr/>
          <p:nvPr/>
        </p:nvGrpSpPr>
        <p:grpSpPr>
          <a:xfrm>
            <a:off x="4571999" y="3585562"/>
            <a:ext cx="4283243" cy="2921753"/>
            <a:chOff x="4571999" y="3509359"/>
            <a:chExt cx="4283243" cy="29217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615"/>
            <a:stretch/>
          </p:blipFill>
          <p:spPr>
            <a:xfrm>
              <a:off x="5701600" y="3509359"/>
              <a:ext cx="2024039" cy="2239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71999" y="5784781"/>
              <a:ext cx="428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Wallmount</a:t>
              </a:r>
              <a:r>
                <a:rPr lang="en-US" dirty="0"/>
                <a:t> Folding Chairs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Southwest Solutions Group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69634" y="862531"/>
            <a:ext cx="5422628" cy="2363322"/>
            <a:chOff x="1764859" y="862531"/>
            <a:chExt cx="5422628" cy="23633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59" y="862531"/>
              <a:ext cx="1629877" cy="23633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60379" y="1859626"/>
              <a:ext cx="3927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Easy </a:t>
              </a:r>
              <a:r>
                <a:rPr lang="en-US" dirty="0" smtClean="0"/>
                <a:t>Seat </a:t>
              </a:r>
              <a:r>
                <a:rPr lang="en-US" i="1" dirty="0" smtClean="0"/>
                <a:t>from</a:t>
              </a:r>
              <a:r>
                <a:rPr lang="en-US" dirty="0" smtClean="0"/>
                <a:t> </a:t>
              </a:r>
              <a:r>
                <a:rPr lang="en-US" dirty="0"/>
                <a:t>Dynamic Living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3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1176" y="833187"/>
            <a:ext cx="7189351" cy="2463379"/>
            <a:chOff x="924026" y="833187"/>
            <a:chExt cx="7189351" cy="2463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26" y="833187"/>
              <a:ext cx="3801978" cy="246337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34910" y="1741710"/>
              <a:ext cx="3378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Little Fingers Keyboard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err="1"/>
                <a:t>Datadesk</a:t>
              </a:r>
              <a:r>
                <a:rPr lang="en-US" dirty="0"/>
                <a:t> Technologies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33974" y="3898231"/>
            <a:ext cx="6291000" cy="2274790"/>
            <a:chOff x="1957849" y="3898231"/>
            <a:chExt cx="6291000" cy="22747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58" b="28021"/>
            <a:stretch/>
          </p:blipFill>
          <p:spPr>
            <a:xfrm>
              <a:off x="4433435" y="3898231"/>
              <a:ext cx="3815414" cy="22747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57849" y="4822531"/>
              <a:ext cx="2425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Kids </a:t>
              </a:r>
              <a:r>
                <a:rPr lang="en-US" dirty="0" smtClean="0"/>
                <a:t>Keyboards</a:t>
              </a:r>
            </a:p>
            <a:p>
              <a:pPr algn="ctr"/>
              <a:r>
                <a:rPr lang="en-US" i="1" dirty="0" smtClean="0"/>
                <a:t>from</a:t>
              </a:r>
              <a:r>
                <a:rPr lang="en-US" dirty="0" smtClean="0"/>
                <a:t> </a:t>
              </a:r>
              <a:r>
                <a:rPr lang="en-US" dirty="0" err="1" smtClean="0"/>
                <a:t>Kidcomputers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0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50329" y="4034367"/>
            <a:ext cx="2429934" cy="2259230"/>
            <a:chOff x="550329" y="4034367"/>
            <a:chExt cx="2429934" cy="22592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2" r="5263" b="27412"/>
            <a:stretch/>
          </p:blipFill>
          <p:spPr>
            <a:xfrm>
              <a:off x="694263" y="4034367"/>
              <a:ext cx="2286000" cy="14012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0329" y="5647266"/>
              <a:ext cx="2429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EZ Doorknob </a:t>
              </a:r>
              <a:r>
                <a:rPr lang="en-US" dirty="0" smtClean="0"/>
                <a:t>Grips</a:t>
              </a:r>
              <a:br>
                <a:rPr lang="en-US" dirty="0" smtClean="0"/>
              </a:br>
              <a:r>
                <a:rPr lang="en-US" i="1" dirty="0" smtClean="0"/>
                <a:t>from</a:t>
              </a:r>
              <a:r>
                <a:rPr lang="en-US" dirty="0" smtClean="0"/>
                <a:t> </a:t>
              </a:r>
              <a:r>
                <a:rPr lang="en-US" dirty="0"/>
                <a:t>Able Life </a:t>
              </a:r>
              <a:r>
                <a:rPr lang="en-US" dirty="0" smtClean="0"/>
                <a:t>Solutions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44333" y="3949702"/>
            <a:ext cx="2463800" cy="2343894"/>
            <a:chOff x="3344333" y="3949702"/>
            <a:chExt cx="2463800" cy="23438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836" y="3949702"/>
              <a:ext cx="1824567" cy="18245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44333" y="5647265"/>
              <a:ext cx="246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Doorknob Extender </a:t>
              </a:r>
              <a:r>
                <a:rPr lang="en-US" i="1" dirty="0"/>
                <a:t>from</a:t>
              </a:r>
              <a:r>
                <a:rPr lang="en-US" dirty="0"/>
                <a:t> Patterson </a:t>
              </a:r>
              <a:r>
                <a:rPr lang="en-US" dirty="0" smtClean="0"/>
                <a:t>Medical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42566" y="4047067"/>
            <a:ext cx="2315634" cy="2238061"/>
            <a:chOff x="6142566" y="4047067"/>
            <a:chExt cx="2315634" cy="2238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44" r="5527" b="25562"/>
            <a:stretch/>
          </p:blipFill>
          <p:spPr>
            <a:xfrm>
              <a:off x="6142566" y="4047067"/>
              <a:ext cx="2315634" cy="13969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76434" y="5638797"/>
              <a:ext cx="2281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Doorknob Extender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err="1" smtClean="0"/>
                <a:t>Maddak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7120" y="889000"/>
            <a:ext cx="5340354" cy="2326395"/>
            <a:chOff x="916517" y="889000"/>
            <a:chExt cx="5340354" cy="23263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517" y="889000"/>
              <a:ext cx="2681817" cy="23263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98337" y="1730403"/>
              <a:ext cx="2658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Magic Motion Lockset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Dynamic Living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0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17797" y="816333"/>
            <a:ext cx="5690036" cy="2468785"/>
            <a:chOff x="1593972" y="833267"/>
            <a:chExt cx="5690036" cy="24687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92"/>
            <a:stretch/>
          </p:blipFill>
          <p:spPr>
            <a:xfrm>
              <a:off x="1593972" y="833267"/>
              <a:ext cx="2063628" cy="24687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32767" y="1744495"/>
              <a:ext cx="3551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UpStop</a:t>
              </a:r>
              <a:r>
                <a:rPr lang="en-US" dirty="0"/>
                <a:t> </a:t>
              </a:r>
              <a:r>
                <a:rPr lang="en-US" dirty="0" smtClean="0"/>
                <a:t>Wheelchair Braking System</a:t>
              </a:r>
            </a:p>
            <a:p>
              <a:pPr algn="ctr"/>
              <a:r>
                <a:rPr lang="en-US" i="1" dirty="0" smtClean="0"/>
                <a:t>from</a:t>
              </a:r>
              <a:r>
                <a:rPr lang="en-US" dirty="0" smtClean="0"/>
                <a:t> </a:t>
              </a:r>
              <a:r>
                <a:rPr lang="en-US" dirty="0" err="1" smtClean="0"/>
                <a:t>AliMed</a:t>
              </a:r>
              <a:endParaRPr lang="en-US" dirty="0"/>
            </a:p>
          </p:txBody>
        </p:sp>
      </p:grpSp>
      <p:grpSp>
        <p:nvGrpSpPr>
          <p:cNvPr id="12" name="Automatic Braking"/>
          <p:cNvGrpSpPr/>
          <p:nvPr/>
        </p:nvGrpSpPr>
        <p:grpSpPr>
          <a:xfrm>
            <a:off x="517656" y="4151569"/>
            <a:ext cx="2887579" cy="2348799"/>
            <a:chOff x="517656" y="4024564"/>
            <a:chExt cx="2887579" cy="23487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95"/>
            <a:stretch/>
          </p:blipFill>
          <p:spPr>
            <a:xfrm>
              <a:off x="919813" y="4024564"/>
              <a:ext cx="2083267" cy="1600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7656" y="5727032"/>
              <a:ext cx="288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Automatic </a:t>
              </a:r>
              <a:r>
                <a:rPr lang="en-US" dirty="0"/>
                <a:t>Braking System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err="1" smtClean="0"/>
                <a:t>Pratiko</a:t>
              </a:r>
              <a:endParaRPr lang="en-US" dirty="0"/>
            </a:p>
          </p:txBody>
        </p:sp>
      </p:grpSp>
      <p:grpSp>
        <p:nvGrpSpPr>
          <p:cNvPr id="13" name="Disk Break"/>
          <p:cNvGrpSpPr/>
          <p:nvPr/>
        </p:nvGrpSpPr>
        <p:grpSpPr>
          <a:xfrm>
            <a:off x="3137834" y="4060931"/>
            <a:ext cx="2887579" cy="2439437"/>
            <a:chOff x="3137834" y="3933926"/>
            <a:chExt cx="2887579" cy="24394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281" y="3933926"/>
              <a:ext cx="2536257" cy="16908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37834" y="5727032"/>
              <a:ext cx="288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Disk Break System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Stealth Products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67748" y="3594063"/>
            <a:ext cx="2502569" cy="2907466"/>
            <a:chOff x="6067748" y="3594063"/>
            <a:chExt cx="2502569" cy="29074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685" y="3594063"/>
              <a:ext cx="1573550" cy="21492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67748" y="5855198"/>
              <a:ext cx="2502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Anti Rollback System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err="1"/>
                <a:t>AliMed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03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67000" y="934240"/>
            <a:ext cx="6619735" cy="2276091"/>
            <a:chOff x="1047925" y="934240"/>
            <a:chExt cx="6619735" cy="2276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25" y="934240"/>
              <a:ext cx="2777049" cy="22760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24974" y="1749121"/>
              <a:ext cx="384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Electronic </a:t>
              </a:r>
              <a:r>
                <a:rPr lang="en-US" dirty="0" smtClean="0"/>
                <a:t>Prescription Label </a:t>
              </a:r>
              <a:r>
                <a:rPr lang="en-US" dirty="0"/>
                <a:t>Devices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MEDVOX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38" y="3933825"/>
            <a:ext cx="2707931" cy="1793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1480" y="5765957"/>
            <a:ext cx="249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ScripTalk</a:t>
            </a:r>
            <a:endParaRPr lang="en-US" dirty="0"/>
          </a:p>
          <a:p>
            <a:pPr algn="ctr"/>
            <a:r>
              <a:rPr lang="en-US" i="1" dirty="0"/>
              <a:t>from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-Vision American</a:t>
            </a:r>
          </a:p>
        </p:txBody>
      </p:sp>
    </p:spTree>
    <p:extLst>
      <p:ext uri="{BB962C8B-B14F-4D97-AF65-F5344CB8AC3E}">
        <p14:creationId xmlns:p14="http://schemas.microsoft.com/office/powerpoint/2010/main" val="41666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4452" y="3855380"/>
            <a:ext cx="7147997" cy="2648139"/>
            <a:chOff x="927777" y="3855380"/>
            <a:chExt cx="7147997" cy="26481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77" y="3855380"/>
              <a:ext cx="3215597" cy="264813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18466" y="4886867"/>
              <a:ext cx="4257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Coin-u-</a:t>
              </a:r>
              <a:r>
                <a:rPr lang="en-US" dirty="0" err="1" smtClean="0"/>
                <a:t>lator</a:t>
              </a:r>
              <a:r>
                <a:rPr lang="en-US" dirty="0" smtClean="0"/>
                <a:t> </a:t>
              </a:r>
              <a:r>
                <a:rPr lang="en-US" i="1" dirty="0" smtClean="0"/>
                <a:t>from</a:t>
              </a:r>
              <a:r>
                <a:rPr lang="en-US" dirty="0" smtClean="0"/>
                <a:t> PCI Education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00125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Where Are We Headed from Here???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dirty="0" smtClean="0"/>
              <a:t>We all Know Technology is Progressing Rapidly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We all Know About the Aging Baby Boomer Population and the Gen Xers’ and Millennials, but the Silent Generation seems to be very well funded too.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We are seeking Technologies and Products that address the needs of the aging population while possessing Universal or Transgenerational Design Features.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2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1108" y="3738034"/>
            <a:ext cx="5803094" cy="2747433"/>
            <a:chOff x="1794933" y="3738034"/>
            <a:chExt cx="5803094" cy="27474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651" y="3738034"/>
              <a:ext cx="1635376" cy="27474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94933" y="5017693"/>
              <a:ext cx="4257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First Crush </a:t>
              </a:r>
              <a:r>
                <a:rPr lang="en-US" i="1" dirty="0" smtClean="0"/>
                <a:t>from</a:t>
              </a:r>
              <a:r>
                <a:rPr lang="en-US" dirty="0" smtClean="0"/>
                <a:t> First Wave Technologies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983655"/>
            <a:ext cx="32289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Hard Facts of Life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880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ts val="3400"/>
              </a:lnSpc>
              <a:buClr>
                <a:srgbClr val="0000FF"/>
              </a:buClr>
            </a:pPr>
            <a:r>
              <a:rPr lang="en-US" sz="7000" dirty="0"/>
              <a:t>50-65% of invention disclosures from </a:t>
            </a:r>
            <a:r>
              <a:rPr lang="en-US" sz="7000" dirty="0" smtClean="0"/>
              <a:t>U.S. </a:t>
            </a:r>
            <a:r>
              <a:rPr lang="en-US" sz="7000" dirty="0"/>
              <a:t>universities are converted into U.S. patent </a:t>
            </a:r>
            <a:r>
              <a:rPr lang="en-US" sz="7000" dirty="0" smtClean="0"/>
              <a:t>applications. </a:t>
            </a:r>
            <a:r>
              <a:rPr lang="en-US" sz="7000" dirty="0"/>
              <a:t>(AUTM 2008)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4500" dirty="0"/>
          </a:p>
          <a:p>
            <a:pPr>
              <a:lnSpc>
                <a:spcPts val="3400"/>
              </a:lnSpc>
              <a:buClr>
                <a:srgbClr val="0000FF"/>
              </a:buClr>
            </a:pPr>
            <a:r>
              <a:rPr lang="en-US" sz="7000" dirty="0"/>
              <a:t>30-50% of U.S. Patent applications are converted into Utility patents. (AUTM 2008) 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4500" dirty="0"/>
          </a:p>
          <a:p>
            <a:pPr>
              <a:lnSpc>
                <a:spcPts val="3400"/>
              </a:lnSpc>
              <a:buClr>
                <a:srgbClr val="0000FF"/>
              </a:buClr>
            </a:pPr>
            <a:r>
              <a:rPr lang="en-US" sz="7000" dirty="0"/>
              <a:t>99.8% of inventions fail. Only 3,000 patents out of 1.5 million are commercially viable. (Richard </a:t>
            </a:r>
            <a:r>
              <a:rPr lang="en-US" sz="7000" dirty="0" err="1"/>
              <a:t>Maulsby</a:t>
            </a:r>
            <a:r>
              <a:rPr lang="en-US" sz="7000" dirty="0"/>
              <a:t>, Director of Public Affairs USPTO)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9144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>
              <a:lnSpc>
                <a:spcPts val="3000"/>
              </a:lnSpc>
              <a:spcBef>
                <a:spcPct val="25000"/>
              </a:spcBef>
              <a:buClr>
                <a:srgbClr val="000099"/>
              </a:buClr>
              <a:buNone/>
            </a:pPr>
            <a:r>
              <a:rPr lang="en-US" sz="2400" dirty="0" smtClean="0"/>
              <a:t>The contents of this presentation were developed under a grant from the National </a:t>
            </a:r>
            <a:r>
              <a:rPr lang="en-US" sz="2400" dirty="0"/>
              <a:t>Institute on </a:t>
            </a:r>
            <a:r>
              <a:rPr lang="en-US" sz="2400" dirty="0" smtClean="0"/>
              <a:t>Disability, Independent Living, and Rehabilitation </a:t>
            </a:r>
            <a:r>
              <a:rPr lang="en-US" sz="2400" dirty="0"/>
              <a:t>Research </a:t>
            </a:r>
            <a:r>
              <a:rPr lang="en-US" sz="2400" dirty="0" smtClean="0"/>
              <a:t>(NIDILRR grant number 90DP0054-01-00). NIDILRR is a Center within the Administration for Community Living (ACL), Department of Health and Human Services (HHS). The contents of this presentation do </a:t>
            </a:r>
            <a:r>
              <a:rPr lang="en-US" sz="2400" dirty="0"/>
              <a:t>not necessarily represent the policy of </a:t>
            </a:r>
            <a:r>
              <a:rPr lang="en-US" sz="2400" dirty="0" smtClean="0"/>
              <a:t>NIDILRR, ACL, HHS, and </a:t>
            </a:r>
            <a:r>
              <a:rPr lang="en-US" sz="2400" dirty="0"/>
              <a:t>you should not assume endorsement by the Federal Government.</a:t>
            </a:r>
          </a:p>
          <a:p>
            <a:pPr marL="0" indent="0">
              <a:spcBef>
                <a:spcPct val="25000"/>
              </a:spcBef>
              <a:buClr>
                <a:srgbClr val="000099"/>
              </a:buClr>
              <a:buFontTx/>
              <a:buNone/>
            </a:pPr>
            <a:endParaRPr lang="en-US" sz="2800" dirty="0"/>
          </a:p>
          <a:p>
            <a:pPr>
              <a:spcBef>
                <a:spcPct val="2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Hard Facts of Life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en-US" dirty="0" smtClean="0"/>
              <a:t>AT Products are Normally Niche Market Products</a:t>
            </a:r>
          </a:p>
          <a:p>
            <a:pPr lvl="1">
              <a:spcAft>
                <a:spcPts val="600"/>
              </a:spcAft>
              <a:buClr>
                <a:srgbClr val="0000FF"/>
              </a:buClr>
            </a:pPr>
            <a:r>
              <a:rPr lang="en-US" dirty="0" smtClean="0"/>
              <a:t>Some AT Products may be Orphan Products with an extremely small target market.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Most Successful AT Products have a Mainstream Market Component</a:t>
            </a:r>
          </a:p>
          <a:p>
            <a:pPr lvl="1">
              <a:spcAft>
                <a:spcPts val="600"/>
              </a:spcAft>
              <a:buClr>
                <a:srgbClr val="0000FF"/>
              </a:buClr>
            </a:pPr>
            <a:r>
              <a:rPr lang="en-US" dirty="0" smtClean="0"/>
              <a:t>Current Smart Home Technology is an Example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dirty="0" smtClean="0"/>
              <a:t>Very Difficult to Survive as a One Product Company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dirty="0" smtClean="0"/>
              <a:t>Everyone will age into a Functional Limitation or a Disability if you live long enough!!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30000" r="697" b="3055"/>
          <a:stretch/>
        </p:blipFill>
        <p:spPr>
          <a:xfrm>
            <a:off x="1409700" y="1957209"/>
            <a:ext cx="6334126" cy="459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5" y="476250"/>
            <a:ext cx="7943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Product Life Cycle</a:t>
            </a:r>
          </a:p>
          <a:p>
            <a:endParaRPr lang="en-US" dirty="0"/>
          </a:p>
          <a:p>
            <a:pPr algn="ctr"/>
            <a:r>
              <a:rPr lang="en-US" dirty="0" smtClean="0"/>
              <a:t>Retrieved from</a:t>
            </a:r>
            <a:r>
              <a:rPr lang="en-US" dirty="0"/>
              <a:t>: http://web.stanford.edu/class/ee204/product_lifecycle.html</a:t>
            </a:r>
          </a:p>
        </p:txBody>
      </p:sp>
    </p:spTree>
    <p:extLst>
      <p:ext uri="{BB962C8B-B14F-4D97-AF65-F5344CB8AC3E}">
        <p14:creationId xmlns:p14="http://schemas.microsoft.com/office/powerpoint/2010/main" val="10057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58547" y="788790"/>
            <a:ext cx="5435632" cy="2554485"/>
            <a:chOff x="877472" y="788790"/>
            <a:chExt cx="5435632" cy="2554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8" r="12719"/>
            <a:stretch/>
          </p:blipFill>
          <p:spPr>
            <a:xfrm>
              <a:off x="877472" y="788790"/>
              <a:ext cx="1868176" cy="25544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38384" y="1670156"/>
              <a:ext cx="3474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Lids Off </a:t>
              </a:r>
              <a:r>
                <a:rPr lang="en-US" dirty="0" smtClean="0"/>
                <a:t>Automated Jar </a:t>
              </a:r>
              <a:r>
                <a:rPr lang="en-US" dirty="0"/>
                <a:t>Opener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Black &amp; Decker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3438" y="4810700"/>
            <a:ext cx="302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Touch Jar </a:t>
            </a:r>
            <a:r>
              <a:rPr lang="en-US" dirty="0" smtClean="0"/>
              <a:t>Opener</a:t>
            </a:r>
          </a:p>
          <a:p>
            <a:pPr algn="ctr"/>
            <a:r>
              <a:rPr lang="en-US" i="1" dirty="0" smtClean="0"/>
              <a:t>from</a:t>
            </a:r>
            <a:r>
              <a:rPr lang="en-US" dirty="0" smtClean="0"/>
              <a:t> </a:t>
            </a:r>
            <a:r>
              <a:rPr lang="en-US" dirty="0"/>
              <a:t>One Touch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28" y="3776097"/>
            <a:ext cx="2715539" cy="27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5296" y="853208"/>
            <a:ext cx="6389098" cy="2417042"/>
            <a:chOff x="1003821" y="878609"/>
            <a:chExt cx="6389098" cy="2417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3" r="13667"/>
            <a:stretch/>
          </p:blipFill>
          <p:spPr>
            <a:xfrm>
              <a:off x="1003821" y="878609"/>
              <a:ext cx="1719040" cy="24170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78671" y="1678277"/>
              <a:ext cx="4514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Lids Off Open-It </a:t>
              </a:r>
              <a:r>
                <a:rPr lang="en-US" dirty="0" smtClean="0"/>
                <a:t>All Jar</a:t>
              </a:r>
              <a:r>
                <a:rPr lang="en-US" dirty="0"/>
                <a:t>, Can, &amp; Bottle Opener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Black &amp; Decker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20915" y="3897843"/>
            <a:ext cx="5719629" cy="2550582"/>
            <a:chOff x="1673290" y="3897843"/>
            <a:chExt cx="5719629" cy="25505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554" y="3897843"/>
              <a:ext cx="2176365" cy="25505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73290" y="4726345"/>
              <a:ext cx="3258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Open </a:t>
              </a:r>
              <a:r>
                <a:rPr lang="en-US" dirty="0" smtClean="0"/>
                <a:t>Ease Automatic </a:t>
              </a:r>
              <a:r>
                <a:rPr lang="en-US" dirty="0"/>
                <a:t>Jar Opener </a:t>
              </a:r>
              <a:r>
                <a:rPr lang="en-US" i="1" dirty="0"/>
                <a:t>from</a:t>
              </a:r>
              <a:r>
                <a:rPr lang="en-US" dirty="0"/>
                <a:t> Hamilton </a:t>
              </a:r>
              <a:r>
                <a:rPr lang="en-US" dirty="0" smtClean="0"/>
                <a:t>Beach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0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>
          <a:xfrm>
            <a:off x="921077" y="884514"/>
            <a:ext cx="2444323" cy="1723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123" y="2716087"/>
            <a:ext cx="325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 Series Premium </a:t>
            </a:r>
            <a:r>
              <a:rPr lang="en-US" dirty="0" smtClean="0"/>
              <a:t>Thermostat </a:t>
            </a:r>
            <a:r>
              <a:rPr lang="en-US" i="1" dirty="0" smtClean="0"/>
              <a:t>from</a:t>
            </a:r>
            <a:r>
              <a:rPr lang="en-US" dirty="0" smtClean="0"/>
              <a:t> </a:t>
            </a:r>
            <a:r>
              <a:rPr lang="en-US" dirty="0"/>
              <a:t>White Rodgers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6" y="879954"/>
            <a:ext cx="3128536" cy="1543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3635" y="2440266"/>
            <a:ext cx="324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Kelvin - Interactive</a:t>
            </a:r>
          </a:p>
          <a:p>
            <a:pPr algn="ctr"/>
            <a:r>
              <a:rPr lang="en-US" dirty="0"/>
              <a:t>Voice Controlled Thermostat </a:t>
            </a:r>
            <a:r>
              <a:rPr lang="en-US" i="1" dirty="0"/>
              <a:t>from</a:t>
            </a:r>
            <a:r>
              <a:rPr lang="en-US" dirty="0"/>
              <a:t> Independent Living Aid</a:t>
            </a:r>
          </a:p>
        </p:txBody>
      </p:sp>
      <p:grpSp>
        <p:nvGrpSpPr>
          <p:cNvPr id="10" name="Smart Thermostat"/>
          <p:cNvGrpSpPr/>
          <p:nvPr/>
        </p:nvGrpSpPr>
        <p:grpSpPr>
          <a:xfrm>
            <a:off x="1915429" y="3942877"/>
            <a:ext cx="5313145" cy="2489935"/>
            <a:chOff x="1915429" y="3798938"/>
            <a:chExt cx="5313145" cy="2489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1" y="3798938"/>
              <a:ext cx="2743200" cy="21092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5429" y="5919541"/>
              <a:ext cx="5313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Smart Thermostat with Voice Control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smtClean="0"/>
                <a:t>Honeywell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41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434429" y="3522133"/>
            <a:ext cx="2430438" cy="3036349"/>
            <a:chOff x="6434429" y="3522133"/>
            <a:chExt cx="2430438" cy="30363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4" t="3706" r="19252" b="1"/>
            <a:stretch/>
          </p:blipFill>
          <p:spPr>
            <a:xfrm>
              <a:off x="6711111" y="3522133"/>
              <a:ext cx="1643509" cy="258490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34429" y="5912151"/>
              <a:ext cx="2430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Siri </a:t>
              </a:r>
              <a:r>
                <a:rPr lang="en-US" dirty="0" smtClean="0"/>
                <a:t>Remote</a:t>
              </a:r>
            </a:p>
            <a:p>
              <a:pPr algn="ctr"/>
              <a:r>
                <a:rPr lang="en-US" i="1" dirty="0" smtClean="0"/>
                <a:t>from</a:t>
              </a:r>
              <a:r>
                <a:rPr lang="en-US" dirty="0" smtClean="0"/>
                <a:t> Apple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57282" y="760742"/>
            <a:ext cx="6832076" cy="2509787"/>
            <a:chOff x="957257" y="760742"/>
            <a:chExt cx="6832076" cy="25097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0" r="32598"/>
            <a:stretch/>
          </p:blipFill>
          <p:spPr>
            <a:xfrm>
              <a:off x="957257" y="760742"/>
              <a:ext cx="1617045" cy="25097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5378" y="1718406"/>
              <a:ext cx="5213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Surfboard Voice Interactive Universal Remote Control </a:t>
              </a:r>
              <a:r>
                <a:rPr lang="en-US" i="1" dirty="0"/>
                <a:t>from</a:t>
              </a:r>
              <a:r>
                <a:rPr lang="en-US" dirty="0"/>
                <a:t> </a:t>
              </a:r>
              <a:r>
                <a:rPr lang="en-US" dirty="0" err="1"/>
                <a:t>Innotech</a:t>
              </a:r>
              <a:r>
                <a:rPr lang="en-US" dirty="0"/>
                <a:t> Systems Inc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758" y="3495776"/>
            <a:ext cx="2418713" cy="3061690"/>
            <a:chOff x="288758" y="3495776"/>
            <a:chExt cx="2418713" cy="30616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63" y="3495776"/>
              <a:ext cx="1656889" cy="24082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58" y="5911135"/>
              <a:ext cx="2418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X1 Voice </a:t>
              </a:r>
              <a:r>
                <a:rPr lang="en-US" dirty="0" smtClean="0"/>
                <a:t>Remote</a:t>
              </a:r>
            </a:p>
            <a:p>
              <a:pPr algn="ctr"/>
              <a:r>
                <a:rPr lang="en-US" i="1" dirty="0" smtClean="0"/>
                <a:t>from</a:t>
              </a:r>
              <a:r>
                <a:rPr lang="en-US" dirty="0" smtClean="0"/>
                <a:t> Xfinity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11735" y="4585027"/>
            <a:ext cx="2918430" cy="1973455"/>
            <a:chOff x="3111735" y="4585027"/>
            <a:chExt cx="2918430" cy="1973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749" y="4585027"/>
              <a:ext cx="2001111" cy="12972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11735" y="5912151"/>
              <a:ext cx="2918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Amulet </a:t>
              </a:r>
              <a:r>
                <a:rPr lang="en-US" dirty="0" smtClean="0"/>
                <a:t>Remote</a:t>
              </a:r>
            </a:p>
            <a:p>
              <a:pPr algn="ctr"/>
              <a:r>
                <a:rPr lang="en-US" i="1" dirty="0" smtClean="0"/>
                <a:t>from</a:t>
              </a:r>
              <a:r>
                <a:rPr lang="en-US" dirty="0" smtClean="0"/>
                <a:t> Amulet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90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2897" y="850460"/>
            <a:ext cx="6675386" cy="2398963"/>
            <a:chOff x="928572" y="850460"/>
            <a:chExt cx="6675386" cy="23989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72" y="850460"/>
              <a:ext cx="3643538" cy="23989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4998" y="1726775"/>
              <a:ext cx="3108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Refrigerator Door </a:t>
              </a:r>
              <a:r>
                <a:rPr lang="en-US" dirty="0"/>
                <a:t>Opener</a:t>
              </a:r>
            </a:p>
            <a:p>
              <a:pPr algn="ctr"/>
              <a:r>
                <a:rPr lang="en-US" i="1" dirty="0"/>
                <a:t>from</a:t>
              </a:r>
              <a:r>
                <a:rPr lang="en-US" dirty="0"/>
                <a:t> Dynamic Living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43" y="3858374"/>
            <a:ext cx="2866480" cy="2559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1392" y="4949155"/>
            <a:ext cx="3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EZ Open Handle </a:t>
            </a:r>
            <a:r>
              <a:rPr lang="en-US" i="1" dirty="0"/>
              <a:t>from</a:t>
            </a:r>
            <a:r>
              <a:rPr lang="en-US" dirty="0"/>
              <a:t> </a:t>
            </a:r>
            <a:r>
              <a:rPr lang="en-US" dirty="0" smtClean="0"/>
              <a:t>Samsung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6 PowerPoint template" id="{DD985D3C-BB20-4075-BE26-2E93CCBB47C3}" vid="{9BDF9019-3416-4141-9AA0-52DCB2F56F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PowerPoint template</Template>
  <TotalTime>4137</TotalTime>
  <Words>548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KT4TT / T2RERC Ignite Session AT Products &amp; Life Cycles</vt:lpstr>
      <vt:lpstr>Hard Facts of Life</vt:lpstr>
      <vt:lpstr>Hard Facts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Headed from Here???</vt:lpstr>
      <vt:lpstr>PowerPoint Presentation</vt:lpstr>
      <vt:lpstr>Acknowledgement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T2RERC and KT4TT Transferred Products Now Off Market</dc:title>
  <dc:creator>lyarnes</dc:creator>
  <cp:lastModifiedBy>jimleahy</cp:lastModifiedBy>
  <cp:revision>92</cp:revision>
  <cp:lastPrinted>2017-01-11T16:41:14Z</cp:lastPrinted>
  <dcterms:created xsi:type="dcterms:W3CDTF">2016-11-16T14:08:01Z</dcterms:created>
  <dcterms:modified xsi:type="dcterms:W3CDTF">2017-06-08T13:40:57Z</dcterms:modified>
</cp:coreProperties>
</file>