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25"/>
  </p:notesMasterIdLst>
  <p:handoutMasterIdLst>
    <p:handoutMasterId r:id="rId26"/>
  </p:handoutMasterIdLst>
  <p:sldIdLst>
    <p:sldId id="293" r:id="rId2"/>
    <p:sldId id="257" r:id="rId3"/>
    <p:sldId id="273" r:id="rId4"/>
    <p:sldId id="262" r:id="rId5"/>
    <p:sldId id="272" r:id="rId6"/>
    <p:sldId id="260" r:id="rId7"/>
    <p:sldId id="283" r:id="rId8"/>
    <p:sldId id="282" r:id="rId9"/>
    <p:sldId id="265" r:id="rId10"/>
    <p:sldId id="279" r:id="rId11"/>
    <p:sldId id="280" r:id="rId12"/>
    <p:sldId id="274" r:id="rId13"/>
    <p:sldId id="278" r:id="rId14"/>
    <p:sldId id="281" r:id="rId15"/>
    <p:sldId id="266" r:id="rId16"/>
    <p:sldId id="289" r:id="rId17"/>
    <p:sldId id="292" r:id="rId18"/>
    <p:sldId id="291" r:id="rId19"/>
    <p:sldId id="290" r:id="rId20"/>
    <p:sldId id="296" r:id="rId21"/>
    <p:sldId id="277" r:id="rId22"/>
    <p:sldId id="259" r:id="rId23"/>
    <p:sldId id="295" r:id="rId24"/>
  </p:sldIdLst>
  <p:sldSz cx="9144000" cy="6858000" type="screen4x3"/>
  <p:notesSz cx="6954838" cy="9240838"/>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DC"/>
    <a:srgbClr val="C33026"/>
    <a:srgbClr val="0049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p:scale>
          <a:sx n="110" d="100"/>
          <a:sy n="110" d="100"/>
        </p:scale>
        <p:origin x="-294" y="-246"/>
      </p:cViewPr>
      <p:guideLst>
        <p:guide orient="horz" pos="2160"/>
        <p:guide pos="2847"/>
      </p:guideLst>
    </p:cSldViewPr>
  </p:slideViewPr>
  <p:notesTextViewPr>
    <p:cViewPr>
      <p:scale>
        <a:sx n="100" d="100"/>
        <a:sy n="100" d="100"/>
      </p:scale>
      <p:origin x="0" y="0"/>
    </p:cViewPr>
  </p:notesTextViewPr>
  <p:sorterViewPr>
    <p:cViewPr>
      <p:scale>
        <a:sx n="160" d="100"/>
        <a:sy n="160" d="100"/>
      </p:scale>
      <p:origin x="0" y="8214"/>
    </p:cViewPr>
  </p:sorterViewPr>
  <p:notesViewPr>
    <p:cSldViewPr snapToGrid="0" snapToObjects="1">
      <p:cViewPr varScale="1">
        <p:scale>
          <a:sx n="45" d="100"/>
          <a:sy n="45" d="100"/>
        </p:scale>
        <p:origin x="-2718" y="-108"/>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dirty="0"/>
          </a:p>
        </p:txBody>
      </p:sp>
      <p:sp>
        <p:nvSpPr>
          <p:cNvPr id="3" name="Date Placeholder 2"/>
          <p:cNvSpPr>
            <a:spLocks noGrp="1"/>
          </p:cNvSpPr>
          <p:nvPr>
            <p:ph type="dt" sz="quarter" idx="1"/>
          </p:nvPr>
        </p:nvSpPr>
        <p:spPr>
          <a:xfrm>
            <a:off x="3939466" y="0"/>
            <a:ext cx="3013763" cy="462042"/>
          </a:xfrm>
          <a:prstGeom prst="rect">
            <a:avLst/>
          </a:prstGeom>
        </p:spPr>
        <p:txBody>
          <a:bodyPr vert="horz" lIns="92546" tIns="46273" rIns="92546" bIns="46273" rtlCol="0"/>
          <a:lstStyle>
            <a:lvl1pPr algn="r">
              <a:defRPr sz="1200"/>
            </a:lvl1pPr>
          </a:lstStyle>
          <a:p>
            <a:fld id="{6453BE39-EFD4-4AC4-A8DD-FA8AC728EF54}" type="datetimeFigureOut">
              <a:rPr lang="en-US" smtClean="0"/>
              <a:t>1/11/2017</a:t>
            </a:fld>
            <a:endParaRPr lang="en-US" dirty="0"/>
          </a:p>
        </p:txBody>
      </p:sp>
      <p:sp>
        <p:nvSpPr>
          <p:cNvPr id="4" name="Footer Placeholder 3"/>
          <p:cNvSpPr>
            <a:spLocks noGrp="1"/>
          </p:cNvSpPr>
          <p:nvPr>
            <p:ph type="ftr" sz="quarter" idx="2"/>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6" y="8777192"/>
            <a:ext cx="3013763" cy="462042"/>
          </a:xfrm>
          <a:prstGeom prst="rect">
            <a:avLst/>
          </a:prstGeom>
        </p:spPr>
        <p:txBody>
          <a:bodyPr vert="horz" lIns="92546" tIns="46273" rIns="92546" bIns="46273" rtlCol="0" anchor="b"/>
          <a:lstStyle>
            <a:lvl1pPr algn="r">
              <a:defRPr sz="1200"/>
            </a:lvl1pPr>
          </a:lstStyle>
          <a:p>
            <a:fld id="{F1043DB4-74ED-4C24-9A90-648ABCD12E17}" type="slidenum">
              <a:rPr lang="en-US" smtClean="0"/>
              <a:t>‹#›</a:t>
            </a:fld>
            <a:endParaRPr lang="en-US" dirty="0"/>
          </a:p>
        </p:txBody>
      </p:sp>
    </p:spTree>
    <p:extLst>
      <p:ext uri="{BB962C8B-B14F-4D97-AF65-F5344CB8AC3E}">
        <p14:creationId xmlns:p14="http://schemas.microsoft.com/office/powerpoint/2010/main" val="3776130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5" y="0"/>
            <a:ext cx="3013075" cy="461963"/>
          </a:xfrm>
          <a:prstGeom prst="rect">
            <a:avLst/>
          </a:prstGeom>
        </p:spPr>
        <p:txBody>
          <a:bodyPr vert="horz" lIns="91440" tIns="45720" rIns="91440" bIns="45720" rtlCol="0"/>
          <a:lstStyle>
            <a:lvl1pPr algn="r">
              <a:defRPr sz="1200"/>
            </a:lvl1pPr>
          </a:lstStyle>
          <a:p>
            <a:fld id="{C953781C-BB7B-49F7-9405-B16BBFFF6D2E}" type="datetimeFigureOut">
              <a:rPr lang="en-US" smtClean="0"/>
              <a:t>1/11/2017</a:t>
            </a:fld>
            <a:endParaRPr lang="en-US"/>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9438"/>
            <a:ext cx="5564188" cy="41576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288"/>
            <a:ext cx="3013075"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777288"/>
            <a:ext cx="3013075" cy="461962"/>
          </a:xfrm>
          <a:prstGeom prst="rect">
            <a:avLst/>
          </a:prstGeom>
        </p:spPr>
        <p:txBody>
          <a:bodyPr vert="horz" lIns="91440" tIns="45720" rIns="91440" bIns="45720" rtlCol="0" anchor="b"/>
          <a:lstStyle>
            <a:lvl1pPr algn="r">
              <a:defRPr sz="1200"/>
            </a:lvl1pPr>
          </a:lstStyle>
          <a:p>
            <a:fld id="{E38B4E2E-A7EF-47A2-9E71-5867E7576222}" type="slidenum">
              <a:rPr lang="en-US" smtClean="0"/>
              <a:t>‹#›</a:t>
            </a:fld>
            <a:endParaRPr lang="en-US"/>
          </a:p>
        </p:txBody>
      </p:sp>
    </p:spTree>
    <p:extLst>
      <p:ext uri="{BB962C8B-B14F-4D97-AF65-F5344CB8AC3E}">
        <p14:creationId xmlns:p14="http://schemas.microsoft.com/office/powerpoint/2010/main" val="185020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B4E2E-A7EF-47A2-9E71-5867E7576222}" type="slidenum">
              <a:rPr lang="en-US" smtClean="0"/>
              <a:t>2</a:t>
            </a:fld>
            <a:endParaRPr lang="en-US"/>
          </a:p>
        </p:txBody>
      </p:sp>
    </p:spTree>
    <p:extLst>
      <p:ext uri="{BB962C8B-B14F-4D97-AF65-F5344CB8AC3E}">
        <p14:creationId xmlns:p14="http://schemas.microsoft.com/office/powerpoint/2010/main" val="295868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B4E2E-A7EF-47A2-9E71-5867E7576222}" type="slidenum">
              <a:rPr lang="en-US" smtClean="0"/>
              <a:t>11</a:t>
            </a:fld>
            <a:endParaRPr lang="en-US"/>
          </a:p>
        </p:txBody>
      </p:sp>
    </p:spTree>
    <p:extLst>
      <p:ext uri="{BB962C8B-B14F-4D97-AF65-F5344CB8AC3E}">
        <p14:creationId xmlns:p14="http://schemas.microsoft.com/office/powerpoint/2010/main" val="1127782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B4E2E-A7EF-47A2-9E71-5867E7576222}" type="slidenum">
              <a:rPr lang="en-US" smtClean="0"/>
              <a:t>12</a:t>
            </a:fld>
            <a:endParaRPr lang="en-US"/>
          </a:p>
        </p:txBody>
      </p:sp>
    </p:spTree>
    <p:extLst>
      <p:ext uri="{BB962C8B-B14F-4D97-AF65-F5344CB8AC3E}">
        <p14:creationId xmlns:p14="http://schemas.microsoft.com/office/powerpoint/2010/main" val="2060912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B4E2E-A7EF-47A2-9E71-5867E7576222}" type="slidenum">
              <a:rPr lang="en-US" smtClean="0"/>
              <a:t>13</a:t>
            </a:fld>
            <a:endParaRPr lang="en-US"/>
          </a:p>
        </p:txBody>
      </p:sp>
    </p:spTree>
    <p:extLst>
      <p:ext uri="{BB962C8B-B14F-4D97-AF65-F5344CB8AC3E}">
        <p14:creationId xmlns:p14="http://schemas.microsoft.com/office/powerpoint/2010/main" val="2129971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B4E2E-A7EF-47A2-9E71-5867E7576222}" type="slidenum">
              <a:rPr lang="en-US" smtClean="0"/>
              <a:t>14</a:t>
            </a:fld>
            <a:endParaRPr lang="en-US"/>
          </a:p>
        </p:txBody>
      </p:sp>
    </p:spTree>
    <p:extLst>
      <p:ext uri="{BB962C8B-B14F-4D97-AF65-F5344CB8AC3E}">
        <p14:creationId xmlns:p14="http://schemas.microsoft.com/office/powerpoint/2010/main" val="2129971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B4E2E-A7EF-47A2-9E71-5867E7576222}" type="slidenum">
              <a:rPr lang="en-US" smtClean="0"/>
              <a:t>15</a:t>
            </a:fld>
            <a:endParaRPr lang="en-US"/>
          </a:p>
        </p:txBody>
      </p:sp>
    </p:spTree>
    <p:extLst>
      <p:ext uri="{BB962C8B-B14F-4D97-AF65-F5344CB8AC3E}">
        <p14:creationId xmlns:p14="http://schemas.microsoft.com/office/powerpoint/2010/main" val="2129971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B4E2E-A7EF-47A2-9E71-5867E7576222}" type="slidenum">
              <a:rPr lang="en-US" smtClean="0"/>
              <a:t>16</a:t>
            </a:fld>
            <a:endParaRPr lang="en-US"/>
          </a:p>
        </p:txBody>
      </p:sp>
    </p:spTree>
    <p:extLst>
      <p:ext uri="{BB962C8B-B14F-4D97-AF65-F5344CB8AC3E}">
        <p14:creationId xmlns:p14="http://schemas.microsoft.com/office/powerpoint/2010/main" val="2129971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B4E2E-A7EF-47A2-9E71-5867E7576222}" type="slidenum">
              <a:rPr lang="en-US" smtClean="0"/>
              <a:t>17</a:t>
            </a:fld>
            <a:endParaRPr lang="en-US"/>
          </a:p>
        </p:txBody>
      </p:sp>
    </p:spTree>
    <p:extLst>
      <p:ext uri="{BB962C8B-B14F-4D97-AF65-F5344CB8AC3E}">
        <p14:creationId xmlns:p14="http://schemas.microsoft.com/office/powerpoint/2010/main" val="2129971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B4E2E-A7EF-47A2-9E71-5867E7576222}" type="slidenum">
              <a:rPr lang="en-US" smtClean="0"/>
              <a:t>19</a:t>
            </a:fld>
            <a:endParaRPr lang="en-US"/>
          </a:p>
        </p:txBody>
      </p:sp>
    </p:spTree>
    <p:extLst>
      <p:ext uri="{BB962C8B-B14F-4D97-AF65-F5344CB8AC3E}">
        <p14:creationId xmlns:p14="http://schemas.microsoft.com/office/powerpoint/2010/main" val="102111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B4E2E-A7EF-47A2-9E71-5867E7576222}" type="slidenum">
              <a:rPr lang="en-US" smtClean="0"/>
              <a:t>20</a:t>
            </a:fld>
            <a:endParaRPr lang="en-US"/>
          </a:p>
        </p:txBody>
      </p:sp>
    </p:spTree>
    <p:extLst>
      <p:ext uri="{BB962C8B-B14F-4D97-AF65-F5344CB8AC3E}">
        <p14:creationId xmlns:p14="http://schemas.microsoft.com/office/powerpoint/2010/main" val="102111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B4E2E-A7EF-47A2-9E71-5867E7576222}" type="slidenum">
              <a:rPr lang="en-US" smtClean="0"/>
              <a:t>21</a:t>
            </a:fld>
            <a:endParaRPr lang="en-US"/>
          </a:p>
        </p:txBody>
      </p:sp>
    </p:spTree>
    <p:extLst>
      <p:ext uri="{BB962C8B-B14F-4D97-AF65-F5344CB8AC3E}">
        <p14:creationId xmlns:p14="http://schemas.microsoft.com/office/powerpoint/2010/main" val="3494398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B4E2E-A7EF-47A2-9E71-5867E7576222}" type="slidenum">
              <a:rPr lang="en-US" smtClean="0"/>
              <a:t>3</a:t>
            </a:fld>
            <a:endParaRPr lang="en-US"/>
          </a:p>
        </p:txBody>
      </p:sp>
    </p:spTree>
    <p:extLst>
      <p:ext uri="{BB962C8B-B14F-4D97-AF65-F5344CB8AC3E}">
        <p14:creationId xmlns:p14="http://schemas.microsoft.com/office/powerpoint/2010/main" val="812936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B4E2E-A7EF-47A2-9E71-5867E7576222}" type="slidenum">
              <a:rPr lang="en-US" smtClean="0"/>
              <a:t>22</a:t>
            </a:fld>
            <a:endParaRPr lang="en-US"/>
          </a:p>
        </p:txBody>
      </p:sp>
    </p:spTree>
    <p:extLst>
      <p:ext uri="{BB962C8B-B14F-4D97-AF65-F5344CB8AC3E}">
        <p14:creationId xmlns:p14="http://schemas.microsoft.com/office/powerpoint/2010/main" val="1366677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B4E2E-A7EF-47A2-9E71-5867E7576222}" type="slidenum">
              <a:rPr lang="en-US" smtClean="0"/>
              <a:t>4</a:t>
            </a:fld>
            <a:endParaRPr lang="en-US"/>
          </a:p>
        </p:txBody>
      </p:sp>
    </p:spTree>
    <p:extLst>
      <p:ext uri="{BB962C8B-B14F-4D97-AF65-F5344CB8AC3E}">
        <p14:creationId xmlns:p14="http://schemas.microsoft.com/office/powerpoint/2010/main" val="3086895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B4E2E-A7EF-47A2-9E71-5867E7576222}" type="slidenum">
              <a:rPr lang="en-US" smtClean="0"/>
              <a:t>5</a:t>
            </a:fld>
            <a:endParaRPr lang="en-US"/>
          </a:p>
        </p:txBody>
      </p:sp>
    </p:spTree>
    <p:extLst>
      <p:ext uri="{BB962C8B-B14F-4D97-AF65-F5344CB8AC3E}">
        <p14:creationId xmlns:p14="http://schemas.microsoft.com/office/powerpoint/2010/main" val="421933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B4E2E-A7EF-47A2-9E71-5867E7576222}" type="slidenum">
              <a:rPr lang="en-US" smtClean="0"/>
              <a:t>6</a:t>
            </a:fld>
            <a:endParaRPr lang="en-US"/>
          </a:p>
        </p:txBody>
      </p:sp>
    </p:spTree>
    <p:extLst>
      <p:ext uri="{BB962C8B-B14F-4D97-AF65-F5344CB8AC3E}">
        <p14:creationId xmlns:p14="http://schemas.microsoft.com/office/powerpoint/2010/main" val="1143062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B4E2E-A7EF-47A2-9E71-5867E7576222}" type="slidenum">
              <a:rPr lang="en-US" smtClean="0"/>
              <a:t>7</a:t>
            </a:fld>
            <a:endParaRPr lang="en-US"/>
          </a:p>
        </p:txBody>
      </p:sp>
    </p:spTree>
    <p:extLst>
      <p:ext uri="{BB962C8B-B14F-4D97-AF65-F5344CB8AC3E}">
        <p14:creationId xmlns:p14="http://schemas.microsoft.com/office/powerpoint/2010/main" val="1143062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B4E2E-A7EF-47A2-9E71-5867E7576222}" type="slidenum">
              <a:rPr lang="en-US" smtClean="0"/>
              <a:t>8</a:t>
            </a:fld>
            <a:endParaRPr lang="en-US"/>
          </a:p>
        </p:txBody>
      </p:sp>
    </p:spTree>
    <p:extLst>
      <p:ext uri="{BB962C8B-B14F-4D97-AF65-F5344CB8AC3E}">
        <p14:creationId xmlns:p14="http://schemas.microsoft.com/office/powerpoint/2010/main" val="1143062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B4E2E-A7EF-47A2-9E71-5867E7576222}" type="slidenum">
              <a:rPr lang="en-US" smtClean="0"/>
              <a:t>9</a:t>
            </a:fld>
            <a:endParaRPr lang="en-US"/>
          </a:p>
        </p:txBody>
      </p:sp>
    </p:spTree>
    <p:extLst>
      <p:ext uri="{BB962C8B-B14F-4D97-AF65-F5344CB8AC3E}">
        <p14:creationId xmlns:p14="http://schemas.microsoft.com/office/powerpoint/2010/main" val="1127782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8B4E2E-A7EF-47A2-9E71-5867E7576222}" type="slidenum">
              <a:rPr lang="en-US" smtClean="0"/>
              <a:t>10</a:t>
            </a:fld>
            <a:endParaRPr lang="en-US"/>
          </a:p>
        </p:txBody>
      </p:sp>
    </p:spTree>
    <p:extLst>
      <p:ext uri="{BB962C8B-B14F-4D97-AF65-F5344CB8AC3E}">
        <p14:creationId xmlns:p14="http://schemas.microsoft.com/office/powerpoint/2010/main" val="11277820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3.goeshow.com/atia/orlando/2017/handouts.cfm" TargetMode="External"/><Relationship Id="rId2" Type="http://schemas.openxmlformats.org/officeDocument/2006/relationships/hyperlink" Target="https://www.atia.org/conference/education-program/ceus/" TargetMode="External"/><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3.goeshow.com/atia/orlando/2017/handouts.cfm" TargetMode="External"/><Relationship Id="rId2" Type="http://schemas.openxmlformats.org/officeDocument/2006/relationships/hyperlink" Target="https://www.atia.org/conference/education-program/ceus/" TargetMode="External"/><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3.goeshow.com/atia/orlando/2017/handouts.cfm" TargetMode="External"/><Relationship Id="rId2" Type="http://schemas.openxmlformats.org/officeDocument/2006/relationships/hyperlink" Target="https://www.atia.org/conference/education-program/ceus/" TargetMode="External"/><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ATIA2017Logo.jpg" title="ATIA 2017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55" y="485116"/>
            <a:ext cx="3762178" cy="1617440"/>
          </a:xfrm>
          <a:prstGeom prst="rect">
            <a:avLst/>
          </a:prstGeom>
        </p:spPr>
      </p:pic>
      <p:pic>
        <p:nvPicPr>
          <p:cNvPr id="8" name="Picture 7" descr="NetworkLearnShare_Blan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7472" y="1572768"/>
            <a:ext cx="4986528" cy="5285232"/>
          </a:xfrm>
          <a:prstGeom prst="rect">
            <a:avLst/>
          </a:prstGeom>
        </p:spPr>
      </p:pic>
      <p:sp>
        <p:nvSpPr>
          <p:cNvPr id="3" name="Subtitle 2"/>
          <p:cNvSpPr>
            <a:spLocks noGrp="1"/>
          </p:cNvSpPr>
          <p:nvPr>
            <p:ph type="subTitle" idx="1"/>
          </p:nvPr>
        </p:nvSpPr>
        <p:spPr>
          <a:xfrm>
            <a:off x="327526" y="4685632"/>
            <a:ext cx="4244474" cy="1247274"/>
          </a:xfrm>
        </p:spPr>
        <p:txBody>
          <a:bodyPr/>
          <a:lstStyle>
            <a:lvl1pPr marL="0" indent="0" algn="l">
              <a:buNone/>
              <a:defRPr>
                <a:solidFill>
                  <a:srgbClr val="00498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327526" y="2710281"/>
            <a:ext cx="4244474" cy="1888456"/>
          </a:xfrm>
        </p:spPr>
        <p:txBody>
          <a:bodyPr anchor="b" anchorCtr="0"/>
          <a:lstStyle>
            <a:lvl1pPr algn="l">
              <a:defRPr b="1">
                <a:solidFill>
                  <a:srgbClr val="C33026"/>
                </a:solidFill>
              </a:defRPr>
            </a:lvl1pPr>
          </a:lstStyle>
          <a:p>
            <a:r>
              <a:rPr lang="en-US" smtClean="0"/>
              <a:t>Click to edit Master title style</a:t>
            </a:r>
            <a:endParaRPr lang="en-US" dirty="0"/>
          </a:p>
        </p:txBody>
      </p:sp>
      <p:sp>
        <p:nvSpPr>
          <p:cNvPr id="9" name="Rectangle 8"/>
          <p:cNvSpPr/>
          <p:nvPr/>
        </p:nvSpPr>
        <p:spPr>
          <a:xfrm>
            <a:off x="6244167" y="4008950"/>
            <a:ext cx="1531057" cy="982320"/>
          </a:xfrm>
          <a:prstGeom prst="rect">
            <a:avLst/>
          </a:prstGeom>
        </p:spPr>
        <p:txBody>
          <a:bodyPr wrap="square">
            <a:spAutoFit/>
          </a:bodyPr>
          <a:lstStyle/>
          <a:p>
            <a:pPr algn="ctr">
              <a:lnSpc>
                <a:spcPts val="2280"/>
              </a:lnSpc>
            </a:pPr>
            <a:r>
              <a:rPr lang="en-US" sz="2400" b="1" i="1" dirty="0" smtClean="0">
                <a:solidFill>
                  <a:schemeClr val="bg1"/>
                </a:solidFill>
              </a:rPr>
              <a:t>Networ</a:t>
            </a:r>
            <a:r>
              <a:rPr lang="en-US" sz="2400" b="1" i="1" dirty="0" smtClean="0">
                <a:solidFill>
                  <a:srgbClr val="FFFFFF"/>
                </a:solidFill>
              </a:rPr>
              <a:t>k, </a:t>
            </a:r>
            <a:r>
              <a:rPr lang="en-US" sz="2400" b="1" i="1" dirty="0" smtClean="0">
                <a:solidFill>
                  <a:srgbClr val="004987"/>
                </a:solidFill>
              </a:rPr>
              <a:t>Learn, </a:t>
            </a:r>
            <a:r>
              <a:rPr lang="en-US" sz="2400" b="1" i="1" dirty="0" smtClean="0">
                <a:solidFill>
                  <a:srgbClr val="FFFFFF"/>
                </a:solidFill>
              </a:rPr>
              <a:t>Share</a:t>
            </a:r>
            <a:endParaRPr lang="en-US" sz="2400" b="1" i="1" dirty="0">
              <a:solidFill>
                <a:srgbClr val="FFFFFF"/>
              </a:solidFill>
            </a:endParaRPr>
          </a:p>
        </p:txBody>
      </p:sp>
    </p:spTree>
    <p:extLst>
      <p:ext uri="{BB962C8B-B14F-4D97-AF65-F5344CB8AC3E}">
        <p14:creationId xmlns:p14="http://schemas.microsoft.com/office/powerpoint/2010/main" val="138286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Slides2.jpg" title="ATIA 2016"/>
          <p:cNvPicPr>
            <a:picLocks noChangeAspect="1"/>
          </p:cNvPicPr>
          <p:nvPr/>
        </p:nvPicPr>
        <p:blipFill rotWithShape="1">
          <a:blip r:embed="rId2">
            <a:extLst>
              <a:ext uri="{28A0092B-C50C-407E-A947-70E740481C1C}">
                <a14:useLocalDpi xmlns:a14="http://schemas.microsoft.com/office/drawing/2010/main" val="0"/>
              </a:ext>
            </a:extLst>
          </a:blip>
          <a:srcRect b="23099"/>
          <a:stretch/>
        </p:blipFill>
        <p:spPr>
          <a:xfrm>
            <a:off x="0" y="0"/>
            <a:ext cx="9144000" cy="5273842"/>
          </a:xfrm>
          <a:prstGeom prst="rect">
            <a:avLst/>
          </a:prstGeom>
        </p:spPr>
      </p:pic>
      <p:sp>
        <p:nvSpPr>
          <p:cNvPr id="2" name="Title 1"/>
          <p:cNvSpPr>
            <a:spLocks noGrp="1"/>
          </p:cNvSpPr>
          <p:nvPr>
            <p:ph type="title"/>
          </p:nvPr>
        </p:nvSpPr>
        <p:spPr>
          <a:xfrm>
            <a:off x="457201" y="474579"/>
            <a:ext cx="8171744" cy="528638"/>
          </a:xfrm>
        </p:spPr>
        <p:txBody>
          <a:bodyPr>
            <a:normAutofit/>
          </a:bodyPr>
          <a:lstStyle>
            <a:lvl1pPr>
              <a:defRPr sz="40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63580"/>
            <a:ext cx="8229600" cy="4465052"/>
          </a:xfrm>
        </p:spPr>
        <p:txBody>
          <a:bodyPr/>
          <a:lstStyle>
            <a:lvl1pPr>
              <a:buClr>
                <a:srgbClr val="C33026"/>
              </a:buClr>
              <a:defRPr b="1"/>
            </a:lvl1pPr>
            <a:lvl3pPr>
              <a:buClr>
                <a:srgbClr val="004987"/>
              </a:buCl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ATIA2017Logo.jpg" title="ATIA 2017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4710" y="5828631"/>
            <a:ext cx="2148149" cy="923535"/>
          </a:xfrm>
          <a:prstGeom prst="rect">
            <a:avLst/>
          </a:prstGeom>
        </p:spPr>
      </p:pic>
      <p:sp>
        <p:nvSpPr>
          <p:cNvPr id="8" name="Slide Number Placeholder 5"/>
          <p:cNvSpPr txBox="1">
            <a:spLocks/>
          </p:cNvSpPr>
          <p:nvPr/>
        </p:nvSpPr>
        <p:spPr>
          <a:xfrm>
            <a:off x="8686799" y="109454"/>
            <a:ext cx="373945" cy="365125"/>
          </a:xfrm>
          <a:prstGeom prst="rect">
            <a:avLst/>
          </a:prstGeom>
        </p:spPr>
        <p:txBody>
          <a:bodyPr/>
          <a:lstStyle>
            <a:defPPr>
              <a:defRPr lang="en-US"/>
            </a:defPPr>
            <a:lvl1pPr marL="0" algn="l" defTabSz="457200" rtl="0" eaLnBrk="1" latinLnBrk="0" hangingPunct="1">
              <a:defRPr sz="13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4628A73F-2ECA-7A4F-8566-D24DF8A24736}" type="slidenum">
              <a:rPr lang="en-US" sz="1400" b="1" smtClean="0"/>
              <a:pPr algn="r"/>
              <a:t>‹#›</a:t>
            </a:fld>
            <a:endParaRPr lang="en-US" sz="1400" b="1" dirty="0"/>
          </a:p>
        </p:txBody>
      </p:sp>
    </p:spTree>
    <p:extLst>
      <p:ext uri="{BB962C8B-B14F-4D97-AF65-F5344CB8AC3E}">
        <p14:creationId xmlns:p14="http://schemas.microsoft.com/office/powerpoint/2010/main" val="2166984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Thank you for attending!</a:t>
            </a:r>
            <a:endParaRPr lang="en-US" dirty="0"/>
          </a:p>
        </p:txBody>
      </p:sp>
      <p:sp>
        <p:nvSpPr>
          <p:cNvPr id="4" name="Content Placeholder 3"/>
          <p:cNvSpPr>
            <a:spLocks noGrp="1"/>
          </p:cNvSpPr>
          <p:nvPr>
            <p:ph sz="quarter" idx="10" hasCustomPrompt="1"/>
          </p:nvPr>
        </p:nvSpPr>
        <p:spPr>
          <a:xfrm>
            <a:off x="457200" y="1296988"/>
            <a:ext cx="8178800" cy="5313362"/>
          </a:xfrm>
        </p:spPr>
        <p:txBody>
          <a:bodyPr/>
          <a:lstStyle/>
          <a:p>
            <a:r>
              <a:rPr lang="en-US" altLang="en-US" sz="1600" b="1" dirty="0" smtClean="0"/>
              <a:t>CEUs – Session Code: XXX-YY </a:t>
            </a:r>
          </a:p>
          <a:p>
            <a:pPr lvl="1"/>
            <a:r>
              <a:rPr lang="en-US" altLang="en-US" sz="1600" dirty="0" smtClean="0"/>
              <a:t>More info at: </a:t>
            </a:r>
            <a:r>
              <a:rPr lang="en-US" sz="1600" u="sng" dirty="0" smtClean="0">
                <a:hlinkClick r:id="rId2"/>
              </a:rPr>
              <a:t>https://www.atia.org/conference/education-program/ceus/</a:t>
            </a:r>
            <a:endParaRPr lang="en-US" sz="1600" u="sng" dirty="0" smtClean="0"/>
          </a:p>
          <a:p>
            <a:pPr lvl="1"/>
            <a:r>
              <a:rPr lang="en-US" altLang="en-US" sz="1600" dirty="0" smtClean="0"/>
              <a:t>For ACVREP, AOTA and ASHA CEUs, hand in completed Attendance Forms  to INFORMATION DESK at the end of the conference. Please note there is a $15 fee for AOTA CEUs.</a:t>
            </a:r>
            <a:br>
              <a:rPr lang="en-US" altLang="en-US" sz="1600" dirty="0" smtClean="0"/>
            </a:br>
            <a:endParaRPr lang="en-US" altLang="en-US" sz="1600" dirty="0" smtClean="0"/>
          </a:p>
          <a:p>
            <a:r>
              <a:rPr lang="en-US" altLang="en-US" sz="1600" b="1" dirty="0" smtClean="0"/>
              <a:t>Session Evaluation</a:t>
            </a:r>
          </a:p>
          <a:p>
            <a:pPr lvl="1"/>
            <a:r>
              <a:rPr lang="en-US" altLang="en-US" sz="1600" dirty="0" smtClean="0"/>
              <a:t>Please help us improve the quality of our conference by completing your session evaluation form in the mobile app.</a:t>
            </a:r>
            <a:br>
              <a:rPr lang="en-US" altLang="en-US" sz="1600" dirty="0" smtClean="0"/>
            </a:br>
            <a:endParaRPr lang="en-US" altLang="en-US" sz="1600" dirty="0" smtClean="0"/>
          </a:p>
          <a:p>
            <a:r>
              <a:rPr lang="en-US" altLang="en-US" sz="1600" b="1" dirty="0" smtClean="0"/>
              <a:t>Handouts</a:t>
            </a:r>
          </a:p>
          <a:p>
            <a:pPr lvl="1"/>
            <a:r>
              <a:rPr lang="en-US" altLang="en-US" sz="1600" dirty="0" smtClean="0"/>
              <a:t>Handouts are available at: </a:t>
            </a:r>
            <a:r>
              <a:rPr lang="en-US" sz="1600" dirty="0" smtClean="0">
                <a:hlinkClick r:id="rId3"/>
              </a:rPr>
              <a:t>http://s3.goeshow.com/atia/orlando/2017/handouts.cfm</a:t>
            </a:r>
            <a:endParaRPr lang="en-US" sz="1600" dirty="0" smtClean="0"/>
          </a:p>
          <a:p>
            <a:pPr lvl="1"/>
            <a:r>
              <a:rPr lang="en-US" altLang="en-US" sz="1600" dirty="0" smtClean="0"/>
              <a:t>Handout link remains live for 3 months after the conference ends.</a:t>
            </a:r>
            <a:endParaRPr lang="en-US" altLang="en-US" sz="1600" dirty="0"/>
          </a:p>
        </p:txBody>
      </p:sp>
      <p:pic>
        <p:nvPicPr>
          <p:cNvPr id="5" name="Picture 4" descr="ATIA2017Logo.jpg" title="ATIA 2017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7586" y="5345834"/>
            <a:ext cx="2668414" cy="1147208"/>
          </a:xfrm>
          <a:prstGeom prst="rect">
            <a:avLst/>
          </a:prstGeom>
        </p:spPr>
      </p:pic>
    </p:spTree>
    <p:extLst>
      <p:ext uri="{BB962C8B-B14F-4D97-AF65-F5344CB8AC3E}">
        <p14:creationId xmlns:p14="http://schemas.microsoft.com/office/powerpoint/2010/main" val="409158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Thank you for attending!</a:t>
            </a:r>
            <a:endParaRPr lang="en-US" dirty="0"/>
          </a:p>
        </p:txBody>
      </p:sp>
      <p:sp>
        <p:nvSpPr>
          <p:cNvPr id="4" name="Content Placeholder 3"/>
          <p:cNvSpPr>
            <a:spLocks noGrp="1"/>
          </p:cNvSpPr>
          <p:nvPr>
            <p:ph sz="quarter" idx="10" hasCustomPrompt="1"/>
          </p:nvPr>
        </p:nvSpPr>
        <p:spPr>
          <a:xfrm>
            <a:off x="457200" y="1296988"/>
            <a:ext cx="8178800" cy="5313362"/>
          </a:xfrm>
        </p:spPr>
        <p:txBody>
          <a:bodyPr/>
          <a:lstStyle/>
          <a:p>
            <a:r>
              <a:rPr lang="en-US" altLang="en-US" sz="1600" b="1" dirty="0" smtClean="0"/>
              <a:t>CEUs – Session Code: XXX-YY </a:t>
            </a:r>
          </a:p>
          <a:p>
            <a:pPr lvl="1"/>
            <a:r>
              <a:rPr lang="en-US" altLang="en-US" sz="1600" dirty="0" smtClean="0"/>
              <a:t>More info at: </a:t>
            </a:r>
            <a:r>
              <a:rPr lang="en-US" sz="1600" u="sng" dirty="0" smtClean="0">
                <a:hlinkClick r:id="rId2"/>
              </a:rPr>
              <a:t>https://www.atia.org/conference/education-program/ceus/</a:t>
            </a:r>
            <a:endParaRPr lang="en-US" sz="1600" u="sng" dirty="0" smtClean="0"/>
          </a:p>
          <a:p>
            <a:pPr lvl="1"/>
            <a:r>
              <a:rPr lang="en-US" altLang="en-US" sz="1600" dirty="0" smtClean="0"/>
              <a:t>For ACVREP, AOTA and ASHA CEUs, hand in completed Attendance Forms  to INFORMATION DESK at the end of the conference. Please note there is a $15 fee for AOTA CEUs.</a:t>
            </a:r>
            <a:br>
              <a:rPr lang="en-US" altLang="en-US" sz="1600" dirty="0" smtClean="0"/>
            </a:br>
            <a:endParaRPr lang="en-US" altLang="en-US" sz="1600" dirty="0" smtClean="0"/>
          </a:p>
          <a:p>
            <a:r>
              <a:rPr lang="en-US" altLang="en-US" sz="1600" b="1" dirty="0" smtClean="0"/>
              <a:t>Session Evaluation</a:t>
            </a:r>
          </a:p>
          <a:p>
            <a:pPr lvl="1"/>
            <a:r>
              <a:rPr lang="en-US" altLang="en-US" sz="1600" dirty="0" smtClean="0"/>
              <a:t>Please help us improve the quality of our conference by completing your session evaluation form in the mobile app.</a:t>
            </a:r>
            <a:br>
              <a:rPr lang="en-US" altLang="en-US" sz="1600" dirty="0" smtClean="0"/>
            </a:br>
            <a:endParaRPr lang="en-US" altLang="en-US" sz="1600" dirty="0" smtClean="0"/>
          </a:p>
          <a:p>
            <a:r>
              <a:rPr lang="en-US" altLang="en-US" sz="1600" b="1" dirty="0" smtClean="0"/>
              <a:t>Handouts</a:t>
            </a:r>
          </a:p>
          <a:p>
            <a:pPr lvl="1"/>
            <a:r>
              <a:rPr lang="en-US" altLang="en-US" sz="1600" dirty="0" smtClean="0"/>
              <a:t>Handouts are available at: </a:t>
            </a:r>
            <a:r>
              <a:rPr lang="en-US" sz="1600" dirty="0" smtClean="0">
                <a:hlinkClick r:id="rId3"/>
              </a:rPr>
              <a:t>http://s3.goeshow.com/atia/orlando/2017/handouts.cfm</a:t>
            </a:r>
            <a:endParaRPr lang="en-US" sz="1600" dirty="0" smtClean="0"/>
          </a:p>
          <a:p>
            <a:pPr lvl="1"/>
            <a:r>
              <a:rPr lang="en-US" altLang="en-US" sz="1600" dirty="0" smtClean="0"/>
              <a:t>Handout link remains live for 3 months after the conference ends.</a:t>
            </a:r>
            <a:endParaRPr lang="en-US" altLang="en-US" sz="1600" dirty="0"/>
          </a:p>
        </p:txBody>
      </p:sp>
      <p:pic>
        <p:nvPicPr>
          <p:cNvPr id="5" name="Picture 4" descr="ATIA2017Logo.jpg" title="ATIA 2017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67586" y="5345834"/>
            <a:ext cx="2668414" cy="1147208"/>
          </a:xfrm>
          <a:prstGeom prst="rect">
            <a:avLst/>
          </a:prstGeom>
        </p:spPr>
      </p:pic>
    </p:spTree>
    <p:extLst>
      <p:ext uri="{BB962C8B-B14F-4D97-AF65-F5344CB8AC3E}">
        <p14:creationId xmlns:p14="http://schemas.microsoft.com/office/powerpoint/2010/main" val="3704132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Thank you for attending!</a:t>
            </a:r>
            <a:endParaRPr lang="en-US" dirty="0"/>
          </a:p>
        </p:txBody>
      </p:sp>
      <p:sp>
        <p:nvSpPr>
          <p:cNvPr id="4" name="Content Placeholder 3"/>
          <p:cNvSpPr>
            <a:spLocks noGrp="1"/>
          </p:cNvSpPr>
          <p:nvPr>
            <p:ph sz="quarter" idx="10" hasCustomPrompt="1"/>
          </p:nvPr>
        </p:nvSpPr>
        <p:spPr>
          <a:xfrm>
            <a:off x="457200" y="1296988"/>
            <a:ext cx="8178800" cy="5313362"/>
          </a:xfrm>
        </p:spPr>
        <p:txBody>
          <a:bodyPr/>
          <a:lstStyle/>
          <a:p>
            <a:r>
              <a:rPr lang="en-US" altLang="en-US" sz="1600" b="1" dirty="0" smtClean="0"/>
              <a:t>CEUs – Session Code: XXX-YY </a:t>
            </a:r>
          </a:p>
          <a:p>
            <a:pPr lvl="1"/>
            <a:r>
              <a:rPr lang="en-US" altLang="en-US" sz="1600" dirty="0" smtClean="0"/>
              <a:t>More info at: </a:t>
            </a:r>
            <a:r>
              <a:rPr lang="en-US" sz="1600" u="sng" dirty="0" smtClean="0">
                <a:hlinkClick r:id="rId2"/>
              </a:rPr>
              <a:t>https://www.atia.org/conference/education-program/ceus/</a:t>
            </a:r>
            <a:endParaRPr lang="en-US" sz="1600" u="sng" dirty="0" smtClean="0"/>
          </a:p>
          <a:p>
            <a:pPr lvl="1"/>
            <a:r>
              <a:rPr lang="en-US" altLang="en-US" sz="1600" dirty="0" smtClean="0"/>
              <a:t>For ACVREP, AOTA and ASHA CEUs, hand in completed Attendance Forms  to INFORMATION DESK at the end of the conference. Please note there is a $15 fee for AOTA CEUs.</a:t>
            </a:r>
            <a:br>
              <a:rPr lang="en-US" altLang="en-US" sz="1600" dirty="0" smtClean="0"/>
            </a:br>
            <a:endParaRPr lang="en-US" altLang="en-US" sz="1600" dirty="0" smtClean="0"/>
          </a:p>
          <a:p>
            <a:r>
              <a:rPr lang="en-US" altLang="en-US" sz="1600" b="1" dirty="0" smtClean="0"/>
              <a:t>Session Evaluation</a:t>
            </a:r>
          </a:p>
          <a:p>
            <a:pPr lvl="1"/>
            <a:r>
              <a:rPr lang="en-US" altLang="en-US" sz="1600" dirty="0" smtClean="0"/>
              <a:t>Please help us improve the quality of our conference by completing your session evaluation form in the mobile app.</a:t>
            </a:r>
            <a:br>
              <a:rPr lang="en-US" altLang="en-US" sz="1600" dirty="0" smtClean="0"/>
            </a:br>
            <a:endParaRPr lang="en-US" altLang="en-US" sz="1600" dirty="0" smtClean="0"/>
          </a:p>
          <a:p>
            <a:r>
              <a:rPr lang="en-US" altLang="en-US" sz="1600" b="1" dirty="0" smtClean="0"/>
              <a:t>Handouts</a:t>
            </a:r>
          </a:p>
          <a:p>
            <a:pPr lvl="1"/>
            <a:r>
              <a:rPr lang="en-US" altLang="en-US" sz="1600" dirty="0" smtClean="0"/>
              <a:t>Handouts are available at: </a:t>
            </a:r>
            <a:r>
              <a:rPr lang="en-US" sz="1600" dirty="0" smtClean="0">
                <a:hlinkClick r:id="rId3"/>
              </a:rPr>
              <a:t>http://s3.goeshow.com/atia/orlando/2017/handouts.cfm</a:t>
            </a:r>
            <a:endParaRPr lang="en-US" sz="1600" dirty="0" smtClean="0"/>
          </a:p>
          <a:p>
            <a:pPr lvl="1"/>
            <a:r>
              <a:rPr lang="en-US" altLang="en-US" sz="1600" dirty="0" smtClean="0"/>
              <a:t>Handout link remains live for 3 months after the conference ends.</a:t>
            </a:r>
            <a:endParaRPr lang="en-US" altLang="en-US" sz="1600" dirty="0"/>
          </a:p>
        </p:txBody>
      </p:sp>
      <p:pic>
        <p:nvPicPr>
          <p:cNvPr id="5" name="Picture 4" descr="ATIA2017Logo.jpg" title="ATIA 2017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67586" y="5345834"/>
            <a:ext cx="2668414" cy="1147208"/>
          </a:xfrm>
          <a:prstGeom prst="rect">
            <a:avLst/>
          </a:prstGeom>
        </p:spPr>
      </p:pic>
    </p:spTree>
    <p:extLst>
      <p:ext uri="{BB962C8B-B14F-4D97-AF65-F5344CB8AC3E}">
        <p14:creationId xmlns:p14="http://schemas.microsoft.com/office/powerpoint/2010/main" val="19700581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178799" cy="86130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8147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2563180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63" r:id="rId4"/>
    <p:sldLayoutId id="2147483667" r:id="rId5"/>
  </p:sldLayoutIdLst>
  <p:txStyles>
    <p:titleStyle>
      <a:lvl1pPr algn="ctr" defTabSz="457200" rtl="0" eaLnBrk="1" latinLnBrk="0" hangingPunct="1">
        <a:spcBef>
          <a:spcPct val="0"/>
        </a:spcBef>
        <a:buNone/>
        <a:defRPr sz="4000" b="1" kern="1200">
          <a:solidFill>
            <a:srgbClr val="FFFFFF"/>
          </a:solidFill>
          <a:latin typeface="+mj-lt"/>
          <a:ea typeface="+mj-ea"/>
          <a:cs typeface="+mj-cs"/>
        </a:defRPr>
      </a:lvl1pPr>
    </p:titleStyle>
    <p:bodyStyle>
      <a:lvl1pPr marL="342900" indent="-342900" algn="l" defTabSz="457200" rtl="0" eaLnBrk="1" latinLnBrk="0" hangingPunct="1">
        <a:spcBef>
          <a:spcPct val="20000"/>
        </a:spcBef>
        <a:buClr>
          <a:srgbClr val="C33026"/>
        </a:buClr>
        <a:buFont typeface="Arial"/>
        <a:buChar char="•"/>
        <a:defRPr sz="3200" b="1" kern="1200">
          <a:solidFill>
            <a:schemeClr val="tx1"/>
          </a:solidFill>
          <a:latin typeface="+mn-lt"/>
          <a:ea typeface="+mn-ea"/>
          <a:cs typeface="+mn-cs"/>
        </a:defRPr>
      </a:lvl1pPr>
      <a:lvl2pPr marL="742950" indent="-285750" algn="l" defTabSz="457200" rtl="0" eaLnBrk="1" latinLnBrk="0" hangingPunct="1">
        <a:spcBef>
          <a:spcPct val="20000"/>
        </a:spcBef>
        <a:buClr>
          <a:srgbClr val="009DDC"/>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4987"/>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TOBEditor@ATIA.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tia.org/atob/authorguidelin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atobeditor@atia.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atia.org/conference/education-program/ceu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3.goeshow.com/atia/orlando/2017/handouts.cf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atobeditor@atia.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tia.org/atob"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7526" y="4685632"/>
            <a:ext cx="4244474" cy="1879070"/>
          </a:xfrm>
        </p:spPr>
        <p:txBody>
          <a:bodyPr>
            <a:normAutofit fontScale="40000" lnSpcReduction="20000"/>
          </a:bodyPr>
          <a:lstStyle/>
          <a:p>
            <a:r>
              <a:rPr lang="en-US" b="0" dirty="0" smtClean="0"/>
              <a:t>Lori </a:t>
            </a:r>
            <a:r>
              <a:rPr lang="en-US" b="0" dirty="0"/>
              <a:t>Geist, ATOB Editorial Board Member</a:t>
            </a:r>
          </a:p>
          <a:p>
            <a:r>
              <a:rPr lang="en-US" b="0" dirty="0"/>
              <a:t>Chris Klein, ATOB Author</a:t>
            </a:r>
          </a:p>
          <a:p>
            <a:r>
              <a:rPr lang="en-US" b="0" dirty="0"/>
              <a:t>Carolyn Phillips, ATOB Associate Editor</a:t>
            </a:r>
          </a:p>
          <a:p>
            <a:r>
              <a:rPr lang="en-US" b="0" dirty="0"/>
              <a:t>Ben Satterfield, ATOB Editorial Board Member</a:t>
            </a:r>
          </a:p>
          <a:p>
            <a:r>
              <a:rPr lang="en-US" b="0" dirty="0"/>
              <a:t>Caroline Van Howe, ATIA COO, ATOB Production Manager</a:t>
            </a:r>
          </a:p>
          <a:p>
            <a:r>
              <a:rPr lang="en-US" b="0" dirty="0"/>
              <a:t>Jennifer Flagg, ATOB Editor-in-Chief</a:t>
            </a:r>
          </a:p>
          <a:p>
            <a:endParaRPr lang="en-US" b="0" dirty="0"/>
          </a:p>
          <a:p>
            <a:r>
              <a:rPr lang="en-US" b="0" dirty="0"/>
              <a:t>Email: </a:t>
            </a:r>
            <a:r>
              <a:rPr lang="en-US" b="0" dirty="0">
                <a:hlinkClick r:id="rId2"/>
              </a:rPr>
              <a:t>ATOBEditor@ATIA.ORG</a:t>
            </a:r>
            <a:r>
              <a:rPr lang="en-US" b="0" dirty="0"/>
              <a:t> </a:t>
            </a:r>
          </a:p>
        </p:txBody>
      </p:sp>
      <p:sp>
        <p:nvSpPr>
          <p:cNvPr id="2" name="Title 1"/>
          <p:cNvSpPr>
            <a:spLocks noGrp="1"/>
          </p:cNvSpPr>
          <p:nvPr>
            <p:ph type="ctrTitle"/>
          </p:nvPr>
        </p:nvSpPr>
        <p:spPr>
          <a:xfrm>
            <a:off x="327526" y="2434236"/>
            <a:ext cx="4244474" cy="1888456"/>
          </a:xfrm>
        </p:spPr>
        <p:txBody>
          <a:bodyPr>
            <a:normAutofit fontScale="90000"/>
          </a:bodyPr>
          <a:lstStyle/>
          <a:p>
            <a:r>
              <a:rPr lang="en-US" dirty="0" smtClean="0"/>
              <a:t>RSCH-20: </a:t>
            </a:r>
            <a:br>
              <a:rPr lang="en-US" dirty="0" smtClean="0"/>
            </a:br>
            <a:r>
              <a:rPr lang="en-US" dirty="0" smtClean="0"/>
              <a:t>The Nuts and Bolts of Publishing with ATOB</a:t>
            </a:r>
            <a:endParaRPr lang="en-US" dirty="0"/>
          </a:p>
        </p:txBody>
      </p:sp>
    </p:spTree>
    <p:extLst>
      <p:ext uri="{BB962C8B-B14F-4D97-AF65-F5344CB8AC3E}">
        <p14:creationId xmlns:p14="http://schemas.microsoft.com/office/powerpoint/2010/main" val="4106810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Publishing Guidelines</a:t>
            </a: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	</a:t>
            </a:r>
            <a:endParaRPr lang="en-US" dirty="0"/>
          </a:p>
          <a:p>
            <a:pPr lvl="0"/>
            <a:r>
              <a:rPr lang="en-US" dirty="0"/>
              <a:t>Each manuscript must reflect the style guidelines of the Publication Manual of the American Psychological Association (6th edition, 2009).</a:t>
            </a:r>
          </a:p>
          <a:p>
            <a:pPr lvl="0"/>
            <a:r>
              <a:rPr lang="en-US" dirty="0"/>
              <a:t>Manuscripts should be no more than 25 pages in length (double-spaced), including references, tables, and figures. Due to the electronic format of the journal, all submissions should be submitted as email attachments in a Microsoft® Word format.</a:t>
            </a:r>
          </a:p>
          <a:p>
            <a:pPr lvl="0"/>
            <a:r>
              <a:rPr lang="en-US" dirty="0"/>
              <a:t>See detailed</a:t>
            </a:r>
            <a:r>
              <a:rPr lang="en-US" u="sng" dirty="0">
                <a:hlinkClick r:id="rId3"/>
              </a:rPr>
              <a:t> </a:t>
            </a:r>
            <a:r>
              <a:rPr lang="en-US" b="1" i="1" u="sng" dirty="0">
                <a:hlinkClick r:id="rId3"/>
              </a:rPr>
              <a:t>Manuscript Preparation Guidelines for Authors</a:t>
            </a:r>
            <a:r>
              <a:rPr lang="en-US" dirty="0"/>
              <a:t> for more information on formatting requirements and submission instructions. </a:t>
            </a:r>
          </a:p>
          <a:p>
            <a:pPr lvl="4"/>
            <a:endParaRPr lang="en-US" dirty="0"/>
          </a:p>
        </p:txBody>
      </p:sp>
    </p:spTree>
    <p:extLst>
      <p:ext uri="{BB962C8B-B14F-4D97-AF65-F5344CB8AC3E}">
        <p14:creationId xmlns:p14="http://schemas.microsoft.com/office/powerpoint/2010/main" val="2768858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Institutional Review Board</a:t>
            </a:r>
          </a:p>
        </p:txBody>
      </p:sp>
      <p:sp>
        <p:nvSpPr>
          <p:cNvPr id="3" name="Content Placeholder 2"/>
          <p:cNvSpPr>
            <a:spLocks noGrp="1"/>
          </p:cNvSpPr>
          <p:nvPr>
            <p:ph idx="1"/>
          </p:nvPr>
        </p:nvSpPr>
        <p:spPr/>
        <p:txBody>
          <a:bodyPr>
            <a:normAutofit/>
          </a:bodyPr>
          <a:lstStyle/>
          <a:p>
            <a:pPr marL="0" indent="0">
              <a:buNone/>
            </a:pPr>
            <a:r>
              <a:rPr lang="en-US" b="1" dirty="0"/>
              <a:t>	</a:t>
            </a:r>
            <a:endParaRPr lang="en-US" dirty="0"/>
          </a:p>
          <a:p>
            <a:r>
              <a:rPr lang="en-US" dirty="0" smtClean="0"/>
              <a:t>An</a:t>
            </a:r>
            <a:r>
              <a:rPr lang="en-US" dirty="0"/>
              <a:t> </a:t>
            </a:r>
            <a:r>
              <a:rPr lang="en-US" b="1" dirty="0"/>
              <a:t>Institutional Review Board</a:t>
            </a:r>
            <a:r>
              <a:rPr lang="en-US" dirty="0"/>
              <a:t> (IRB) is a committee established to review and approve research involving human subjects. The purpose of the IRB is to ensure that all human subject research be conducted in accordance with all federal, institutional, and ethical guidelines.</a:t>
            </a:r>
          </a:p>
          <a:p>
            <a:pPr lvl="4"/>
            <a:endParaRPr lang="en-US" dirty="0"/>
          </a:p>
        </p:txBody>
      </p:sp>
    </p:spTree>
    <p:extLst>
      <p:ext uri="{BB962C8B-B14F-4D97-AF65-F5344CB8AC3E}">
        <p14:creationId xmlns:p14="http://schemas.microsoft.com/office/powerpoint/2010/main" val="632805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 Tips for Producing a Quality Paper</a:t>
            </a:r>
            <a:endParaRPr lang="en-US" dirty="0"/>
          </a:p>
        </p:txBody>
      </p:sp>
      <p:sp>
        <p:nvSpPr>
          <p:cNvPr id="3" name="Content Placeholder 2"/>
          <p:cNvSpPr>
            <a:spLocks noGrp="1"/>
          </p:cNvSpPr>
          <p:nvPr>
            <p:ph idx="1"/>
          </p:nvPr>
        </p:nvSpPr>
        <p:spPr>
          <a:xfrm>
            <a:off x="457200" y="1363579"/>
            <a:ext cx="8229600" cy="4835339"/>
          </a:xfrm>
        </p:spPr>
        <p:txBody>
          <a:bodyPr>
            <a:normAutofit fontScale="77500" lnSpcReduction="20000"/>
          </a:bodyPr>
          <a:lstStyle/>
          <a:p>
            <a:pPr marL="514350" indent="-514350">
              <a:buFont typeface="+mj-lt"/>
              <a:buAutoNum type="arabicPeriod"/>
            </a:pPr>
            <a:r>
              <a:rPr lang="en-US" dirty="0"/>
              <a:t>Begin with a well-defined, relevant </a:t>
            </a:r>
            <a:r>
              <a:rPr lang="en-US" dirty="0" smtClean="0"/>
              <a:t>question – move the AT field forward </a:t>
            </a:r>
          </a:p>
          <a:p>
            <a:pPr marL="514350" indent="-514350">
              <a:buFont typeface="+mj-lt"/>
              <a:buAutoNum type="arabicPeriod"/>
            </a:pPr>
            <a:r>
              <a:rPr lang="en-US" dirty="0"/>
              <a:t>Follow IRB Guidelines</a:t>
            </a:r>
          </a:p>
          <a:p>
            <a:pPr marL="514350" indent="-514350">
              <a:buFont typeface="+mj-lt"/>
              <a:buAutoNum type="arabicPeriod"/>
            </a:pPr>
            <a:r>
              <a:rPr lang="en-US" dirty="0" smtClean="0"/>
              <a:t>Use </a:t>
            </a:r>
            <a:r>
              <a:rPr lang="en-US" dirty="0"/>
              <a:t>person-first, disability positive language</a:t>
            </a:r>
          </a:p>
          <a:p>
            <a:pPr marL="514350" indent="-514350">
              <a:buFont typeface="+mj-lt"/>
              <a:buAutoNum type="arabicPeriod"/>
            </a:pPr>
            <a:r>
              <a:rPr lang="en-US" dirty="0"/>
              <a:t>Make sure your document is in accessible </a:t>
            </a:r>
            <a:r>
              <a:rPr lang="en-US" dirty="0" smtClean="0"/>
              <a:t>format</a:t>
            </a:r>
          </a:p>
          <a:p>
            <a:pPr marL="514350" indent="-514350">
              <a:buFont typeface="+mj-lt"/>
              <a:buAutoNum type="arabicPeriod"/>
            </a:pPr>
            <a:r>
              <a:rPr lang="en-US" dirty="0"/>
              <a:t>Figures &amp; tables should be adequately labeled – understood on their own</a:t>
            </a:r>
          </a:p>
          <a:p>
            <a:pPr marL="514350" indent="-514350">
              <a:buFont typeface="+mj-lt"/>
              <a:buAutoNum type="arabicPeriod"/>
            </a:pPr>
            <a:r>
              <a:rPr lang="en-US" dirty="0" smtClean="0"/>
              <a:t>Make </a:t>
            </a:r>
            <a:r>
              <a:rPr lang="en-US" dirty="0"/>
              <a:t>it clear </a:t>
            </a:r>
            <a:r>
              <a:rPr lang="en-US" dirty="0" smtClean="0"/>
              <a:t>&amp; concise</a:t>
            </a:r>
          </a:p>
          <a:p>
            <a:pPr marL="514350" indent="-514350">
              <a:buFont typeface="+mj-lt"/>
              <a:buAutoNum type="arabicPeriod"/>
            </a:pPr>
            <a:r>
              <a:rPr lang="en-US" dirty="0"/>
              <a:t>Cite appropriately</a:t>
            </a:r>
          </a:p>
          <a:p>
            <a:pPr marL="514350" indent="-514350">
              <a:buFont typeface="+mj-lt"/>
              <a:buAutoNum type="arabicPeriod"/>
            </a:pPr>
            <a:r>
              <a:rPr lang="en-US" dirty="0" smtClean="0"/>
              <a:t>Be candid </a:t>
            </a:r>
            <a:r>
              <a:rPr lang="en-US" dirty="0"/>
              <a:t>about your work’s </a:t>
            </a:r>
            <a:r>
              <a:rPr lang="en-US" dirty="0" smtClean="0"/>
              <a:t>limitations</a:t>
            </a:r>
          </a:p>
          <a:p>
            <a:pPr marL="514350" indent="-514350">
              <a:buFont typeface="+mj-lt"/>
              <a:buAutoNum type="arabicPeriod"/>
            </a:pPr>
            <a:r>
              <a:rPr lang="en-US" dirty="0" smtClean="0"/>
              <a:t>Acronyms </a:t>
            </a:r>
            <a:r>
              <a:rPr lang="en-US" dirty="0"/>
              <a:t>should be spelled out in </a:t>
            </a:r>
            <a:r>
              <a:rPr lang="en-US" dirty="0" smtClean="0"/>
              <a:t>the first instance</a:t>
            </a:r>
          </a:p>
          <a:p>
            <a:pPr marL="514350" indent="-514350">
              <a:buFont typeface="+mj-lt"/>
              <a:buAutoNum type="arabicPeriod"/>
            </a:pPr>
            <a:r>
              <a:rPr lang="en-US" dirty="0" smtClean="0"/>
              <a:t>Revise</a:t>
            </a:r>
            <a:r>
              <a:rPr lang="en-US" dirty="0"/>
              <a:t>, revise, revise. Step back, &amp; then revise again. </a:t>
            </a:r>
          </a:p>
          <a:p>
            <a:pPr algn="r"/>
            <a:r>
              <a:rPr lang="en-US" sz="2100" dirty="0" smtClean="0"/>
              <a:t>Thanks to Kara </a:t>
            </a:r>
            <a:r>
              <a:rPr lang="en-US" sz="2100" dirty="0" err="1"/>
              <a:t>Kockelman</a:t>
            </a:r>
            <a:r>
              <a:rPr lang="en-US" sz="2100" dirty="0"/>
              <a:t> University of Texas, Austin</a:t>
            </a:r>
          </a:p>
        </p:txBody>
      </p:sp>
    </p:spTree>
    <p:extLst>
      <p:ext uri="{BB962C8B-B14F-4D97-AF65-F5344CB8AC3E}">
        <p14:creationId xmlns:p14="http://schemas.microsoft.com/office/powerpoint/2010/main" val="2747231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Peer Review Process</a:t>
            </a:r>
            <a:endParaRPr lang="en-US" dirty="0"/>
          </a:p>
        </p:txBody>
      </p:sp>
      <p:sp>
        <p:nvSpPr>
          <p:cNvPr id="3" name="Content Placeholder 2"/>
          <p:cNvSpPr>
            <a:spLocks noGrp="1"/>
          </p:cNvSpPr>
          <p:nvPr>
            <p:ph idx="1"/>
          </p:nvPr>
        </p:nvSpPr>
        <p:spPr/>
        <p:txBody>
          <a:bodyPr>
            <a:noAutofit/>
          </a:bodyPr>
          <a:lstStyle/>
          <a:p>
            <a:r>
              <a:rPr lang="en-US" sz="2000" dirty="0" smtClean="0"/>
              <a:t>All manuscripts are initially reviewed by two individuals. </a:t>
            </a:r>
          </a:p>
          <a:p>
            <a:pPr lvl="1"/>
            <a:r>
              <a:rPr lang="en-US" sz="2000" dirty="0" smtClean="0"/>
              <a:t>One or both reviewers may be asked to reconsider a revised manuscript.</a:t>
            </a:r>
          </a:p>
          <a:p>
            <a:r>
              <a:rPr lang="en-US" sz="2000" dirty="0" smtClean="0"/>
              <a:t>Reviews are focused </a:t>
            </a:r>
            <a:r>
              <a:rPr lang="en-US" sz="2000" dirty="0"/>
              <a:t>on answering three main </a:t>
            </a:r>
            <a:r>
              <a:rPr lang="en-US" sz="2000" dirty="0" smtClean="0"/>
              <a:t>questions:</a:t>
            </a:r>
            <a:endParaRPr lang="en-US" sz="2000" dirty="0"/>
          </a:p>
          <a:p>
            <a:pPr lvl="1"/>
            <a:r>
              <a:rPr lang="en-US" sz="2000" dirty="0"/>
              <a:t>Does this paper make an important substantive contribution to </a:t>
            </a:r>
            <a:r>
              <a:rPr lang="en-US" sz="2000" dirty="0" smtClean="0"/>
              <a:t>the field of assistive technology?</a:t>
            </a:r>
          </a:p>
          <a:p>
            <a:pPr lvl="1"/>
            <a:r>
              <a:rPr lang="en-US" sz="2000" dirty="0" smtClean="0"/>
              <a:t>For research studies, does </a:t>
            </a:r>
            <a:r>
              <a:rPr lang="en-US" sz="2000" dirty="0"/>
              <a:t>the methodology (design and execution) permit one to draw the conclusions the author wishes to make</a:t>
            </a:r>
            <a:r>
              <a:rPr lang="en-US" sz="2000" dirty="0" smtClean="0"/>
              <a:t>?</a:t>
            </a:r>
          </a:p>
          <a:p>
            <a:pPr lvl="1"/>
            <a:r>
              <a:rPr lang="en-US" sz="2000" dirty="0" smtClean="0"/>
              <a:t>Is </a:t>
            </a:r>
            <a:r>
              <a:rPr lang="en-US" sz="2000" dirty="0"/>
              <a:t>the paper well organized and complete in explaining what was done and why and how it was done</a:t>
            </a:r>
            <a:r>
              <a:rPr lang="en-US" sz="2000" dirty="0" smtClean="0"/>
              <a:t>?</a:t>
            </a:r>
          </a:p>
          <a:p>
            <a:pPr algn="r"/>
            <a:r>
              <a:rPr lang="en-US" sz="1600" dirty="0" smtClean="0"/>
              <a:t>APA, </a:t>
            </a:r>
            <a:r>
              <a:rPr lang="en-US" sz="1600" dirty="0" err="1" smtClean="0"/>
              <a:t>Kazdin</a:t>
            </a:r>
            <a:r>
              <a:rPr lang="en-US" sz="1600" dirty="0"/>
              <a:t>, </a:t>
            </a:r>
            <a:r>
              <a:rPr lang="en-US" sz="1600" dirty="0" smtClean="0"/>
              <a:t>1998</a:t>
            </a:r>
            <a:endParaRPr lang="en-US" sz="2000" dirty="0"/>
          </a:p>
          <a:p>
            <a:r>
              <a:rPr lang="en-US" sz="2000" dirty="0"/>
              <a:t>Manuscripts are reviewed by individuals who are in the author’s peer group. </a:t>
            </a:r>
          </a:p>
          <a:p>
            <a:pPr lvl="4"/>
            <a:endParaRPr lang="en-US" sz="1400" dirty="0"/>
          </a:p>
        </p:txBody>
      </p:sp>
    </p:spTree>
    <p:extLst>
      <p:ext uri="{BB962C8B-B14F-4D97-AF65-F5344CB8AC3E}">
        <p14:creationId xmlns:p14="http://schemas.microsoft.com/office/powerpoint/2010/main" val="4012248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Peer Review Evaluation Criteria</a:t>
            </a:r>
            <a:endParaRPr lang="en-US" dirty="0"/>
          </a:p>
        </p:txBody>
      </p:sp>
      <p:sp>
        <p:nvSpPr>
          <p:cNvPr id="3" name="Content Placeholder 2"/>
          <p:cNvSpPr>
            <a:spLocks noGrp="1"/>
          </p:cNvSpPr>
          <p:nvPr>
            <p:ph idx="1"/>
          </p:nvPr>
        </p:nvSpPr>
        <p:spPr/>
        <p:txBody>
          <a:bodyPr>
            <a:normAutofit fontScale="92500"/>
          </a:bodyPr>
          <a:lstStyle/>
          <a:p>
            <a:pPr lvl="1">
              <a:buClr>
                <a:srgbClr val="C00000"/>
              </a:buClr>
              <a:buFont typeface="Arial" panose="020B0604020202020204" pitchFamily="34" charset="0"/>
              <a:buChar char="•"/>
            </a:pPr>
            <a:r>
              <a:rPr lang="en-US" dirty="0"/>
              <a:t>Significance of the manuscript to the </a:t>
            </a:r>
            <a:r>
              <a:rPr lang="en-US" dirty="0" smtClean="0"/>
              <a:t>field</a:t>
            </a:r>
          </a:p>
          <a:p>
            <a:pPr lvl="1">
              <a:buClr>
                <a:srgbClr val="C00000"/>
              </a:buClr>
              <a:buFont typeface="Arial" panose="020B0604020202020204" pitchFamily="34" charset="0"/>
              <a:buChar char="•"/>
            </a:pPr>
            <a:r>
              <a:rPr lang="en-US" dirty="0" smtClean="0"/>
              <a:t>Relevance </a:t>
            </a:r>
            <a:r>
              <a:rPr lang="en-US" dirty="0"/>
              <a:t>to </a:t>
            </a:r>
            <a:r>
              <a:rPr lang="en-US" dirty="0" smtClean="0"/>
              <a:t>focused </a:t>
            </a:r>
            <a:r>
              <a:rPr lang="en-US" dirty="0"/>
              <a:t>topic area </a:t>
            </a:r>
          </a:p>
          <a:p>
            <a:pPr lvl="1">
              <a:buClr>
                <a:srgbClr val="C00000"/>
              </a:buClr>
              <a:buFont typeface="Arial" panose="020B0604020202020204" pitchFamily="34" charset="0"/>
              <a:buChar char="•"/>
            </a:pPr>
            <a:r>
              <a:rPr lang="en-US" dirty="0" smtClean="0"/>
              <a:t>Adequacy </a:t>
            </a:r>
            <a:r>
              <a:rPr lang="en-US" dirty="0"/>
              <a:t>of discussion regarding state of the </a:t>
            </a:r>
            <a:r>
              <a:rPr lang="en-US" dirty="0" smtClean="0"/>
              <a:t>practice</a:t>
            </a:r>
          </a:p>
          <a:p>
            <a:pPr lvl="1">
              <a:buClr>
                <a:srgbClr val="C00000"/>
              </a:buClr>
              <a:buFont typeface="Arial" panose="020B0604020202020204" pitchFamily="34" charset="0"/>
              <a:buChar char="•"/>
            </a:pPr>
            <a:r>
              <a:rPr lang="en-US" dirty="0" smtClean="0"/>
              <a:t>Organization</a:t>
            </a:r>
            <a:endParaRPr lang="en-US" dirty="0"/>
          </a:p>
          <a:p>
            <a:pPr lvl="1">
              <a:buClr>
                <a:srgbClr val="C00000"/>
              </a:buClr>
              <a:buFont typeface="Arial" panose="020B0604020202020204" pitchFamily="34" charset="0"/>
              <a:buChar char="•"/>
            </a:pPr>
            <a:r>
              <a:rPr lang="en-US" dirty="0" smtClean="0"/>
              <a:t>Clarity</a:t>
            </a:r>
            <a:endParaRPr lang="en-US" dirty="0"/>
          </a:p>
          <a:p>
            <a:pPr lvl="1">
              <a:buClr>
                <a:srgbClr val="C00000"/>
              </a:buClr>
              <a:buFont typeface="Arial" panose="020B0604020202020204" pitchFamily="34" charset="0"/>
              <a:buChar char="•"/>
            </a:pPr>
            <a:r>
              <a:rPr lang="en-US" dirty="0" smtClean="0"/>
              <a:t>Appropriateness </a:t>
            </a:r>
            <a:r>
              <a:rPr lang="en-US" dirty="0"/>
              <a:t>of the research design, data analysis, and interpretation of results </a:t>
            </a:r>
            <a:r>
              <a:rPr lang="en-US" dirty="0" smtClean="0"/>
              <a:t>(if applicable)</a:t>
            </a:r>
          </a:p>
          <a:p>
            <a:pPr lvl="1">
              <a:buClr>
                <a:srgbClr val="C00000"/>
              </a:buClr>
              <a:buFont typeface="Arial" panose="020B0604020202020204" pitchFamily="34" charset="0"/>
              <a:buChar char="•"/>
            </a:pPr>
            <a:r>
              <a:rPr lang="en-US" dirty="0" smtClean="0"/>
              <a:t>Outcomes </a:t>
            </a:r>
            <a:r>
              <a:rPr lang="en-US" dirty="0"/>
              <a:t>and </a:t>
            </a:r>
            <a:r>
              <a:rPr lang="en-US" dirty="0" smtClean="0"/>
              <a:t>Benefits</a:t>
            </a:r>
            <a:endParaRPr lang="en-US" dirty="0"/>
          </a:p>
          <a:p>
            <a:pPr lvl="1">
              <a:buClr>
                <a:srgbClr val="C00000"/>
              </a:buClr>
              <a:buFont typeface="Arial" panose="020B0604020202020204" pitchFamily="34" charset="0"/>
              <a:buChar char="•"/>
            </a:pPr>
            <a:r>
              <a:rPr lang="en-US" dirty="0" smtClean="0"/>
              <a:t>Relevance </a:t>
            </a:r>
            <a:r>
              <a:rPr lang="en-US" dirty="0"/>
              <a:t>to </a:t>
            </a:r>
            <a:r>
              <a:rPr lang="en-US" dirty="0" smtClean="0"/>
              <a:t>Readers</a:t>
            </a:r>
            <a:endParaRPr lang="en-US" dirty="0"/>
          </a:p>
          <a:p>
            <a:pPr lvl="4"/>
            <a:endParaRPr lang="en-US" dirty="0"/>
          </a:p>
        </p:txBody>
      </p:sp>
    </p:spTree>
    <p:extLst>
      <p:ext uri="{BB962C8B-B14F-4D97-AF65-F5344CB8AC3E}">
        <p14:creationId xmlns:p14="http://schemas.microsoft.com/office/powerpoint/2010/main" val="2780367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Become a Peer Reviewer</a:t>
            </a:r>
            <a:endParaRPr lang="en-US" dirty="0"/>
          </a:p>
        </p:txBody>
      </p:sp>
      <p:sp>
        <p:nvSpPr>
          <p:cNvPr id="3" name="Content Placeholder 2"/>
          <p:cNvSpPr>
            <a:spLocks noGrp="1"/>
          </p:cNvSpPr>
          <p:nvPr>
            <p:ph idx="1"/>
          </p:nvPr>
        </p:nvSpPr>
        <p:spPr/>
        <p:txBody>
          <a:bodyPr>
            <a:normAutofit/>
          </a:bodyPr>
          <a:lstStyle/>
          <a:p>
            <a:r>
              <a:rPr lang="en-US" dirty="0" smtClean="0"/>
              <a:t>We are seeking subject matter experts from diverse backgrounds.</a:t>
            </a:r>
          </a:p>
          <a:p>
            <a:r>
              <a:rPr lang="en-US" dirty="0"/>
              <a:t>Email </a:t>
            </a:r>
            <a:r>
              <a:rPr lang="en-US" dirty="0" smtClean="0">
                <a:hlinkClick r:id="rId3"/>
              </a:rPr>
              <a:t>atobeditor@atia.org</a:t>
            </a:r>
            <a:endParaRPr lang="en-US" dirty="0"/>
          </a:p>
          <a:p>
            <a:pPr lvl="1"/>
            <a:r>
              <a:rPr lang="en-US" dirty="0"/>
              <a:t>Name</a:t>
            </a:r>
          </a:p>
          <a:p>
            <a:pPr lvl="1"/>
            <a:r>
              <a:rPr lang="en-US" dirty="0"/>
              <a:t>Company/Organization</a:t>
            </a:r>
          </a:p>
          <a:p>
            <a:pPr lvl="1"/>
            <a:r>
              <a:rPr lang="en-US" dirty="0"/>
              <a:t>Email Address</a:t>
            </a:r>
          </a:p>
          <a:p>
            <a:pPr lvl="1"/>
            <a:r>
              <a:rPr lang="en-US" dirty="0"/>
              <a:t>Peer Group (Field, Industry, Academia, Consumer)</a:t>
            </a:r>
          </a:p>
          <a:p>
            <a:pPr lvl="1"/>
            <a:r>
              <a:rPr lang="en-US" dirty="0"/>
              <a:t>Area of Expertise (Education, ADL, Workplace, </a:t>
            </a:r>
            <a:r>
              <a:rPr lang="en-US" dirty="0" err="1" smtClean="0"/>
              <a:t>etc</a:t>
            </a:r>
            <a:r>
              <a:rPr lang="en-US" dirty="0" smtClean="0"/>
              <a:t>)</a:t>
            </a:r>
            <a:endParaRPr lang="en-US" dirty="0"/>
          </a:p>
          <a:p>
            <a:pPr lvl="2"/>
            <a:endParaRPr lang="en-US" dirty="0"/>
          </a:p>
          <a:p>
            <a:pPr lvl="1"/>
            <a:endParaRPr lang="en-US" dirty="0" smtClean="0"/>
          </a:p>
          <a:p>
            <a:pPr lvl="4"/>
            <a:endParaRPr lang="en-US" dirty="0"/>
          </a:p>
        </p:txBody>
      </p:sp>
    </p:spTree>
    <p:extLst>
      <p:ext uri="{BB962C8B-B14F-4D97-AF65-F5344CB8AC3E}">
        <p14:creationId xmlns:p14="http://schemas.microsoft.com/office/powerpoint/2010/main" val="3290305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ATOB Consumer Perspectives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ATOB welcomes submissions from individuals with disabilities, their family members, or caregivers. </a:t>
            </a:r>
          </a:p>
          <a:p>
            <a:pPr lvl="1"/>
            <a:r>
              <a:rPr lang="en-US" dirty="0" smtClean="0"/>
              <a:t>Intended to highlight the user’s perspective and opinions about AT.</a:t>
            </a:r>
          </a:p>
          <a:p>
            <a:r>
              <a:rPr lang="en-US" dirty="0" smtClean="0"/>
              <a:t>Author Spotlight: </a:t>
            </a:r>
          </a:p>
          <a:p>
            <a:pPr lvl="1"/>
            <a:r>
              <a:rPr lang="en-US" dirty="0" smtClean="0"/>
              <a:t>Chris Klein will share insights from his experience publishing with ATOB.</a:t>
            </a:r>
          </a:p>
          <a:p>
            <a:pPr lvl="2"/>
            <a:r>
              <a:rPr lang="en-US" dirty="0" smtClean="0"/>
              <a:t>Communication </a:t>
            </a:r>
            <a:r>
              <a:rPr lang="en-US" dirty="0"/>
              <a:t>and Developing Relationships for People who use </a:t>
            </a:r>
            <a:r>
              <a:rPr lang="en-US" dirty="0" smtClean="0"/>
              <a:t>Augmentative </a:t>
            </a:r>
            <a:r>
              <a:rPr lang="en-US" dirty="0"/>
              <a:t>and Alternative Communication</a:t>
            </a:r>
          </a:p>
          <a:p>
            <a:endParaRPr lang="en-US" dirty="0"/>
          </a:p>
          <a:p>
            <a:pPr lvl="1"/>
            <a:endParaRPr lang="en-US" dirty="0" smtClean="0"/>
          </a:p>
          <a:p>
            <a:pPr lvl="4"/>
            <a:endParaRPr lang="en-US" dirty="0"/>
          </a:p>
        </p:txBody>
      </p:sp>
    </p:spTree>
    <p:extLst>
      <p:ext uri="{BB962C8B-B14F-4D97-AF65-F5344CB8AC3E}">
        <p14:creationId xmlns:p14="http://schemas.microsoft.com/office/powerpoint/2010/main" val="3117852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ATOB Consumer Perspectives</a:t>
            </a:r>
            <a:endParaRPr lang="en-US" dirty="0"/>
          </a:p>
        </p:txBody>
      </p:sp>
      <p:sp>
        <p:nvSpPr>
          <p:cNvPr id="3" name="Content Placeholder 2"/>
          <p:cNvSpPr>
            <a:spLocks noGrp="1"/>
          </p:cNvSpPr>
          <p:nvPr>
            <p:ph idx="1"/>
          </p:nvPr>
        </p:nvSpPr>
        <p:spPr/>
        <p:txBody>
          <a:bodyPr>
            <a:normAutofit fontScale="92500"/>
          </a:bodyPr>
          <a:lstStyle/>
          <a:p>
            <a:r>
              <a:rPr lang="en-US" dirty="0" smtClean="0"/>
              <a:t>Communication </a:t>
            </a:r>
            <a:r>
              <a:rPr lang="en-US" dirty="0"/>
              <a:t>and Developing Relationships for People who use </a:t>
            </a:r>
            <a:r>
              <a:rPr lang="en-US" dirty="0" smtClean="0"/>
              <a:t>Augmentative </a:t>
            </a:r>
            <a:r>
              <a:rPr lang="en-US" dirty="0"/>
              <a:t>and Alternative </a:t>
            </a:r>
            <a:r>
              <a:rPr lang="en-US" dirty="0" smtClean="0"/>
              <a:t>Communication</a:t>
            </a:r>
          </a:p>
          <a:p>
            <a:pPr lvl="1"/>
            <a:r>
              <a:rPr lang="en-US" dirty="0" smtClean="0"/>
              <a:t>Overview of article</a:t>
            </a:r>
          </a:p>
          <a:p>
            <a:pPr lvl="1"/>
            <a:endParaRPr lang="en-US" dirty="0" smtClean="0"/>
          </a:p>
          <a:p>
            <a:r>
              <a:rPr lang="en-US" dirty="0" smtClean="0"/>
              <a:t>Comments regarding the submission and revision processes from the author’s perspective</a:t>
            </a:r>
          </a:p>
          <a:p>
            <a:pPr lvl="1"/>
            <a:r>
              <a:rPr lang="en-US" dirty="0" smtClean="0"/>
              <a:t>Experience versus research</a:t>
            </a:r>
          </a:p>
          <a:p>
            <a:pPr lvl="1"/>
            <a:r>
              <a:rPr lang="en-US" dirty="0" smtClean="0"/>
              <a:t>Advice for others interested in publishing with ATOB</a:t>
            </a:r>
          </a:p>
          <a:p>
            <a:pPr lvl="1"/>
            <a:endParaRPr lang="en-US" dirty="0" smtClean="0"/>
          </a:p>
          <a:p>
            <a:pPr lvl="1"/>
            <a:endParaRPr lang="en-US" dirty="0"/>
          </a:p>
          <a:p>
            <a:endParaRPr lang="en-US" dirty="0"/>
          </a:p>
          <a:p>
            <a:pPr lvl="1"/>
            <a:endParaRPr lang="en-US" dirty="0" smtClean="0"/>
          </a:p>
          <a:p>
            <a:pPr lvl="4"/>
            <a:endParaRPr lang="en-US" dirty="0"/>
          </a:p>
        </p:txBody>
      </p:sp>
    </p:spTree>
    <p:extLst>
      <p:ext uri="{BB962C8B-B14F-4D97-AF65-F5344CB8AC3E}">
        <p14:creationId xmlns:p14="http://schemas.microsoft.com/office/powerpoint/2010/main" val="2589776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New with ATOB?</a:t>
            </a:r>
            <a:endParaRPr lang="en-US" dirty="0"/>
          </a:p>
        </p:txBody>
      </p:sp>
      <p:sp>
        <p:nvSpPr>
          <p:cNvPr id="3" name="Content Placeholder 2"/>
          <p:cNvSpPr>
            <a:spLocks noGrp="1"/>
          </p:cNvSpPr>
          <p:nvPr>
            <p:ph idx="1"/>
          </p:nvPr>
        </p:nvSpPr>
        <p:spPr/>
        <p:txBody>
          <a:bodyPr/>
          <a:lstStyle/>
          <a:p>
            <a:r>
              <a:rPr lang="en-US" dirty="0" smtClean="0"/>
              <a:t>Volume 10 available for download!</a:t>
            </a:r>
          </a:p>
          <a:p>
            <a:pPr lvl="1"/>
            <a:r>
              <a:rPr lang="en-US" dirty="0" smtClean="0"/>
              <a:t>Assistive Technology Outcomes: Meeting the Evidence Challenge</a:t>
            </a:r>
          </a:p>
          <a:p>
            <a:pPr marL="457200" lvl="1" indent="0">
              <a:buNone/>
            </a:pPr>
            <a:endParaRPr lang="en-US" dirty="0" smtClean="0"/>
          </a:p>
          <a:p>
            <a:r>
              <a:rPr lang="en-US" dirty="0" smtClean="0"/>
              <a:t>Volume 11 coming soon- subscribe to ATOB or check the website </a:t>
            </a:r>
            <a:r>
              <a:rPr lang="en-US" dirty="0"/>
              <a:t>this </a:t>
            </a:r>
            <a:r>
              <a:rPr lang="en-US" dirty="0" smtClean="0"/>
              <a:t>winter for </a:t>
            </a:r>
            <a:r>
              <a:rPr lang="en-US" dirty="0"/>
              <a:t>details. </a:t>
            </a:r>
            <a:endParaRPr lang="en-US" dirty="0" smtClean="0"/>
          </a:p>
          <a:p>
            <a:pPr lvl="1"/>
            <a:r>
              <a:rPr lang="en-US" dirty="0" smtClean="0"/>
              <a:t>Maximizing the Benefits of Evolving Assistive Technology Solutions</a:t>
            </a:r>
          </a:p>
          <a:p>
            <a:pPr lvl="1"/>
            <a:endParaRPr lang="en-US" dirty="0"/>
          </a:p>
        </p:txBody>
      </p:sp>
    </p:spTree>
    <p:extLst>
      <p:ext uri="{BB962C8B-B14F-4D97-AF65-F5344CB8AC3E}">
        <p14:creationId xmlns:p14="http://schemas.microsoft.com/office/powerpoint/2010/main" val="1340964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936"/>
            <a:ext cx="8229600" cy="528638"/>
          </a:xfrm>
        </p:spPr>
        <p:txBody>
          <a:bodyPr>
            <a:normAutofit fontScale="90000"/>
          </a:bodyPr>
          <a:lstStyle/>
          <a:p>
            <a:r>
              <a:rPr lang="en-US" dirty="0" smtClean="0"/>
              <a:t>ATOB Volume 12</a:t>
            </a:r>
            <a:br>
              <a:rPr lang="en-US" dirty="0" smtClean="0"/>
            </a:br>
            <a:r>
              <a:rPr lang="en-US" dirty="0" smtClean="0"/>
              <a:t>Theme</a:t>
            </a:r>
            <a:endParaRPr lang="en-US" dirty="0"/>
          </a:p>
        </p:txBody>
      </p:sp>
      <p:sp>
        <p:nvSpPr>
          <p:cNvPr id="3" name="Content Placeholder 2"/>
          <p:cNvSpPr>
            <a:spLocks noGrp="1"/>
          </p:cNvSpPr>
          <p:nvPr>
            <p:ph idx="1"/>
          </p:nvPr>
        </p:nvSpPr>
        <p:spPr/>
        <p:txBody>
          <a:bodyPr>
            <a:normAutofit fontScale="92500"/>
          </a:bodyPr>
          <a:lstStyle/>
          <a:p>
            <a:pPr marL="0" indent="0" algn="ctr">
              <a:buNone/>
            </a:pPr>
            <a:r>
              <a:rPr lang="en-US" sz="4800" b="1" dirty="0" smtClean="0"/>
              <a:t>Implementing AT in Practice:   New Technologies and Techniques</a:t>
            </a:r>
          </a:p>
          <a:p>
            <a:pPr marL="0" indent="0" algn="ctr">
              <a:buNone/>
            </a:pPr>
            <a:r>
              <a:rPr lang="en-US" sz="2600" dirty="0" smtClean="0"/>
              <a:t>A great deal of ongoing research is exploring how assistive technology is being used in practice, and how well it is working in various contexts. This issue of ATOB invites authors to share their research and practice experience, including information about new products and interventions, or new and unique strategies for implementing assistive technology in practice. </a:t>
            </a:r>
            <a:endParaRPr lang="en-US" sz="2600" dirty="0"/>
          </a:p>
          <a:p>
            <a:pPr lvl="4"/>
            <a:endParaRPr lang="en-US" dirty="0"/>
          </a:p>
        </p:txBody>
      </p:sp>
    </p:spTree>
    <p:extLst>
      <p:ext uri="{BB962C8B-B14F-4D97-AF65-F5344CB8AC3E}">
        <p14:creationId xmlns:p14="http://schemas.microsoft.com/office/powerpoint/2010/main" val="196099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Learning Objectives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mtClean="0"/>
              <a:t>Describe three submission categories for articles, and types of articles appropriate for each.</a:t>
            </a:r>
          </a:p>
          <a:p>
            <a:pPr marL="514350" indent="-514350">
              <a:buFont typeface="+mj-lt"/>
              <a:buAutoNum type="arabicPeriod"/>
            </a:pPr>
            <a:r>
              <a:rPr lang="en-US" smtClean="0"/>
              <a:t>Describe two unique aspects of ATOB’s manuscript submission and peer review process, as compared to scientific journals.</a:t>
            </a:r>
          </a:p>
          <a:p>
            <a:pPr marL="514350" indent="-514350">
              <a:buFont typeface="+mj-lt"/>
              <a:buAutoNum type="arabicPeriod"/>
            </a:pPr>
            <a:r>
              <a:rPr lang="en-US" smtClean="0"/>
              <a:t>Demonstrate knowledge of the six major stages of the ATOB publication process. </a:t>
            </a:r>
            <a:endParaRPr lang="en-US" dirty="0"/>
          </a:p>
        </p:txBody>
      </p:sp>
    </p:spTree>
    <p:extLst>
      <p:ext uri="{BB962C8B-B14F-4D97-AF65-F5344CB8AC3E}">
        <p14:creationId xmlns:p14="http://schemas.microsoft.com/office/powerpoint/2010/main" val="1500952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936"/>
            <a:ext cx="8229600" cy="528638"/>
          </a:xfrm>
        </p:spPr>
        <p:txBody>
          <a:bodyPr>
            <a:normAutofit fontScale="90000"/>
          </a:bodyPr>
          <a:lstStyle/>
          <a:p>
            <a:r>
              <a:rPr lang="en-US" dirty="0" smtClean="0"/>
              <a:t>ATOB Volume 12</a:t>
            </a:r>
            <a:br>
              <a:rPr lang="en-US" dirty="0" smtClean="0"/>
            </a:br>
            <a:r>
              <a:rPr lang="en-US" dirty="0" smtClean="0"/>
              <a:t>2017 Timeline</a:t>
            </a:r>
            <a:endParaRPr lang="en-US" dirty="0"/>
          </a:p>
        </p:txBody>
      </p:sp>
      <p:sp>
        <p:nvSpPr>
          <p:cNvPr id="3" name="Content Placeholder 2"/>
          <p:cNvSpPr>
            <a:spLocks noGrp="1"/>
          </p:cNvSpPr>
          <p:nvPr>
            <p:ph idx="1"/>
          </p:nvPr>
        </p:nvSpPr>
        <p:spPr/>
        <p:txBody>
          <a:bodyPr>
            <a:normAutofit/>
          </a:bodyPr>
          <a:lstStyle/>
          <a:p>
            <a:r>
              <a:rPr lang="en-US" sz="3600" b="1" dirty="0" smtClean="0"/>
              <a:t>Winter 2017: Announce call for papers</a:t>
            </a:r>
          </a:p>
          <a:p>
            <a:r>
              <a:rPr lang="en-US" sz="3600" b="1" dirty="0" smtClean="0"/>
              <a:t>April 2017: Manuscript submission deadline</a:t>
            </a:r>
          </a:p>
          <a:p>
            <a:r>
              <a:rPr lang="en-US" sz="3600" b="1" dirty="0" smtClean="0"/>
              <a:t>Summer: Peer review and revisions</a:t>
            </a:r>
          </a:p>
          <a:p>
            <a:r>
              <a:rPr lang="en-US" sz="3600" b="1" dirty="0" smtClean="0"/>
              <a:t>Fall: Copy editing and galley proofs</a:t>
            </a:r>
          </a:p>
          <a:p>
            <a:r>
              <a:rPr lang="en-US" sz="3600" b="1" dirty="0" smtClean="0"/>
              <a:t>Winter 2018: Publication</a:t>
            </a:r>
          </a:p>
          <a:p>
            <a:endParaRPr lang="en-US" sz="3600" b="1" dirty="0" smtClean="0"/>
          </a:p>
          <a:p>
            <a:endParaRPr lang="en-US" sz="3600" b="1" dirty="0" smtClean="0"/>
          </a:p>
          <a:p>
            <a:endParaRPr lang="en-US" sz="4800" b="1" dirty="0" smtClean="0"/>
          </a:p>
          <a:p>
            <a:pPr marL="0" indent="0" algn="ctr">
              <a:buNone/>
            </a:pPr>
            <a:endParaRPr lang="en-US" dirty="0"/>
          </a:p>
        </p:txBody>
      </p:sp>
    </p:spTree>
    <p:extLst>
      <p:ext uri="{BB962C8B-B14F-4D97-AF65-F5344CB8AC3E}">
        <p14:creationId xmlns:p14="http://schemas.microsoft.com/office/powerpoint/2010/main" val="360484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 for attending!</a:t>
            </a:r>
            <a:endParaRPr lang="en-US" dirty="0"/>
          </a:p>
        </p:txBody>
      </p:sp>
      <p:sp>
        <p:nvSpPr>
          <p:cNvPr id="3" name="Content Placeholder 2"/>
          <p:cNvSpPr>
            <a:spLocks noGrp="1"/>
          </p:cNvSpPr>
          <p:nvPr>
            <p:ph idx="1"/>
          </p:nvPr>
        </p:nvSpPr>
        <p:spPr>
          <a:xfrm>
            <a:off x="457200" y="1574600"/>
            <a:ext cx="8229600" cy="4465052"/>
          </a:xfrm>
        </p:spPr>
        <p:txBody>
          <a:bodyPr/>
          <a:lstStyle/>
          <a:p>
            <a:r>
              <a:rPr lang="en-US" altLang="en-US" sz="1600" b="1" dirty="0"/>
              <a:t>CEUs – Session Code: </a:t>
            </a:r>
            <a:r>
              <a:rPr lang="en-US" altLang="en-US" sz="1600" b="1" dirty="0" smtClean="0"/>
              <a:t>RSCH-20</a:t>
            </a:r>
            <a:endParaRPr lang="en-US" altLang="en-US" sz="1600" b="1" dirty="0"/>
          </a:p>
          <a:p>
            <a:pPr lvl="1"/>
            <a:r>
              <a:rPr lang="en-US" altLang="en-US" sz="1600" dirty="0" smtClean="0"/>
              <a:t>More </a:t>
            </a:r>
            <a:r>
              <a:rPr lang="en-US" altLang="en-US" sz="1600" dirty="0"/>
              <a:t>info at: </a:t>
            </a:r>
            <a:r>
              <a:rPr lang="en-US" sz="1600" u="sng" dirty="0">
                <a:hlinkClick r:id="rId3"/>
              </a:rPr>
              <a:t>https://www.atia.org/conference/education-program/ceus/</a:t>
            </a:r>
            <a:endParaRPr lang="en-US" sz="1600" u="sng" dirty="0"/>
          </a:p>
          <a:p>
            <a:pPr lvl="1"/>
            <a:r>
              <a:rPr lang="en-US" altLang="en-US" sz="1600" dirty="0"/>
              <a:t>For </a:t>
            </a:r>
            <a:r>
              <a:rPr lang="en-US" altLang="en-US" sz="1600" dirty="0" err="1"/>
              <a:t>ACVREP</a:t>
            </a:r>
            <a:r>
              <a:rPr lang="en-US" altLang="en-US" sz="1600" dirty="0"/>
              <a:t>, </a:t>
            </a:r>
            <a:r>
              <a:rPr lang="en-US" altLang="en-US" sz="1600" dirty="0" err="1"/>
              <a:t>AOTA</a:t>
            </a:r>
            <a:r>
              <a:rPr lang="en-US" altLang="en-US" sz="1600" dirty="0"/>
              <a:t> and ASHA </a:t>
            </a:r>
            <a:r>
              <a:rPr lang="en-US" altLang="en-US" sz="1600" dirty="0" err="1"/>
              <a:t>CEUs</a:t>
            </a:r>
            <a:r>
              <a:rPr lang="en-US" altLang="en-US" sz="1600" dirty="0"/>
              <a:t>, hand in completed Attendance Forms  to INFORMATION DESK at the end of the conference. Please note there is a $15 fee for </a:t>
            </a:r>
            <a:r>
              <a:rPr lang="en-US" altLang="en-US" sz="1600" dirty="0" err="1"/>
              <a:t>AOTA</a:t>
            </a:r>
            <a:r>
              <a:rPr lang="en-US" altLang="en-US" sz="1600" dirty="0"/>
              <a:t> </a:t>
            </a:r>
            <a:r>
              <a:rPr lang="en-US" altLang="en-US" sz="1600" dirty="0" err="1"/>
              <a:t>CEUs</a:t>
            </a:r>
            <a:r>
              <a:rPr lang="en-US" altLang="en-US" sz="1600" dirty="0"/>
              <a:t>.</a:t>
            </a:r>
            <a:br>
              <a:rPr lang="en-US" altLang="en-US" sz="1600" dirty="0"/>
            </a:br>
            <a:endParaRPr lang="en-US" altLang="en-US" sz="1600" dirty="0"/>
          </a:p>
          <a:p>
            <a:r>
              <a:rPr lang="en-US" altLang="en-US" sz="1600" dirty="0"/>
              <a:t>Session Evaluation</a:t>
            </a:r>
          </a:p>
          <a:p>
            <a:pPr lvl="1"/>
            <a:r>
              <a:rPr lang="en-US" altLang="en-US" sz="1600" dirty="0"/>
              <a:t>Please help us improve the quality of our conference by completing your session evaluation form in the mobile app.</a:t>
            </a:r>
            <a:br>
              <a:rPr lang="en-US" altLang="en-US" sz="1600" dirty="0"/>
            </a:br>
            <a:endParaRPr lang="en-US" altLang="en-US" sz="1600" dirty="0"/>
          </a:p>
          <a:p>
            <a:r>
              <a:rPr lang="en-US" altLang="en-US" sz="1600" dirty="0"/>
              <a:t>Handouts</a:t>
            </a:r>
          </a:p>
          <a:p>
            <a:pPr lvl="1"/>
            <a:r>
              <a:rPr lang="en-US" altLang="en-US" sz="1600" dirty="0"/>
              <a:t>Handouts are available at: </a:t>
            </a:r>
            <a:r>
              <a:rPr lang="en-US" sz="1600" dirty="0">
                <a:hlinkClick r:id="rId4"/>
              </a:rPr>
              <a:t>http://s3.goeshow.com/atia/orlando/2017/handouts.cfm</a:t>
            </a:r>
            <a:endParaRPr lang="en-US" sz="1600" dirty="0"/>
          </a:p>
          <a:p>
            <a:pPr lvl="1"/>
            <a:r>
              <a:rPr lang="en-US" altLang="en-US" sz="1600" dirty="0"/>
              <a:t>Handout link remains live for 3 months after the conference ends.</a:t>
            </a:r>
          </a:p>
          <a:p>
            <a:pPr lvl="4"/>
            <a:endParaRPr lang="en-US" dirty="0"/>
          </a:p>
        </p:txBody>
      </p:sp>
    </p:spTree>
    <p:extLst>
      <p:ext uri="{BB962C8B-B14F-4D97-AF65-F5344CB8AC3E}">
        <p14:creationId xmlns:p14="http://schemas.microsoft.com/office/powerpoint/2010/main" val="2326252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 for attending!</a:t>
            </a:r>
            <a:endParaRPr lang="en-US" dirty="0"/>
          </a:p>
        </p:txBody>
      </p:sp>
      <p:sp>
        <p:nvSpPr>
          <p:cNvPr id="3" name="Content Placeholder 2"/>
          <p:cNvSpPr>
            <a:spLocks noGrp="1"/>
          </p:cNvSpPr>
          <p:nvPr>
            <p:ph idx="1"/>
          </p:nvPr>
        </p:nvSpPr>
        <p:spPr>
          <a:xfrm>
            <a:off x="457200" y="1574600"/>
            <a:ext cx="8229600" cy="4465052"/>
          </a:xfrm>
        </p:spPr>
        <p:txBody>
          <a:bodyPr/>
          <a:lstStyle/>
          <a:p>
            <a:pPr marL="0" indent="0" algn="ctr">
              <a:buNone/>
            </a:pPr>
            <a:endParaRPr lang="en-US" altLang="en-US" sz="4800" b="1" dirty="0" smtClean="0"/>
          </a:p>
          <a:p>
            <a:pPr marL="0" indent="0" algn="ctr">
              <a:buNone/>
            </a:pPr>
            <a:endParaRPr lang="en-US" altLang="en-US" sz="4800" b="1" dirty="0"/>
          </a:p>
          <a:p>
            <a:pPr marL="0" indent="0" algn="ctr">
              <a:buNone/>
            </a:pPr>
            <a:r>
              <a:rPr lang="en-US" altLang="en-US" sz="4800" b="1" dirty="0" smtClean="0"/>
              <a:t>Questions?</a:t>
            </a:r>
            <a:endParaRPr lang="en-US" altLang="en-US" sz="4800" dirty="0"/>
          </a:p>
          <a:p>
            <a:pPr lvl="4"/>
            <a:endParaRPr lang="en-US" dirty="0"/>
          </a:p>
        </p:txBody>
      </p:sp>
    </p:spTree>
    <p:extLst>
      <p:ext uri="{BB962C8B-B14F-4D97-AF65-F5344CB8AC3E}">
        <p14:creationId xmlns:p14="http://schemas.microsoft.com/office/powerpoint/2010/main" val="974563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8750" y="5600035"/>
            <a:ext cx="2650540" cy="1050931"/>
          </a:xfrm>
        </p:spPr>
        <p:txBody>
          <a:bodyPr>
            <a:noAutofit/>
          </a:bodyPr>
          <a:lstStyle/>
          <a:p>
            <a:r>
              <a:rPr lang="en-US" sz="1400" dirty="0" smtClean="0"/>
              <a:t>For more </a:t>
            </a:r>
            <a:r>
              <a:rPr lang="en-US" sz="1400" dirty="0"/>
              <a:t>i</a:t>
            </a:r>
            <a:r>
              <a:rPr lang="en-US" sz="1400" dirty="0" smtClean="0"/>
              <a:t>nformation, contact:</a:t>
            </a:r>
          </a:p>
          <a:p>
            <a:r>
              <a:rPr lang="en-US" sz="1400" dirty="0" smtClean="0"/>
              <a:t>ATOB </a:t>
            </a:r>
            <a:r>
              <a:rPr lang="en-US" sz="1400" dirty="0" smtClean="0"/>
              <a:t>Editor-in-Chief</a:t>
            </a:r>
          </a:p>
          <a:p>
            <a:r>
              <a:rPr lang="en-US" sz="1400" dirty="0"/>
              <a:t>Jennifer L Flagg</a:t>
            </a:r>
          </a:p>
          <a:p>
            <a:r>
              <a:rPr lang="en-US" sz="1400" dirty="0" smtClean="0"/>
              <a:t>Email</a:t>
            </a:r>
            <a:r>
              <a:rPr lang="en-US" sz="1400" dirty="0" smtClean="0"/>
              <a:t>: </a:t>
            </a:r>
            <a:r>
              <a:rPr lang="en-US" sz="1400" dirty="0" smtClean="0">
                <a:hlinkClick r:id="rId2"/>
              </a:rPr>
              <a:t>atobeditor@atia.org</a:t>
            </a:r>
            <a:r>
              <a:rPr lang="en-US" sz="1400" dirty="0" smtClean="0"/>
              <a:t> </a:t>
            </a:r>
            <a:endParaRPr lang="en-US" sz="1400" dirty="0"/>
          </a:p>
        </p:txBody>
      </p:sp>
    </p:spTree>
    <p:extLst>
      <p:ext uri="{BB962C8B-B14F-4D97-AF65-F5344CB8AC3E}">
        <p14:creationId xmlns:p14="http://schemas.microsoft.com/office/powerpoint/2010/main" val="2305528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ATOB Editorial Board</a:t>
            </a:r>
            <a:endParaRPr lang="en-US" dirty="0"/>
          </a:p>
        </p:txBody>
      </p:sp>
      <p:sp>
        <p:nvSpPr>
          <p:cNvPr id="3" name="Content Placeholder 2"/>
          <p:cNvSpPr>
            <a:spLocks noGrp="1"/>
          </p:cNvSpPr>
          <p:nvPr>
            <p:ph idx="1"/>
          </p:nvPr>
        </p:nvSpPr>
        <p:spPr>
          <a:xfrm>
            <a:off x="457200" y="1363580"/>
            <a:ext cx="3645725" cy="4465052"/>
          </a:xfrm>
        </p:spPr>
        <p:txBody>
          <a:bodyPr>
            <a:noAutofit/>
          </a:bodyPr>
          <a:lstStyle/>
          <a:p>
            <a:pPr marL="0" indent="0" algn="ctr" fontAlgn="base">
              <a:buNone/>
            </a:pPr>
            <a:r>
              <a:rPr lang="en-US" sz="1400" b="1" i="1" dirty="0"/>
              <a:t>Editor-in-Chief</a:t>
            </a:r>
            <a:endParaRPr lang="en-US" sz="1400" dirty="0"/>
          </a:p>
          <a:p>
            <a:pPr marL="0" indent="0" algn="ctr" fontAlgn="base">
              <a:buNone/>
            </a:pPr>
            <a:r>
              <a:rPr lang="en-US" sz="1400" dirty="0" smtClean="0"/>
              <a:t>Jennifer </a:t>
            </a:r>
            <a:r>
              <a:rPr lang="en-US" sz="1400" dirty="0"/>
              <a:t>Flagg</a:t>
            </a:r>
          </a:p>
          <a:p>
            <a:pPr marL="0" indent="0" algn="ctr" fontAlgn="base">
              <a:buNone/>
            </a:pPr>
            <a:r>
              <a:rPr lang="en-US" sz="1400" dirty="0"/>
              <a:t> Center on KT4TT</a:t>
            </a:r>
          </a:p>
          <a:p>
            <a:pPr marL="0" indent="0" algn="ctr" fontAlgn="base">
              <a:buNone/>
            </a:pPr>
            <a:r>
              <a:rPr lang="en-US" sz="1400" dirty="0"/>
              <a:t>University at Buffalo</a:t>
            </a:r>
          </a:p>
          <a:p>
            <a:pPr marL="0" indent="0" algn="ctr" fontAlgn="base">
              <a:buNone/>
            </a:pPr>
            <a:endParaRPr lang="en-US" sz="1400" dirty="0"/>
          </a:p>
          <a:p>
            <a:pPr marL="0" indent="0" algn="ctr" fontAlgn="base">
              <a:buNone/>
            </a:pPr>
            <a:r>
              <a:rPr lang="en-US" sz="1400" b="1" i="1" dirty="0"/>
              <a:t>Associate Editor</a:t>
            </a:r>
            <a:endParaRPr lang="en-US" sz="1400" dirty="0"/>
          </a:p>
          <a:p>
            <a:pPr marL="0" indent="0" algn="ctr" fontAlgn="base">
              <a:buNone/>
            </a:pPr>
            <a:r>
              <a:rPr lang="en-US" sz="1400" dirty="0"/>
              <a:t>Carolyn Phillips</a:t>
            </a:r>
          </a:p>
          <a:p>
            <a:pPr marL="0" indent="0" algn="ctr" fontAlgn="base">
              <a:buNone/>
            </a:pPr>
            <a:r>
              <a:rPr lang="en-US" sz="1400" dirty="0" smtClean="0"/>
              <a:t>AMAC |Tools </a:t>
            </a:r>
            <a:r>
              <a:rPr lang="en-US" sz="1400" dirty="0"/>
              <a:t>for Life</a:t>
            </a:r>
          </a:p>
          <a:p>
            <a:pPr marL="0" indent="0" algn="ctr" fontAlgn="base">
              <a:buNone/>
            </a:pPr>
            <a:r>
              <a:rPr lang="en-US" sz="1400" dirty="0"/>
              <a:t>Georgia Institute of Technology</a:t>
            </a:r>
          </a:p>
          <a:p>
            <a:pPr marL="0" indent="0" algn="ctr" fontAlgn="base">
              <a:buNone/>
            </a:pPr>
            <a:endParaRPr lang="en-US" sz="1400" dirty="0"/>
          </a:p>
          <a:p>
            <a:pPr marL="0" indent="0" algn="ctr" fontAlgn="base">
              <a:buNone/>
            </a:pPr>
            <a:r>
              <a:rPr lang="en-US" sz="1400" b="1" i="1" dirty="0"/>
              <a:t>Copy Editor</a:t>
            </a:r>
            <a:endParaRPr lang="en-US" sz="1400" dirty="0"/>
          </a:p>
          <a:p>
            <a:pPr marL="0" indent="0" algn="ctr" fontAlgn="base">
              <a:buNone/>
            </a:pPr>
            <a:r>
              <a:rPr lang="en-US" sz="1400" dirty="0" smtClean="0"/>
              <a:t>Beverly Nau</a:t>
            </a:r>
            <a:endParaRPr lang="en-US" sz="1400" dirty="0"/>
          </a:p>
          <a:p>
            <a:pPr marL="0" indent="0" algn="ctr" fontAlgn="base">
              <a:buNone/>
            </a:pPr>
            <a:r>
              <a:rPr lang="en-US" sz="1400" dirty="0"/>
              <a:t> </a:t>
            </a:r>
          </a:p>
          <a:p>
            <a:pPr marL="0" indent="0" algn="ctr" fontAlgn="base">
              <a:buNone/>
            </a:pPr>
            <a:r>
              <a:rPr lang="en-US" sz="1400" b="1" i="1" dirty="0"/>
              <a:t>Production Manager</a:t>
            </a:r>
            <a:endParaRPr lang="en-US" sz="1400" dirty="0"/>
          </a:p>
          <a:p>
            <a:pPr marL="0" indent="0" algn="ctr" fontAlgn="base">
              <a:buNone/>
            </a:pPr>
            <a:r>
              <a:rPr lang="en-US" sz="1400" dirty="0"/>
              <a:t>Caroline Van Howe</a:t>
            </a:r>
          </a:p>
          <a:p>
            <a:pPr marL="0" indent="0" algn="ctr" fontAlgn="base">
              <a:buNone/>
            </a:pPr>
            <a:r>
              <a:rPr lang="en-US" sz="1400" dirty="0"/>
              <a:t>ATIA</a:t>
            </a:r>
          </a:p>
          <a:p>
            <a:pPr marL="0" indent="0">
              <a:buNone/>
            </a:pPr>
            <a:endParaRPr lang="en-US" sz="1400" dirty="0" smtClean="0"/>
          </a:p>
          <a:p>
            <a:pPr lvl="1"/>
            <a:endParaRPr lang="en-US" sz="1400" dirty="0"/>
          </a:p>
          <a:p>
            <a:pPr marL="457200" lvl="1" indent="0">
              <a:buNone/>
            </a:pPr>
            <a:endParaRPr lang="en-US" sz="1400" dirty="0" smtClean="0"/>
          </a:p>
          <a:p>
            <a:pPr lvl="1"/>
            <a:endParaRPr lang="en-US" sz="1400" dirty="0" smtClean="0"/>
          </a:p>
          <a:p>
            <a:pPr lvl="4"/>
            <a:endParaRPr lang="en-US" sz="1400" dirty="0"/>
          </a:p>
        </p:txBody>
      </p:sp>
      <p:sp>
        <p:nvSpPr>
          <p:cNvPr id="5" name="Content Placeholder 2"/>
          <p:cNvSpPr txBox="1">
            <a:spLocks/>
          </p:cNvSpPr>
          <p:nvPr/>
        </p:nvSpPr>
        <p:spPr>
          <a:xfrm>
            <a:off x="4102925" y="1337746"/>
            <a:ext cx="4791693" cy="5419314"/>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ct val="20000"/>
              </a:spcBef>
              <a:buClr>
                <a:srgbClr val="C33026"/>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4987"/>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base">
              <a:buNone/>
            </a:pPr>
            <a:r>
              <a:rPr lang="en-US" sz="1400" b="1" i="1" dirty="0"/>
              <a:t>Editorial Board Members</a:t>
            </a:r>
            <a:endParaRPr lang="en-US" sz="1400" dirty="0"/>
          </a:p>
          <a:p>
            <a:pPr marL="0" indent="0" algn="ctr" fontAlgn="base">
              <a:buNone/>
            </a:pPr>
            <a:r>
              <a:rPr lang="en-US" sz="1400" dirty="0" smtClean="0"/>
              <a:t>Russell Cross</a:t>
            </a:r>
          </a:p>
          <a:p>
            <a:pPr marL="0" indent="0" algn="ctr" fontAlgn="base">
              <a:buNone/>
            </a:pPr>
            <a:r>
              <a:rPr lang="en-US" sz="1400" dirty="0" err="1" smtClean="0"/>
              <a:t>Prentke</a:t>
            </a:r>
            <a:r>
              <a:rPr lang="en-US" sz="1400" dirty="0" smtClean="0"/>
              <a:t> </a:t>
            </a:r>
            <a:r>
              <a:rPr lang="en-US" sz="1400" dirty="0" err="1" smtClean="0"/>
              <a:t>Romich</a:t>
            </a:r>
            <a:r>
              <a:rPr lang="en-US" sz="1400" dirty="0" smtClean="0"/>
              <a:t> Company</a:t>
            </a:r>
          </a:p>
          <a:p>
            <a:pPr marL="0" indent="0" algn="ctr" fontAlgn="base">
              <a:buNone/>
            </a:pPr>
            <a:endParaRPr lang="en-US" sz="1400" dirty="0"/>
          </a:p>
          <a:p>
            <a:pPr marL="0" indent="0" algn="ctr" fontAlgn="base">
              <a:buNone/>
            </a:pPr>
            <a:r>
              <a:rPr lang="en-US" sz="1400" dirty="0" smtClean="0"/>
              <a:t>Anya </a:t>
            </a:r>
            <a:r>
              <a:rPr lang="en-US" sz="1400" dirty="0" err="1"/>
              <a:t>Evmenova</a:t>
            </a:r>
            <a:endParaRPr lang="en-US" sz="1400" dirty="0"/>
          </a:p>
          <a:p>
            <a:pPr marL="0" indent="0" algn="ctr" fontAlgn="base">
              <a:buNone/>
            </a:pPr>
            <a:r>
              <a:rPr lang="en-US" sz="1400" dirty="0"/>
              <a:t>Assistive and Special Education Technology</a:t>
            </a:r>
          </a:p>
          <a:p>
            <a:pPr marL="0" indent="0" algn="ctr" fontAlgn="base">
              <a:buNone/>
            </a:pPr>
            <a:r>
              <a:rPr lang="en-US" sz="1400" dirty="0"/>
              <a:t>George Mason University</a:t>
            </a:r>
          </a:p>
          <a:p>
            <a:pPr marL="0" indent="0" algn="ctr" fontAlgn="base">
              <a:buNone/>
            </a:pPr>
            <a:endParaRPr lang="en-US" sz="1400" dirty="0"/>
          </a:p>
          <a:p>
            <a:pPr marL="0" indent="0" algn="ctr" fontAlgn="base">
              <a:buNone/>
            </a:pPr>
            <a:r>
              <a:rPr lang="en-US" sz="1400" dirty="0"/>
              <a:t>Lori Geist</a:t>
            </a:r>
          </a:p>
          <a:p>
            <a:pPr marL="0" indent="0" algn="ctr" fontAlgn="base">
              <a:buNone/>
            </a:pPr>
            <a:r>
              <a:rPr lang="en-US" sz="1400" dirty="0"/>
              <a:t>Center for Literacy &amp; Disability Studies</a:t>
            </a:r>
          </a:p>
          <a:p>
            <a:pPr marL="0" indent="0" algn="ctr" fontAlgn="base">
              <a:buNone/>
            </a:pPr>
            <a:r>
              <a:rPr lang="en-US" sz="1400" dirty="0"/>
              <a:t>UNC Chapel Hill</a:t>
            </a:r>
          </a:p>
          <a:p>
            <a:pPr marL="0" indent="0" algn="ctr" fontAlgn="base">
              <a:buNone/>
            </a:pPr>
            <a:endParaRPr lang="en-US" sz="1400" dirty="0"/>
          </a:p>
          <a:p>
            <a:pPr marL="0" indent="0" algn="ctr" fontAlgn="base">
              <a:buNone/>
            </a:pPr>
            <a:r>
              <a:rPr lang="en-US" sz="1400" dirty="0" smtClean="0"/>
              <a:t>Ben </a:t>
            </a:r>
            <a:r>
              <a:rPr lang="en-US" sz="1400" dirty="0"/>
              <a:t>Satterfield</a:t>
            </a:r>
          </a:p>
          <a:p>
            <a:pPr marL="0" indent="0" algn="ctr" fontAlgn="base">
              <a:buNone/>
            </a:pPr>
            <a:r>
              <a:rPr lang="en-US" sz="1400" dirty="0"/>
              <a:t>Center for AT Excellence</a:t>
            </a:r>
          </a:p>
          <a:p>
            <a:pPr marL="0" indent="0" algn="ctr" fontAlgn="base">
              <a:buNone/>
            </a:pPr>
            <a:r>
              <a:rPr lang="en-US" sz="1400" dirty="0"/>
              <a:t>GA Tools for Life at Georgia Institute of Technology</a:t>
            </a:r>
          </a:p>
          <a:p>
            <a:pPr marL="0" indent="0" algn="ctr" fontAlgn="base">
              <a:buNone/>
            </a:pPr>
            <a:endParaRPr lang="en-US" sz="1400" dirty="0"/>
          </a:p>
          <a:p>
            <a:pPr marL="0" indent="0" algn="ctr" fontAlgn="base">
              <a:buNone/>
            </a:pPr>
            <a:r>
              <a:rPr lang="en-US" sz="1400" dirty="0"/>
              <a:t>Joy </a:t>
            </a:r>
            <a:r>
              <a:rPr lang="en-US" sz="1400" dirty="0" err="1"/>
              <a:t>Zabala</a:t>
            </a:r>
            <a:endParaRPr lang="en-US" sz="1400" dirty="0"/>
          </a:p>
          <a:p>
            <a:pPr marL="0" indent="0" algn="ctr">
              <a:buNone/>
            </a:pPr>
            <a:r>
              <a:rPr lang="en-US" sz="1400" dirty="0"/>
              <a:t>National Center on Accessible Educational </a:t>
            </a:r>
            <a:r>
              <a:rPr lang="en-US" sz="1400" dirty="0" smtClean="0"/>
              <a:t>Materials </a:t>
            </a:r>
            <a:r>
              <a:rPr lang="en-US" sz="1400" dirty="0"/>
              <a:t>for Learning</a:t>
            </a:r>
          </a:p>
          <a:p>
            <a:pPr marL="0" indent="0" algn="ctr">
              <a:buNone/>
            </a:pPr>
            <a:r>
              <a:rPr lang="en-US" sz="1400" dirty="0"/>
              <a:t>CAST</a:t>
            </a:r>
          </a:p>
          <a:p>
            <a:pPr marL="0" indent="0">
              <a:buNone/>
            </a:pPr>
            <a:endParaRPr lang="en-US" sz="1400" dirty="0" smtClean="0"/>
          </a:p>
          <a:p>
            <a:endParaRPr lang="en-US" sz="1400" dirty="0" smtClean="0"/>
          </a:p>
          <a:p>
            <a:pPr lvl="1"/>
            <a:endParaRPr lang="en-US" sz="1400" dirty="0" smtClean="0"/>
          </a:p>
          <a:p>
            <a:pPr marL="457200" lvl="1" indent="0">
              <a:buFont typeface="Arial"/>
              <a:buNone/>
            </a:pPr>
            <a:endParaRPr lang="en-US" sz="1400" dirty="0" smtClean="0"/>
          </a:p>
          <a:p>
            <a:pPr lvl="1"/>
            <a:endParaRPr lang="en-US" sz="1400" dirty="0" smtClean="0"/>
          </a:p>
          <a:p>
            <a:pPr lvl="4"/>
            <a:endParaRPr lang="en-US" sz="1400" dirty="0"/>
          </a:p>
        </p:txBody>
      </p:sp>
    </p:spTree>
    <p:extLst>
      <p:ext uri="{BB962C8B-B14F-4D97-AF65-F5344CB8AC3E}">
        <p14:creationId xmlns:p14="http://schemas.microsoft.com/office/powerpoint/2010/main" val="3018154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ATOB History</a:t>
            </a:r>
            <a:endParaRPr lang="en-US" dirty="0"/>
          </a:p>
        </p:txBody>
      </p:sp>
      <p:sp>
        <p:nvSpPr>
          <p:cNvPr id="3" name="Content Placeholder 2"/>
          <p:cNvSpPr>
            <a:spLocks noGrp="1"/>
          </p:cNvSpPr>
          <p:nvPr>
            <p:ph idx="1"/>
          </p:nvPr>
        </p:nvSpPr>
        <p:spPr/>
        <p:txBody>
          <a:bodyPr>
            <a:normAutofit lnSpcReduction="10000"/>
          </a:bodyPr>
          <a:lstStyle/>
          <a:p>
            <a:r>
              <a:rPr lang="en-US" dirty="0" smtClean="0"/>
              <a:t>First published in 2004</a:t>
            </a:r>
          </a:p>
          <a:p>
            <a:r>
              <a:rPr lang="en-US" dirty="0" smtClean="0"/>
              <a:t>Partnership between ATIA and </a:t>
            </a:r>
            <a:r>
              <a:rPr lang="en-US" dirty="0"/>
              <a:t>The Special Education Assistive Technology (SEAT) Center at Illinois </a:t>
            </a:r>
            <a:r>
              <a:rPr lang="en-US" dirty="0" smtClean="0"/>
              <a:t>State</a:t>
            </a:r>
          </a:p>
          <a:p>
            <a:pPr lvl="2"/>
            <a:r>
              <a:rPr lang="en-US" dirty="0" smtClean="0"/>
              <a:t>Editor-in-Chief: Howard P </a:t>
            </a:r>
            <a:r>
              <a:rPr lang="en-US" dirty="0" err="1" smtClean="0"/>
              <a:t>Parette</a:t>
            </a:r>
            <a:endParaRPr lang="en-US" dirty="0" smtClean="0"/>
          </a:p>
          <a:p>
            <a:pPr lvl="2"/>
            <a:r>
              <a:rPr lang="en-US" dirty="0"/>
              <a:t>Production </a:t>
            </a:r>
            <a:r>
              <a:rPr lang="en-US" dirty="0" smtClean="0"/>
              <a:t>Manager: Brian </a:t>
            </a:r>
            <a:r>
              <a:rPr lang="en-US" dirty="0" err="1" smtClean="0"/>
              <a:t>Wojcik</a:t>
            </a:r>
            <a:endParaRPr lang="en-US" dirty="0" smtClean="0"/>
          </a:p>
          <a:p>
            <a:pPr lvl="2"/>
            <a:r>
              <a:rPr lang="en-US" dirty="0" smtClean="0"/>
              <a:t>Focused Issue Editors: Multiple contributors</a:t>
            </a:r>
          </a:p>
          <a:p>
            <a:r>
              <a:rPr lang="en-US" dirty="0" smtClean="0"/>
              <a:t>Archived issues available on ATOB webpage</a:t>
            </a:r>
          </a:p>
          <a:p>
            <a:pPr lvl="1"/>
            <a:r>
              <a:rPr lang="en-US" dirty="0" smtClean="0">
                <a:hlinkClick r:id="rId3"/>
              </a:rPr>
              <a:t>www.atia.org/atob</a:t>
            </a:r>
            <a:r>
              <a:rPr lang="en-US" dirty="0" smtClean="0"/>
              <a:t> </a:t>
            </a:r>
          </a:p>
          <a:p>
            <a:endParaRPr lang="en-US" dirty="0" smtClean="0"/>
          </a:p>
          <a:p>
            <a:endParaRPr lang="en-US" dirty="0" smtClean="0"/>
          </a:p>
          <a:p>
            <a:pPr lvl="1"/>
            <a:endParaRPr lang="en-US" dirty="0"/>
          </a:p>
          <a:p>
            <a:pPr marL="457200" lvl="1" indent="0">
              <a:buNone/>
            </a:pPr>
            <a:endParaRPr lang="en-US" dirty="0" smtClean="0"/>
          </a:p>
          <a:p>
            <a:pPr lvl="1"/>
            <a:endParaRPr lang="en-US" dirty="0" smtClean="0"/>
          </a:p>
          <a:p>
            <a:pPr lvl="4"/>
            <a:endParaRPr lang="en-US" dirty="0"/>
          </a:p>
        </p:txBody>
      </p:sp>
    </p:spTree>
    <p:extLst>
      <p:ext uri="{BB962C8B-B14F-4D97-AF65-F5344CB8AC3E}">
        <p14:creationId xmlns:p14="http://schemas.microsoft.com/office/powerpoint/2010/main" val="761913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Purpose and Audience</a:t>
            </a:r>
            <a:endParaRPr lang="en-US" dirty="0"/>
          </a:p>
        </p:txBody>
      </p:sp>
      <p:sp>
        <p:nvSpPr>
          <p:cNvPr id="3" name="Content Placeholder 2"/>
          <p:cNvSpPr>
            <a:spLocks noGrp="1"/>
          </p:cNvSpPr>
          <p:nvPr>
            <p:ph idx="1"/>
          </p:nvPr>
        </p:nvSpPr>
        <p:spPr/>
        <p:txBody>
          <a:bodyPr>
            <a:normAutofit fontScale="92500"/>
          </a:bodyPr>
          <a:lstStyle/>
          <a:p>
            <a:r>
              <a:rPr lang="en-US" i="1" dirty="0" smtClean="0"/>
              <a:t>“…to </a:t>
            </a:r>
            <a:r>
              <a:rPr lang="en-US" i="1" dirty="0"/>
              <a:t>advance the AT industry by </a:t>
            </a:r>
            <a:endParaRPr lang="en-US" i="1" dirty="0" smtClean="0"/>
          </a:p>
          <a:p>
            <a:pPr lvl="1"/>
            <a:r>
              <a:rPr lang="en-US" i="1" dirty="0" smtClean="0"/>
              <a:t>(</a:t>
            </a:r>
            <a:r>
              <a:rPr lang="en-US" i="1" dirty="0"/>
              <a:t>a) fostering communication among stakeholders interested in the field of AT, including manufacturers, vendors, practitioners, policy makers, researchers, consumers with disabilities, and family members; </a:t>
            </a:r>
            <a:endParaRPr lang="en-US" i="1" dirty="0" smtClean="0"/>
          </a:p>
          <a:p>
            <a:pPr lvl="1"/>
            <a:r>
              <a:rPr lang="en-US" i="1" dirty="0" smtClean="0"/>
              <a:t>(</a:t>
            </a:r>
            <a:r>
              <a:rPr lang="en-US" i="1" dirty="0"/>
              <a:t>b) facilitating evidence-based demonstrations and case-based dialogue regarding effective AT devices and services; and </a:t>
            </a:r>
            <a:endParaRPr lang="en-US" i="1" dirty="0" smtClean="0"/>
          </a:p>
          <a:p>
            <a:pPr lvl="1"/>
            <a:r>
              <a:rPr lang="en-US" i="1" dirty="0" smtClean="0"/>
              <a:t>(</a:t>
            </a:r>
            <a:r>
              <a:rPr lang="en-US" i="1" dirty="0"/>
              <a:t>c) helping stakeholders advocate for effective AT devices and services</a:t>
            </a:r>
            <a:r>
              <a:rPr lang="en-US" i="1" dirty="0" smtClean="0"/>
              <a:t>.”</a:t>
            </a:r>
          </a:p>
          <a:p>
            <a:endParaRPr lang="en-US" i="1" dirty="0"/>
          </a:p>
          <a:p>
            <a:pPr lvl="4"/>
            <a:endParaRPr lang="en-US" dirty="0"/>
          </a:p>
        </p:txBody>
      </p:sp>
    </p:spTree>
    <p:extLst>
      <p:ext uri="{BB962C8B-B14F-4D97-AF65-F5344CB8AC3E}">
        <p14:creationId xmlns:p14="http://schemas.microsoft.com/office/powerpoint/2010/main" val="3581498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319"/>
            <a:ext cx="8229600" cy="528638"/>
          </a:xfrm>
        </p:spPr>
        <p:txBody>
          <a:bodyPr>
            <a:normAutofit fontScale="90000"/>
          </a:bodyPr>
          <a:lstStyle/>
          <a:p>
            <a:r>
              <a:rPr lang="en-US" dirty="0" smtClean="0"/>
              <a:t>ATOB Webpage</a:t>
            </a:r>
            <a:endParaRPr lang="en-US" dirty="0"/>
          </a:p>
        </p:txBody>
      </p:sp>
      <p:sp>
        <p:nvSpPr>
          <p:cNvPr id="3" name="Content Placeholder 2"/>
          <p:cNvSpPr>
            <a:spLocks noGrp="1"/>
          </p:cNvSpPr>
          <p:nvPr>
            <p:ph idx="1"/>
          </p:nvPr>
        </p:nvSpPr>
        <p:spPr/>
        <p:txBody>
          <a:bodyPr>
            <a:normAutofit/>
          </a:bodyPr>
          <a:lstStyle/>
          <a:p>
            <a:endParaRPr lang="en-US" dirty="0"/>
          </a:p>
          <a:p>
            <a:pPr lvl="4"/>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872" t="8122" r="20991" b="4455"/>
          <a:stretch/>
        </p:blipFill>
        <p:spPr bwMode="auto">
          <a:xfrm>
            <a:off x="2182143" y="726948"/>
            <a:ext cx="6673935" cy="5457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605177" y="2786332"/>
            <a:ext cx="586597" cy="207034"/>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57200" y="1984046"/>
            <a:ext cx="1535501" cy="4247317"/>
          </a:xfrm>
          <a:prstGeom prst="rect">
            <a:avLst/>
          </a:prstGeom>
          <a:noFill/>
        </p:spPr>
        <p:txBody>
          <a:bodyPr wrap="square" rtlCol="0">
            <a:spAutoFit/>
          </a:bodyPr>
          <a:lstStyle/>
          <a:p>
            <a:r>
              <a:rPr lang="en-US" dirty="0" smtClean="0"/>
              <a:t>Link to subscribe</a:t>
            </a:r>
            <a:endParaRPr lang="en-US" dirty="0"/>
          </a:p>
          <a:p>
            <a:endParaRPr lang="en-US" dirty="0" smtClean="0"/>
          </a:p>
          <a:p>
            <a:r>
              <a:rPr lang="en-US" dirty="0" smtClean="0"/>
              <a:t>Information regarding recent publications</a:t>
            </a:r>
          </a:p>
          <a:p>
            <a:endParaRPr lang="en-US" dirty="0"/>
          </a:p>
          <a:p>
            <a:r>
              <a:rPr lang="en-US" dirty="0" smtClean="0"/>
              <a:t>Call for papers, including Editorial Policy and Author Guidelines</a:t>
            </a:r>
            <a:endParaRPr lang="en-US" dirty="0"/>
          </a:p>
        </p:txBody>
      </p:sp>
      <p:sp>
        <p:nvSpPr>
          <p:cNvPr id="7" name="Oval 6"/>
          <p:cNvSpPr/>
          <p:nvPr/>
        </p:nvSpPr>
        <p:spPr>
          <a:xfrm>
            <a:off x="4968817" y="5828632"/>
            <a:ext cx="721744" cy="207034"/>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605177" y="5932149"/>
            <a:ext cx="1587261" cy="252131"/>
          </a:xfrm>
          <a:prstGeom prst="ellipse">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723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319"/>
            <a:ext cx="8229600" cy="528638"/>
          </a:xfrm>
        </p:spPr>
        <p:txBody>
          <a:bodyPr>
            <a:normAutofit fontScale="90000"/>
          </a:bodyPr>
          <a:lstStyle/>
          <a:p>
            <a:r>
              <a:rPr lang="en-US" dirty="0" smtClean="0"/>
              <a:t>ATOB Webpage - Archives</a:t>
            </a:r>
            <a:endParaRPr lang="en-US" dirty="0"/>
          </a:p>
        </p:txBody>
      </p:sp>
      <p:sp>
        <p:nvSpPr>
          <p:cNvPr id="3" name="Content Placeholder 2"/>
          <p:cNvSpPr>
            <a:spLocks noGrp="1"/>
          </p:cNvSpPr>
          <p:nvPr>
            <p:ph idx="1"/>
          </p:nvPr>
        </p:nvSpPr>
        <p:spPr/>
        <p:txBody>
          <a:bodyPr>
            <a:normAutofit/>
          </a:bodyPr>
          <a:lstStyle/>
          <a:p>
            <a:endParaRPr lang="en-US" dirty="0"/>
          </a:p>
          <a:p>
            <a:pPr lvl="4"/>
            <a:endParaRPr lang="en-US" dirty="0"/>
          </a:p>
        </p:txBody>
      </p:sp>
      <p:sp>
        <p:nvSpPr>
          <p:cNvPr id="5" name="TextBox 4"/>
          <p:cNvSpPr txBox="1"/>
          <p:nvPr/>
        </p:nvSpPr>
        <p:spPr>
          <a:xfrm>
            <a:off x="396815" y="2380861"/>
            <a:ext cx="1664897" cy="2308324"/>
          </a:xfrm>
          <a:prstGeom prst="rect">
            <a:avLst/>
          </a:prstGeom>
          <a:noFill/>
        </p:spPr>
        <p:txBody>
          <a:bodyPr wrap="square" rtlCol="0">
            <a:spAutoFit/>
          </a:bodyPr>
          <a:lstStyle/>
          <a:p>
            <a:pPr algn="ctr"/>
            <a:r>
              <a:rPr lang="en-US" sz="2400" dirty="0" smtClean="0"/>
              <a:t>All archived issues of ATOB can be accessed here.</a:t>
            </a:r>
            <a:endParaRPr lang="en-US" sz="24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393" t="7285" r="38028" b="3696"/>
          <a:stretch/>
        </p:blipFill>
        <p:spPr bwMode="auto">
          <a:xfrm>
            <a:off x="2458526" y="1061025"/>
            <a:ext cx="4270077" cy="540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1882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Editorial Policy - Key Points</a:t>
            </a:r>
            <a:endParaRPr lang="en-US" dirty="0"/>
          </a:p>
        </p:txBody>
      </p:sp>
      <p:sp>
        <p:nvSpPr>
          <p:cNvPr id="3" name="Content Placeholder 2"/>
          <p:cNvSpPr>
            <a:spLocks noGrp="1"/>
          </p:cNvSpPr>
          <p:nvPr>
            <p:ph idx="1"/>
          </p:nvPr>
        </p:nvSpPr>
        <p:spPr/>
        <p:txBody>
          <a:bodyPr>
            <a:normAutofit/>
          </a:bodyPr>
          <a:lstStyle/>
          <a:p>
            <a:r>
              <a:rPr lang="en-US" dirty="0" smtClean="0"/>
              <a:t>3 Submission Categories</a:t>
            </a:r>
          </a:p>
          <a:p>
            <a:pPr lvl="1"/>
            <a:r>
              <a:rPr lang="en-US" dirty="0" smtClean="0"/>
              <a:t>Field, Industry, and Academia</a:t>
            </a:r>
            <a:endParaRPr lang="en-US" dirty="0"/>
          </a:p>
          <a:p>
            <a:r>
              <a:rPr lang="en-US" dirty="0" smtClean="0"/>
              <a:t>Types of Articles</a:t>
            </a:r>
          </a:p>
          <a:p>
            <a:pPr lvl="1"/>
            <a:r>
              <a:rPr lang="en-US" dirty="0"/>
              <a:t>Applied/Clinical Research; Case Studies; Design; Marketing Research; Project/Program Description; Approaches to Service Delivery; Consumer and Caregiver Perspectives. </a:t>
            </a:r>
          </a:p>
          <a:p>
            <a:r>
              <a:rPr lang="en-US" dirty="0" smtClean="0"/>
              <a:t>Open Access Policy</a:t>
            </a:r>
          </a:p>
        </p:txBody>
      </p:sp>
    </p:spTree>
    <p:extLst>
      <p:ext uri="{BB962C8B-B14F-4D97-AF65-F5344CB8AC3E}">
        <p14:creationId xmlns:p14="http://schemas.microsoft.com/office/powerpoint/2010/main" val="4268947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Manuscript Submission Process</a:t>
            </a:r>
            <a:endParaRPr lang="en-US" dirty="0"/>
          </a:p>
        </p:txBody>
      </p:sp>
      <p:sp>
        <p:nvSpPr>
          <p:cNvPr id="3" name="Content Placeholder 2"/>
          <p:cNvSpPr>
            <a:spLocks noGrp="1"/>
          </p:cNvSpPr>
          <p:nvPr>
            <p:ph idx="1"/>
          </p:nvPr>
        </p:nvSpPr>
        <p:spPr>
          <a:xfrm>
            <a:off x="457200" y="1570614"/>
            <a:ext cx="8229600" cy="4465052"/>
          </a:xfrm>
        </p:spPr>
        <p:txBody>
          <a:bodyPr>
            <a:normAutofit fontScale="92500" lnSpcReduction="10000"/>
          </a:bodyPr>
          <a:lstStyle/>
          <a:p>
            <a:pPr marL="514350" lvl="0" indent="-514350">
              <a:buFont typeface="+mj-lt"/>
              <a:buAutoNum type="arabicPeriod"/>
            </a:pPr>
            <a:r>
              <a:rPr lang="en-US" dirty="0" smtClean="0"/>
              <a:t>Initial Submission</a:t>
            </a:r>
            <a:endParaRPr lang="en-US" dirty="0"/>
          </a:p>
          <a:p>
            <a:pPr marL="514350" lvl="0" indent="-514350">
              <a:buFont typeface="+mj-lt"/>
              <a:buAutoNum type="arabicPeriod"/>
            </a:pPr>
            <a:r>
              <a:rPr lang="en-US" dirty="0"/>
              <a:t>Desk </a:t>
            </a:r>
            <a:r>
              <a:rPr lang="en-US" dirty="0" smtClean="0"/>
              <a:t>Acceptance</a:t>
            </a:r>
            <a:endParaRPr lang="en-US" dirty="0"/>
          </a:p>
          <a:p>
            <a:pPr marL="514350" lvl="0" indent="-514350">
              <a:buFont typeface="+mj-lt"/>
              <a:buAutoNum type="arabicPeriod"/>
            </a:pPr>
            <a:r>
              <a:rPr lang="en-US" dirty="0" smtClean="0"/>
              <a:t>Peer Review &amp; Revisions</a:t>
            </a:r>
            <a:endParaRPr lang="en-US" dirty="0"/>
          </a:p>
          <a:p>
            <a:pPr marL="514350" lvl="0" indent="-514350">
              <a:buFont typeface="+mj-lt"/>
              <a:buAutoNum type="arabicPeriod"/>
            </a:pPr>
            <a:r>
              <a:rPr lang="en-US" dirty="0" smtClean="0"/>
              <a:t>Copy Editing  </a:t>
            </a:r>
            <a:endParaRPr lang="en-US" dirty="0"/>
          </a:p>
          <a:p>
            <a:pPr marL="514350" lvl="0" indent="-514350">
              <a:buFont typeface="+mj-lt"/>
              <a:buAutoNum type="arabicPeriod"/>
            </a:pPr>
            <a:r>
              <a:rPr lang="en-US" dirty="0"/>
              <a:t>Galley </a:t>
            </a:r>
            <a:r>
              <a:rPr lang="en-US" dirty="0" smtClean="0"/>
              <a:t>proofs</a:t>
            </a:r>
          </a:p>
          <a:p>
            <a:pPr marL="514350" lvl="0" indent="-514350">
              <a:buFont typeface="+mj-lt"/>
              <a:buAutoNum type="arabicPeriod"/>
            </a:pPr>
            <a:r>
              <a:rPr lang="en-US" dirty="0" smtClean="0"/>
              <a:t>Publication</a:t>
            </a:r>
          </a:p>
          <a:p>
            <a:pPr marL="0" lvl="0" indent="0">
              <a:buNone/>
            </a:pPr>
            <a:endParaRPr lang="en-US" sz="2200" dirty="0" smtClean="0"/>
          </a:p>
          <a:p>
            <a:pPr marL="0" lvl="0" indent="0" algn="ctr">
              <a:buNone/>
            </a:pPr>
            <a:r>
              <a:rPr lang="en-US" dirty="0" smtClean="0"/>
              <a:t>The ATOB Editorial Board is available to provide assistance at any point in the process. </a:t>
            </a:r>
            <a:endParaRPr lang="en-US" dirty="0"/>
          </a:p>
        </p:txBody>
      </p:sp>
    </p:spTree>
    <p:extLst>
      <p:ext uri="{BB962C8B-B14F-4D97-AF65-F5344CB8AC3E}">
        <p14:creationId xmlns:p14="http://schemas.microsoft.com/office/powerpoint/2010/main" val="27759526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heme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Theme2017</Template>
  <TotalTime>1512</TotalTime>
  <Words>1025</Words>
  <Application>Microsoft Office PowerPoint</Application>
  <PresentationFormat>On-screen Show (4:3)</PresentationFormat>
  <Paragraphs>214</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Theme2017</vt:lpstr>
      <vt:lpstr>RSCH-20:  The Nuts and Bolts of Publishing with ATOB</vt:lpstr>
      <vt:lpstr>Learning Objectives</vt:lpstr>
      <vt:lpstr>ATOB Editorial Board</vt:lpstr>
      <vt:lpstr>ATOB History</vt:lpstr>
      <vt:lpstr>Purpose and Audience</vt:lpstr>
      <vt:lpstr>ATOB Webpage</vt:lpstr>
      <vt:lpstr>ATOB Webpage - Archives</vt:lpstr>
      <vt:lpstr>Editorial Policy - Key Points</vt:lpstr>
      <vt:lpstr>Manuscript Submission Process</vt:lpstr>
      <vt:lpstr>Publishing Guidelines</vt:lpstr>
      <vt:lpstr>Institutional Review Board</vt:lpstr>
      <vt:lpstr>10 Tips for Producing a Quality Paper</vt:lpstr>
      <vt:lpstr>Peer Review Process</vt:lpstr>
      <vt:lpstr>Peer Review Evaluation Criteria</vt:lpstr>
      <vt:lpstr>Become a Peer Reviewer</vt:lpstr>
      <vt:lpstr>ATOB Consumer Perspectives</vt:lpstr>
      <vt:lpstr>ATOB Consumer Perspectives</vt:lpstr>
      <vt:lpstr>What’s New with ATOB?</vt:lpstr>
      <vt:lpstr>ATOB Volume 12 Theme</vt:lpstr>
      <vt:lpstr>ATOB Volume 12 2017 Timeline</vt:lpstr>
      <vt:lpstr>Thank you for attending!</vt:lpstr>
      <vt:lpstr>Thank you for attending!</vt:lpstr>
      <vt:lpstr>PowerPoint Presentation</vt:lpstr>
    </vt:vector>
  </TitlesOfParts>
  <Company>SmithBucklin 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Garmes;Carolyn Phillips</dc:creator>
  <cp:lastModifiedBy>Jen Flagg</cp:lastModifiedBy>
  <cp:revision>83</cp:revision>
  <cp:lastPrinted>2016-01-25T16:49:00Z</cp:lastPrinted>
  <dcterms:created xsi:type="dcterms:W3CDTF">2015-04-29T15:05:31Z</dcterms:created>
  <dcterms:modified xsi:type="dcterms:W3CDTF">2017-01-11T20:38:26Z</dcterms:modified>
</cp:coreProperties>
</file>