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7" r:id="rId2"/>
    <p:sldId id="394" r:id="rId3"/>
    <p:sldId id="389" r:id="rId4"/>
    <p:sldId id="408" r:id="rId5"/>
    <p:sldId id="403" r:id="rId6"/>
    <p:sldId id="404" r:id="rId7"/>
    <p:sldId id="402" r:id="rId8"/>
    <p:sldId id="407" r:id="rId9"/>
    <p:sldId id="405" r:id="rId10"/>
  </p:sldIdLst>
  <p:sldSz cx="9144000" cy="6858000" type="screen4x3"/>
  <p:notesSz cx="6954838" cy="92408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2682" autoAdjust="0"/>
  </p:normalViewPr>
  <p:slideViewPr>
    <p:cSldViewPr>
      <p:cViewPr varScale="1">
        <p:scale>
          <a:sx n="84" d="100"/>
          <a:sy n="84" d="100"/>
        </p:scale>
        <p:origin x="102" y="276"/>
      </p:cViewPr>
      <p:guideLst>
        <p:guide orient="horz" pos="2160"/>
        <p:guide pos="2880"/>
      </p:guideLst>
    </p:cSldViewPr>
  </p:slideViewPr>
  <p:outlineViewPr>
    <p:cViewPr>
      <p:scale>
        <a:sx n="33" d="100"/>
        <a:sy n="33" d="100"/>
      </p:scale>
      <p:origin x="0" y="231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4393" cy="460779"/>
          </a:xfrm>
          <a:prstGeom prst="rect">
            <a:avLst/>
          </a:prstGeom>
        </p:spPr>
        <p:txBody>
          <a:bodyPr vert="horz" lIns="91672" tIns="45836" rIns="91672" bIns="45836" rtlCol="0"/>
          <a:lstStyle>
            <a:lvl1pPr algn="l">
              <a:defRPr sz="1200">
                <a:cs typeface="+mn-cs"/>
              </a:defRPr>
            </a:lvl1pPr>
          </a:lstStyle>
          <a:p>
            <a:pPr>
              <a:defRPr/>
            </a:pPr>
            <a:endParaRPr lang="en-US"/>
          </a:p>
        </p:txBody>
      </p:sp>
      <p:sp>
        <p:nvSpPr>
          <p:cNvPr id="3" name="Date Placeholder 2"/>
          <p:cNvSpPr>
            <a:spLocks noGrp="1"/>
          </p:cNvSpPr>
          <p:nvPr>
            <p:ph type="dt" sz="quarter" idx="1"/>
          </p:nvPr>
        </p:nvSpPr>
        <p:spPr>
          <a:xfrm>
            <a:off x="3938871" y="0"/>
            <a:ext cx="3014393" cy="460779"/>
          </a:xfrm>
          <a:prstGeom prst="rect">
            <a:avLst/>
          </a:prstGeom>
        </p:spPr>
        <p:txBody>
          <a:bodyPr vert="horz" lIns="91672" tIns="45836" rIns="91672" bIns="45836" rtlCol="0"/>
          <a:lstStyle>
            <a:lvl1pPr algn="r">
              <a:defRPr sz="1200">
                <a:cs typeface="+mn-cs"/>
              </a:defRPr>
            </a:lvl1pPr>
          </a:lstStyle>
          <a:p>
            <a:pPr>
              <a:defRPr/>
            </a:pPr>
            <a:fld id="{B470362C-E6C7-4E94-B678-D776BE3C5DA9}" type="datetimeFigureOut">
              <a:rPr lang="en-US"/>
              <a:pPr>
                <a:defRPr/>
              </a:pPr>
              <a:t>4/27/2018</a:t>
            </a:fld>
            <a:endParaRPr lang="en-US"/>
          </a:p>
        </p:txBody>
      </p:sp>
      <p:sp>
        <p:nvSpPr>
          <p:cNvPr id="4" name="Footer Placeholder 3"/>
          <p:cNvSpPr>
            <a:spLocks noGrp="1"/>
          </p:cNvSpPr>
          <p:nvPr>
            <p:ph type="ftr" sz="quarter" idx="2"/>
          </p:nvPr>
        </p:nvSpPr>
        <p:spPr>
          <a:xfrm>
            <a:off x="1" y="8778481"/>
            <a:ext cx="3014393" cy="460779"/>
          </a:xfrm>
          <a:prstGeom prst="rect">
            <a:avLst/>
          </a:prstGeom>
        </p:spPr>
        <p:txBody>
          <a:bodyPr vert="horz" lIns="91672" tIns="45836" rIns="91672" bIns="45836" rtlCol="0" anchor="b"/>
          <a:lstStyle>
            <a:lvl1pPr algn="l">
              <a:defRPr sz="1200">
                <a:cs typeface="+mn-cs"/>
              </a:defRPr>
            </a:lvl1pPr>
          </a:lstStyle>
          <a:p>
            <a:pPr>
              <a:defRPr/>
            </a:pPr>
            <a:endParaRPr lang="en-US"/>
          </a:p>
        </p:txBody>
      </p:sp>
      <p:sp>
        <p:nvSpPr>
          <p:cNvPr id="5" name="Slide Number Placeholder 4"/>
          <p:cNvSpPr>
            <a:spLocks noGrp="1"/>
          </p:cNvSpPr>
          <p:nvPr>
            <p:ph type="sldNum" sz="quarter" idx="3"/>
          </p:nvPr>
        </p:nvSpPr>
        <p:spPr>
          <a:xfrm>
            <a:off x="3938871" y="8778481"/>
            <a:ext cx="3014393" cy="460779"/>
          </a:xfrm>
          <a:prstGeom prst="rect">
            <a:avLst/>
          </a:prstGeom>
        </p:spPr>
        <p:txBody>
          <a:bodyPr vert="horz" lIns="91672" tIns="45836" rIns="91672" bIns="45836" rtlCol="0" anchor="b"/>
          <a:lstStyle>
            <a:lvl1pPr algn="r">
              <a:defRPr sz="1200">
                <a:cs typeface="+mn-cs"/>
              </a:defRPr>
            </a:lvl1pPr>
          </a:lstStyle>
          <a:p>
            <a:pPr>
              <a:defRPr/>
            </a:pPr>
            <a:fld id="{096CA53B-FDA4-462A-81B6-005CBA165021}" type="slidenum">
              <a:rPr lang="en-US"/>
              <a:pPr>
                <a:defRPr/>
              </a:pPr>
              <a:t>‹#›</a:t>
            </a:fld>
            <a:endParaRPr lang="en-US"/>
          </a:p>
        </p:txBody>
      </p:sp>
    </p:spTree>
    <p:extLst>
      <p:ext uri="{BB962C8B-B14F-4D97-AF65-F5344CB8AC3E}">
        <p14:creationId xmlns:p14="http://schemas.microsoft.com/office/powerpoint/2010/main" val="2542246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4393" cy="460779"/>
          </a:xfrm>
          <a:prstGeom prst="rect">
            <a:avLst/>
          </a:prstGeom>
        </p:spPr>
        <p:txBody>
          <a:bodyPr vert="horz" lIns="91672" tIns="45836" rIns="91672" bIns="45836"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38871" y="0"/>
            <a:ext cx="3014393" cy="460779"/>
          </a:xfrm>
          <a:prstGeom prst="rect">
            <a:avLst/>
          </a:prstGeom>
        </p:spPr>
        <p:txBody>
          <a:bodyPr vert="horz" lIns="91672" tIns="45836" rIns="91672" bIns="45836" rtlCol="0"/>
          <a:lstStyle>
            <a:lvl1pPr algn="r" fontAlgn="auto">
              <a:spcBef>
                <a:spcPts val="0"/>
              </a:spcBef>
              <a:spcAft>
                <a:spcPts val="0"/>
              </a:spcAft>
              <a:defRPr sz="1200">
                <a:latin typeface="+mn-lt"/>
                <a:cs typeface="+mn-cs"/>
              </a:defRPr>
            </a:lvl1pPr>
          </a:lstStyle>
          <a:p>
            <a:pPr>
              <a:defRPr/>
            </a:pPr>
            <a:fld id="{6D23B4C4-64D1-43BA-93A3-A61F39763FFA}" type="datetimeFigureOut">
              <a:rPr lang="en-US"/>
              <a:pPr>
                <a:defRPr/>
              </a:pPr>
              <a:t>4/27/2018</a:t>
            </a:fld>
            <a:endParaRPr lang="en-US"/>
          </a:p>
        </p:txBody>
      </p:sp>
      <p:sp>
        <p:nvSpPr>
          <p:cNvPr id="4" name="Slide Image Placeholder 3"/>
          <p:cNvSpPr>
            <a:spLocks noGrp="1" noRot="1" noChangeAspect="1"/>
          </p:cNvSpPr>
          <p:nvPr>
            <p:ph type="sldImg" idx="2"/>
          </p:nvPr>
        </p:nvSpPr>
        <p:spPr>
          <a:xfrm>
            <a:off x="1168400" y="693738"/>
            <a:ext cx="4618038" cy="3465512"/>
          </a:xfrm>
          <a:prstGeom prst="rect">
            <a:avLst/>
          </a:prstGeom>
          <a:noFill/>
          <a:ln w="12700">
            <a:solidFill>
              <a:prstClr val="black"/>
            </a:solidFill>
          </a:ln>
        </p:spPr>
        <p:txBody>
          <a:bodyPr vert="horz" lIns="91672" tIns="45836" rIns="91672" bIns="45836" rtlCol="0" anchor="ctr"/>
          <a:lstStyle/>
          <a:p>
            <a:pPr lvl="0"/>
            <a:endParaRPr lang="en-US" noProof="0"/>
          </a:p>
        </p:txBody>
      </p:sp>
      <p:sp>
        <p:nvSpPr>
          <p:cNvPr id="5" name="Notes Placeholder 4"/>
          <p:cNvSpPr>
            <a:spLocks noGrp="1"/>
          </p:cNvSpPr>
          <p:nvPr>
            <p:ph type="body" sz="quarter" idx="3"/>
          </p:nvPr>
        </p:nvSpPr>
        <p:spPr>
          <a:xfrm>
            <a:off x="696114" y="4390030"/>
            <a:ext cx="5562610" cy="4156483"/>
          </a:xfrm>
          <a:prstGeom prst="rect">
            <a:avLst/>
          </a:prstGeom>
        </p:spPr>
        <p:txBody>
          <a:bodyPr vert="horz" lIns="91672" tIns="45836" rIns="91672" bIns="4583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8778481"/>
            <a:ext cx="3014393" cy="460779"/>
          </a:xfrm>
          <a:prstGeom prst="rect">
            <a:avLst/>
          </a:prstGeom>
        </p:spPr>
        <p:txBody>
          <a:bodyPr vert="horz" lIns="91672" tIns="45836" rIns="91672" bIns="45836"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38871" y="8778481"/>
            <a:ext cx="3014393" cy="460779"/>
          </a:xfrm>
          <a:prstGeom prst="rect">
            <a:avLst/>
          </a:prstGeom>
        </p:spPr>
        <p:txBody>
          <a:bodyPr vert="horz" lIns="91672" tIns="45836" rIns="91672" bIns="45836" rtlCol="0" anchor="b"/>
          <a:lstStyle>
            <a:lvl1pPr algn="r" fontAlgn="auto">
              <a:spcBef>
                <a:spcPts val="0"/>
              </a:spcBef>
              <a:spcAft>
                <a:spcPts val="0"/>
              </a:spcAft>
              <a:defRPr sz="1200">
                <a:latin typeface="+mn-lt"/>
                <a:cs typeface="+mn-cs"/>
              </a:defRPr>
            </a:lvl1pPr>
          </a:lstStyle>
          <a:p>
            <a:pPr>
              <a:defRPr/>
            </a:pPr>
            <a:fld id="{0C654CEA-1960-4D99-A4EE-60E6B5BD2EBF}" type="slidenum">
              <a:rPr lang="en-US"/>
              <a:pPr>
                <a:defRPr/>
              </a:pPr>
              <a:t>‹#›</a:t>
            </a:fld>
            <a:endParaRPr lang="en-US"/>
          </a:p>
        </p:txBody>
      </p:sp>
    </p:spTree>
    <p:extLst>
      <p:ext uri="{BB962C8B-B14F-4D97-AF65-F5344CB8AC3E}">
        <p14:creationId xmlns:p14="http://schemas.microsoft.com/office/powerpoint/2010/main" val="10391293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3A5F7A6-416F-4CBA-9943-B47816502303}" type="slidenum">
              <a:rPr lang="en-US" smtClean="0"/>
              <a:pPr fontAlgn="base">
                <a:spcBef>
                  <a:spcPct val="0"/>
                </a:spcBef>
                <a:spcAft>
                  <a:spcPct val="0"/>
                </a:spcAft>
                <a:defRPr/>
              </a:pPr>
              <a:t>1</a:t>
            </a:fld>
            <a:endParaRPr lang="en-US" dirty="0" smtClean="0"/>
          </a:p>
        </p:txBody>
      </p:sp>
    </p:spTree>
    <p:extLst>
      <p:ext uri="{BB962C8B-B14F-4D97-AF65-F5344CB8AC3E}">
        <p14:creationId xmlns:p14="http://schemas.microsoft.com/office/powerpoint/2010/main" val="3276498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Introduction- Rather than reiterate what you can read</a:t>
            </a:r>
            <a:r>
              <a:rPr lang="en-US" baseline="0" dirty="0" smtClean="0"/>
              <a:t> in my conference paper, I would like to take this opportunity to discuss a few key points in the paper, and to introduce you to a few resources that may be helpful to those of you who are conducting focus groups and developing surveys of your own.</a:t>
            </a:r>
          </a:p>
          <a:p>
            <a:pPr eaLnBrk="1" hangingPunct="1">
              <a:spcBef>
                <a:spcPct val="0"/>
              </a:spcBef>
            </a:pPr>
            <a:endParaRPr lang="en-US" dirty="0" smtClean="0"/>
          </a:p>
          <a:p>
            <a:pPr eaLnBrk="1" hangingPunct="1">
              <a:spcBef>
                <a:spcPct val="0"/>
              </a:spcBef>
            </a:pPr>
            <a:r>
              <a:rPr lang="en-US" dirty="0" smtClean="0"/>
              <a:t>Brief recap</a:t>
            </a:r>
            <a:r>
              <a:rPr lang="en-US" baseline="0" dirty="0" smtClean="0"/>
              <a:t> of paper: </a:t>
            </a:r>
            <a:r>
              <a:rPr lang="en-US" dirty="0" smtClean="0"/>
              <a:t>The paper discusses</a:t>
            </a:r>
            <a:r>
              <a:rPr lang="en-US" baseline="0" dirty="0" smtClean="0"/>
              <a:t> two case examples of academics utilizing voice of the customer techniques to gather consumer input to guide product development. In both cases, there was a goal of generating product specifications to increase the accessibility and usability of the products being developed. In one case, focus groups were used to generate a listing of desired function and features of an ideal accessible glucose monitoring device. In the other case, surveys were used to identify desired functions and features of a toaster oven. Both cases represented opportunities for academics to add value to projects being led by industry partners. However, these same techniques can be used for internal research and development projects as well. Whether you yourself will bring the product to market, or transfer it to another organization to do so, rigorous voice of the customer methods will help to increase your chances of success.</a:t>
            </a:r>
            <a:endParaRPr lang="en-US" dirty="0" smtClean="0"/>
          </a:p>
        </p:txBody>
      </p:sp>
      <p:sp>
        <p:nvSpPr>
          <p:cNvPr id="21507" name="Slide Number Placeholder 3"/>
          <p:cNvSpPr txBox="1">
            <a:spLocks noGrp="1"/>
          </p:cNvSpPr>
          <p:nvPr/>
        </p:nvSpPr>
        <p:spPr bwMode="auto">
          <a:xfrm>
            <a:off x="3938871" y="8778481"/>
            <a:ext cx="3014393" cy="460779"/>
          </a:xfrm>
          <a:prstGeom prst="rect">
            <a:avLst/>
          </a:prstGeom>
          <a:noFill/>
          <a:ln>
            <a:miter lim="800000"/>
            <a:headEnd/>
            <a:tailEnd/>
          </a:ln>
        </p:spPr>
        <p:txBody>
          <a:bodyPr lIns="91672" tIns="45836" rIns="91672" bIns="45836" anchor="b"/>
          <a:lstStyle/>
          <a:p>
            <a:pPr algn="r">
              <a:defRPr/>
            </a:pPr>
            <a:fld id="{6ED2B1E9-A825-46F0-8902-7B99E3435FED}" type="slidenum">
              <a:rPr lang="en-US" sz="1200">
                <a:latin typeface="+mn-lt"/>
                <a:cs typeface="+mn-cs"/>
              </a:rPr>
              <a:pPr algn="r">
                <a:defRPr/>
              </a:pPr>
              <a:t>2</a:t>
            </a:fld>
            <a:endParaRPr lang="en-US" sz="1200" dirty="0">
              <a:latin typeface="+mn-lt"/>
              <a:cs typeface="+mn-cs"/>
            </a:endParaRPr>
          </a:p>
        </p:txBody>
      </p:sp>
    </p:spTree>
    <p:extLst>
      <p:ext uri="{BB962C8B-B14F-4D97-AF65-F5344CB8AC3E}">
        <p14:creationId xmlns:p14="http://schemas.microsoft.com/office/powerpoint/2010/main" val="2311612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eaLnBrk="1" hangingPunct="1"/>
            <a:r>
              <a:rPr lang="en-US" sz="2400" dirty="0"/>
              <a:t>Worked hand in hand with company representatives to design appropriate survey questions</a:t>
            </a:r>
          </a:p>
          <a:p>
            <a:pPr eaLnBrk="1" hangingPunct="1"/>
            <a:r>
              <a:rPr lang="en-US" sz="2400" dirty="0"/>
              <a:t>Raised awareness of accessibility considerations through discussion and final report</a:t>
            </a:r>
          </a:p>
          <a:p>
            <a:pPr eaLnBrk="1" hangingPunct="1"/>
            <a:r>
              <a:rPr lang="en-US" sz="2400" dirty="0"/>
              <a:t>Provided services as technical assistance- no cost to the company so long as they provided a thank you letter to share with our sponsor</a:t>
            </a:r>
          </a:p>
          <a:p>
            <a:pPr eaLnBrk="1" hangingPunct="1"/>
            <a:r>
              <a:rPr lang="en-US" sz="2400" dirty="0"/>
              <a:t>Design suggestions presented such that engineering would decide what to implement and how to go about doing so</a:t>
            </a:r>
          </a:p>
          <a:p>
            <a:pPr lvl="1" eaLnBrk="1" hangingPunct="1"/>
            <a:r>
              <a:rPr lang="en-US" sz="2400" dirty="0"/>
              <a:t>Helped to avoid “not invented here syndrome”</a:t>
            </a:r>
          </a:p>
          <a:p>
            <a:endParaRPr lang="en-US" dirty="0"/>
          </a:p>
        </p:txBody>
      </p:sp>
      <p:sp>
        <p:nvSpPr>
          <p:cNvPr id="4" name="Slide Number Placeholder 3"/>
          <p:cNvSpPr>
            <a:spLocks noGrp="1"/>
          </p:cNvSpPr>
          <p:nvPr>
            <p:ph type="sldNum" sz="quarter" idx="10"/>
          </p:nvPr>
        </p:nvSpPr>
        <p:spPr/>
        <p:txBody>
          <a:bodyPr/>
          <a:lstStyle/>
          <a:p>
            <a:pPr>
              <a:defRPr/>
            </a:pPr>
            <a:fld id="{0C654CEA-1960-4D99-A4EE-60E6B5BD2EBF}" type="slidenum">
              <a:rPr lang="en-US" smtClean="0"/>
              <a:pPr>
                <a:defRPr/>
              </a:pPr>
              <a:t>3</a:t>
            </a:fld>
            <a:endParaRPr lang="en-US"/>
          </a:p>
        </p:txBody>
      </p:sp>
    </p:spTree>
    <p:extLst>
      <p:ext uri="{BB962C8B-B14F-4D97-AF65-F5344CB8AC3E}">
        <p14:creationId xmlns:p14="http://schemas.microsoft.com/office/powerpoint/2010/main" val="2162987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C654CEA-1960-4D99-A4EE-60E6B5BD2EBF}" type="slidenum">
              <a:rPr lang="en-US" smtClean="0"/>
              <a:pPr>
                <a:defRPr/>
              </a:pPr>
              <a:t>4</a:t>
            </a:fld>
            <a:endParaRPr lang="en-US"/>
          </a:p>
        </p:txBody>
      </p:sp>
    </p:spTree>
    <p:extLst>
      <p:ext uri="{BB962C8B-B14F-4D97-AF65-F5344CB8AC3E}">
        <p14:creationId xmlns:p14="http://schemas.microsoft.com/office/powerpoint/2010/main" val="2799206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1507" name="Slide Number Placeholder 3"/>
          <p:cNvSpPr txBox="1">
            <a:spLocks noGrp="1"/>
          </p:cNvSpPr>
          <p:nvPr/>
        </p:nvSpPr>
        <p:spPr bwMode="auto">
          <a:xfrm>
            <a:off x="3938871" y="8778481"/>
            <a:ext cx="3014393" cy="460779"/>
          </a:xfrm>
          <a:prstGeom prst="rect">
            <a:avLst/>
          </a:prstGeom>
          <a:noFill/>
          <a:ln>
            <a:miter lim="800000"/>
            <a:headEnd/>
            <a:tailEnd/>
          </a:ln>
        </p:spPr>
        <p:txBody>
          <a:bodyPr lIns="91672" tIns="45836" rIns="91672" bIns="45836" anchor="b"/>
          <a:lstStyle/>
          <a:p>
            <a:pPr algn="r">
              <a:defRPr/>
            </a:pPr>
            <a:fld id="{6ED2B1E9-A825-46F0-8902-7B99E3435FED}" type="slidenum">
              <a:rPr lang="en-US" sz="1200">
                <a:latin typeface="+mn-lt"/>
                <a:cs typeface="+mn-cs"/>
              </a:rPr>
              <a:pPr algn="r">
                <a:defRPr/>
              </a:pPr>
              <a:t>5</a:t>
            </a:fld>
            <a:endParaRPr lang="en-US" sz="1200" dirty="0">
              <a:latin typeface="+mn-lt"/>
              <a:cs typeface="+mn-cs"/>
            </a:endParaRPr>
          </a:p>
        </p:txBody>
      </p:sp>
    </p:spTree>
    <p:extLst>
      <p:ext uri="{BB962C8B-B14F-4D97-AF65-F5344CB8AC3E}">
        <p14:creationId xmlns:p14="http://schemas.microsoft.com/office/powerpoint/2010/main" val="711819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eaLnBrk="1" hangingPunct="1"/>
            <a:r>
              <a:rPr lang="en-US" sz="2400" dirty="0"/>
              <a:t>Structured focus group using industry standard techniques</a:t>
            </a:r>
          </a:p>
          <a:p>
            <a:pPr eaLnBrk="1" hangingPunct="1"/>
            <a:r>
              <a:rPr lang="en-US" sz="2400" dirty="0"/>
              <a:t>Expanded company’s concept of “the consumer” to include related stakeholders</a:t>
            </a:r>
          </a:p>
          <a:p>
            <a:pPr eaLnBrk="1" hangingPunct="1"/>
            <a:r>
              <a:rPr lang="en-US" sz="2400" dirty="0"/>
              <a:t>Navigated human subjects testing requirements</a:t>
            </a:r>
          </a:p>
          <a:p>
            <a:pPr eaLnBrk="1" hangingPunct="1"/>
            <a:r>
              <a:rPr lang="en-US" sz="2400" dirty="0"/>
              <a:t>Provided skilled and knowledgeable moderator</a:t>
            </a:r>
          </a:p>
          <a:p>
            <a:pPr eaLnBrk="1" hangingPunct="1"/>
            <a:r>
              <a:rPr lang="en-US" sz="2400" dirty="0"/>
              <a:t>Ensured accessibility of all focus group activities</a:t>
            </a:r>
          </a:p>
          <a:p>
            <a:pPr lvl="1" eaLnBrk="1" hangingPunct="1"/>
            <a:r>
              <a:rPr lang="en-US" sz="2400" dirty="0"/>
              <a:t>Sign language translators; electronic, braille and large print formats for documents; braille signage, handrails</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C654CEA-1960-4D99-A4EE-60E6B5BD2EBF}" type="slidenum">
              <a:rPr lang="en-US" smtClean="0"/>
              <a:pPr>
                <a:defRPr/>
              </a:pPr>
              <a:t>6</a:t>
            </a:fld>
            <a:endParaRPr lang="en-US"/>
          </a:p>
        </p:txBody>
      </p:sp>
    </p:spTree>
    <p:extLst>
      <p:ext uri="{BB962C8B-B14F-4D97-AF65-F5344CB8AC3E}">
        <p14:creationId xmlns:p14="http://schemas.microsoft.com/office/powerpoint/2010/main" val="2162987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1507" name="Slide Number Placeholder 3"/>
          <p:cNvSpPr txBox="1">
            <a:spLocks noGrp="1"/>
          </p:cNvSpPr>
          <p:nvPr/>
        </p:nvSpPr>
        <p:spPr bwMode="auto">
          <a:xfrm>
            <a:off x="3938871" y="8778481"/>
            <a:ext cx="3014393" cy="460779"/>
          </a:xfrm>
          <a:prstGeom prst="rect">
            <a:avLst/>
          </a:prstGeom>
          <a:noFill/>
          <a:ln>
            <a:miter lim="800000"/>
            <a:headEnd/>
            <a:tailEnd/>
          </a:ln>
        </p:spPr>
        <p:txBody>
          <a:bodyPr lIns="91672" tIns="45836" rIns="91672" bIns="45836" anchor="b"/>
          <a:lstStyle/>
          <a:p>
            <a:pPr algn="r">
              <a:defRPr/>
            </a:pPr>
            <a:fld id="{6ED2B1E9-A825-46F0-8902-7B99E3435FED}" type="slidenum">
              <a:rPr lang="en-US" sz="1200">
                <a:latin typeface="+mn-lt"/>
                <a:cs typeface="+mn-cs"/>
              </a:rPr>
              <a:pPr algn="r">
                <a:defRPr/>
              </a:pPr>
              <a:t>7</a:t>
            </a:fld>
            <a:endParaRPr lang="en-US" sz="1200" dirty="0">
              <a:latin typeface="+mn-lt"/>
              <a:cs typeface="+mn-cs"/>
            </a:endParaRPr>
          </a:p>
        </p:txBody>
      </p:sp>
    </p:spTree>
    <p:extLst>
      <p:ext uri="{BB962C8B-B14F-4D97-AF65-F5344CB8AC3E}">
        <p14:creationId xmlns:p14="http://schemas.microsoft.com/office/powerpoint/2010/main" val="1515320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1048CA-6152-43F9-AD45-125DAF2EB36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1">
            <a:alpha val="0"/>
          </a:schemeClr>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42CD1BD-2FAF-4D09-9DF2-6CD0BD6B5CD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BA09A9-B0B5-49E2-ABE5-B26D31A84E9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4ED5751-CB5D-431B-9A89-2515D97279FE}"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3" name="Footer Placeholder 2"/>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6553200" y="6245225"/>
            <a:ext cx="2133600" cy="476250"/>
          </a:xfrm>
        </p:spPr>
        <p:txBody>
          <a:bodyPr/>
          <a:lstStyle>
            <a:lvl1pPr>
              <a:defRPr/>
            </a:lvl1pPr>
          </a:lstStyle>
          <a:p>
            <a:pPr>
              <a:defRPr/>
            </a:pPr>
            <a:fld id="{F292EA54-ADEB-45A9-8C8A-AC693EEC080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F8B5F6-F4E3-481D-AED4-78D5B3688C2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9C6A15E-00A1-4B13-A42A-BD0B3916249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289F7-9474-4474-8888-1BF96DA9F6A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8F17496-95D7-48F3-8400-687B7563FDE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25BD15E-154F-41FB-A85A-7606053CAA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D95A2B2-B82D-46AA-A7CD-134380D1A6C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lum/>
          </a:blip>
          <a:srcRect/>
          <a:stretch>
            <a:fillRect t="-2000" b="-2000"/>
          </a:stretch>
        </a:blipFill>
        <a:effectLst/>
      </p:bgPr>
    </p:bg>
    <p:spTree>
      <p:nvGrpSpPr>
        <p:cNvPr id="1" name=""/>
        <p:cNvGrpSpPr/>
        <p:nvPr/>
      </p:nvGrpSpPr>
      <p:grpSpPr>
        <a:xfrm>
          <a:off x="0" y="0"/>
          <a:ext cx="0" cy="0"/>
          <a:chOff x="0" y="0"/>
          <a:chExt cx="0" cy="0"/>
        </a:xfrm>
      </p:grpSpPr>
      <p:pic>
        <p:nvPicPr>
          <p:cNvPr id="1026" name="Picture 6" descr="KT4TT logo med.jpg"/>
          <p:cNvPicPr>
            <a:picLocks noChangeAspect="1"/>
          </p:cNvPicPr>
          <p:nvPr userDrawn="1"/>
        </p:nvPicPr>
        <p:blipFill>
          <a:blip r:embed="rId17" cstate="print"/>
          <a:srcRect/>
          <a:stretch>
            <a:fillRect/>
          </a:stretch>
        </p:blipFill>
        <p:spPr bwMode="auto">
          <a:xfrm>
            <a:off x="381000" y="38100"/>
            <a:ext cx="1295400" cy="735013"/>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cs typeface="+mn-cs"/>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cs typeface="+mn-cs"/>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cs typeface="+mn-cs"/>
              </a:defRPr>
            </a:lvl1pPr>
          </a:lstStyle>
          <a:p>
            <a:pPr>
              <a:defRPr/>
            </a:pPr>
            <a:fld id="{564EDD6B-523D-4378-AB8B-91A66E7D9A5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5" r:id="rId8"/>
    <p:sldLayoutId id="2147483676" r:id="rId9"/>
    <p:sldLayoutId id="2147483677" r:id="rId10"/>
    <p:sldLayoutId id="2147483671" r:id="rId11"/>
    <p:sldLayoutId id="2147483672" r:id="rId12"/>
    <p:sldLayoutId id="2147483673" r:id="rId13"/>
    <p:sldLayoutId id="2147483674" r:id="rId14"/>
  </p:sldLayoutIdLst>
  <p:txStyles>
    <p:titleStyle>
      <a:lvl1pPr algn="ctr" rtl="0" eaLnBrk="0" fontAlgn="base" hangingPunct="0">
        <a:spcBef>
          <a:spcPts val="1200"/>
        </a:spcBef>
        <a:spcAft>
          <a:spcPts val="300"/>
        </a:spcAft>
        <a:defRPr sz="4400" b="1">
          <a:solidFill>
            <a:schemeClr val="tx2"/>
          </a:solidFill>
          <a:latin typeface="+mj-lt"/>
          <a:ea typeface="+mj-ea"/>
          <a:cs typeface="+mj-cs"/>
        </a:defRPr>
      </a:lvl1pPr>
      <a:lvl2pPr algn="ctr" rtl="0" eaLnBrk="0" fontAlgn="base" hangingPunct="0">
        <a:spcBef>
          <a:spcPts val="1200"/>
        </a:spcBef>
        <a:spcAft>
          <a:spcPts val="300"/>
        </a:spcAft>
        <a:defRPr sz="4400" b="1">
          <a:solidFill>
            <a:schemeClr val="tx2"/>
          </a:solidFill>
          <a:latin typeface="Arial" charset="0"/>
        </a:defRPr>
      </a:lvl2pPr>
      <a:lvl3pPr algn="ctr" rtl="0" eaLnBrk="0" fontAlgn="base" hangingPunct="0">
        <a:spcBef>
          <a:spcPts val="1200"/>
        </a:spcBef>
        <a:spcAft>
          <a:spcPts val="300"/>
        </a:spcAft>
        <a:defRPr sz="4400" b="1">
          <a:solidFill>
            <a:schemeClr val="tx2"/>
          </a:solidFill>
          <a:latin typeface="Arial" charset="0"/>
        </a:defRPr>
      </a:lvl3pPr>
      <a:lvl4pPr algn="ctr" rtl="0" eaLnBrk="0" fontAlgn="base" hangingPunct="0">
        <a:spcBef>
          <a:spcPts val="1200"/>
        </a:spcBef>
        <a:spcAft>
          <a:spcPts val="300"/>
        </a:spcAft>
        <a:defRPr sz="4400" b="1">
          <a:solidFill>
            <a:schemeClr val="tx2"/>
          </a:solidFill>
          <a:latin typeface="Arial" charset="0"/>
        </a:defRPr>
      </a:lvl4pPr>
      <a:lvl5pPr algn="ctr" rtl="0" eaLnBrk="0" fontAlgn="base" hangingPunct="0">
        <a:spcBef>
          <a:spcPts val="1200"/>
        </a:spcBef>
        <a:spcAft>
          <a:spcPts val="300"/>
        </a:spcAft>
        <a:defRPr sz="4400" b="1">
          <a:solidFill>
            <a:schemeClr val="tx2"/>
          </a:solidFill>
          <a:latin typeface="Arial" charset="0"/>
        </a:defRPr>
      </a:lvl5pPr>
      <a:lvl6pPr marL="457200" algn="ctr" rtl="0" fontAlgn="base">
        <a:spcBef>
          <a:spcPts val="1200"/>
        </a:spcBef>
        <a:spcAft>
          <a:spcPts val="300"/>
        </a:spcAft>
        <a:defRPr sz="4400" b="1">
          <a:solidFill>
            <a:schemeClr val="tx2"/>
          </a:solidFill>
          <a:latin typeface="Arial" charset="0"/>
        </a:defRPr>
      </a:lvl6pPr>
      <a:lvl7pPr marL="914400" algn="ctr" rtl="0" fontAlgn="base">
        <a:spcBef>
          <a:spcPts val="1200"/>
        </a:spcBef>
        <a:spcAft>
          <a:spcPts val="300"/>
        </a:spcAft>
        <a:defRPr sz="4400" b="1">
          <a:solidFill>
            <a:schemeClr val="tx2"/>
          </a:solidFill>
          <a:latin typeface="Arial" charset="0"/>
        </a:defRPr>
      </a:lvl7pPr>
      <a:lvl8pPr marL="1371600" algn="ctr" rtl="0" fontAlgn="base">
        <a:spcBef>
          <a:spcPts val="1200"/>
        </a:spcBef>
        <a:spcAft>
          <a:spcPts val="300"/>
        </a:spcAft>
        <a:defRPr sz="4400" b="1">
          <a:solidFill>
            <a:schemeClr val="tx2"/>
          </a:solidFill>
          <a:latin typeface="Arial" charset="0"/>
        </a:defRPr>
      </a:lvl8pPr>
      <a:lvl9pPr marL="1828800" algn="ctr" rtl="0" fontAlgn="base">
        <a:spcBef>
          <a:spcPts val="1200"/>
        </a:spcBef>
        <a:spcAft>
          <a:spcPts val="300"/>
        </a:spcAft>
        <a:defRPr sz="4400" b="1">
          <a:solidFill>
            <a:schemeClr val="tx2"/>
          </a:solidFill>
          <a:latin typeface="Arial" charset="0"/>
        </a:defRPr>
      </a:lvl9pPr>
    </p:titleStyle>
    <p:bodyStyle>
      <a:lvl1pPr marL="342900" indent="-342900" algn="l" rtl="0" eaLnBrk="0" fontAlgn="base" hangingPunct="0">
        <a:spcBef>
          <a:spcPts val="1200"/>
        </a:spcBef>
        <a:spcAft>
          <a:spcPts val="300"/>
        </a:spcAft>
        <a:buChar char="•"/>
        <a:defRPr sz="3200" b="1" i="1">
          <a:solidFill>
            <a:schemeClr val="tx1"/>
          </a:solidFill>
          <a:latin typeface="+mn-lt"/>
          <a:ea typeface="+mn-ea"/>
          <a:cs typeface="+mn-cs"/>
        </a:defRPr>
      </a:lvl1pPr>
      <a:lvl2pPr marL="742950" indent="-285750" algn="l" rtl="0" eaLnBrk="0" fontAlgn="base" hangingPunct="0">
        <a:spcBef>
          <a:spcPts val="1200"/>
        </a:spcBef>
        <a:spcAft>
          <a:spcPts val="300"/>
        </a:spcAft>
        <a:buChar char="–"/>
        <a:defRPr sz="2800" b="1">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2000" b="-2000"/>
          </a:stretch>
        </a:blipFill>
        <a:effectLst/>
      </p:bgPr>
    </p:bg>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533400" y="4267200"/>
            <a:ext cx="8229600" cy="1905000"/>
          </a:xfrm>
        </p:spPr>
        <p:txBody>
          <a:bodyPr/>
          <a:lstStyle/>
          <a:p>
            <a:pPr algn="ctr" eaLnBrk="1" hangingPunct="1">
              <a:buFontTx/>
              <a:buNone/>
            </a:pPr>
            <a:r>
              <a:rPr lang="en-US" sz="2800" b="0" i="0" dirty="0" smtClean="0"/>
              <a:t>Jennifer L Flagg</a:t>
            </a:r>
          </a:p>
          <a:p>
            <a:pPr algn="ctr" eaLnBrk="1" hangingPunct="1">
              <a:buFontTx/>
              <a:buNone/>
            </a:pPr>
            <a:r>
              <a:rPr lang="en-US" sz="2800" b="0" i="0" dirty="0" smtClean="0"/>
              <a:t>Center on Knowledge Translation for Technology Transfer, University at Buffalo</a:t>
            </a:r>
          </a:p>
          <a:p>
            <a:pPr algn="ctr" eaLnBrk="1" hangingPunct="1">
              <a:buFontTx/>
              <a:buNone/>
            </a:pPr>
            <a:endParaRPr lang="en-US" sz="2800" b="0" i="0" dirty="0"/>
          </a:p>
          <a:p>
            <a:pPr algn="ctr" eaLnBrk="1" hangingPunct="1">
              <a:buFontTx/>
              <a:buNone/>
            </a:pPr>
            <a:endParaRPr lang="en-US" sz="2800" b="0" i="0" dirty="0" smtClean="0"/>
          </a:p>
          <a:p>
            <a:pPr algn="ctr" eaLnBrk="1" hangingPunct="1">
              <a:buFontTx/>
              <a:buNone/>
            </a:pPr>
            <a:endParaRPr lang="en-US" sz="2000" dirty="0" smtClean="0"/>
          </a:p>
        </p:txBody>
      </p:sp>
      <p:pic>
        <p:nvPicPr>
          <p:cNvPr id="1027" name="Picture 3" descr="Checklis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59808" y="2084832"/>
            <a:ext cx="3200400" cy="21336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descr="Presenting at a conference."/>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00" y="2057400"/>
            <a:ext cx="2286000" cy="2121896"/>
          </a:xfrm>
          <a:prstGeom prst="rect">
            <a:avLst/>
          </a:prstGeom>
        </p:spPr>
      </p:pic>
      <p:sp>
        <p:nvSpPr>
          <p:cNvPr id="17410" name="Rectangle 2"/>
          <p:cNvSpPr>
            <a:spLocks noGrp="1" noChangeArrowheads="1"/>
          </p:cNvSpPr>
          <p:nvPr>
            <p:ph type="title"/>
          </p:nvPr>
        </p:nvSpPr>
        <p:spPr>
          <a:xfrm>
            <a:off x="381000" y="838200"/>
            <a:ext cx="8382000" cy="1295400"/>
          </a:xfrm>
        </p:spPr>
        <p:txBody>
          <a:bodyPr>
            <a:normAutofit fontScale="90000"/>
          </a:bodyPr>
          <a:lstStyle/>
          <a:p>
            <a:pPr eaLnBrk="1" hangingPunct="1"/>
            <a:r>
              <a:rPr lang="en-US" sz="3600" dirty="0" smtClean="0"/>
              <a:t/>
            </a:r>
            <a:br>
              <a:rPr lang="en-US" sz="3600" dirty="0" smtClean="0"/>
            </a:br>
            <a:r>
              <a:rPr lang="en-US" sz="3600" dirty="0" smtClean="0"/>
              <a:t>Expanding Product Accessibility with Primary Market Research Techniques</a:t>
            </a:r>
            <a:br>
              <a:rPr lang="en-US" sz="3600" dirty="0" smtClean="0"/>
            </a:br>
            <a:r>
              <a:rPr lang="en-US" sz="3200" b="0" dirty="0" smtClean="0"/>
              <a:t/>
            </a:r>
            <a:br>
              <a:rPr lang="en-US" sz="3200" b="0" dirty="0" smtClean="0"/>
            </a:br>
            <a:endParaRPr lang="en-US" sz="3200" b="0" dirty="0" smtClean="0"/>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7" name="Picture 9" descr="Dilbert carto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886200"/>
            <a:ext cx="7352907" cy="222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47" name="Content Placeholder 2"/>
          <p:cNvSpPr>
            <a:spLocks noGrp="1"/>
          </p:cNvSpPr>
          <p:nvPr>
            <p:ph idx="4294967295"/>
          </p:nvPr>
        </p:nvSpPr>
        <p:spPr>
          <a:xfrm>
            <a:off x="457200" y="1219200"/>
            <a:ext cx="8458200" cy="5029200"/>
          </a:xfrm>
        </p:spPr>
        <p:txBody>
          <a:bodyPr/>
          <a:lstStyle/>
          <a:p>
            <a:pPr eaLnBrk="1" hangingPunct="1"/>
            <a:endParaRPr lang="en-US" sz="2800" dirty="0" smtClean="0"/>
          </a:p>
          <a:p>
            <a:pPr eaLnBrk="1" hangingPunct="1"/>
            <a:r>
              <a:rPr lang="en-US" sz="2800" dirty="0" smtClean="0"/>
              <a:t>Overview of Paper</a:t>
            </a:r>
          </a:p>
          <a:p>
            <a:pPr eaLnBrk="1" hangingPunct="1"/>
            <a:r>
              <a:rPr lang="en-US" sz="2800" dirty="0" smtClean="0"/>
              <a:t>Key Points</a:t>
            </a:r>
            <a:endParaRPr lang="en-US" sz="2800" dirty="0"/>
          </a:p>
          <a:p>
            <a:pPr eaLnBrk="1" hangingPunct="1"/>
            <a:r>
              <a:rPr lang="en-US" sz="2800" i="1" dirty="0" smtClean="0"/>
              <a:t>Resources</a:t>
            </a:r>
            <a:endParaRPr lang="en-US" sz="2800" dirty="0"/>
          </a:p>
          <a:p>
            <a:pPr eaLnBrk="1" hangingPunct="1">
              <a:buFontTx/>
              <a:buNone/>
            </a:pPr>
            <a:endParaRPr lang="en-US" sz="3600" dirty="0" smtClean="0"/>
          </a:p>
        </p:txBody>
      </p:sp>
      <p:sp>
        <p:nvSpPr>
          <p:cNvPr id="45058" name="Title 1"/>
          <p:cNvSpPr>
            <a:spLocks noGrp="1"/>
          </p:cNvSpPr>
          <p:nvPr>
            <p:ph type="title" idx="4294967295"/>
          </p:nvPr>
        </p:nvSpPr>
        <p:spPr>
          <a:xfrm>
            <a:off x="457200" y="274638"/>
            <a:ext cx="8229600" cy="487362"/>
          </a:xfrm>
        </p:spPr>
        <p:txBody>
          <a:bodyPr/>
          <a:lstStyle/>
          <a:p>
            <a:pPr eaLnBrk="1" hangingPunct="1"/>
            <a:r>
              <a:rPr lang="en-US" dirty="0" smtClean="0"/>
              <a:t/>
            </a:r>
            <a:br>
              <a:rPr lang="en-US" dirty="0" smtClean="0"/>
            </a:br>
            <a:r>
              <a:rPr lang="en-US" dirty="0" smtClean="0"/>
              <a:t>Voice of the Customer</a:t>
            </a:r>
            <a:endParaRPr lang="en-US" sz="36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533400" y="76200"/>
            <a:ext cx="8229600" cy="1066800"/>
          </a:xfrm>
        </p:spPr>
        <p:txBody>
          <a:bodyPr/>
          <a:lstStyle/>
          <a:p>
            <a:r>
              <a:rPr lang="en-US" sz="3600" dirty="0" smtClean="0"/>
              <a:t>Key Point 1</a:t>
            </a:r>
            <a:endParaRPr lang="en-US" sz="3600" b="0" dirty="0" smtClean="0"/>
          </a:p>
        </p:txBody>
      </p:sp>
      <p:sp>
        <p:nvSpPr>
          <p:cNvPr id="3" name="Content Placeholder 2"/>
          <p:cNvSpPr>
            <a:spLocks noGrp="1"/>
          </p:cNvSpPr>
          <p:nvPr>
            <p:ph idx="1"/>
          </p:nvPr>
        </p:nvSpPr>
        <p:spPr>
          <a:xfrm>
            <a:off x="457200" y="1143000"/>
            <a:ext cx="8229600" cy="5059363"/>
          </a:xfrm>
        </p:spPr>
        <p:txBody>
          <a:bodyPr/>
          <a:lstStyle/>
          <a:p>
            <a:pPr>
              <a:buClr>
                <a:schemeClr val="accent2"/>
              </a:buClr>
              <a:buFont typeface="Wingdings" pitchFamily="2" charset="2"/>
              <a:buChar char="Ø"/>
            </a:pPr>
            <a:r>
              <a:rPr lang="en-US" sz="2800" b="0" dirty="0" smtClean="0"/>
              <a:t>You MUST understand your customer’s needs!</a:t>
            </a:r>
          </a:p>
          <a:p>
            <a:pPr lvl="1">
              <a:buClr>
                <a:schemeClr val="accent2"/>
              </a:buClr>
              <a:buFont typeface="Wingdings" pitchFamily="2" charset="2"/>
              <a:buChar char="§"/>
            </a:pPr>
            <a:r>
              <a:rPr lang="en-US" sz="3200" b="0" i="0" dirty="0" smtClean="0"/>
              <a:t>Manufacturers and service providers </a:t>
            </a:r>
          </a:p>
          <a:p>
            <a:pPr lvl="2">
              <a:buClr>
                <a:schemeClr val="accent2"/>
              </a:buClr>
              <a:buFont typeface="Wingdings" pitchFamily="2" charset="2"/>
              <a:buChar char="§"/>
            </a:pPr>
            <a:r>
              <a:rPr lang="en-US" dirty="0" smtClean="0"/>
              <a:t>Customer = End User/Consumer</a:t>
            </a:r>
          </a:p>
          <a:p>
            <a:pPr lvl="2">
              <a:buClr>
                <a:schemeClr val="accent2"/>
              </a:buClr>
              <a:buFont typeface="Wingdings" pitchFamily="2" charset="2"/>
              <a:buChar char="§"/>
            </a:pPr>
            <a:endParaRPr lang="en-US" b="0" i="0" dirty="0"/>
          </a:p>
          <a:p>
            <a:pPr lvl="1">
              <a:buClr>
                <a:schemeClr val="accent2"/>
              </a:buClr>
              <a:buFont typeface="Wingdings" pitchFamily="2" charset="2"/>
              <a:buChar char="§"/>
            </a:pPr>
            <a:r>
              <a:rPr lang="en-US" sz="3200" b="0" dirty="0" smtClean="0"/>
              <a:t>R&amp;D staff/ academics</a:t>
            </a:r>
          </a:p>
          <a:p>
            <a:pPr lvl="2">
              <a:buClr>
                <a:schemeClr val="accent2"/>
              </a:buClr>
              <a:buFont typeface="Wingdings" pitchFamily="2" charset="2"/>
              <a:buChar char="§"/>
            </a:pPr>
            <a:r>
              <a:rPr lang="en-US" i="0" dirty="0" smtClean="0"/>
              <a:t>Customer = Manufacturer</a:t>
            </a:r>
            <a:endParaRPr lang="en-US" b="0" i="0" dirty="0" smtClean="0"/>
          </a:p>
          <a:p>
            <a:pPr>
              <a:buClr>
                <a:schemeClr val="accent2"/>
              </a:buClr>
              <a:buFont typeface="Wingdings" pitchFamily="2" charset="2"/>
              <a:buChar char="Ø"/>
            </a:pPr>
            <a:endParaRPr lang="en-US" sz="2400" b="0" dirty="0" smtClean="0"/>
          </a:p>
          <a:p>
            <a:pPr>
              <a:buClr>
                <a:schemeClr val="accent2"/>
              </a:buClr>
              <a:buFont typeface="Wingdings" pitchFamily="2" charset="2"/>
              <a:buChar char="Ø"/>
            </a:pPr>
            <a:r>
              <a:rPr lang="en-US" sz="2400" b="0" dirty="0" smtClean="0"/>
              <a:t>Academics </a:t>
            </a:r>
            <a:r>
              <a:rPr lang="en-US" sz="2400" b="0" dirty="0"/>
              <a:t>can bring end user/consumer needs to a manufacturer, but the information must meet the manufacturer’s own needs. </a:t>
            </a:r>
          </a:p>
          <a:p>
            <a:pPr marL="0" indent="0">
              <a:buClr>
                <a:schemeClr val="accent2"/>
              </a:buClr>
              <a:buNone/>
            </a:pPr>
            <a:endParaRPr lang="en-US" sz="2400" dirty="0"/>
          </a:p>
          <a:p>
            <a:pPr marL="0" indent="0">
              <a:buClr>
                <a:schemeClr val="accent2"/>
              </a:buClr>
              <a:buNone/>
            </a:pPr>
            <a:endParaRPr lang="en-US" sz="2400" dirty="0" smtClean="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Example Glucose Meter Specifications</a:t>
            </a:r>
            <a:endParaRPr lang="en-US" sz="3600" dirty="0"/>
          </a:p>
        </p:txBody>
      </p:sp>
      <p:pic>
        <p:nvPicPr>
          <p:cNvPr id="1026" name="Picture 2" descr="Glucose monitoring system details."/>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76400"/>
            <a:ext cx="8491223" cy="475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4558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nsumer requested design features compared to Black &amp; Decker product feature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1325414"/>
            <a:ext cx="7874762" cy="5096722"/>
          </a:xfrm>
          <a:prstGeom prst="rect">
            <a:avLst/>
          </a:prstGeom>
        </p:spPr>
      </p:pic>
      <p:sp>
        <p:nvSpPr>
          <p:cNvPr id="45058" name="Title 1"/>
          <p:cNvSpPr>
            <a:spLocks noGrp="1"/>
          </p:cNvSpPr>
          <p:nvPr>
            <p:ph type="title" idx="4294967295"/>
          </p:nvPr>
        </p:nvSpPr>
        <p:spPr>
          <a:xfrm>
            <a:off x="508381" y="762000"/>
            <a:ext cx="8229600" cy="487362"/>
          </a:xfrm>
        </p:spPr>
        <p:txBody>
          <a:bodyPr/>
          <a:lstStyle/>
          <a:p>
            <a:pPr eaLnBrk="1" hangingPunct="1"/>
            <a:r>
              <a:rPr lang="en-US" sz="3600" dirty="0" smtClean="0"/>
              <a:t>Meeting the Manufacturer’s Needs</a:t>
            </a:r>
          </a:p>
        </p:txBody>
      </p:sp>
    </p:spTree>
    <p:extLst>
      <p:ext uri="{BB962C8B-B14F-4D97-AF65-F5344CB8AC3E}">
        <p14:creationId xmlns:p14="http://schemas.microsoft.com/office/powerpoint/2010/main" val="2579432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descr="Problematic approach versus rigorous approach."/>
          <p:cNvGraphicFramePr>
            <a:graphicFrameLocks noGrp="1"/>
          </p:cNvGraphicFramePr>
          <p:nvPr>
            <p:extLst>
              <p:ext uri="{D42A27DB-BD31-4B8C-83A1-F6EECF244321}">
                <p14:modId xmlns:p14="http://schemas.microsoft.com/office/powerpoint/2010/main" val="3260518974"/>
              </p:ext>
            </p:extLst>
          </p:nvPr>
        </p:nvGraphicFramePr>
        <p:xfrm>
          <a:off x="457200" y="2133600"/>
          <a:ext cx="8001000" cy="4067857"/>
        </p:xfrm>
        <a:graphic>
          <a:graphicData uri="http://schemas.openxmlformats.org/drawingml/2006/table">
            <a:tbl>
              <a:tblPr firstRow="1" bandRow="1">
                <a:tableStyleId>{00A15C55-8517-42AA-B614-E9B94910E393}</a:tableStyleId>
              </a:tblPr>
              <a:tblGrid>
                <a:gridCol w="3700462"/>
                <a:gridCol w="4300538"/>
              </a:tblGrid>
              <a:tr h="512468">
                <a:tc>
                  <a:txBody>
                    <a:bodyPr/>
                    <a:lstStyle/>
                    <a:p>
                      <a:pPr algn="ctr"/>
                      <a:r>
                        <a:rPr lang="en-US" sz="2400" dirty="0" smtClean="0"/>
                        <a:t>Problematic Approach</a:t>
                      </a:r>
                      <a:endParaRPr lang="en-US" sz="2400" dirty="0"/>
                    </a:p>
                  </a:txBody>
                  <a:tcPr/>
                </a:tc>
                <a:tc>
                  <a:txBody>
                    <a:bodyPr/>
                    <a:lstStyle/>
                    <a:p>
                      <a:pPr algn="ctr"/>
                      <a:r>
                        <a:rPr lang="en-US" sz="2400" dirty="0" smtClean="0"/>
                        <a:t>Rigorous</a:t>
                      </a:r>
                      <a:r>
                        <a:rPr lang="en-US" sz="2400" baseline="0" dirty="0" smtClean="0"/>
                        <a:t> Approach</a:t>
                      </a:r>
                      <a:endParaRPr lang="en-US" sz="2400" dirty="0"/>
                    </a:p>
                  </a:txBody>
                  <a:tcPr/>
                </a:tc>
              </a:tr>
              <a:tr h="512468">
                <a:tc>
                  <a:txBody>
                    <a:bodyPr/>
                    <a:lstStyle/>
                    <a:p>
                      <a:pPr algn="ctr"/>
                      <a:r>
                        <a:rPr lang="en-US" sz="2400" dirty="0" smtClean="0"/>
                        <a:t>Single focus group</a:t>
                      </a:r>
                      <a:endParaRPr lang="en-US" sz="2400" dirty="0"/>
                    </a:p>
                  </a:txBody>
                  <a:tcPr/>
                </a:tc>
                <a:tc>
                  <a:txBody>
                    <a:bodyPr/>
                    <a:lstStyle/>
                    <a:p>
                      <a:pPr algn="ctr"/>
                      <a:r>
                        <a:rPr lang="en-US" sz="2400" dirty="0" smtClean="0"/>
                        <a:t>Multiple groups</a:t>
                      </a:r>
                      <a:endParaRPr lang="en-US" sz="2400" dirty="0"/>
                    </a:p>
                  </a:txBody>
                  <a:tcPr/>
                </a:tc>
              </a:tr>
              <a:tr h="512468">
                <a:tc>
                  <a:txBody>
                    <a:bodyPr/>
                    <a:lstStyle/>
                    <a:p>
                      <a:pPr algn="ctr"/>
                      <a:r>
                        <a:rPr lang="en-US" sz="2400" dirty="0" smtClean="0"/>
                        <a:t>End users</a:t>
                      </a:r>
                      <a:r>
                        <a:rPr lang="en-US" sz="2400" baseline="0" dirty="0" smtClean="0"/>
                        <a:t> only</a:t>
                      </a:r>
                      <a:endParaRPr lang="en-US" sz="2400" dirty="0"/>
                    </a:p>
                  </a:txBody>
                  <a:tcPr/>
                </a:tc>
                <a:tc>
                  <a:txBody>
                    <a:bodyPr/>
                    <a:lstStyle/>
                    <a:p>
                      <a:pPr algn="ctr"/>
                      <a:r>
                        <a:rPr lang="en-US" sz="2400" dirty="0" smtClean="0"/>
                        <a:t>Include other stakeholders</a:t>
                      </a:r>
                      <a:endParaRPr lang="en-US" sz="2400" dirty="0"/>
                    </a:p>
                  </a:txBody>
                  <a:tcPr/>
                </a:tc>
              </a:tr>
              <a:tr h="672397">
                <a:tc>
                  <a:txBody>
                    <a:bodyPr/>
                    <a:lstStyle/>
                    <a:p>
                      <a:pPr algn="ctr"/>
                      <a:r>
                        <a:rPr lang="en-US" sz="2400" dirty="0" smtClean="0"/>
                        <a:t>Inexperienced</a:t>
                      </a:r>
                      <a:r>
                        <a:rPr lang="en-US" sz="2400" baseline="0" dirty="0" smtClean="0"/>
                        <a:t> m</a:t>
                      </a:r>
                      <a:r>
                        <a:rPr lang="en-US" sz="2400" dirty="0" smtClean="0"/>
                        <a:t>oderator </a:t>
                      </a:r>
                      <a:endParaRPr lang="en-US" sz="2400" dirty="0"/>
                    </a:p>
                  </a:txBody>
                  <a:tcPr/>
                </a:tc>
                <a:tc>
                  <a:txBody>
                    <a:bodyPr/>
                    <a:lstStyle/>
                    <a:p>
                      <a:pPr algn="ctr"/>
                      <a:r>
                        <a:rPr lang="en-US" sz="2400" dirty="0" smtClean="0"/>
                        <a:t>Trained</a:t>
                      </a:r>
                      <a:r>
                        <a:rPr lang="en-US" sz="2400" baseline="0" dirty="0" smtClean="0"/>
                        <a:t> knowledgeable moderator</a:t>
                      </a:r>
                      <a:endParaRPr lang="en-US" sz="2400" dirty="0"/>
                    </a:p>
                  </a:txBody>
                  <a:tcPr/>
                </a:tc>
              </a:tr>
              <a:tr h="685800">
                <a:tc>
                  <a:txBody>
                    <a:bodyPr/>
                    <a:lstStyle/>
                    <a:p>
                      <a:pPr algn="ctr"/>
                      <a:r>
                        <a:rPr lang="en-US" sz="2400" dirty="0" smtClean="0"/>
                        <a:t>Inadequate</a:t>
                      </a:r>
                      <a:r>
                        <a:rPr lang="en-US" sz="2400" baseline="0" dirty="0" smtClean="0"/>
                        <a:t> facilities</a:t>
                      </a:r>
                      <a:endParaRPr lang="en-US" sz="2400" dirty="0"/>
                    </a:p>
                  </a:txBody>
                  <a:tcPr/>
                </a:tc>
                <a:tc>
                  <a:txBody>
                    <a:bodyPr/>
                    <a:lstStyle/>
                    <a:p>
                      <a:pPr algn="ctr"/>
                      <a:r>
                        <a:rPr lang="en-US" sz="2400" dirty="0" smtClean="0"/>
                        <a:t>Accessible, state-of-the-art facilities</a:t>
                      </a:r>
                      <a:endParaRPr lang="en-US" sz="2400" dirty="0"/>
                    </a:p>
                  </a:txBody>
                  <a:tcPr/>
                </a:tc>
              </a:tr>
              <a:tr h="884533">
                <a:tc>
                  <a:txBody>
                    <a:bodyPr/>
                    <a:lstStyle/>
                    <a:p>
                      <a:pPr algn="ctr"/>
                      <a:r>
                        <a:rPr lang="en-US" sz="2400" dirty="0" smtClean="0"/>
                        <a:t>Lengthy</a:t>
                      </a:r>
                      <a:r>
                        <a:rPr lang="en-US" sz="2400" baseline="0" dirty="0" smtClean="0"/>
                        <a:t> report</a:t>
                      </a:r>
                      <a:endParaRPr lang="en-US" sz="2400" dirty="0"/>
                    </a:p>
                  </a:txBody>
                  <a:tcPr/>
                </a:tc>
                <a:tc>
                  <a:txBody>
                    <a:bodyPr/>
                    <a:lstStyle/>
                    <a:p>
                      <a:pPr algn="ctr"/>
                      <a:r>
                        <a:rPr lang="en-US" sz="2400" dirty="0" smtClean="0"/>
                        <a:t>Top line summary,</a:t>
                      </a:r>
                      <a:r>
                        <a:rPr lang="en-US" sz="2400" baseline="0" dirty="0" smtClean="0"/>
                        <a:t> concise function listing, </a:t>
                      </a:r>
                      <a:r>
                        <a:rPr lang="en-US" sz="2400" dirty="0" smtClean="0"/>
                        <a:t>appendices</a:t>
                      </a:r>
                      <a:endParaRPr lang="en-US" sz="2400" dirty="0"/>
                    </a:p>
                  </a:txBody>
                  <a:tcPr/>
                </a:tc>
              </a:tr>
            </a:tbl>
          </a:graphicData>
        </a:graphic>
      </p:graphicFrame>
      <p:sp>
        <p:nvSpPr>
          <p:cNvPr id="3" name="Content Placeholder 2"/>
          <p:cNvSpPr>
            <a:spLocks noGrp="1"/>
          </p:cNvSpPr>
          <p:nvPr>
            <p:ph idx="1"/>
          </p:nvPr>
        </p:nvSpPr>
        <p:spPr>
          <a:xfrm>
            <a:off x="457200" y="1143000"/>
            <a:ext cx="8229600" cy="5059363"/>
          </a:xfrm>
        </p:spPr>
        <p:txBody>
          <a:bodyPr/>
          <a:lstStyle/>
          <a:p>
            <a:pPr>
              <a:buClr>
                <a:schemeClr val="accent2"/>
              </a:buClr>
              <a:buFont typeface="Wingdings" pitchFamily="2" charset="2"/>
              <a:buChar char="Ø"/>
            </a:pPr>
            <a:r>
              <a:rPr lang="en-US" sz="2400" b="0" dirty="0" smtClean="0"/>
              <a:t>Use methods recognized as rigorous by industry standards</a:t>
            </a:r>
            <a:endParaRPr lang="en-US" sz="2400" b="0" dirty="0"/>
          </a:p>
          <a:p>
            <a:pPr lvl="1">
              <a:buClr>
                <a:schemeClr val="accent2"/>
              </a:buClr>
              <a:buFont typeface="Wingdings" pitchFamily="2" charset="2"/>
              <a:buChar char="Ø"/>
            </a:pPr>
            <a:endParaRPr lang="en-US" sz="2000" dirty="0"/>
          </a:p>
          <a:p>
            <a:pPr marL="0" indent="0">
              <a:buClr>
                <a:schemeClr val="accent2"/>
              </a:buClr>
              <a:buNone/>
            </a:pPr>
            <a:endParaRPr lang="en-US" sz="2400" dirty="0" smtClean="0"/>
          </a:p>
        </p:txBody>
      </p:sp>
      <p:sp>
        <p:nvSpPr>
          <p:cNvPr id="21505" name="Title 1"/>
          <p:cNvSpPr>
            <a:spLocks noGrp="1"/>
          </p:cNvSpPr>
          <p:nvPr>
            <p:ph type="title"/>
          </p:nvPr>
        </p:nvSpPr>
        <p:spPr>
          <a:xfrm>
            <a:off x="533400" y="76200"/>
            <a:ext cx="8229600" cy="1066800"/>
          </a:xfrm>
        </p:spPr>
        <p:txBody>
          <a:bodyPr/>
          <a:lstStyle/>
          <a:p>
            <a:r>
              <a:rPr lang="en-US" sz="3600" dirty="0" smtClean="0"/>
              <a:t>Key Point 2</a:t>
            </a:r>
            <a:endParaRPr lang="en-US" sz="3600" b="0" dirty="0" smtClean="0"/>
          </a:p>
        </p:txBody>
      </p:sp>
    </p:spTree>
    <p:extLst>
      <p:ext uri="{BB962C8B-B14F-4D97-AF65-F5344CB8AC3E}">
        <p14:creationId xmlns:p14="http://schemas.microsoft.com/office/powerpoint/2010/main" val="1692314796"/>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idx="4294967295"/>
          </p:nvPr>
        </p:nvSpPr>
        <p:spPr>
          <a:xfrm>
            <a:off x="457200" y="274638"/>
            <a:ext cx="8229600" cy="487362"/>
          </a:xfrm>
        </p:spPr>
        <p:txBody>
          <a:bodyPr/>
          <a:lstStyle/>
          <a:p>
            <a:pPr eaLnBrk="1" hangingPunct="1"/>
            <a:r>
              <a:rPr lang="en-US" dirty="0" smtClean="0"/>
              <a:t>Resources</a:t>
            </a:r>
            <a:endParaRPr lang="en-US" sz="3600" dirty="0" smtClean="0"/>
          </a:p>
        </p:txBody>
      </p:sp>
      <p:sp>
        <p:nvSpPr>
          <p:cNvPr id="6147" name="Content Placeholder 2"/>
          <p:cNvSpPr>
            <a:spLocks noGrp="1"/>
          </p:cNvSpPr>
          <p:nvPr>
            <p:ph idx="4294967295"/>
          </p:nvPr>
        </p:nvSpPr>
        <p:spPr>
          <a:xfrm>
            <a:off x="457200" y="1219200"/>
            <a:ext cx="8458200" cy="5029200"/>
          </a:xfrm>
        </p:spPr>
        <p:txBody>
          <a:bodyPr/>
          <a:lstStyle/>
          <a:p>
            <a:pPr eaLnBrk="1" hangingPunct="1"/>
            <a:r>
              <a:rPr lang="en-US" sz="2800" dirty="0" smtClean="0"/>
              <a:t>Primary Market Research Training Module</a:t>
            </a:r>
          </a:p>
          <a:p>
            <a:pPr lvl="1" eaLnBrk="1" hangingPunct="1"/>
            <a:r>
              <a:rPr lang="en-US" sz="2400" dirty="0" smtClean="0"/>
              <a:t>Sampling and recruitment</a:t>
            </a:r>
          </a:p>
          <a:p>
            <a:pPr lvl="1" eaLnBrk="1" hangingPunct="1"/>
            <a:r>
              <a:rPr lang="en-US" sz="2400" dirty="0" smtClean="0"/>
              <a:t>Focus groups</a:t>
            </a:r>
          </a:p>
          <a:p>
            <a:pPr lvl="1" eaLnBrk="1" hangingPunct="1"/>
            <a:r>
              <a:rPr lang="en-US" sz="2400" dirty="0" smtClean="0"/>
              <a:t>Surveys</a:t>
            </a:r>
          </a:p>
          <a:p>
            <a:pPr lvl="1" eaLnBrk="1" hangingPunct="1"/>
            <a:r>
              <a:rPr lang="en-US" sz="2400" dirty="0" smtClean="0"/>
              <a:t>Outsourcing considerations</a:t>
            </a:r>
          </a:p>
          <a:p>
            <a:pPr eaLnBrk="1" hangingPunct="1"/>
            <a:r>
              <a:rPr lang="en-US" sz="2800" dirty="0" smtClean="0"/>
              <a:t>Evaluation Resource Guide</a:t>
            </a:r>
          </a:p>
          <a:p>
            <a:pPr lvl="1" eaLnBrk="1" hangingPunct="1"/>
            <a:r>
              <a:rPr lang="en-US" sz="2400" dirty="0" smtClean="0"/>
              <a:t>Basic concepts</a:t>
            </a:r>
          </a:p>
          <a:p>
            <a:pPr lvl="1" eaLnBrk="1" hangingPunct="1"/>
            <a:r>
              <a:rPr lang="en-US" sz="2400" dirty="0" smtClean="0"/>
              <a:t>Case studies</a:t>
            </a:r>
          </a:p>
          <a:p>
            <a:pPr lvl="1" eaLnBrk="1" hangingPunct="1"/>
            <a:r>
              <a:rPr lang="en-US" sz="2400" dirty="0" smtClean="0"/>
              <a:t>Sample Instruments</a:t>
            </a:r>
            <a:br>
              <a:rPr lang="en-US" sz="2400" dirty="0" smtClean="0"/>
            </a:br>
            <a:r>
              <a:rPr lang="en-US" sz="2400" dirty="0" smtClean="0"/>
              <a:t>	</a:t>
            </a:r>
          </a:p>
          <a:p>
            <a:pPr lvl="1" eaLnBrk="1" hangingPunct="1"/>
            <a:endParaRPr lang="en-US" sz="2400" dirty="0" smtClean="0"/>
          </a:p>
          <a:p>
            <a:pPr lvl="1" eaLnBrk="1" hangingPunct="1"/>
            <a:endParaRPr lang="en-US" sz="2400" dirty="0"/>
          </a:p>
          <a:p>
            <a:pPr eaLnBrk="1" hangingPunct="1"/>
            <a:endParaRPr lang="en-US" sz="2800" dirty="0"/>
          </a:p>
          <a:p>
            <a:pPr eaLnBrk="1" hangingPunct="1">
              <a:buFontTx/>
              <a:buNone/>
            </a:pPr>
            <a:endParaRPr lang="en-US" sz="3600" dirty="0" smtClean="0"/>
          </a:p>
        </p:txBody>
      </p:sp>
    </p:spTree>
    <p:extLst>
      <p:ext uri="{BB962C8B-B14F-4D97-AF65-F5344CB8AC3E}">
        <p14:creationId xmlns:p14="http://schemas.microsoft.com/office/powerpoint/2010/main" val="28789290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People using assistive devices."/>
          <p:cNvPicPr>
            <a:picLocks noGrp="1" noChangeAspect="1" noChangeArrowheads="1"/>
          </p:cNvPicPr>
          <p:nvPr>
            <p:ph idx="1"/>
          </p:nvPr>
        </p:nvPicPr>
        <p:blipFill>
          <a:blip r:embed="rId2" cstate="print"/>
          <a:srcRect/>
          <a:stretch>
            <a:fillRect/>
          </a:stretch>
        </p:blipFill>
        <p:spPr>
          <a:xfrm>
            <a:off x="457200" y="2819400"/>
            <a:ext cx="8229600" cy="1981200"/>
          </a:xfrm>
        </p:spPr>
      </p:pic>
      <p:sp>
        <p:nvSpPr>
          <p:cNvPr id="40963" name="Rectangle 4"/>
          <p:cNvSpPr>
            <a:spLocks noChangeArrowheads="1"/>
          </p:cNvSpPr>
          <p:nvPr/>
        </p:nvSpPr>
        <p:spPr bwMode="auto">
          <a:xfrm>
            <a:off x="762000" y="4953000"/>
            <a:ext cx="7620000" cy="1200150"/>
          </a:xfrm>
          <a:prstGeom prst="rect">
            <a:avLst/>
          </a:prstGeom>
          <a:noFill/>
          <a:ln w="9525">
            <a:noFill/>
            <a:miter lim="800000"/>
            <a:headEnd/>
            <a:tailEnd/>
          </a:ln>
        </p:spPr>
        <p:txBody>
          <a:bodyPr>
            <a:spAutoFit/>
          </a:bodyPr>
          <a:lstStyle/>
          <a:p>
            <a:pPr algn="ctr"/>
            <a:r>
              <a:rPr lang="en-US" sz="2400">
                <a:solidFill>
                  <a:srgbClr val="000000"/>
                </a:solidFill>
                <a:latin typeface="Calibri" pitchFamily="34" charset="0"/>
              </a:rPr>
              <a:t>The opinions contained in this presentation are those of the grantee, and do not necessarily reflect those of the </a:t>
            </a:r>
          </a:p>
          <a:p>
            <a:pPr algn="ctr"/>
            <a:r>
              <a:rPr lang="en-US" sz="2400">
                <a:solidFill>
                  <a:srgbClr val="000000"/>
                </a:solidFill>
                <a:latin typeface="Calibri" pitchFamily="34" charset="0"/>
              </a:rPr>
              <a:t>U.S. Department of Education.</a:t>
            </a:r>
          </a:p>
        </p:txBody>
      </p:sp>
      <p:sp>
        <p:nvSpPr>
          <p:cNvPr id="40961" name="Title 1"/>
          <p:cNvSpPr>
            <a:spLocks noGrp="1"/>
          </p:cNvSpPr>
          <p:nvPr>
            <p:ph type="title"/>
          </p:nvPr>
        </p:nvSpPr>
        <p:spPr>
          <a:xfrm>
            <a:off x="457200" y="1143000"/>
            <a:ext cx="8229600" cy="1981200"/>
          </a:xfrm>
        </p:spPr>
        <p:txBody>
          <a:bodyPr/>
          <a:lstStyle/>
          <a:p>
            <a:r>
              <a:rPr lang="en-US" sz="2400" dirty="0" smtClean="0">
                <a:latin typeface="Calibri" pitchFamily="34" charset="0"/>
              </a:rPr>
              <a:t>ACKNOWLEDGEMENT</a:t>
            </a:r>
            <a:r>
              <a:rPr lang="en-US" sz="2400" b="0" dirty="0" smtClean="0">
                <a:latin typeface="Calibri" pitchFamily="34" charset="0"/>
              </a:rPr>
              <a:t/>
            </a:r>
            <a:br>
              <a:rPr lang="en-US" sz="2400" b="0" dirty="0" smtClean="0">
                <a:latin typeface="Calibri" pitchFamily="34" charset="0"/>
              </a:rPr>
            </a:br>
            <a:r>
              <a:rPr lang="en-US" sz="2400" b="0" dirty="0" smtClean="0">
                <a:latin typeface="Calibri" pitchFamily="34" charset="0"/>
              </a:rPr>
              <a:t>This is a presentation of the Center on Knowledge Translation for Technology Transfer, which is funded by the </a:t>
            </a:r>
            <a:r>
              <a:rPr lang="en-US" sz="2400" b="0" dirty="0" smtClean="0">
                <a:solidFill>
                  <a:srgbClr val="0066FF"/>
                </a:solidFill>
                <a:latin typeface="Calibri" pitchFamily="34" charset="0"/>
              </a:rPr>
              <a:t>National Institute on Disability and Rehabilitation Research,</a:t>
            </a:r>
            <a:r>
              <a:rPr lang="en-US" sz="2400" b="0" dirty="0" smtClean="0">
                <a:latin typeface="Calibri" pitchFamily="34" charset="0"/>
              </a:rPr>
              <a:t> U.S. Department of Education under grant #H133A080050.  </a:t>
            </a:r>
            <a:r>
              <a:rPr lang="en-US" b="0" dirty="0" smtClean="0">
                <a:latin typeface="Calibri" pitchFamily="34" charset="0"/>
              </a:rPr>
              <a:t/>
            </a:r>
            <a:br>
              <a:rPr lang="en-US" b="0" dirty="0" smtClean="0">
                <a:latin typeface="Calibri" pitchFamily="34" charset="0"/>
              </a:rPr>
            </a:br>
            <a:endParaRPr lang="en-US" dirty="0" smtClean="0"/>
          </a:p>
        </p:txBody>
      </p:sp>
    </p:spTree>
    <p:extLst>
      <p:ext uri="{BB962C8B-B14F-4D97-AF65-F5344CB8AC3E}">
        <p14:creationId xmlns:p14="http://schemas.microsoft.com/office/powerpoint/2010/main" val="3723936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smtClean="0"/>
              <a:t>Any Questions?</a:t>
            </a:r>
          </a:p>
          <a:p>
            <a:pPr marL="0" indent="0" algn="ctr">
              <a:buNone/>
            </a:pPr>
            <a:endParaRPr lang="en-US" dirty="0"/>
          </a:p>
        </p:txBody>
      </p:sp>
      <p:pic>
        <p:nvPicPr>
          <p:cNvPr id="3075" name="Picture 3" descr="alt=&quot;&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33800" y="2335299"/>
            <a:ext cx="1752600" cy="377033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Thank you!</a:t>
            </a:r>
            <a:endParaRPr lang="en-US" dirty="0"/>
          </a:p>
        </p:txBody>
      </p:sp>
    </p:spTree>
    <p:extLst>
      <p:ext uri="{BB962C8B-B14F-4D97-AF65-F5344CB8AC3E}">
        <p14:creationId xmlns:p14="http://schemas.microsoft.com/office/powerpoint/2010/main" val="11864431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23746</TotalTime>
  <Words>534</Words>
  <Application>Microsoft Office PowerPoint</Application>
  <PresentationFormat>On-screen Show (4:3)</PresentationFormat>
  <Paragraphs>72</Paragraphs>
  <Slides>9</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Default Design</vt:lpstr>
      <vt:lpstr> Expanding Product Accessibility with Primary Market Research Techniques  </vt:lpstr>
      <vt:lpstr> Voice of the Customer</vt:lpstr>
      <vt:lpstr>Key Point 1</vt:lpstr>
      <vt:lpstr>Example Glucose Meter Specifications</vt:lpstr>
      <vt:lpstr>Meeting the Manufacturer’s Needs</vt:lpstr>
      <vt:lpstr>Key Point 2</vt:lpstr>
      <vt:lpstr>Resources</vt:lpstr>
      <vt:lpstr>ACKNOWLEDGEMENT This is a presentation of the Center on Knowledge Translation for Technology Transfer, which is funded by the National Institute on Disability and Rehabilitation Research, U.S. Department of Education under grant #H133A080050.   </vt:lpstr>
      <vt:lpstr>Thank you!</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Distinctions: Research, Development and Commercialization</dc:title>
  <dc:creator>jlflagg</dc:creator>
  <cp:lastModifiedBy>lyarnes</cp:lastModifiedBy>
  <cp:revision>986</cp:revision>
  <cp:lastPrinted>2011-08-19T18:12:27Z</cp:lastPrinted>
  <dcterms:created xsi:type="dcterms:W3CDTF">2008-12-05T14:51:23Z</dcterms:created>
  <dcterms:modified xsi:type="dcterms:W3CDTF">2018-04-27T16:52:31Z</dcterms:modified>
</cp:coreProperties>
</file>