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6" r:id="rId2"/>
    <p:sldId id="257" r:id="rId3"/>
    <p:sldId id="273" r:id="rId4"/>
    <p:sldId id="262" r:id="rId5"/>
    <p:sldId id="272" r:id="rId6"/>
    <p:sldId id="260" r:id="rId7"/>
    <p:sldId id="263" r:id="rId8"/>
    <p:sldId id="264" r:id="rId9"/>
    <p:sldId id="271" r:id="rId10"/>
    <p:sldId id="267" r:id="rId11"/>
    <p:sldId id="276" r:id="rId12"/>
    <p:sldId id="268" r:id="rId13"/>
    <p:sldId id="265" r:id="rId14"/>
    <p:sldId id="279" r:id="rId15"/>
    <p:sldId id="280" r:id="rId16"/>
    <p:sldId id="266" r:id="rId17"/>
    <p:sldId id="278" r:id="rId18"/>
    <p:sldId id="281" r:id="rId19"/>
    <p:sldId id="274" r:id="rId20"/>
    <p:sldId id="277" r:id="rId21"/>
    <p:sldId id="259" r:id="rId22"/>
  </p:sldIdLst>
  <p:sldSz cx="9144000" cy="6858000" type="screen4x3"/>
  <p:notesSz cx="6954838" cy="9240838"/>
  <p:custDataLst>
    <p:tags r:id="rId2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47">
          <p15:clr>
            <a:srgbClr val="A4A3A4"/>
          </p15:clr>
        </p15:guide>
      </p15:sldGuideLst>
    </p:ext>
    <p:ext uri="{2D200454-40CA-4A62-9FC3-DE9A4176ACB9}">
      <p15:notesGuideLst xmlns:p15="http://schemas.microsoft.com/office/powerpoint/2012/main">
        <p15:guide id="1" orient="horz" pos="2911">
          <p15:clr>
            <a:srgbClr val="A4A3A4"/>
          </p15:clr>
        </p15:guide>
        <p15:guide id="2" pos="219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DDC"/>
    <a:srgbClr val="C33026"/>
    <a:srgbClr val="00498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06" d="100"/>
          <a:sy n="106" d="100"/>
        </p:scale>
        <p:origin x="192" y="114"/>
      </p:cViewPr>
      <p:guideLst>
        <p:guide orient="horz" pos="2160"/>
        <p:guide pos="2847"/>
      </p:guideLst>
    </p:cSldViewPr>
  </p:slideViewPr>
  <p:notesTextViewPr>
    <p:cViewPr>
      <p:scale>
        <a:sx n="100" d="100"/>
        <a:sy n="100" d="100"/>
      </p:scale>
      <p:origin x="0" y="0"/>
    </p:cViewPr>
  </p:notesTextViewPr>
  <p:sorterViewPr>
    <p:cViewPr>
      <p:scale>
        <a:sx n="160" d="100"/>
        <a:sy n="160" d="100"/>
      </p:scale>
      <p:origin x="0" y="8214"/>
    </p:cViewPr>
  </p:sorterViewPr>
  <p:notesViewPr>
    <p:cSldViewPr snapToGrid="0" snapToObjects="1">
      <p:cViewPr varScale="1">
        <p:scale>
          <a:sx n="45" d="100"/>
          <a:sy n="45" d="100"/>
        </p:scale>
        <p:origin x="-2718" y="-108"/>
      </p:cViewPr>
      <p:guideLst>
        <p:guide orient="horz" pos="2911"/>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US" dirty="0"/>
          </a:p>
        </p:txBody>
      </p:sp>
      <p:sp>
        <p:nvSpPr>
          <p:cNvPr id="3" name="Date Placeholder 2"/>
          <p:cNvSpPr>
            <a:spLocks noGrp="1"/>
          </p:cNvSpPr>
          <p:nvPr>
            <p:ph type="dt" sz="quarter" idx="1"/>
          </p:nvPr>
        </p:nvSpPr>
        <p:spPr>
          <a:xfrm>
            <a:off x="3939466" y="0"/>
            <a:ext cx="3013763" cy="462042"/>
          </a:xfrm>
          <a:prstGeom prst="rect">
            <a:avLst/>
          </a:prstGeom>
        </p:spPr>
        <p:txBody>
          <a:bodyPr vert="horz" lIns="92546" tIns="46273" rIns="92546" bIns="46273" rtlCol="0"/>
          <a:lstStyle>
            <a:lvl1pPr algn="r">
              <a:defRPr sz="1200"/>
            </a:lvl1pPr>
          </a:lstStyle>
          <a:p>
            <a:fld id="{6453BE39-EFD4-4AC4-A8DD-FA8AC728EF54}" type="datetimeFigureOut">
              <a:rPr lang="en-US" smtClean="0"/>
              <a:t>4/20/2018</a:t>
            </a:fld>
            <a:endParaRPr lang="en-US" dirty="0"/>
          </a:p>
        </p:txBody>
      </p:sp>
      <p:sp>
        <p:nvSpPr>
          <p:cNvPr id="4" name="Footer Placeholder 3"/>
          <p:cNvSpPr>
            <a:spLocks noGrp="1"/>
          </p:cNvSpPr>
          <p:nvPr>
            <p:ph type="ftr" sz="quarter" idx="2"/>
          </p:nvPr>
        </p:nvSpPr>
        <p:spPr>
          <a:xfrm>
            <a:off x="0" y="8777192"/>
            <a:ext cx="3013763" cy="462042"/>
          </a:xfrm>
          <a:prstGeom prst="rect">
            <a:avLst/>
          </a:prstGeom>
        </p:spPr>
        <p:txBody>
          <a:bodyPr vert="horz" lIns="92546" tIns="46273" rIns="92546" bIns="4627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9466" y="8777192"/>
            <a:ext cx="3013763" cy="462042"/>
          </a:xfrm>
          <a:prstGeom prst="rect">
            <a:avLst/>
          </a:prstGeom>
        </p:spPr>
        <p:txBody>
          <a:bodyPr vert="horz" lIns="92546" tIns="46273" rIns="92546" bIns="46273" rtlCol="0" anchor="b"/>
          <a:lstStyle>
            <a:lvl1pPr algn="r">
              <a:defRPr sz="1200"/>
            </a:lvl1pPr>
          </a:lstStyle>
          <a:p>
            <a:fld id="{F1043DB4-74ED-4C24-9A90-648ABCD12E17}" type="slidenum">
              <a:rPr lang="en-US" smtClean="0"/>
              <a:t>‹#›</a:t>
            </a:fld>
            <a:endParaRPr lang="en-US" dirty="0"/>
          </a:p>
        </p:txBody>
      </p:sp>
    </p:spTree>
    <p:extLst>
      <p:ext uri="{BB962C8B-B14F-4D97-AF65-F5344CB8AC3E}">
        <p14:creationId xmlns:p14="http://schemas.microsoft.com/office/powerpoint/2010/main" val="37761307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40175" y="0"/>
            <a:ext cx="3013075" cy="461963"/>
          </a:xfrm>
          <a:prstGeom prst="rect">
            <a:avLst/>
          </a:prstGeom>
        </p:spPr>
        <p:txBody>
          <a:bodyPr vert="horz" lIns="91440" tIns="45720" rIns="91440" bIns="45720" rtlCol="0"/>
          <a:lstStyle>
            <a:lvl1pPr algn="r">
              <a:defRPr sz="1200"/>
            </a:lvl1pPr>
          </a:lstStyle>
          <a:p>
            <a:fld id="{C953781C-BB7B-49F7-9405-B16BBFFF6D2E}" type="datetimeFigureOut">
              <a:rPr lang="en-US" smtClean="0"/>
              <a:t>4/20/2018</a:t>
            </a:fld>
            <a:endParaRPr lang="en-US"/>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389438"/>
            <a:ext cx="5564188" cy="415766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288"/>
            <a:ext cx="3013075" cy="4619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40175" y="8777288"/>
            <a:ext cx="3013075" cy="461962"/>
          </a:xfrm>
          <a:prstGeom prst="rect">
            <a:avLst/>
          </a:prstGeom>
        </p:spPr>
        <p:txBody>
          <a:bodyPr vert="horz" lIns="91440" tIns="45720" rIns="91440" bIns="45720" rtlCol="0" anchor="b"/>
          <a:lstStyle>
            <a:lvl1pPr algn="r">
              <a:defRPr sz="1200"/>
            </a:lvl1pPr>
          </a:lstStyle>
          <a:p>
            <a:fld id="{E38B4E2E-A7EF-47A2-9E71-5867E7576222}" type="slidenum">
              <a:rPr lang="en-US" smtClean="0"/>
              <a:t>‹#›</a:t>
            </a:fld>
            <a:endParaRPr lang="en-US"/>
          </a:p>
        </p:txBody>
      </p:sp>
    </p:spTree>
    <p:extLst>
      <p:ext uri="{BB962C8B-B14F-4D97-AF65-F5344CB8AC3E}">
        <p14:creationId xmlns:p14="http://schemas.microsoft.com/office/powerpoint/2010/main" val="1850204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a:t>
            </a:fld>
            <a:endParaRPr lang="en-US"/>
          </a:p>
        </p:txBody>
      </p:sp>
    </p:spTree>
    <p:extLst>
      <p:ext uri="{BB962C8B-B14F-4D97-AF65-F5344CB8AC3E}">
        <p14:creationId xmlns:p14="http://schemas.microsoft.com/office/powerpoint/2010/main" val="39798318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10</a:t>
            </a:fld>
            <a:endParaRPr lang="en-US"/>
          </a:p>
        </p:txBody>
      </p:sp>
    </p:spTree>
    <p:extLst>
      <p:ext uri="{BB962C8B-B14F-4D97-AF65-F5344CB8AC3E}">
        <p14:creationId xmlns:p14="http://schemas.microsoft.com/office/powerpoint/2010/main" val="1502565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11</a:t>
            </a:fld>
            <a:endParaRPr lang="en-US"/>
          </a:p>
        </p:txBody>
      </p:sp>
    </p:spTree>
    <p:extLst>
      <p:ext uri="{BB962C8B-B14F-4D97-AF65-F5344CB8AC3E}">
        <p14:creationId xmlns:p14="http://schemas.microsoft.com/office/powerpoint/2010/main" val="83537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12</a:t>
            </a:fld>
            <a:endParaRPr lang="en-US"/>
          </a:p>
        </p:txBody>
      </p:sp>
    </p:spTree>
    <p:extLst>
      <p:ext uri="{BB962C8B-B14F-4D97-AF65-F5344CB8AC3E}">
        <p14:creationId xmlns:p14="http://schemas.microsoft.com/office/powerpoint/2010/main" val="1021117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13</a:t>
            </a:fld>
            <a:endParaRPr lang="en-US"/>
          </a:p>
        </p:txBody>
      </p:sp>
    </p:spTree>
    <p:extLst>
      <p:ext uri="{BB962C8B-B14F-4D97-AF65-F5344CB8AC3E}">
        <p14:creationId xmlns:p14="http://schemas.microsoft.com/office/powerpoint/2010/main" val="11277820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14</a:t>
            </a:fld>
            <a:endParaRPr lang="en-US"/>
          </a:p>
        </p:txBody>
      </p:sp>
    </p:spTree>
    <p:extLst>
      <p:ext uri="{BB962C8B-B14F-4D97-AF65-F5344CB8AC3E}">
        <p14:creationId xmlns:p14="http://schemas.microsoft.com/office/powerpoint/2010/main" val="11277820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15</a:t>
            </a:fld>
            <a:endParaRPr lang="en-US"/>
          </a:p>
        </p:txBody>
      </p:sp>
    </p:spTree>
    <p:extLst>
      <p:ext uri="{BB962C8B-B14F-4D97-AF65-F5344CB8AC3E}">
        <p14:creationId xmlns:p14="http://schemas.microsoft.com/office/powerpoint/2010/main" val="11277820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16</a:t>
            </a:fld>
            <a:endParaRPr lang="en-US"/>
          </a:p>
        </p:txBody>
      </p:sp>
    </p:spTree>
    <p:extLst>
      <p:ext uri="{BB962C8B-B14F-4D97-AF65-F5344CB8AC3E}">
        <p14:creationId xmlns:p14="http://schemas.microsoft.com/office/powerpoint/2010/main" val="21299712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17</a:t>
            </a:fld>
            <a:endParaRPr lang="en-US"/>
          </a:p>
        </p:txBody>
      </p:sp>
    </p:spTree>
    <p:extLst>
      <p:ext uri="{BB962C8B-B14F-4D97-AF65-F5344CB8AC3E}">
        <p14:creationId xmlns:p14="http://schemas.microsoft.com/office/powerpoint/2010/main" val="21299712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18</a:t>
            </a:fld>
            <a:endParaRPr lang="en-US"/>
          </a:p>
        </p:txBody>
      </p:sp>
    </p:spTree>
    <p:extLst>
      <p:ext uri="{BB962C8B-B14F-4D97-AF65-F5344CB8AC3E}">
        <p14:creationId xmlns:p14="http://schemas.microsoft.com/office/powerpoint/2010/main" val="2129971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19</a:t>
            </a:fld>
            <a:endParaRPr lang="en-US"/>
          </a:p>
        </p:txBody>
      </p:sp>
    </p:spTree>
    <p:extLst>
      <p:ext uri="{BB962C8B-B14F-4D97-AF65-F5344CB8AC3E}">
        <p14:creationId xmlns:p14="http://schemas.microsoft.com/office/powerpoint/2010/main" val="2060912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2</a:t>
            </a:fld>
            <a:endParaRPr lang="en-US"/>
          </a:p>
        </p:txBody>
      </p:sp>
    </p:spTree>
    <p:extLst>
      <p:ext uri="{BB962C8B-B14F-4D97-AF65-F5344CB8AC3E}">
        <p14:creationId xmlns:p14="http://schemas.microsoft.com/office/powerpoint/2010/main" val="29586887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20</a:t>
            </a:fld>
            <a:endParaRPr lang="en-US"/>
          </a:p>
        </p:txBody>
      </p:sp>
    </p:spTree>
    <p:extLst>
      <p:ext uri="{BB962C8B-B14F-4D97-AF65-F5344CB8AC3E}">
        <p14:creationId xmlns:p14="http://schemas.microsoft.com/office/powerpoint/2010/main" val="34943989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21</a:t>
            </a:fld>
            <a:endParaRPr lang="en-US"/>
          </a:p>
        </p:txBody>
      </p:sp>
    </p:spTree>
    <p:extLst>
      <p:ext uri="{BB962C8B-B14F-4D97-AF65-F5344CB8AC3E}">
        <p14:creationId xmlns:p14="http://schemas.microsoft.com/office/powerpoint/2010/main" val="1366677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3</a:t>
            </a:fld>
            <a:endParaRPr lang="en-US"/>
          </a:p>
        </p:txBody>
      </p:sp>
    </p:spTree>
    <p:extLst>
      <p:ext uri="{BB962C8B-B14F-4D97-AF65-F5344CB8AC3E}">
        <p14:creationId xmlns:p14="http://schemas.microsoft.com/office/powerpoint/2010/main" val="812936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4</a:t>
            </a:fld>
            <a:endParaRPr lang="en-US"/>
          </a:p>
        </p:txBody>
      </p:sp>
    </p:spTree>
    <p:extLst>
      <p:ext uri="{BB962C8B-B14F-4D97-AF65-F5344CB8AC3E}">
        <p14:creationId xmlns:p14="http://schemas.microsoft.com/office/powerpoint/2010/main" val="3086895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5</a:t>
            </a:fld>
            <a:endParaRPr lang="en-US"/>
          </a:p>
        </p:txBody>
      </p:sp>
    </p:spTree>
    <p:extLst>
      <p:ext uri="{BB962C8B-B14F-4D97-AF65-F5344CB8AC3E}">
        <p14:creationId xmlns:p14="http://schemas.microsoft.com/office/powerpoint/2010/main" val="421933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6</a:t>
            </a:fld>
            <a:endParaRPr lang="en-US"/>
          </a:p>
        </p:txBody>
      </p:sp>
    </p:spTree>
    <p:extLst>
      <p:ext uri="{BB962C8B-B14F-4D97-AF65-F5344CB8AC3E}">
        <p14:creationId xmlns:p14="http://schemas.microsoft.com/office/powerpoint/2010/main" val="1143062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7</a:t>
            </a:fld>
            <a:endParaRPr lang="en-US"/>
          </a:p>
        </p:txBody>
      </p:sp>
    </p:spTree>
    <p:extLst>
      <p:ext uri="{BB962C8B-B14F-4D97-AF65-F5344CB8AC3E}">
        <p14:creationId xmlns:p14="http://schemas.microsoft.com/office/powerpoint/2010/main" val="2350263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8</a:t>
            </a:fld>
            <a:endParaRPr lang="en-US"/>
          </a:p>
        </p:txBody>
      </p:sp>
    </p:spTree>
    <p:extLst>
      <p:ext uri="{BB962C8B-B14F-4D97-AF65-F5344CB8AC3E}">
        <p14:creationId xmlns:p14="http://schemas.microsoft.com/office/powerpoint/2010/main" val="2585108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8B4E2E-A7EF-47A2-9E71-5867E7576222}" type="slidenum">
              <a:rPr lang="en-US" smtClean="0"/>
              <a:t>9</a:t>
            </a:fld>
            <a:endParaRPr lang="en-US"/>
          </a:p>
        </p:txBody>
      </p:sp>
    </p:spTree>
    <p:extLst>
      <p:ext uri="{BB962C8B-B14F-4D97-AF65-F5344CB8AC3E}">
        <p14:creationId xmlns:p14="http://schemas.microsoft.com/office/powerpoint/2010/main" val="35204070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descr="NetworkLearnShare.jpg" title="Network, Learn, Shar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57472" y="1572768"/>
            <a:ext cx="4986528" cy="5285232"/>
          </a:xfrm>
          <a:prstGeom prst="rect">
            <a:avLst/>
          </a:prstGeom>
        </p:spPr>
      </p:pic>
      <p:sp>
        <p:nvSpPr>
          <p:cNvPr id="2" name="Title 1"/>
          <p:cNvSpPr>
            <a:spLocks noGrp="1"/>
          </p:cNvSpPr>
          <p:nvPr>
            <p:ph type="ctrTitle"/>
          </p:nvPr>
        </p:nvSpPr>
        <p:spPr>
          <a:xfrm>
            <a:off x="327526" y="2710281"/>
            <a:ext cx="4244474" cy="1888456"/>
          </a:xfrm>
        </p:spPr>
        <p:txBody>
          <a:bodyPr anchor="b" anchorCtr="0"/>
          <a:lstStyle>
            <a:lvl1pPr algn="l">
              <a:defRPr b="1">
                <a:solidFill>
                  <a:srgbClr val="C3302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27526" y="4685632"/>
            <a:ext cx="4244474" cy="1247274"/>
          </a:xfrm>
        </p:spPr>
        <p:txBody>
          <a:bodyPr/>
          <a:lstStyle>
            <a:lvl1pPr marL="0" indent="0" algn="l">
              <a:buNone/>
              <a:defRPr>
                <a:solidFill>
                  <a:srgbClr val="00498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5" name="Picture 4" descr="ATIA2016Logo.jpg" title="ATIA 2016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837" y="378327"/>
            <a:ext cx="3870960" cy="1664208"/>
          </a:xfrm>
          <a:prstGeom prst="rect">
            <a:avLst/>
          </a:prstGeom>
        </p:spPr>
      </p:pic>
    </p:spTree>
    <p:extLst>
      <p:ext uri="{BB962C8B-B14F-4D97-AF65-F5344CB8AC3E}">
        <p14:creationId xmlns:p14="http://schemas.microsoft.com/office/powerpoint/2010/main" val="13828669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1654954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4374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descr="Slides2.jpg" title="ATIA 2016"/>
          <p:cNvPicPr>
            <a:picLocks noChangeAspect="1"/>
          </p:cNvPicPr>
          <p:nvPr userDrawn="1"/>
        </p:nvPicPr>
        <p:blipFill rotWithShape="1">
          <a:blip r:embed="rId2">
            <a:extLst>
              <a:ext uri="{28A0092B-C50C-407E-A947-70E740481C1C}">
                <a14:useLocalDpi xmlns:a14="http://schemas.microsoft.com/office/drawing/2010/main" val="0"/>
              </a:ext>
            </a:extLst>
          </a:blip>
          <a:srcRect b="23099"/>
          <a:stretch/>
        </p:blipFill>
        <p:spPr>
          <a:xfrm>
            <a:off x="0" y="0"/>
            <a:ext cx="9144000" cy="5273842"/>
          </a:xfrm>
          <a:prstGeom prst="rect">
            <a:avLst/>
          </a:prstGeom>
        </p:spPr>
      </p:pic>
      <p:sp>
        <p:nvSpPr>
          <p:cNvPr id="2" name="Title 1"/>
          <p:cNvSpPr>
            <a:spLocks noGrp="1"/>
          </p:cNvSpPr>
          <p:nvPr>
            <p:ph type="title"/>
          </p:nvPr>
        </p:nvSpPr>
        <p:spPr>
          <a:xfrm>
            <a:off x="457200" y="474579"/>
            <a:ext cx="8229600" cy="528638"/>
          </a:xfrm>
        </p:spPr>
        <p:txBody>
          <a:bodyPr>
            <a:normAutofit/>
          </a:bodyPr>
          <a:lstStyle>
            <a:lvl1pPr>
              <a:defRPr sz="4000" b="1">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63580"/>
            <a:ext cx="8229600" cy="4465052"/>
          </a:xfrm>
        </p:spPr>
        <p:txBody>
          <a:bodyPr/>
          <a:lstStyle>
            <a:lvl1pPr>
              <a:buClr>
                <a:srgbClr val="C33026"/>
              </a:buClr>
              <a:defRPr/>
            </a:lvl1pPr>
            <a:lvl3pPr>
              <a:buClr>
                <a:srgbClr val="004987"/>
              </a:buClr>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5" name="Picture 4" descr="ATIA2016Logo.jpg" title="ATIA 2016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07020" y="5888790"/>
            <a:ext cx="2045682" cy="879482"/>
          </a:xfrm>
          <a:prstGeom prst="rect">
            <a:avLst/>
          </a:prstGeom>
        </p:spPr>
      </p:pic>
    </p:spTree>
    <p:extLst>
      <p:ext uri="{BB962C8B-B14F-4D97-AF65-F5344CB8AC3E}">
        <p14:creationId xmlns:p14="http://schemas.microsoft.com/office/powerpoint/2010/main" val="21669848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416671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3547306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2925145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298139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78377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197943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F78CA6-45C0-A14A-9F11-FFAFDF7BF3B1}" type="datetimeFigureOut">
              <a:rPr lang="en-US" smtClean="0"/>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D940F2-1C3B-5749-B46C-3D314C1615AA}" type="slidenum">
              <a:rPr lang="en-US" smtClean="0"/>
              <a:t>‹#›</a:t>
            </a:fld>
            <a:endParaRPr lang="en-US" dirty="0"/>
          </a:p>
        </p:txBody>
      </p:sp>
    </p:spTree>
    <p:extLst>
      <p:ext uri="{BB962C8B-B14F-4D97-AF65-F5344CB8AC3E}">
        <p14:creationId xmlns:p14="http://schemas.microsoft.com/office/powerpoint/2010/main" val="2751498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78CA6-45C0-A14A-9F11-FFAFDF7BF3B1}" type="datetimeFigureOut">
              <a:rPr lang="en-US" smtClean="0"/>
              <a:t>4/20/2018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940F2-1C3B-5749-B46C-3D314C1615AA}" type="slidenum">
              <a:rPr lang="en-US" smtClean="0"/>
              <a:t>‹#›</a:t>
            </a:fld>
            <a:endParaRPr lang="en-US" dirty="0"/>
          </a:p>
        </p:txBody>
      </p:sp>
    </p:spTree>
    <p:extLst>
      <p:ext uri="{BB962C8B-B14F-4D97-AF65-F5344CB8AC3E}">
        <p14:creationId xmlns:p14="http://schemas.microsoft.com/office/powerpoint/2010/main" val="2725631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TOBEditor@ATIA.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tia.org/atobrf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atobeditor@atia.org"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atia.org/atob/authorguideline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tobeditor@atia.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atia.org/CEU2016"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www.atia.org/orlandohandouts" TargetMode="External"/><Relationship Id="rId4" Type="http://schemas.openxmlformats.org/officeDocument/2006/relationships/hyperlink" Target="http://www.aacinstitute.org/"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tia.org/atob"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tia.org/atob"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285956" y="6113021"/>
            <a:ext cx="5782333" cy="925098"/>
          </a:xfrm>
          <a:prstGeom prst="rect">
            <a:avLst/>
          </a:prstGeom>
        </p:spPr>
        <p:txBody>
          <a:bodyPr vert="horz" lIns="91440" tIns="45720" rIns="91440" bIns="45720" rtlCol="0">
            <a:normAutofit fontScale="85000" lnSpcReduction="10000"/>
          </a:bodyPr>
          <a:lstStyle>
            <a:lvl1pPr marL="0" indent="0" algn="l" defTabSz="457200" rtl="0" eaLnBrk="1" latinLnBrk="0" hangingPunct="1">
              <a:spcBef>
                <a:spcPct val="20000"/>
              </a:spcBef>
              <a:buFont typeface="Arial"/>
              <a:buNone/>
              <a:defRPr sz="3200" kern="1200">
                <a:solidFill>
                  <a:srgbClr val="004987"/>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000" i="1" dirty="0" smtClean="0"/>
              <a:t/>
            </a:r>
            <a:br>
              <a:rPr lang="en-US" sz="2000" i="1" dirty="0" smtClean="0"/>
            </a:br>
            <a:r>
              <a:rPr lang="en-US" sz="2000" i="1" dirty="0" smtClean="0"/>
              <a:t>Handouts are </a:t>
            </a:r>
            <a:r>
              <a:rPr lang="en-US" sz="2000" i="1" dirty="0"/>
              <a:t>available at www.atia.org/orlandohandouts</a:t>
            </a:r>
          </a:p>
          <a:p>
            <a:r>
              <a:rPr lang="en-US" sz="2000" dirty="0" smtClean="0"/>
              <a:t> </a:t>
            </a:r>
            <a:endParaRPr lang="en-US" sz="2000" dirty="0"/>
          </a:p>
        </p:txBody>
      </p:sp>
      <p:sp>
        <p:nvSpPr>
          <p:cNvPr id="3" name="Subtitle 2"/>
          <p:cNvSpPr>
            <a:spLocks noGrp="1"/>
          </p:cNvSpPr>
          <p:nvPr>
            <p:ph type="subTitle" idx="1"/>
          </p:nvPr>
        </p:nvSpPr>
        <p:spPr>
          <a:xfrm>
            <a:off x="327526" y="4882102"/>
            <a:ext cx="4244474" cy="1247274"/>
          </a:xfrm>
        </p:spPr>
        <p:txBody>
          <a:bodyPr>
            <a:normAutofit fontScale="40000" lnSpcReduction="20000"/>
          </a:bodyPr>
          <a:lstStyle/>
          <a:p>
            <a:r>
              <a:rPr lang="en-US" dirty="0"/>
              <a:t>Jennifer Flagg, ATOB Editor-in-Chief</a:t>
            </a:r>
          </a:p>
          <a:p>
            <a:r>
              <a:rPr lang="en-US" dirty="0"/>
              <a:t>Lori Geist, ATOB Editorial Board Member</a:t>
            </a:r>
          </a:p>
          <a:p>
            <a:r>
              <a:rPr lang="en-US" dirty="0"/>
              <a:t>Carolyn Phillips, ATOB Associate Editor</a:t>
            </a:r>
          </a:p>
          <a:p>
            <a:r>
              <a:rPr lang="en-US" dirty="0"/>
              <a:t>Caroline Van Howe, ATIA COO, ATOB Production </a:t>
            </a:r>
            <a:r>
              <a:rPr lang="en-US" dirty="0" smtClean="0"/>
              <a:t>Manager</a:t>
            </a:r>
          </a:p>
          <a:p>
            <a:r>
              <a:rPr lang="en-US" dirty="0" smtClean="0"/>
              <a:t>Email: </a:t>
            </a:r>
            <a:r>
              <a:rPr lang="en-US" dirty="0" smtClean="0">
                <a:hlinkClick r:id="rId3"/>
              </a:rPr>
              <a:t>ATOBEditor@ATIA.ORG</a:t>
            </a:r>
            <a:r>
              <a:rPr lang="en-US" dirty="0" smtClean="0"/>
              <a:t> </a:t>
            </a:r>
            <a:endParaRPr lang="en-US" dirty="0"/>
          </a:p>
        </p:txBody>
      </p:sp>
      <p:sp>
        <p:nvSpPr>
          <p:cNvPr id="2" name="Title 1"/>
          <p:cNvSpPr>
            <a:spLocks noGrp="1"/>
          </p:cNvSpPr>
          <p:nvPr>
            <p:ph type="ctrTitle"/>
          </p:nvPr>
        </p:nvSpPr>
        <p:spPr>
          <a:xfrm>
            <a:off x="327526" y="2042809"/>
            <a:ext cx="4244474" cy="2555928"/>
          </a:xfrm>
        </p:spPr>
        <p:txBody>
          <a:bodyPr>
            <a:normAutofit fontScale="90000"/>
          </a:bodyPr>
          <a:lstStyle/>
          <a:p>
            <a:r>
              <a:rPr lang="en-US" dirty="0" smtClean="0"/>
              <a:t>RSCH-21: Making Your Voice Heard: Publishing with ATOB</a:t>
            </a:r>
            <a:endParaRPr lang="en-US" dirty="0"/>
          </a:p>
        </p:txBody>
      </p:sp>
    </p:spTree>
    <p:extLst>
      <p:ext uri="{BB962C8B-B14F-4D97-AF65-F5344CB8AC3E}">
        <p14:creationId xmlns:p14="http://schemas.microsoft.com/office/powerpoint/2010/main" val="4106589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9481"/>
            <a:ext cx="8229600" cy="528638"/>
          </a:xfrm>
        </p:spPr>
        <p:txBody>
          <a:bodyPr>
            <a:normAutofit fontScale="90000"/>
          </a:bodyPr>
          <a:lstStyle/>
          <a:p>
            <a:r>
              <a:rPr lang="en-US" dirty="0" smtClean="0"/>
              <a:t>ATOB Volume 10</a:t>
            </a:r>
            <a:br>
              <a:rPr lang="en-US" dirty="0" smtClean="0"/>
            </a:br>
            <a:r>
              <a:rPr lang="en-US" sz="3100" dirty="0" smtClean="0"/>
              <a:t>March 2016</a:t>
            </a:r>
            <a:endParaRPr lang="en-US" dirty="0"/>
          </a:p>
        </p:txBody>
      </p:sp>
      <p:sp>
        <p:nvSpPr>
          <p:cNvPr id="3" name="Content Placeholder 2"/>
          <p:cNvSpPr>
            <a:spLocks noGrp="1"/>
          </p:cNvSpPr>
          <p:nvPr>
            <p:ph idx="1"/>
          </p:nvPr>
        </p:nvSpPr>
        <p:spPr/>
        <p:txBody>
          <a:bodyPr/>
          <a:lstStyle/>
          <a:p>
            <a:r>
              <a:rPr lang="en-US" dirty="0"/>
              <a:t>AT Outcomes: Meeting the Evidence Challenge</a:t>
            </a:r>
          </a:p>
          <a:p>
            <a:r>
              <a:rPr lang="en-US" dirty="0"/>
              <a:t>Topic focus initiated at ATIA 2015 Conference:</a:t>
            </a:r>
          </a:p>
          <a:p>
            <a:pPr lvl="1"/>
            <a:r>
              <a:rPr lang="en-US" dirty="0"/>
              <a:t>Research Committee sponsored a series of panel discussions.</a:t>
            </a:r>
          </a:p>
          <a:p>
            <a:pPr lvl="1"/>
            <a:r>
              <a:rPr lang="en-US" dirty="0"/>
              <a:t>Invited Industry leaders, researchers, clinicians and educators in educational technology and </a:t>
            </a:r>
            <a:r>
              <a:rPr lang="en-US" dirty="0" err="1"/>
              <a:t>AAC</a:t>
            </a:r>
            <a:r>
              <a:rPr lang="en-US" dirty="0"/>
              <a:t> to participate.</a:t>
            </a:r>
          </a:p>
          <a:p>
            <a:pPr lvl="1"/>
            <a:r>
              <a:rPr lang="en-US" dirty="0"/>
              <a:t>Invited select panelists to expand key points discussed through articles in ATOB v10.</a:t>
            </a:r>
          </a:p>
          <a:p>
            <a:pPr lvl="4"/>
            <a:endParaRPr lang="en-US" dirty="0"/>
          </a:p>
        </p:txBody>
      </p:sp>
    </p:spTree>
    <p:extLst>
      <p:ext uri="{BB962C8B-B14F-4D97-AF65-F5344CB8AC3E}">
        <p14:creationId xmlns:p14="http://schemas.microsoft.com/office/powerpoint/2010/main" val="86984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9481"/>
            <a:ext cx="8229600" cy="528638"/>
          </a:xfrm>
        </p:spPr>
        <p:txBody>
          <a:bodyPr>
            <a:normAutofit fontScale="90000"/>
          </a:bodyPr>
          <a:lstStyle/>
          <a:p>
            <a:r>
              <a:rPr lang="en-US" dirty="0" smtClean="0"/>
              <a:t>ATOB Volume 10</a:t>
            </a:r>
            <a:br>
              <a:rPr lang="en-US" dirty="0" smtClean="0"/>
            </a:br>
            <a:r>
              <a:rPr lang="en-US" sz="3100" dirty="0" smtClean="0"/>
              <a:t>Article Titles</a:t>
            </a:r>
            <a:endParaRPr lang="en-US" dirty="0"/>
          </a:p>
        </p:txBody>
      </p:sp>
      <p:sp>
        <p:nvSpPr>
          <p:cNvPr id="3" name="Content Placeholder 2"/>
          <p:cNvSpPr>
            <a:spLocks noGrp="1"/>
          </p:cNvSpPr>
          <p:nvPr>
            <p:ph idx="1"/>
          </p:nvPr>
        </p:nvSpPr>
        <p:spPr/>
        <p:txBody>
          <a:bodyPr>
            <a:normAutofit fontScale="70000" lnSpcReduction="20000"/>
          </a:bodyPr>
          <a:lstStyle/>
          <a:p>
            <a:pPr marL="571500" indent="-457200"/>
            <a:r>
              <a:rPr lang="en-US" dirty="0" smtClean="0"/>
              <a:t>Voices from Industry</a:t>
            </a:r>
          </a:p>
          <a:p>
            <a:pPr marL="971550" lvl="1" indent="-457200"/>
            <a:r>
              <a:rPr lang="en-US" dirty="0"/>
              <a:t>Supporting Literacy Achievement for Students with Intellectual Disability and Autism through Curricular Programs that Incorporate Assistive </a:t>
            </a:r>
            <a:r>
              <a:rPr lang="en-US" dirty="0" smtClean="0"/>
              <a:t>Technology</a:t>
            </a:r>
          </a:p>
          <a:p>
            <a:pPr marL="971550" lvl="1" indent="-457200"/>
            <a:r>
              <a:rPr lang="en-US" dirty="0"/>
              <a:t>Measuring AT outcomes: A User Centered Approach</a:t>
            </a:r>
          </a:p>
          <a:p>
            <a:pPr marL="971550" lvl="1" indent="-457200"/>
            <a:r>
              <a:rPr lang="en-US" dirty="0"/>
              <a:t>The Realize Language System: An Online SGD Data Log Analysis </a:t>
            </a:r>
            <a:r>
              <a:rPr lang="en-US" dirty="0" smtClean="0"/>
              <a:t>Tool</a:t>
            </a:r>
          </a:p>
          <a:p>
            <a:pPr marL="514350" lvl="1" indent="0">
              <a:buNone/>
            </a:pPr>
            <a:endParaRPr lang="en-US" dirty="0" smtClean="0"/>
          </a:p>
          <a:p>
            <a:pPr marL="571500" indent="-457200"/>
            <a:r>
              <a:rPr lang="en-US" dirty="0" smtClean="0"/>
              <a:t>Voices from the Field</a:t>
            </a:r>
          </a:p>
          <a:p>
            <a:pPr marL="971550" lvl="1" indent="-457200"/>
            <a:r>
              <a:rPr lang="en-US" dirty="0"/>
              <a:t>Multiple Means of Measurement: Tools for Collecting and Analyzing Evidence of Student Progress </a:t>
            </a:r>
            <a:endParaRPr lang="en-US" dirty="0" smtClean="0"/>
          </a:p>
          <a:p>
            <a:pPr marL="514350" lvl="1" indent="0">
              <a:buNone/>
            </a:pPr>
            <a:endParaRPr lang="en-US" dirty="0"/>
          </a:p>
          <a:p>
            <a:pPr marL="571500" indent="-457200"/>
            <a:r>
              <a:rPr lang="en-US" dirty="0" smtClean="0"/>
              <a:t>Voices from Academia</a:t>
            </a:r>
          </a:p>
          <a:p>
            <a:pPr marL="971550" lvl="1" indent="-457200"/>
            <a:r>
              <a:rPr lang="en-US" dirty="0"/>
              <a:t>History of AT Outcomes in Education</a:t>
            </a:r>
          </a:p>
          <a:p>
            <a:pPr marL="971550" lvl="1" indent="-457200"/>
            <a:r>
              <a:rPr lang="en-US" dirty="0"/>
              <a:t>The Emergence and Emergency of Assistive Technology Outcomes R&amp;D in Medical </a:t>
            </a:r>
            <a:r>
              <a:rPr lang="en-US" dirty="0" smtClean="0"/>
              <a:t>Rehabilitation</a:t>
            </a:r>
            <a:endParaRPr lang="en-US" dirty="0"/>
          </a:p>
        </p:txBody>
      </p:sp>
    </p:spTree>
    <p:extLst>
      <p:ext uri="{BB962C8B-B14F-4D97-AF65-F5344CB8AC3E}">
        <p14:creationId xmlns:p14="http://schemas.microsoft.com/office/powerpoint/2010/main" val="2062621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8936"/>
            <a:ext cx="8229600" cy="528638"/>
          </a:xfrm>
        </p:spPr>
        <p:txBody>
          <a:bodyPr>
            <a:normAutofit fontScale="90000"/>
          </a:bodyPr>
          <a:lstStyle/>
          <a:p>
            <a:r>
              <a:rPr lang="en-US" dirty="0" smtClean="0"/>
              <a:t>ATOB Volume 11</a:t>
            </a:r>
            <a:br>
              <a:rPr lang="en-US" dirty="0" smtClean="0"/>
            </a:br>
            <a:r>
              <a:rPr lang="en-US" dirty="0" smtClean="0"/>
              <a:t>Theme</a:t>
            </a:r>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sz="4800" b="1" dirty="0"/>
              <a:t>Maximizing the Benefits of </a:t>
            </a:r>
            <a:endParaRPr lang="en-US" sz="4800" b="1" dirty="0" smtClean="0"/>
          </a:p>
          <a:p>
            <a:pPr marL="0" indent="0" algn="ctr">
              <a:buNone/>
            </a:pPr>
            <a:r>
              <a:rPr lang="en-US" sz="4800" b="1" dirty="0" smtClean="0"/>
              <a:t>Evolving </a:t>
            </a:r>
            <a:r>
              <a:rPr lang="en-US" sz="4800" b="1" dirty="0"/>
              <a:t>AT </a:t>
            </a:r>
            <a:r>
              <a:rPr lang="en-US" sz="4800" b="1" dirty="0" smtClean="0"/>
              <a:t>Solutions</a:t>
            </a:r>
          </a:p>
          <a:p>
            <a:pPr marL="0" indent="0" algn="ctr">
              <a:buNone/>
            </a:pPr>
            <a:r>
              <a:rPr lang="en-US" sz="2600" dirty="0" smtClean="0"/>
              <a:t>New </a:t>
            </a:r>
            <a:r>
              <a:rPr lang="en-US" sz="2600" dirty="0"/>
              <a:t>assistive and mainstream technologies hold promise to advance the outcomes and benefits of technology for people with disabilities. </a:t>
            </a:r>
            <a:r>
              <a:rPr lang="en-US" sz="2600" dirty="0" smtClean="0"/>
              <a:t>This </a:t>
            </a:r>
            <a:r>
              <a:rPr lang="en-US" sz="2600" dirty="0"/>
              <a:t>issue of ATOB takes a close look at the evolution of assistive technology and related services. Articles will highlight the outcomes, benefits, and limitations of currently available assistive technology, as well as promising developments that can be expected in the marketplace and in practice over the next decade.</a:t>
            </a:r>
          </a:p>
          <a:p>
            <a:pPr lvl="4"/>
            <a:endParaRPr lang="en-US" dirty="0"/>
          </a:p>
        </p:txBody>
      </p:sp>
    </p:spTree>
    <p:extLst>
      <p:ext uri="{BB962C8B-B14F-4D97-AF65-F5344CB8AC3E}">
        <p14:creationId xmlns:p14="http://schemas.microsoft.com/office/powerpoint/2010/main" val="37551634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Manuscript Submission Process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Submit </a:t>
            </a:r>
            <a:r>
              <a:rPr lang="en-US" dirty="0"/>
              <a:t>abstracts via the </a:t>
            </a:r>
            <a:r>
              <a:rPr lang="en-US" u="sng" dirty="0">
                <a:hlinkClick r:id="rId3"/>
              </a:rPr>
              <a:t>ATOB submission form</a:t>
            </a:r>
            <a:r>
              <a:rPr lang="en-US" dirty="0"/>
              <a:t>.</a:t>
            </a:r>
          </a:p>
          <a:p>
            <a:pPr lvl="0"/>
            <a:r>
              <a:rPr lang="en-US" dirty="0"/>
              <a:t>Desk accept/reject decisions will be communicated with authors as soon as possible. </a:t>
            </a:r>
          </a:p>
          <a:p>
            <a:pPr lvl="0"/>
            <a:r>
              <a:rPr lang="en-US" dirty="0"/>
              <a:t>Accepted articles will be peer reviewed and returned to the author for </a:t>
            </a:r>
            <a:r>
              <a:rPr lang="en-US" dirty="0" smtClean="0"/>
              <a:t>edits, </a:t>
            </a:r>
            <a:r>
              <a:rPr lang="en-US" dirty="0"/>
              <a:t>if needed. </a:t>
            </a:r>
          </a:p>
          <a:p>
            <a:pPr lvl="0"/>
            <a:r>
              <a:rPr lang="en-US" dirty="0"/>
              <a:t>After a manuscript has been accepted for publication and subsequent to making all changes recommended by peer reviewers and the Editorial Board, authors must send a copy of the revised manuscript to the Editor via email to: </a:t>
            </a:r>
            <a:r>
              <a:rPr lang="en-US" u="sng" dirty="0">
                <a:hlinkClick r:id="rId4"/>
              </a:rPr>
              <a:t>atobeditor@atia.org</a:t>
            </a:r>
            <a:r>
              <a:rPr lang="en-US" dirty="0"/>
              <a:t>.  </a:t>
            </a:r>
          </a:p>
          <a:p>
            <a:pPr lvl="0"/>
            <a:r>
              <a:rPr lang="en-US" dirty="0"/>
              <a:t>Galley proofs will be shared with authors for approval prior to publication. </a:t>
            </a:r>
          </a:p>
          <a:p>
            <a:pPr lvl="4"/>
            <a:endParaRPr lang="en-US" dirty="0"/>
          </a:p>
        </p:txBody>
      </p:sp>
    </p:spTree>
    <p:extLst>
      <p:ext uri="{BB962C8B-B14F-4D97-AF65-F5344CB8AC3E}">
        <p14:creationId xmlns:p14="http://schemas.microsoft.com/office/powerpoint/2010/main" val="27759526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Publishing Guidelines</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	</a:t>
            </a:r>
            <a:endParaRPr lang="en-US" dirty="0"/>
          </a:p>
          <a:p>
            <a:pPr lvl="0"/>
            <a:r>
              <a:rPr lang="en-US" dirty="0"/>
              <a:t>Each manuscript must reflect the style guidelines of the Publication Manual of the American Psychological Association (6th edition, 2009).</a:t>
            </a:r>
          </a:p>
          <a:p>
            <a:pPr lvl="0"/>
            <a:r>
              <a:rPr lang="en-US" dirty="0"/>
              <a:t>Manuscripts should be no more than 25 pages in length (double-spaced), including references, tables, and figures. Due to the electronic format of the journal, all submissions should be submitted as email attachments in a Microsoft® Word format.</a:t>
            </a:r>
          </a:p>
          <a:p>
            <a:pPr lvl="0"/>
            <a:r>
              <a:rPr lang="en-US" dirty="0"/>
              <a:t>See detailed</a:t>
            </a:r>
            <a:r>
              <a:rPr lang="en-US" u="sng" dirty="0">
                <a:hlinkClick r:id="rId3"/>
              </a:rPr>
              <a:t> </a:t>
            </a:r>
            <a:r>
              <a:rPr lang="en-US" b="1" i="1" u="sng" dirty="0">
                <a:hlinkClick r:id="rId3"/>
              </a:rPr>
              <a:t>Manuscript Preparation Guidelines for Authors</a:t>
            </a:r>
            <a:r>
              <a:rPr lang="en-US" dirty="0"/>
              <a:t> for more information on formatting requirements and submission instructions. </a:t>
            </a:r>
          </a:p>
          <a:p>
            <a:pPr lvl="4"/>
            <a:endParaRPr lang="en-US" dirty="0"/>
          </a:p>
        </p:txBody>
      </p:sp>
    </p:spTree>
    <p:extLst>
      <p:ext uri="{BB962C8B-B14F-4D97-AF65-F5344CB8AC3E}">
        <p14:creationId xmlns:p14="http://schemas.microsoft.com/office/powerpoint/2010/main" val="27688585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Institutional Review Board</a:t>
            </a:r>
          </a:p>
        </p:txBody>
      </p:sp>
      <p:sp>
        <p:nvSpPr>
          <p:cNvPr id="3" name="Content Placeholder 2"/>
          <p:cNvSpPr>
            <a:spLocks noGrp="1"/>
          </p:cNvSpPr>
          <p:nvPr>
            <p:ph idx="1"/>
          </p:nvPr>
        </p:nvSpPr>
        <p:spPr/>
        <p:txBody>
          <a:bodyPr>
            <a:normAutofit/>
          </a:bodyPr>
          <a:lstStyle/>
          <a:p>
            <a:pPr marL="0" indent="0">
              <a:buNone/>
            </a:pPr>
            <a:r>
              <a:rPr lang="en-US" b="1" dirty="0"/>
              <a:t>	</a:t>
            </a:r>
            <a:endParaRPr lang="en-US" dirty="0"/>
          </a:p>
          <a:p>
            <a:r>
              <a:rPr lang="en-US" dirty="0" smtClean="0"/>
              <a:t>An</a:t>
            </a:r>
            <a:r>
              <a:rPr lang="en-US" dirty="0"/>
              <a:t> </a:t>
            </a:r>
            <a:r>
              <a:rPr lang="en-US" b="1" dirty="0"/>
              <a:t>Institutional Review Board</a:t>
            </a:r>
            <a:r>
              <a:rPr lang="en-US" dirty="0"/>
              <a:t> (IRB) is a committee established to review and approve research involving human subjects. The purpose of the IRB is to ensure that all human subject research be conducted in accordance with all federal, institutional, and ethical guidelines.</a:t>
            </a:r>
          </a:p>
          <a:p>
            <a:pPr lvl="4"/>
            <a:endParaRPr lang="en-US" dirty="0"/>
          </a:p>
        </p:txBody>
      </p:sp>
    </p:spTree>
    <p:extLst>
      <p:ext uri="{BB962C8B-B14F-4D97-AF65-F5344CB8AC3E}">
        <p14:creationId xmlns:p14="http://schemas.microsoft.com/office/powerpoint/2010/main" val="632805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Peer Review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We are seeking subject matter experts from diverse backgrounds.</a:t>
            </a:r>
          </a:p>
          <a:p>
            <a:r>
              <a:rPr lang="en-US" dirty="0" smtClean="0"/>
              <a:t>What we need from you:</a:t>
            </a:r>
            <a:endParaRPr lang="en-US" dirty="0"/>
          </a:p>
          <a:p>
            <a:pPr lvl="1"/>
            <a:r>
              <a:rPr lang="en-US" dirty="0"/>
              <a:t>Name</a:t>
            </a:r>
          </a:p>
          <a:p>
            <a:pPr lvl="1"/>
            <a:r>
              <a:rPr lang="en-US" dirty="0"/>
              <a:t>Company/Organization</a:t>
            </a:r>
          </a:p>
          <a:p>
            <a:pPr lvl="1"/>
            <a:r>
              <a:rPr lang="en-US" dirty="0"/>
              <a:t>Email Address</a:t>
            </a:r>
          </a:p>
          <a:p>
            <a:pPr lvl="1"/>
            <a:r>
              <a:rPr lang="en-US" dirty="0"/>
              <a:t>Peer Group (Field, Industry, Academia, Consumer)</a:t>
            </a:r>
          </a:p>
          <a:p>
            <a:pPr lvl="1"/>
            <a:r>
              <a:rPr lang="en-US" dirty="0"/>
              <a:t>Area of Expertise (Education, ADL, Workplace, </a:t>
            </a:r>
            <a:r>
              <a:rPr lang="en-US" dirty="0" err="1" smtClean="0"/>
              <a:t>etc</a:t>
            </a:r>
            <a:r>
              <a:rPr lang="en-US" dirty="0" smtClean="0"/>
              <a:t>)</a:t>
            </a:r>
            <a:endParaRPr lang="en-US" dirty="0"/>
          </a:p>
          <a:p>
            <a:pPr lvl="2"/>
            <a:endParaRPr lang="en-US" dirty="0"/>
          </a:p>
          <a:p>
            <a:r>
              <a:rPr lang="en-US" dirty="0"/>
              <a:t>Become an ATOB Peer </a:t>
            </a:r>
            <a:r>
              <a:rPr lang="en-US" dirty="0" smtClean="0"/>
              <a:t>Reviewer!</a:t>
            </a:r>
          </a:p>
          <a:p>
            <a:pPr lvl="1"/>
            <a:r>
              <a:rPr lang="en-US" dirty="0" smtClean="0"/>
              <a:t>Email </a:t>
            </a:r>
            <a:r>
              <a:rPr lang="en-US" dirty="0" smtClean="0">
                <a:hlinkClick r:id="rId3"/>
              </a:rPr>
              <a:t>atobeditor@atia.org</a:t>
            </a:r>
            <a:r>
              <a:rPr lang="en-US" dirty="0" smtClean="0"/>
              <a:t> </a:t>
            </a:r>
          </a:p>
          <a:p>
            <a:pPr lvl="4"/>
            <a:endParaRPr lang="en-US" dirty="0"/>
          </a:p>
        </p:txBody>
      </p:sp>
    </p:spTree>
    <p:extLst>
      <p:ext uri="{BB962C8B-B14F-4D97-AF65-F5344CB8AC3E}">
        <p14:creationId xmlns:p14="http://schemas.microsoft.com/office/powerpoint/2010/main" val="3290305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Consider - Peer Review</a:t>
            </a:r>
            <a:endParaRPr lang="en-US" dirty="0"/>
          </a:p>
        </p:txBody>
      </p:sp>
      <p:sp>
        <p:nvSpPr>
          <p:cNvPr id="3" name="Content Placeholder 2"/>
          <p:cNvSpPr>
            <a:spLocks noGrp="1"/>
          </p:cNvSpPr>
          <p:nvPr>
            <p:ph idx="1"/>
          </p:nvPr>
        </p:nvSpPr>
        <p:spPr/>
        <p:txBody>
          <a:bodyPr>
            <a:normAutofit fontScale="92500"/>
          </a:bodyPr>
          <a:lstStyle/>
          <a:p>
            <a:r>
              <a:rPr lang="en-US"/>
              <a:t>Reviews </a:t>
            </a:r>
            <a:r>
              <a:rPr lang="en-US" smtClean="0"/>
              <a:t>should </a:t>
            </a:r>
            <a:r>
              <a:rPr lang="en-US" dirty="0"/>
              <a:t>be focused on answering three main </a:t>
            </a:r>
            <a:r>
              <a:rPr lang="en-US" dirty="0" smtClean="0"/>
              <a:t>questions:</a:t>
            </a:r>
            <a:endParaRPr lang="en-US" dirty="0"/>
          </a:p>
          <a:p>
            <a:pPr lvl="1"/>
            <a:r>
              <a:rPr lang="en-US" dirty="0"/>
              <a:t>Does this paper make an important substantive contribution to this area of research</a:t>
            </a:r>
            <a:r>
              <a:rPr lang="en-US" dirty="0" smtClean="0"/>
              <a:t>?</a:t>
            </a:r>
          </a:p>
          <a:p>
            <a:pPr lvl="1"/>
            <a:r>
              <a:rPr lang="en-US" dirty="0" smtClean="0"/>
              <a:t>Does </a:t>
            </a:r>
            <a:r>
              <a:rPr lang="en-US" dirty="0"/>
              <a:t>the methodology (design and execution) permit one to draw the conclusions the author wishes to make</a:t>
            </a:r>
            <a:r>
              <a:rPr lang="en-US" dirty="0" smtClean="0"/>
              <a:t>?</a:t>
            </a:r>
          </a:p>
          <a:p>
            <a:pPr lvl="1"/>
            <a:r>
              <a:rPr lang="en-US" dirty="0" smtClean="0"/>
              <a:t>Is </a:t>
            </a:r>
            <a:r>
              <a:rPr lang="en-US" dirty="0"/>
              <a:t>the paper well organized and complete in explaining what was done and why and how it was done</a:t>
            </a:r>
            <a:r>
              <a:rPr lang="en-US" dirty="0" smtClean="0"/>
              <a:t>?</a:t>
            </a:r>
          </a:p>
          <a:p>
            <a:pPr algn="r"/>
            <a:r>
              <a:rPr lang="en-US" sz="2400" dirty="0" smtClean="0"/>
              <a:t>APA, </a:t>
            </a:r>
            <a:r>
              <a:rPr lang="en-US" sz="2400" dirty="0" err="1" smtClean="0"/>
              <a:t>Kazdin</a:t>
            </a:r>
            <a:r>
              <a:rPr lang="en-US" sz="2400" dirty="0"/>
              <a:t>, 1998</a:t>
            </a:r>
          </a:p>
          <a:p>
            <a:pPr lvl="4"/>
            <a:endParaRPr lang="en-US" dirty="0"/>
          </a:p>
        </p:txBody>
      </p:sp>
    </p:spTree>
    <p:extLst>
      <p:ext uri="{BB962C8B-B14F-4D97-AF65-F5344CB8AC3E}">
        <p14:creationId xmlns:p14="http://schemas.microsoft.com/office/powerpoint/2010/main" val="4012248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Consider - Peer Review</a:t>
            </a:r>
            <a:endParaRPr lang="en-US" dirty="0"/>
          </a:p>
        </p:txBody>
      </p:sp>
      <p:sp>
        <p:nvSpPr>
          <p:cNvPr id="3" name="Content Placeholder 2"/>
          <p:cNvSpPr>
            <a:spLocks noGrp="1"/>
          </p:cNvSpPr>
          <p:nvPr>
            <p:ph idx="1"/>
          </p:nvPr>
        </p:nvSpPr>
        <p:spPr/>
        <p:txBody>
          <a:bodyPr>
            <a:normAutofit fontScale="92500"/>
          </a:bodyPr>
          <a:lstStyle/>
          <a:p>
            <a:pPr lvl="1">
              <a:buClr>
                <a:srgbClr val="C00000"/>
              </a:buClr>
              <a:buFont typeface="Arial" panose="020B0604020202020204" pitchFamily="34" charset="0"/>
              <a:buChar char="•"/>
            </a:pPr>
            <a:r>
              <a:rPr lang="en-US" dirty="0"/>
              <a:t>Significance of the manuscript to the </a:t>
            </a:r>
            <a:r>
              <a:rPr lang="en-US" dirty="0" smtClean="0"/>
              <a:t>field</a:t>
            </a:r>
          </a:p>
          <a:p>
            <a:pPr lvl="1">
              <a:buClr>
                <a:srgbClr val="C00000"/>
              </a:buClr>
              <a:buFont typeface="Arial" panose="020B0604020202020204" pitchFamily="34" charset="0"/>
              <a:buChar char="•"/>
            </a:pPr>
            <a:r>
              <a:rPr lang="en-US" dirty="0" smtClean="0"/>
              <a:t>Relevance </a:t>
            </a:r>
            <a:r>
              <a:rPr lang="en-US" dirty="0"/>
              <a:t>to the specific issue’s focused topic area </a:t>
            </a:r>
          </a:p>
          <a:p>
            <a:pPr lvl="1">
              <a:buClr>
                <a:srgbClr val="C00000"/>
              </a:buClr>
              <a:buFont typeface="Arial" panose="020B0604020202020204" pitchFamily="34" charset="0"/>
              <a:buChar char="•"/>
            </a:pPr>
            <a:r>
              <a:rPr lang="en-US" dirty="0" smtClean="0"/>
              <a:t>Adequacy </a:t>
            </a:r>
            <a:r>
              <a:rPr lang="en-US" dirty="0"/>
              <a:t>of discussion regarding state of the </a:t>
            </a:r>
            <a:r>
              <a:rPr lang="en-US" dirty="0" smtClean="0"/>
              <a:t>practice</a:t>
            </a:r>
          </a:p>
          <a:p>
            <a:pPr lvl="1">
              <a:buClr>
                <a:srgbClr val="C00000"/>
              </a:buClr>
              <a:buFont typeface="Arial" panose="020B0604020202020204" pitchFamily="34" charset="0"/>
              <a:buChar char="•"/>
            </a:pPr>
            <a:r>
              <a:rPr lang="en-US" dirty="0" smtClean="0"/>
              <a:t>Organization</a:t>
            </a:r>
            <a:endParaRPr lang="en-US" dirty="0"/>
          </a:p>
          <a:p>
            <a:pPr lvl="1">
              <a:buClr>
                <a:srgbClr val="C00000"/>
              </a:buClr>
              <a:buFont typeface="Arial" panose="020B0604020202020204" pitchFamily="34" charset="0"/>
              <a:buChar char="•"/>
            </a:pPr>
            <a:r>
              <a:rPr lang="en-US" dirty="0" smtClean="0"/>
              <a:t>Clarity</a:t>
            </a:r>
            <a:endParaRPr lang="en-US" dirty="0"/>
          </a:p>
          <a:p>
            <a:pPr lvl="1">
              <a:buClr>
                <a:srgbClr val="C00000"/>
              </a:buClr>
              <a:buFont typeface="Arial" panose="020B0604020202020204" pitchFamily="34" charset="0"/>
              <a:buChar char="•"/>
            </a:pPr>
            <a:r>
              <a:rPr lang="en-US" dirty="0" smtClean="0"/>
              <a:t>Appropriateness </a:t>
            </a:r>
            <a:r>
              <a:rPr lang="en-US" dirty="0"/>
              <a:t>of the research design, data analysis, and interpretation of results </a:t>
            </a:r>
            <a:endParaRPr lang="en-US" dirty="0" smtClean="0"/>
          </a:p>
          <a:p>
            <a:pPr lvl="1">
              <a:buClr>
                <a:srgbClr val="C00000"/>
              </a:buClr>
              <a:buFont typeface="Arial" panose="020B0604020202020204" pitchFamily="34" charset="0"/>
              <a:buChar char="•"/>
            </a:pPr>
            <a:r>
              <a:rPr lang="en-US" dirty="0" smtClean="0"/>
              <a:t>Outcomes </a:t>
            </a:r>
            <a:r>
              <a:rPr lang="en-US" dirty="0"/>
              <a:t>and </a:t>
            </a:r>
            <a:r>
              <a:rPr lang="en-US" dirty="0" smtClean="0"/>
              <a:t>Benefits</a:t>
            </a:r>
            <a:endParaRPr lang="en-US" dirty="0"/>
          </a:p>
          <a:p>
            <a:pPr lvl="1">
              <a:buClr>
                <a:srgbClr val="C00000"/>
              </a:buClr>
              <a:buFont typeface="Arial" panose="020B0604020202020204" pitchFamily="34" charset="0"/>
              <a:buChar char="•"/>
            </a:pPr>
            <a:r>
              <a:rPr lang="en-US" dirty="0" smtClean="0"/>
              <a:t>Relevance </a:t>
            </a:r>
            <a:r>
              <a:rPr lang="en-US" dirty="0"/>
              <a:t>to </a:t>
            </a:r>
            <a:r>
              <a:rPr lang="en-US" dirty="0" smtClean="0"/>
              <a:t>Readers</a:t>
            </a:r>
            <a:endParaRPr lang="en-US" dirty="0"/>
          </a:p>
          <a:p>
            <a:pPr lvl="4"/>
            <a:endParaRPr lang="en-US" dirty="0"/>
          </a:p>
        </p:txBody>
      </p:sp>
    </p:spTree>
    <p:extLst>
      <p:ext uri="{BB962C8B-B14F-4D97-AF65-F5344CB8AC3E}">
        <p14:creationId xmlns:p14="http://schemas.microsoft.com/office/powerpoint/2010/main" val="27803676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Tips for Producing a Quality Paper</a:t>
            </a:r>
            <a:endParaRPr lang="en-US" dirty="0"/>
          </a:p>
        </p:txBody>
      </p:sp>
      <p:sp>
        <p:nvSpPr>
          <p:cNvPr id="3" name="Content Placeholder 2"/>
          <p:cNvSpPr>
            <a:spLocks noGrp="1"/>
          </p:cNvSpPr>
          <p:nvPr>
            <p:ph idx="1"/>
          </p:nvPr>
        </p:nvSpPr>
        <p:spPr>
          <a:xfrm>
            <a:off x="457200" y="1363579"/>
            <a:ext cx="8229600" cy="4835339"/>
          </a:xfrm>
        </p:spPr>
        <p:txBody>
          <a:bodyPr>
            <a:normAutofit fontScale="70000" lnSpcReduction="20000"/>
          </a:bodyPr>
          <a:lstStyle/>
          <a:p>
            <a:pPr marL="514350" indent="-514350">
              <a:buFont typeface="+mj-lt"/>
              <a:buAutoNum type="arabicPeriod"/>
            </a:pPr>
            <a:r>
              <a:rPr lang="en-US" dirty="0"/>
              <a:t>Begin with a well-defined, relevant </a:t>
            </a:r>
            <a:r>
              <a:rPr lang="en-US" dirty="0" smtClean="0"/>
              <a:t>question – move the AT field forward </a:t>
            </a:r>
          </a:p>
          <a:p>
            <a:pPr marL="514350" indent="-514350">
              <a:buFont typeface="+mj-lt"/>
              <a:buAutoNum type="arabicPeriod"/>
            </a:pPr>
            <a:r>
              <a:rPr lang="en-US" dirty="0"/>
              <a:t>Follow IRB Guidelines</a:t>
            </a:r>
          </a:p>
          <a:p>
            <a:pPr marL="514350" indent="-514350">
              <a:buFont typeface="+mj-lt"/>
              <a:buAutoNum type="arabicPeriod"/>
            </a:pPr>
            <a:r>
              <a:rPr lang="en-US" dirty="0" smtClean="0"/>
              <a:t>Use </a:t>
            </a:r>
            <a:r>
              <a:rPr lang="en-US" dirty="0"/>
              <a:t>person-first, disability positive language</a:t>
            </a:r>
          </a:p>
          <a:p>
            <a:pPr marL="514350" indent="-514350">
              <a:buFont typeface="+mj-lt"/>
              <a:buAutoNum type="arabicPeriod"/>
            </a:pPr>
            <a:r>
              <a:rPr lang="en-US" dirty="0"/>
              <a:t>Make sure your document is in accessible </a:t>
            </a:r>
            <a:r>
              <a:rPr lang="en-US" dirty="0" smtClean="0"/>
              <a:t>format</a:t>
            </a:r>
          </a:p>
          <a:p>
            <a:pPr marL="514350" indent="-514350">
              <a:buFont typeface="+mj-lt"/>
              <a:buAutoNum type="arabicPeriod"/>
            </a:pPr>
            <a:r>
              <a:rPr lang="en-US" dirty="0"/>
              <a:t>Figures &amp; tables should be adequately labeled – understood on their own</a:t>
            </a:r>
          </a:p>
          <a:p>
            <a:pPr marL="514350" indent="-514350">
              <a:buFont typeface="+mj-lt"/>
              <a:buAutoNum type="arabicPeriod"/>
            </a:pPr>
            <a:r>
              <a:rPr lang="en-US" dirty="0" smtClean="0"/>
              <a:t>Make </a:t>
            </a:r>
            <a:r>
              <a:rPr lang="en-US" dirty="0"/>
              <a:t>it clear </a:t>
            </a:r>
            <a:r>
              <a:rPr lang="en-US" dirty="0" smtClean="0"/>
              <a:t>&amp; concise</a:t>
            </a:r>
          </a:p>
          <a:p>
            <a:pPr marL="514350" indent="-514350">
              <a:buFont typeface="+mj-lt"/>
              <a:buAutoNum type="arabicPeriod"/>
            </a:pPr>
            <a:r>
              <a:rPr lang="en-US" dirty="0"/>
              <a:t>Cite appropriately</a:t>
            </a:r>
          </a:p>
          <a:p>
            <a:pPr marL="514350" indent="-514350">
              <a:buFont typeface="+mj-lt"/>
              <a:buAutoNum type="arabicPeriod"/>
            </a:pPr>
            <a:r>
              <a:rPr lang="en-US" dirty="0" smtClean="0"/>
              <a:t>Be candid </a:t>
            </a:r>
            <a:r>
              <a:rPr lang="en-US" dirty="0"/>
              <a:t>about your work’s </a:t>
            </a:r>
            <a:r>
              <a:rPr lang="en-US" dirty="0" smtClean="0"/>
              <a:t>limitations</a:t>
            </a:r>
          </a:p>
          <a:p>
            <a:pPr marL="514350" indent="-514350">
              <a:buFont typeface="+mj-lt"/>
              <a:buAutoNum type="arabicPeriod"/>
            </a:pPr>
            <a:r>
              <a:rPr lang="en-US" dirty="0" smtClean="0"/>
              <a:t>Acronyms </a:t>
            </a:r>
            <a:r>
              <a:rPr lang="en-US" dirty="0"/>
              <a:t>should be spelled out in </a:t>
            </a:r>
            <a:r>
              <a:rPr lang="en-US" dirty="0" smtClean="0"/>
              <a:t>the first instance</a:t>
            </a:r>
          </a:p>
          <a:p>
            <a:pPr marL="514350" indent="-514350">
              <a:buFont typeface="+mj-lt"/>
              <a:buAutoNum type="arabicPeriod"/>
            </a:pPr>
            <a:r>
              <a:rPr lang="en-US" dirty="0" smtClean="0"/>
              <a:t>Revise</a:t>
            </a:r>
            <a:r>
              <a:rPr lang="en-US" dirty="0"/>
              <a:t>, revise, revise. Step back, &amp; then revise again. </a:t>
            </a:r>
          </a:p>
          <a:p>
            <a:pPr marL="514350" indent="-514350">
              <a:buFont typeface="+mj-lt"/>
              <a:buAutoNum type="arabicPeriod"/>
            </a:pPr>
            <a:endParaRPr lang="en-US" dirty="0"/>
          </a:p>
          <a:p>
            <a:pPr algn="r"/>
            <a:r>
              <a:rPr lang="en-US" sz="2100" dirty="0" smtClean="0"/>
              <a:t>Thanks to Kara </a:t>
            </a:r>
            <a:r>
              <a:rPr lang="en-US" sz="2100" dirty="0" err="1"/>
              <a:t>Kockelman</a:t>
            </a:r>
            <a:r>
              <a:rPr lang="en-US" sz="2100" dirty="0"/>
              <a:t> University of Texas, Austin</a:t>
            </a:r>
          </a:p>
        </p:txBody>
      </p:sp>
    </p:spTree>
    <p:extLst>
      <p:ext uri="{BB962C8B-B14F-4D97-AF65-F5344CB8AC3E}">
        <p14:creationId xmlns:p14="http://schemas.microsoft.com/office/powerpoint/2010/main" val="2747231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a:t>Describe three submission categories for articles, and types of articles appropriate for each.</a:t>
            </a:r>
          </a:p>
          <a:p>
            <a:pPr marL="514350" indent="-514350">
              <a:buFont typeface="+mj-lt"/>
              <a:buAutoNum type="arabicPeriod"/>
            </a:pPr>
            <a:r>
              <a:rPr lang="en-US" dirty="0"/>
              <a:t>Describe two unique aspects of </a:t>
            </a:r>
            <a:r>
              <a:rPr lang="en-US" dirty="0" err="1"/>
              <a:t>ATOB’s</a:t>
            </a:r>
            <a:r>
              <a:rPr lang="en-US" dirty="0"/>
              <a:t> manuscript submission and peer review process, as compared to scientific journals.</a:t>
            </a:r>
          </a:p>
          <a:p>
            <a:pPr marL="514350" indent="-514350">
              <a:buFont typeface="+mj-lt"/>
              <a:buAutoNum type="arabicPeriod"/>
            </a:pPr>
            <a:r>
              <a:rPr lang="en-US" dirty="0"/>
              <a:t>Discuss the </a:t>
            </a:r>
            <a:r>
              <a:rPr lang="en-US" dirty="0" smtClean="0"/>
              <a:t>theme for </a:t>
            </a:r>
            <a:r>
              <a:rPr lang="en-US" dirty="0"/>
              <a:t>the 2017 volume of ATOB.</a:t>
            </a:r>
          </a:p>
        </p:txBody>
      </p:sp>
    </p:spTree>
    <p:extLst>
      <p:ext uri="{BB962C8B-B14F-4D97-AF65-F5344CB8AC3E}">
        <p14:creationId xmlns:p14="http://schemas.microsoft.com/office/powerpoint/2010/main" val="15009528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Thank you for attending!</a:t>
            </a:r>
            <a:endParaRPr lang="en-US" dirty="0"/>
          </a:p>
        </p:txBody>
      </p:sp>
      <p:sp>
        <p:nvSpPr>
          <p:cNvPr id="3" name="Content Placeholder 2"/>
          <p:cNvSpPr>
            <a:spLocks noGrp="1"/>
          </p:cNvSpPr>
          <p:nvPr>
            <p:ph idx="1"/>
          </p:nvPr>
        </p:nvSpPr>
        <p:spPr>
          <a:xfrm>
            <a:off x="457200" y="1574600"/>
            <a:ext cx="8229600" cy="4465052"/>
          </a:xfrm>
        </p:spPr>
        <p:txBody>
          <a:bodyPr/>
          <a:lstStyle/>
          <a:p>
            <a:r>
              <a:rPr lang="en-US" altLang="en-US" sz="1600" b="1" dirty="0"/>
              <a:t>CEUs – Session Code: </a:t>
            </a:r>
            <a:r>
              <a:rPr lang="en-US" altLang="en-US" sz="1600" b="1" dirty="0" smtClean="0"/>
              <a:t>RSCH-21</a:t>
            </a:r>
            <a:endParaRPr lang="en-US" altLang="en-US" sz="1600" b="1" dirty="0"/>
          </a:p>
          <a:p>
            <a:pPr lvl="1"/>
            <a:r>
              <a:rPr lang="en-US" altLang="en-US" sz="1600" dirty="0"/>
              <a:t>More info at: </a:t>
            </a:r>
            <a:r>
              <a:rPr lang="en-US" sz="1600" u="sng" dirty="0" smtClean="0">
                <a:hlinkClick r:id="rId3"/>
              </a:rPr>
              <a:t>www.atia.org/CEU2016</a:t>
            </a:r>
            <a:endParaRPr lang="en-US" sz="1600" u="sng" dirty="0" smtClean="0"/>
          </a:p>
          <a:p>
            <a:pPr lvl="1"/>
            <a:r>
              <a:rPr lang="en-US" altLang="en-US" sz="1600" dirty="0" smtClean="0"/>
              <a:t>For </a:t>
            </a:r>
            <a:r>
              <a:rPr lang="en-US" altLang="en-US" sz="1600" dirty="0"/>
              <a:t>ACVREP, AOTA and ASHA CEUs, hand in completed Attendance Forms  to REGISTRATION DESK at the end of the conference. Please note there is a $15 fee for AOTA CEUs.</a:t>
            </a:r>
          </a:p>
          <a:p>
            <a:pPr lvl="1"/>
            <a:r>
              <a:rPr lang="en-US" altLang="en-US" sz="1600" dirty="0"/>
              <a:t>For  general CEUs, apply online with The AAC Institute: </a:t>
            </a:r>
            <a:r>
              <a:rPr lang="en-US" altLang="en-US" sz="1600" dirty="0" smtClean="0">
                <a:hlinkClick r:id="rId4"/>
              </a:rPr>
              <a:t>www.aacinstitute.org</a:t>
            </a:r>
            <a:r>
              <a:rPr lang="en-US" altLang="en-US" sz="1600" dirty="0" smtClean="0"/>
              <a:t>.</a:t>
            </a:r>
            <a:br>
              <a:rPr lang="en-US" altLang="en-US" sz="1600" dirty="0" smtClean="0"/>
            </a:br>
            <a:endParaRPr lang="en-US" altLang="en-US" sz="1600" dirty="0"/>
          </a:p>
          <a:p>
            <a:r>
              <a:rPr lang="en-US" altLang="en-US" sz="1600" b="1" dirty="0"/>
              <a:t>Session Evaluation: </a:t>
            </a:r>
            <a:r>
              <a:rPr lang="en-US" altLang="en-US" sz="1600" b="1" dirty="0" smtClean="0">
                <a:solidFill>
                  <a:srgbClr val="FF0000"/>
                </a:solidFill>
              </a:rPr>
              <a:t>URL (to be provided by ATIA Education)</a:t>
            </a:r>
            <a:endParaRPr lang="en-US" altLang="en-US" sz="1600" b="1" dirty="0">
              <a:solidFill>
                <a:srgbClr val="FF0000"/>
              </a:solidFill>
            </a:endParaRPr>
          </a:p>
          <a:p>
            <a:pPr lvl="1"/>
            <a:r>
              <a:rPr lang="en-US" altLang="en-US" sz="1600" dirty="0"/>
              <a:t>Please help us improve the quality of our conference by completing your session evaluation form</a:t>
            </a:r>
            <a:r>
              <a:rPr lang="en-US" altLang="en-US" sz="1600" dirty="0" smtClean="0"/>
              <a:t>.</a:t>
            </a:r>
            <a:br>
              <a:rPr lang="en-US" altLang="en-US" sz="1600" dirty="0" smtClean="0"/>
            </a:br>
            <a:endParaRPr lang="en-US" altLang="en-US" sz="1600" dirty="0"/>
          </a:p>
          <a:p>
            <a:r>
              <a:rPr lang="en-US" altLang="en-US" sz="1600" b="1" dirty="0"/>
              <a:t>Handouts</a:t>
            </a:r>
          </a:p>
          <a:p>
            <a:pPr lvl="1"/>
            <a:r>
              <a:rPr lang="en-US" altLang="en-US" sz="1600" dirty="0"/>
              <a:t>Handouts are available at: </a:t>
            </a:r>
            <a:r>
              <a:rPr lang="en-US" altLang="en-US" sz="1600" dirty="0">
                <a:hlinkClick r:id="rId5"/>
              </a:rPr>
              <a:t>www.atia.org/orlandohandouts</a:t>
            </a:r>
            <a:endParaRPr lang="en-US" altLang="en-US" sz="1600" dirty="0"/>
          </a:p>
          <a:p>
            <a:pPr lvl="1"/>
            <a:r>
              <a:rPr lang="en-US" altLang="en-US" sz="1600" dirty="0"/>
              <a:t>Handout link remains live for 3 months after the conference </a:t>
            </a:r>
            <a:r>
              <a:rPr lang="en-US" altLang="en-US" sz="1600" dirty="0" smtClean="0"/>
              <a:t>ends.</a:t>
            </a:r>
            <a:endParaRPr lang="en-US" altLang="en-US" sz="1600" dirty="0"/>
          </a:p>
          <a:p>
            <a:pPr lvl="4"/>
            <a:endParaRPr lang="en-US" dirty="0"/>
          </a:p>
        </p:txBody>
      </p:sp>
    </p:spTree>
    <p:extLst>
      <p:ext uri="{BB962C8B-B14F-4D97-AF65-F5344CB8AC3E}">
        <p14:creationId xmlns:p14="http://schemas.microsoft.com/office/powerpoint/2010/main" val="23262526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Thank you for attending!</a:t>
            </a:r>
            <a:endParaRPr lang="en-US" dirty="0"/>
          </a:p>
        </p:txBody>
      </p:sp>
      <p:sp>
        <p:nvSpPr>
          <p:cNvPr id="3" name="Content Placeholder 2"/>
          <p:cNvSpPr>
            <a:spLocks noGrp="1"/>
          </p:cNvSpPr>
          <p:nvPr>
            <p:ph idx="1"/>
          </p:nvPr>
        </p:nvSpPr>
        <p:spPr>
          <a:xfrm>
            <a:off x="457200" y="1574600"/>
            <a:ext cx="8229600" cy="4465052"/>
          </a:xfrm>
        </p:spPr>
        <p:txBody>
          <a:bodyPr/>
          <a:lstStyle/>
          <a:p>
            <a:pPr marL="0" indent="0" algn="ctr">
              <a:buNone/>
            </a:pPr>
            <a:endParaRPr lang="en-US" altLang="en-US" sz="4800" b="1" dirty="0" smtClean="0"/>
          </a:p>
          <a:p>
            <a:pPr marL="0" indent="0" algn="ctr">
              <a:buNone/>
            </a:pPr>
            <a:endParaRPr lang="en-US" altLang="en-US" sz="4800" b="1" dirty="0"/>
          </a:p>
          <a:p>
            <a:pPr marL="0" indent="0" algn="ctr">
              <a:buNone/>
            </a:pPr>
            <a:r>
              <a:rPr lang="en-US" altLang="en-US" sz="4800" b="1" dirty="0" smtClean="0"/>
              <a:t>Questions?</a:t>
            </a:r>
            <a:endParaRPr lang="en-US" altLang="en-US" sz="4800" dirty="0"/>
          </a:p>
          <a:p>
            <a:pPr lvl="4"/>
            <a:endParaRPr lang="en-US" dirty="0"/>
          </a:p>
        </p:txBody>
      </p:sp>
    </p:spTree>
    <p:extLst>
      <p:ext uri="{BB962C8B-B14F-4D97-AF65-F5344CB8AC3E}">
        <p14:creationId xmlns:p14="http://schemas.microsoft.com/office/powerpoint/2010/main" val="974563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102925" y="1337746"/>
            <a:ext cx="4791693" cy="5419314"/>
          </a:xfrm>
          <a:prstGeom prst="rect">
            <a:avLst/>
          </a:prstGeom>
          <a:solidFill>
            <a:schemeClr val="bg1"/>
          </a:solidFill>
        </p:spPr>
        <p:txBody>
          <a:bodyPr vert="horz" lIns="91440" tIns="45720" rIns="91440" bIns="45720" rtlCol="0">
            <a:noAutofit/>
          </a:bodyPr>
          <a:lstStyle>
            <a:lvl1pPr marL="342900" indent="-342900" algn="l" defTabSz="457200" rtl="0" eaLnBrk="1" latinLnBrk="0" hangingPunct="1">
              <a:spcBef>
                <a:spcPct val="20000"/>
              </a:spcBef>
              <a:buClr>
                <a:srgbClr val="C33026"/>
              </a:buClr>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Clr>
                <a:srgbClr val="004987"/>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fontAlgn="base">
              <a:buNone/>
            </a:pPr>
            <a:r>
              <a:rPr lang="en-US" sz="1400" b="1" i="1" dirty="0"/>
              <a:t>Editorial Board Members</a:t>
            </a:r>
            <a:endParaRPr lang="en-US" sz="1400" dirty="0"/>
          </a:p>
          <a:p>
            <a:pPr marL="0" indent="0" algn="ctr" fontAlgn="base">
              <a:buNone/>
            </a:pPr>
            <a:r>
              <a:rPr lang="en-US" sz="1400" dirty="0"/>
              <a:t>Anya </a:t>
            </a:r>
            <a:r>
              <a:rPr lang="en-US" sz="1400" dirty="0" err="1"/>
              <a:t>Evmenova</a:t>
            </a:r>
            <a:endParaRPr lang="en-US" sz="1400" dirty="0"/>
          </a:p>
          <a:p>
            <a:pPr marL="0" indent="0" algn="ctr" fontAlgn="base">
              <a:buNone/>
            </a:pPr>
            <a:r>
              <a:rPr lang="en-US" sz="1400" dirty="0"/>
              <a:t>Assistive and Special Education Technology</a:t>
            </a:r>
          </a:p>
          <a:p>
            <a:pPr marL="0" indent="0" algn="ctr" fontAlgn="base">
              <a:buNone/>
            </a:pPr>
            <a:r>
              <a:rPr lang="en-US" sz="1400" dirty="0"/>
              <a:t>George Mason University</a:t>
            </a:r>
          </a:p>
          <a:p>
            <a:pPr marL="0" indent="0" algn="ctr" fontAlgn="base">
              <a:buNone/>
            </a:pPr>
            <a:endParaRPr lang="en-US" sz="1400" dirty="0"/>
          </a:p>
          <a:p>
            <a:pPr marL="0" indent="0" algn="ctr" fontAlgn="base">
              <a:buNone/>
            </a:pPr>
            <a:r>
              <a:rPr lang="en-US" sz="1400" dirty="0"/>
              <a:t>Lori Geist</a:t>
            </a:r>
          </a:p>
          <a:p>
            <a:pPr marL="0" indent="0" algn="ctr" fontAlgn="base">
              <a:buNone/>
            </a:pPr>
            <a:r>
              <a:rPr lang="en-US" sz="1400" dirty="0"/>
              <a:t>Center for Literacy &amp; Disability Studies</a:t>
            </a:r>
          </a:p>
          <a:p>
            <a:pPr marL="0" indent="0" algn="ctr" fontAlgn="base">
              <a:buNone/>
            </a:pPr>
            <a:r>
              <a:rPr lang="en-US" sz="1400" dirty="0"/>
              <a:t>UNC Chapel Hill</a:t>
            </a:r>
          </a:p>
          <a:p>
            <a:pPr marL="0" indent="0" algn="ctr" fontAlgn="base">
              <a:buNone/>
            </a:pPr>
            <a:endParaRPr lang="en-US" sz="1400" dirty="0"/>
          </a:p>
          <a:p>
            <a:pPr marL="0" indent="0" algn="ctr" fontAlgn="base">
              <a:buNone/>
            </a:pPr>
            <a:r>
              <a:rPr lang="en-US" sz="1400" dirty="0"/>
              <a:t>Joseph Lane</a:t>
            </a:r>
          </a:p>
          <a:p>
            <a:pPr marL="0" indent="0" algn="ctr" fontAlgn="base">
              <a:buNone/>
            </a:pPr>
            <a:r>
              <a:rPr lang="en-US" sz="1400" dirty="0"/>
              <a:t>Center for Assistive Technology</a:t>
            </a:r>
          </a:p>
          <a:p>
            <a:pPr marL="0" indent="0" algn="ctr" fontAlgn="base">
              <a:buNone/>
            </a:pPr>
            <a:r>
              <a:rPr lang="en-US" sz="1400" dirty="0" smtClean="0"/>
              <a:t>University at Buffalo</a:t>
            </a:r>
          </a:p>
          <a:p>
            <a:pPr marL="0" indent="0" algn="ctr" fontAlgn="base">
              <a:buNone/>
            </a:pPr>
            <a:endParaRPr lang="en-US" sz="1400" dirty="0"/>
          </a:p>
          <a:p>
            <a:pPr marL="0" indent="0" algn="ctr" fontAlgn="base">
              <a:buNone/>
            </a:pPr>
            <a:r>
              <a:rPr lang="en-US" sz="1400" dirty="0"/>
              <a:t>Ben Satterfield</a:t>
            </a:r>
          </a:p>
          <a:p>
            <a:pPr marL="0" indent="0" algn="ctr" fontAlgn="base">
              <a:buNone/>
            </a:pPr>
            <a:r>
              <a:rPr lang="en-US" sz="1400" dirty="0"/>
              <a:t>Center for AT Excellence</a:t>
            </a:r>
          </a:p>
          <a:p>
            <a:pPr marL="0" indent="0" algn="ctr" fontAlgn="base">
              <a:buNone/>
            </a:pPr>
            <a:r>
              <a:rPr lang="en-US" sz="1400" dirty="0"/>
              <a:t>GA Tools for Life at Georgia Institute of Technology</a:t>
            </a:r>
          </a:p>
          <a:p>
            <a:pPr marL="0" indent="0" algn="ctr" fontAlgn="base">
              <a:buNone/>
            </a:pPr>
            <a:endParaRPr lang="en-US" sz="1400" dirty="0"/>
          </a:p>
          <a:p>
            <a:pPr marL="0" indent="0" algn="ctr" fontAlgn="base">
              <a:buNone/>
            </a:pPr>
            <a:r>
              <a:rPr lang="en-US" sz="1400" dirty="0"/>
              <a:t>Joy </a:t>
            </a:r>
            <a:r>
              <a:rPr lang="en-US" sz="1400" dirty="0" err="1"/>
              <a:t>Zabala</a:t>
            </a:r>
            <a:endParaRPr lang="en-US" sz="1400" dirty="0"/>
          </a:p>
          <a:p>
            <a:pPr marL="0" indent="0" algn="ctr">
              <a:buNone/>
            </a:pPr>
            <a:r>
              <a:rPr lang="en-US" sz="1400" dirty="0"/>
              <a:t>National Center on Accessible Educational </a:t>
            </a:r>
            <a:r>
              <a:rPr lang="en-US" sz="1400" dirty="0" smtClean="0"/>
              <a:t>Materials </a:t>
            </a:r>
            <a:r>
              <a:rPr lang="en-US" sz="1400" dirty="0"/>
              <a:t>for Learning</a:t>
            </a:r>
          </a:p>
          <a:p>
            <a:pPr marL="0" indent="0" algn="ctr">
              <a:buNone/>
            </a:pPr>
            <a:r>
              <a:rPr lang="en-US" sz="1400" dirty="0"/>
              <a:t>CAST</a:t>
            </a:r>
          </a:p>
          <a:p>
            <a:pPr marL="0" indent="0">
              <a:buNone/>
            </a:pPr>
            <a:endParaRPr lang="en-US" sz="1400" dirty="0" smtClean="0"/>
          </a:p>
          <a:p>
            <a:endParaRPr lang="en-US" sz="1400" dirty="0" smtClean="0"/>
          </a:p>
          <a:p>
            <a:pPr lvl="1"/>
            <a:endParaRPr lang="en-US" sz="1400" dirty="0" smtClean="0"/>
          </a:p>
          <a:p>
            <a:pPr marL="457200" lvl="1" indent="0">
              <a:buFont typeface="Arial"/>
              <a:buNone/>
            </a:pPr>
            <a:endParaRPr lang="en-US" sz="1400" dirty="0" smtClean="0"/>
          </a:p>
          <a:p>
            <a:pPr lvl="1"/>
            <a:endParaRPr lang="en-US" sz="1400" dirty="0" smtClean="0"/>
          </a:p>
          <a:p>
            <a:pPr lvl="4"/>
            <a:endParaRPr lang="en-US" sz="1400" dirty="0"/>
          </a:p>
        </p:txBody>
      </p:sp>
      <p:sp>
        <p:nvSpPr>
          <p:cNvPr id="3" name="Content Placeholder 2"/>
          <p:cNvSpPr>
            <a:spLocks noGrp="1"/>
          </p:cNvSpPr>
          <p:nvPr>
            <p:ph idx="1"/>
          </p:nvPr>
        </p:nvSpPr>
        <p:spPr>
          <a:xfrm>
            <a:off x="457200" y="1363580"/>
            <a:ext cx="3645725" cy="4465052"/>
          </a:xfrm>
        </p:spPr>
        <p:txBody>
          <a:bodyPr>
            <a:noAutofit/>
          </a:bodyPr>
          <a:lstStyle/>
          <a:p>
            <a:pPr marL="0" indent="0" algn="ctr" fontAlgn="base">
              <a:buNone/>
            </a:pPr>
            <a:r>
              <a:rPr lang="en-US" sz="1400" b="1" i="1" dirty="0"/>
              <a:t>Editor-in-Chief</a:t>
            </a:r>
            <a:endParaRPr lang="en-US" sz="1400" dirty="0"/>
          </a:p>
          <a:p>
            <a:pPr marL="0" indent="0" algn="ctr" fontAlgn="base">
              <a:buNone/>
            </a:pPr>
            <a:r>
              <a:rPr lang="en-US" sz="1400" dirty="0" smtClean="0"/>
              <a:t>Jennifer </a:t>
            </a:r>
            <a:r>
              <a:rPr lang="en-US" sz="1400" dirty="0"/>
              <a:t>Flagg</a:t>
            </a:r>
          </a:p>
          <a:p>
            <a:pPr marL="0" indent="0" algn="ctr" fontAlgn="base">
              <a:buNone/>
            </a:pPr>
            <a:r>
              <a:rPr lang="en-US" sz="1400" dirty="0"/>
              <a:t> Center on KT4TT</a:t>
            </a:r>
          </a:p>
          <a:p>
            <a:pPr marL="0" indent="0" algn="ctr" fontAlgn="base">
              <a:buNone/>
            </a:pPr>
            <a:r>
              <a:rPr lang="en-US" sz="1400" dirty="0"/>
              <a:t>University at Buffalo</a:t>
            </a:r>
          </a:p>
          <a:p>
            <a:pPr marL="0" indent="0" algn="ctr" fontAlgn="base">
              <a:buNone/>
            </a:pPr>
            <a:endParaRPr lang="en-US" sz="1400" dirty="0"/>
          </a:p>
          <a:p>
            <a:pPr marL="0" indent="0" algn="ctr" fontAlgn="base">
              <a:buNone/>
            </a:pPr>
            <a:r>
              <a:rPr lang="en-US" sz="1400" b="1" i="1" dirty="0"/>
              <a:t>Associate Editor</a:t>
            </a:r>
            <a:endParaRPr lang="en-US" sz="1400" dirty="0"/>
          </a:p>
          <a:p>
            <a:pPr marL="0" indent="0" algn="ctr" fontAlgn="base">
              <a:buNone/>
            </a:pPr>
            <a:r>
              <a:rPr lang="en-US" sz="1400" dirty="0"/>
              <a:t>Carolyn Phillips</a:t>
            </a:r>
          </a:p>
          <a:p>
            <a:pPr marL="0" indent="0" algn="ctr" fontAlgn="base">
              <a:buNone/>
            </a:pPr>
            <a:r>
              <a:rPr lang="en-US" sz="1400" dirty="0" smtClean="0"/>
              <a:t>AMAC |Tools </a:t>
            </a:r>
            <a:r>
              <a:rPr lang="en-US" sz="1400" dirty="0"/>
              <a:t>for Life</a:t>
            </a:r>
          </a:p>
          <a:p>
            <a:pPr marL="0" indent="0" algn="ctr" fontAlgn="base">
              <a:buNone/>
            </a:pPr>
            <a:r>
              <a:rPr lang="en-US" sz="1400" dirty="0"/>
              <a:t>Georgia Institute of Technology</a:t>
            </a:r>
          </a:p>
          <a:p>
            <a:pPr marL="0" indent="0" algn="ctr" fontAlgn="base">
              <a:buNone/>
            </a:pPr>
            <a:endParaRPr lang="en-US" sz="1400" dirty="0"/>
          </a:p>
          <a:p>
            <a:pPr marL="0" indent="0" algn="ctr" fontAlgn="base">
              <a:buNone/>
            </a:pPr>
            <a:r>
              <a:rPr lang="en-US" sz="1400" b="1" i="1" dirty="0"/>
              <a:t>Copy Editor</a:t>
            </a:r>
            <a:endParaRPr lang="en-US" sz="1400" dirty="0"/>
          </a:p>
          <a:p>
            <a:pPr marL="0" indent="0" algn="ctr" fontAlgn="base">
              <a:buNone/>
            </a:pPr>
            <a:r>
              <a:rPr lang="en-US" sz="1400" dirty="0"/>
              <a:t>Patricia Redmon</a:t>
            </a:r>
          </a:p>
          <a:p>
            <a:pPr marL="0" indent="0" algn="ctr" fontAlgn="base">
              <a:buNone/>
            </a:pPr>
            <a:r>
              <a:rPr lang="en-US" sz="1400" dirty="0"/>
              <a:t>Professional Resource Group, LLC</a:t>
            </a:r>
          </a:p>
          <a:p>
            <a:pPr marL="0" indent="0" algn="ctr" fontAlgn="base">
              <a:buNone/>
            </a:pPr>
            <a:r>
              <a:rPr lang="en-US" sz="1400" dirty="0"/>
              <a:t> </a:t>
            </a:r>
          </a:p>
          <a:p>
            <a:pPr marL="0" indent="0" algn="ctr" fontAlgn="base">
              <a:buNone/>
            </a:pPr>
            <a:r>
              <a:rPr lang="en-US" sz="1400" b="1" i="1" dirty="0"/>
              <a:t>Production Manager</a:t>
            </a:r>
            <a:endParaRPr lang="en-US" sz="1400" dirty="0"/>
          </a:p>
          <a:p>
            <a:pPr marL="0" indent="0" algn="ctr" fontAlgn="base">
              <a:buNone/>
            </a:pPr>
            <a:r>
              <a:rPr lang="en-US" sz="1400" dirty="0"/>
              <a:t>Caroline Van Howe</a:t>
            </a:r>
          </a:p>
          <a:p>
            <a:pPr marL="0" indent="0" algn="ctr" fontAlgn="base">
              <a:buNone/>
            </a:pPr>
            <a:r>
              <a:rPr lang="en-US" sz="1400" dirty="0"/>
              <a:t>ATIA</a:t>
            </a:r>
          </a:p>
          <a:p>
            <a:pPr marL="0" indent="0">
              <a:buNone/>
            </a:pPr>
            <a:endParaRPr lang="en-US" sz="1400" dirty="0" smtClean="0"/>
          </a:p>
          <a:p>
            <a:pPr lvl="1"/>
            <a:endParaRPr lang="en-US" sz="1400" dirty="0"/>
          </a:p>
          <a:p>
            <a:pPr marL="457200" lvl="1" indent="0">
              <a:buNone/>
            </a:pPr>
            <a:endParaRPr lang="en-US" sz="1400" dirty="0" smtClean="0"/>
          </a:p>
          <a:p>
            <a:pPr lvl="1"/>
            <a:endParaRPr lang="en-US" sz="1400" dirty="0" smtClean="0"/>
          </a:p>
          <a:p>
            <a:pPr lvl="4"/>
            <a:endParaRPr lang="en-US" sz="1400" dirty="0"/>
          </a:p>
        </p:txBody>
      </p:sp>
      <p:sp>
        <p:nvSpPr>
          <p:cNvPr id="2" name="Title 1"/>
          <p:cNvSpPr>
            <a:spLocks noGrp="1"/>
          </p:cNvSpPr>
          <p:nvPr>
            <p:ph type="title"/>
          </p:nvPr>
        </p:nvSpPr>
        <p:spPr/>
        <p:txBody>
          <a:bodyPr>
            <a:normAutofit fontScale="90000"/>
          </a:bodyPr>
          <a:lstStyle/>
          <a:p>
            <a:r>
              <a:rPr lang="en-US" dirty="0" smtClean="0"/>
              <a:t>ATOB Editorial Board</a:t>
            </a:r>
            <a:endParaRPr lang="en-US" dirty="0"/>
          </a:p>
        </p:txBody>
      </p:sp>
    </p:spTree>
    <p:extLst>
      <p:ext uri="{BB962C8B-B14F-4D97-AF65-F5344CB8AC3E}">
        <p14:creationId xmlns:p14="http://schemas.microsoft.com/office/powerpoint/2010/main" val="3018154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ATOB History</a:t>
            </a:r>
            <a:endParaRPr lang="en-US" dirty="0"/>
          </a:p>
        </p:txBody>
      </p:sp>
      <p:sp>
        <p:nvSpPr>
          <p:cNvPr id="3" name="Content Placeholder 2"/>
          <p:cNvSpPr>
            <a:spLocks noGrp="1"/>
          </p:cNvSpPr>
          <p:nvPr>
            <p:ph idx="1"/>
          </p:nvPr>
        </p:nvSpPr>
        <p:spPr/>
        <p:txBody>
          <a:bodyPr>
            <a:normAutofit lnSpcReduction="10000"/>
          </a:bodyPr>
          <a:lstStyle/>
          <a:p>
            <a:r>
              <a:rPr lang="en-US" dirty="0" smtClean="0"/>
              <a:t>First published in 2004</a:t>
            </a:r>
          </a:p>
          <a:p>
            <a:r>
              <a:rPr lang="en-US" dirty="0" smtClean="0"/>
              <a:t>Partnership between ATIA and </a:t>
            </a:r>
            <a:r>
              <a:rPr lang="en-US" dirty="0"/>
              <a:t>The Special Education Assistive Technology (SEAT) Center at Illinois </a:t>
            </a:r>
            <a:r>
              <a:rPr lang="en-US" dirty="0" smtClean="0"/>
              <a:t>State</a:t>
            </a:r>
          </a:p>
          <a:p>
            <a:pPr lvl="2"/>
            <a:r>
              <a:rPr lang="en-US" dirty="0" smtClean="0"/>
              <a:t>Editor-in-Chief: Howard P </a:t>
            </a:r>
            <a:r>
              <a:rPr lang="en-US" dirty="0" err="1" smtClean="0"/>
              <a:t>Parette</a:t>
            </a:r>
            <a:endParaRPr lang="en-US" dirty="0" smtClean="0"/>
          </a:p>
          <a:p>
            <a:pPr lvl="2"/>
            <a:r>
              <a:rPr lang="en-US" dirty="0"/>
              <a:t>Production </a:t>
            </a:r>
            <a:r>
              <a:rPr lang="en-US" dirty="0" smtClean="0"/>
              <a:t>Manager: Brian </a:t>
            </a:r>
            <a:r>
              <a:rPr lang="en-US" dirty="0" err="1" smtClean="0"/>
              <a:t>Wojcik</a:t>
            </a:r>
            <a:endParaRPr lang="en-US" dirty="0" smtClean="0"/>
          </a:p>
          <a:p>
            <a:pPr lvl="2"/>
            <a:r>
              <a:rPr lang="en-US" dirty="0" smtClean="0"/>
              <a:t>Focused Issue Editors: Multiple contributors</a:t>
            </a:r>
          </a:p>
          <a:p>
            <a:r>
              <a:rPr lang="en-US" dirty="0" smtClean="0"/>
              <a:t>Archived issues available on ATOB webpage</a:t>
            </a:r>
          </a:p>
          <a:p>
            <a:pPr lvl="1"/>
            <a:r>
              <a:rPr lang="en-US" dirty="0" smtClean="0">
                <a:hlinkClick r:id="rId3"/>
              </a:rPr>
              <a:t>www.atia.org/atob</a:t>
            </a:r>
            <a:r>
              <a:rPr lang="en-US" dirty="0" smtClean="0"/>
              <a:t> </a:t>
            </a:r>
          </a:p>
          <a:p>
            <a:endParaRPr lang="en-US" dirty="0" smtClean="0"/>
          </a:p>
          <a:p>
            <a:endParaRPr lang="en-US" dirty="0" smtClean="0"/>
          </a:p>
          <a:p>
            <a:pPr lvl="1"/>
            <a:endParaRPr lang="en-US" dirty="0"/>
          </a:p>
          <a:p>
            <a:pPr marL="457200" lvl="1" indent="0">
              <a:buNone/>
            </a:pPr>
            <a:endParaRPr lang="en-US" dirty="0" smtClean="0"/>
          </a:p>
          <a:p>
            <a:pPr lvl="1"/>
            <a:endParaRPr lang="en-US" dirty="0" smtClean="0"/>
          </a:p>
          <a:p>
            <a:pPr lvl="4"/>
            <a:endParaRPr lang="en-US" dirty="0"/>
          </a:p>
        </p:txBody>
      </p:sp>
    </p:spTree>
    <p:extLst>
      <p:ext uri="{BB962C8B-B14F-4D97-AF65-F5344CB8AC3E}">
        <p14:creationId xmlns:p14="http://schemas.microsoft.com/office/powerpoint/2010/main" val="761913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Purpose and Audience</a:t>
            </a:r>
            <a:endParaRPr lang="en-US" dirty="0"/>
          </a:p>
        </p:txBody>
      </p:sp>
      <p:sp>
        <p:nvSpPr>
          <p:cNvPr id="3" name="Content Placeholder 2"/>
          <p:cNvSpPr>
            <a:spLocks noGrp="1"/>
          </p:cNvSpPr>
          <p:nvPr>
            <p:ph idx="1"/>
          </p:nvPr>
        </p:nvSpPr>
        <p:spPr/>
        <p:txBody>
          <a:bodyPr>
            <a:normAutofit fontScale="92500"/>
          </a:bodyPr>
          <a:lstStyle/>
          <a:p>
            <a:r>
              <a:rPr lang="en-US" i="1" dirty="0" smtClean="0"/>
              <a:t>“…to </a:t>
            </a:r>
            <a:r>
              <a:rPr lang="en-US" i="1" dirty="0"/>
              <a:t>advance the AT industry by </a:t>
            </a:r>
            <a:endParaRPr lang="en-US" i="1" dirty="0" smtClean="0"/>
          </a:p>
          <a:p>
            <a:pPr lvl="1"/>
            <a:r>
              <a:rPr lang="en-US" i="1" dirty="0" smtClean="0"/>
              <a:t>(</a:t>
            </a:r>
            <a:r>
              <a:rPr lang="en-US" i="1" dirty="0"/>
              <a:t>a) fostering communication among stakeholders interested in the field of AT, including manufacturers, vendors, practitioners, policy makers, researchers, consumers with disabilities, and family members; </a:t>
            </a:r>
            <a:endParaRPr lang="en-US" i="1" dirty="0" smtClean="0"/>
          </a:p>
          <a:p>
            <a:pPr lvl="1"/>
            <a:r>
              <a:rPr lang="en-US" i="1" dirty="0" smtClean="0"/>
              <a:t>(</a:t>
            </a:r>
            <a:r>
              <a:rPr lang="en-US" i="1" dirty="0"/>
              <a:t>b) facilitating evidence-based demonstrations and case-based dialogue regarding effective AT devices and services; and </a:t>
            </a:r>
            <a:endParaRPr lang="en-US" i="1" dirty="0" smtClean="0"/>
          </a:p>
          <a:p>
            <a:pPr lvl="1"/>
            <a:r>
              <a:rPr lang="en-US" i="1" dirty="0" smtClean="0"/>
              <a:t>(</a:t>
            </a:r>
            <a:r>
              <a:rPr lang="en-US" i="1" dirty="0"/>
              <a:t>c) helping stakeholders advocate for effective AT devices and services</a:t>
            </a:r>
            <a:r>
              <a:rPr lang="en-US" i="1" dirty="0" smtClean="0"/>
              <a:t>.”</a:t>
            </a:r>
          </a:p>
          <a:p>
            <a:endParaRPr lang="en-US" i="1" dirty="0"/>
          </a:p>
          <a:p>
            <a:pPr lvl="4"/>
            <a:endParaRPr lang="en-US" dirty="0"/>
          </a:p>
        </p:txBody>
      </p:sp>
    </p:spTree>
    <p:extLst>
      <p:ext uri="{BB962C8B-B14F-4D97-AF65-F5344CB8AC3E}">
        <p14:creationId xmlns:p14="http://schemas.microsoft.com/office/powerpoint/2010/main" val="3581498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Submission Categories</a:t>
            </a:r>
            <a:endParaRPr lang="en-US" dirty="0"/>
          </a:p>
        </p:txBody>
      </p:sp>
      <p:sp>
        <p:nvSpPr>
          <p:cNvPr id="3" name="Content Placeholder 2"/>
          <p:cNvSpPr>
            <a:spLocks noGrp="1"/>
          </p:cNvSpPr>
          <p:nvPr>
            <p:ph idx="1"/>
          </p:nvPr>
        </p:nvSpPr>
        <p:spPr/>
        <p:txBody>
          <a:bodyPr>
            <a:normAutofit lnSpcReduction="10000"/>
          </a:bodyPr>
          <a:lstStyle/>
          <a:p>
            <a:r>
              <a:rPr lang="en-US" dirty="0"/>
              <a:t>Voices from the Field</a:t>
            </a:r>
          </a:p>
          <a:p>
            <a:pPr lvl="1"/>
            <a:r>
              <a:rPr lang="en-US" dirty="0"/>
              <a:t>Service providers, people with disabilities, and family </a:t>
            </a:r>
            <a:r>
              <a:rPr lang="en-US" dirty="0" smtClean="0"/>
              <a:t>members</a:t>
            </a:r>
          </a:p>
          <a:p>
            <a:r>
              <a:rPr lang="en-US" dirty="0"/>
              <a:t>Voices from Industry</a:t>
            </a:r>
          </a:p>
          <a:p>
            <a:pPr lvl="1"/>
            <a:r>
              <a:rPr lang="en-US" dirty="0"/>
              <a:t>Professionals developing and marketing AT devices and </a:t>
            </a:r>
            <a:r>
              <a:rPr lang="en-US" dirty="0" smtClean="0"/>
              <a:t>services</a:t>
            </a:r>
          </a:p>
          <a:p>
            <a:r>
              <a:rPr lang="en-US" dirty="0"/>
              <a:t>Voices from Academia</a:t>
            </a:r>
          </a:p>
          <a:p>
            <a:pPr lvl="1"/>
            <a:r>
              <a:rPr lang="en-US" dirty="0"/>
              <a:t>Researchers conducting research or development in an academic setting</a:t>
            </a:r>
          </a:p>
          <a:p>
            <a:pPr lvl="4"/>
            <a:endParaRPr lang="en-US" dirty="0"/>
          </a:p>
        </p:txBody>
      </p:sp>
    </p:spTree>
    <p:extLst>
      <p:ext uri="{BB962C8B-B14F-4D97-AF65-F5344CB8AC3E}">
        <p14:creationId xmlns:p14="http://schemas.microsoft.com/office/powerpoint/2010/main" val="1597230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ATOB’s</a:t>
            </a:r>
            <a:r>
              <a:rPr lang="en-US" dirty="0" smtClean="0"/>
              <a:t> Unique Traits</a:t>
            </a:r>
            <a:endParaRPr lang="en-US" dirty="0"/>
          </a:p>
        </p:txBody>
      </p:sp>
      <p:sp>
        <p:nvSpPr>
          <p:cNvPr id="3" name="Content Placeholder 2"/>
          <p:cNvSpPr>
            <a:spLocks noGrp="1"/>
          </p:cNvSpPr>
          <p:nvPr>
            <p:ph idx="1"/>
          </p:nvPr>
        </p:nvSpPr>
        <p:spPr/>
        <p:txBody>
          <a:bodyPr/>
          <a:lstStyle/>
          <a:p>
            <a:r>
              <a:rPr lang="en-US" dirty="0" smtClean="0"/>
              <a:t>Mandatory sections</a:t>
            </a:r>
          </a:p>
          <a:p>
            <a:pPr lvl="1"/>
            <a:r>
              <a:rPr lang="en-US" dirty="0" smtClean="0"/>
              <a:t>Outcomes and Benefits</a:t>
            </a:r>
          </a:p>
          <a:p>
            <a:pPr lvl="1"/>
            <a:r>
              <a:rPr lang="en-US" dirty="0" smtClean="0"/>
              <a:t>Target Audience and Relevance</a:t>
            </a:r>
          </a:p>
          <a:p>
            <a:r>
              <a:rPr lang="en-US" dirty="0" smtClean="0"/>
              <a:t>Editorial Assistance</a:t>
            </a:r>
          </a:p>
          <a:p>
            <a:r>
              <a:rPr lang="en-US" dirty="0" smtClean="0"/>
              <a:t>Peer Review</a:t>
            </a:r>
          </a:p>
          <a:p>
            <a:pPr lvl="1"/>
            <a:r>
              <a:rPr lang="en-US" dirty="0"/>
              <a:t>Reviewers are the authors’ peers</a:t>
            </a:r>
          </a:p>
          <a:p>
            <a:pPr lvl="1"/>
            <a:r>
              <a:rPr lang="en-US" dirty="0"/>
              <a:t>Editorial board guidance provided</a:t>
            </a:r>
          </a:p>
          <a:p>
            <a:pPr lvl="2"/>
            <a:endParaRPr lang="en-US" dirty="0" smtClean="0"/>
          </a:p>
          <a:p>
            <a:pPr lvl="4"/>
            <a:endParaRPr lang="en-US" dirty="0"/>
          </a:p>
        </p:txBody>
      </p:sp>
    </p:spTree>
    <p:extLst>
      <p:ext uri="{BB962C8B-B14F-4D97-AF65-F5344CB8AC3E}">
        <p14:creationId xmlns:p14="http://schemas.microsoft.com/office/powerpoint/2010/main" val="1066737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 Access Policy</a:t>
            </a:r>
            <a:endParaRPr lang="en-US" dirty="0"/>
          </a:p>
        </p:txBody>
      </p:sp>
      <p:sp>
        <p:nvSpPr>
          <p:cNvPr id="3" name="Content Placeholder 2"/>
          <p:cNvSpPr>
            <a:spLocks noGrp="1"/>
          </p:cNvSpPr>
          <p:nvPr>
            <p:ph idx="1"/>
          </p:nvPr>
        </p:nvSpPr>
        <p:spPr/>
        <p:txBody>
          <a:bodyPr>
            <a:normAutofit/>
          </a:bodyPr>
          <a:lstStyle/>
          <a:p>
            <a:r>
              <a:rPr lang="en-US" dirty="0"/>
              <a:t>Goal: Facilitate discussion among stakeholders who do not traditionally have access to journals</a:t>
            </a:r>
          </a:p>
          <a:p>
            <a:r>
              <a:rPr lang="en-US" dirty="0"/>
              <a:t>All articles freely available to readers</a:t>
            </a:r>
          </a:p>
          <a:p>
            <a:r>
              <a:rPr lang="en-US" dirty="0" smtClean="0"/>
              <a:t>No </a:t>
            </a:r>
            <a:r>
              <a:rPr lang="en-US" dirty="0"/>
              <a:t>fee for authors to publish</a:t>
            </a:r>
          </a:p>
          <a:p>
            <a:r>
              <a:rPr lang="en-US" dirty="0" smtClean="0"/>
              <a:t>Journal </a:t>
            </a:r>
            <a:r>
              <a:rPr lang="en-US" dirty="0"/>
              <a:t>and authors retain copyright ownership</a:t>
            </a:r>
          </a:p>
          <a:p>
            <a:pPr marL="1828800" lvl="4" indent="0">
              <a:buNone/>
            </a:pPr>
            <a:endParaRPr lang="en-US" dirty="0"/>
          </a:p>
        </p:txBody>
      </p:sp>
    </p:spTree>
    <p:extLst>
      <p:ext uri="{BB962C8B-B14F-4D97-AF65-F5344CB8AC3E}">
        <p14:creationId xmlns:p14="http://schemas.microsoft.com/office/powerpoint/2010/main" val="39479098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r>
              <a:rPr lang="en-US" dirty="0" smtClean="0"/>
              <a:t>ATOB Latest </a:t>
            </a:r>
            <a:r>
              <a:rPr lang="en-US" dirty="0"/>
              <a:t>Issues (2010-2015)</a:t>
            </a:r>
          </a:p>
        </p:txBody>
      </p:sp>
      <p:sp>
        <p:nvSpPr>
          <p:cNvPr id="3" name="Content Placeholder 2"/>
          <p:cNvSpPr>
            <a:spLocks noGrp="1"/>
          </p:cNvSpPr>
          <p:nvPr>
            <p:ph idx="1"/>
          </p:nvPr>
        </p:nvSpPr>
        <p:spPr/>
        <p:txBody>
          <a:bodyPr>
            <a:normAutofit fontScale="62500" lnSpcReduction="20000"/>
          </a:bodyPr>
          <a:lstStyle/>
          <a:p>
            <a:r>
              <a:rPr lang="en-US" dirty="0" smtClean="0"/>
              <a:t>Volume </a:t>
            </a:r>
            <a:r>
              <a:rPr lang="en-US" dirty="0"/>
              <a:t>9: Knowledge Translation and Technology Transfer in Assistive Technology.</a:t>
            </a:r>
          </a:p>
          <a:p>
            <a:pPr marL="0" indent="0">
              <a:buNone/>
            </a:pPr>
            <a:r>
              <a:rPr lang="en-US" dirty="0"/>
              <a:t> </a:t>
            </a:r>
          </a:p>
          <a:p>
            <a:r>
              <a:rPr lang="en-US" dirty="0"/>
              <a:t>Volume 8: The Role of Higher Education in Preparing Education Professionals to Use AT.</a:t>
            </a:r>
          </a:p>
          <a:p>
            <a:pPr marL="0" indent="0">
              <a:buNone/>
            </a:pPr>
            <a:r>
              <a:rPr lang="en-US" dirty="0"/>
              <a:t> </a:t>
            </a:r>
          </a:p>
          <a:p>
            <a:r>
              <a:rPr lang="en-US" dirty="0"/>
              <a:t>Volume 7: Assistive Technology and Writing.</a:t>
            </a:r>
          </a:p>
          <a:p>
            <a:pPr marL="0" indent="0">
              <a:buNone/>
            </a:pPr>
            <a:r>
              <a:rPr lang="en-US" dirty="0"/>
              <a:t> </a:t>
            </a:r>
          </a:p>
          <a:p>
            <a:r>
              <a:rPr lang="en-US" dirty="0"/>
              <a:t>Volume 6 (1): State of the Science for Technology Transfer.</a:t>
            </a:r>
          </a:p>
          <a:p>
            <a:pPr marL="0" indent="0">
              <a:buNone/>
            </a:pPr>
            <a:r>
              <a:rPr lang="en-US" dirty="0"/>
              <a:t> </a:t>
            </a:r>
          </a:p>
          <a:p>
            <a:r>
              <a:rPr lang="en-US" dirty="0"/>
              <a:t>Volume 6 (2): Assistive Technology and Autism Spectrum Disorders: Research-Based Practice &amp; Innovation in the Field</a:t>
            </a:r>
            <a:r>
              <a:rPr lang="en-US" dirty="0" smtClean="0"/>
              <a:t>.</a:t>
            </a:r>
          </a:p>
          <a:p>
            <a:endParaRPr lang="en-US" dirty="0"/>
          </a:p>
          <a:p>
            <a:r>
              <a:rPr lang="en-US" sz="3800" b="1" dirty="0" smtClean="0"/>
              <a:t>Complete archive available at </a:t>
            </a:r>
            <a:r>
              <a:rPr lang="en-US" sz="3800" b="1" dirty="0" smtClean="0">
                <a:hlinkClick r:id="rId3"/>
              </a:rPr>
              <a:t>www.atia.org/atob</a:t>
            </a:r>
            <a:r>
              <a:rPr lang="en-US" sz="3800" b="1" dirty="0" smtClean="0"/>
              <a:t> </a:t>
            </a:r>
            <a:endParaRPr lang="en-US" sz="3800" b="1" dirty="0"/>
          </a:p>
          <a:p>
            <a:endParaRPr lang="en-US" dirty="0"/>
          </a:p>
        </p:txBody>
      </p:sp>
    </p:spTree>
    <p:extLst>
      <p:ext uri="{BB962C8B-B14F-4D97-AF65-F5344CB8AC3E}">
        <p14:creationId xmlns:p14="http://schemas.microsoft.com/office/powerpoint/2010/main" val="4135442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1145</TotalTime>
  <Words>1077</Words>
  <Application>Microsoft Office PowerPoint</Application>
  <PresentationFormat>On-screen Show (4:3)</PresentationFormat>
  <Paragraphs>216</Paragraphs>
  <Slides>21</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RSCH-21: Making Your Voice Heard: Publishing with ATOB</vt:lpstr>
      <vt:lpstr>Learning Objectives</vt:lpstr>
      <vt:lpstr>ATOB Editorial Board</vt:lpstr>
      <vt:lpstr>ATOB History</vt:lpstr>
      <vt:lpstr>Purpose and Audience</vt:lpstr>
      <vt:lpstr>Submission Categories</vt:lpstr>
      <vt:lpstr>ATOB’s Unique Traits</vt:lpstr>
      <vt:lpstr>Open Access Policy</vt:lpstr>
      <vt:lpstr>ATOB Latest Issues (2010-2015)</vt:lpstr>
      <vt:lpstr>ATOB Volume 10 March 2016</vt:lpstr>
      <vt:lpstr>ATOB Volume 10 Article Titles</vt:lpstr>
      <vt:lpstr>ATOB Volume 11 Theme</vt:lpstr>
      <vt:lpstr>Manuscript Submission Process</vt:lpstr>
      <vt:lpstr>Publishing Guidelines</vt:lpstr>
      <vt:lpstr>Institutional Review Board</vt:lpstr>
      <vt:lpstr>Peer Review</vt:lpstr>
      <vt:lpstr>Questions to Consider - Peer Review</vt:lpstr>
      <vt:lpstr>Questions to Consider - Peer Review</vt:lpstr>
      <vt:lpstr>10 Tips for Producing a Quality Paper</vt:lpstr>
      <vt:lpstr>Thank you for attending!</vt:lpstr>
      <vt:lpstr>Thank you for attending!</vt:lpstr>
    </vt:vector>
  </TitlesOfParts>
  <Company>SmithBucklin Corp.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Garmes;Carolyn Phillips</dc:creator>
  <cp:lastModifiedBy>lyarnes</cp:lastModifiedBy>
  <cp:revision>57</cp:revision>
  <cp:lastPrinted>2016-01-25T16:49:00Z</cp:lastPrinted>
  <dcterms:created xsi:type="dcterms:W3CDTF">2015-04-29T15:05:31Z</dcterms:created>
  <dcterms:modified xsi:type="dcterms:W3CDTF">2018-04-20T15:35:11Z</dcterms:modified>
</cp:coreProperties>
</file>