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9" r:id="rId3"/>
    <p:sldId id="259" r:id="rId4"/>
    <p:sldId id="258" r:id="rId5"/>
    <p:sldId id="261" r:id="rId6"/>
    <p:sldId id="264" r:id="rId7"/>
    <p:sldId id="266" r:id="rId8"/>
    <p:sldId id="298" r:id="rId9"/>
    <p:sldId id="265" r:id="rId10"/>
    <p:sldId id="285" r:id="rId11"/>
    <p:sldId id="281" r:id="rId12"/>
    <p:sldId id="284" r:id="rId13"/>
    <p:sldId id="282" r:id="rId14"/>
    <p:sldId id="283" r:id="rId15"/>
    <p:sldId id="289" r:id="rId16"/>
    <p:sldId id="300" r:id="rId17"/>
    <p:sldId id="296" r:id="rId18"/>
    <p:sldId id="303" r:id="rId19"/>
    <p:sldId id="273" r:id="rId20"/>
    <p:sldId id="297" r:id="rId21"/>
    <p:sldId id="301" r:id="rId22"/>
    <p:sldId id="294" r:id="rId23"/>
    <p:sldId id="280" r:id="rId24"/>
    <p:sldId id="287" r:id="rId25"/>
    <p:sldId id="286" r:id="rId26"/>
    <p:sldId id="295" r:id="rId27"/>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921" autoAdjust="0"/>
    <p:restoredTop sz="76676" autoAdjust="0"/>
  </p:normalViewPr>
  <p:slideViewPr>
    <p:cSldViewPr>
      <p:cViewPr varScale="1">
        <p:scale>
          <a:sx n="85" d="100"/>
          <a:sy n="85" d="100"/>
        </p:scale>
        <p:origin x="1050" y="96"/>
      </p:cViewPr>
      <p:guideLst>
        <p:guide orient="horz" pos="2160"/>
        <p:guide pos="2880"/>
      </p:guideLst>
    </p:cSldViewPr>
  </p:slideViewPr>
  <p:outlineViewPr>
    <p:cViewPr>
      <p:scale>
        <a:sx n="33" d="100"/>
        <a:sy n="33" d="100"/>
      </p:scale>
      <p:origin x="0" y="1002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Sheet1!$A$1:$A$4</c:f>
              <c:strCache>
                <c:ptCount val="4"/>
                <c:pt idx="0">
                  <c:v>Researchers</c:v>
                </c:pt>
                <c:pt idx="1">
                  <c:v>Practitioners/Clinicians</c:v>
                </c:pt>
                <c:pt idx="2">
                  <c:v>Ppl with Disab. or Family</c:v>
                </c:pt>
                <c:pt idx="3">
                  <c:v>Service Providers</c:v>
                </c:pt>
              </c:strCache>
            </c:strRef>
          </c:cat>
          <c:val>
            <c:numRef>
              <c:f>Sheet1!$B$1:$B$4</c:f>
              <c:numCache>
                <c:formatCode>0.00%</c:formatCode>
                <c:ptCount val="4"/>
                <c:pt idx="0" formatCode="0%">
                  <c:v>0.73000000000000032</c:v>
                </c:pt>
                <c:pt idx="1">
                  <c:v>0.70300000000000029</c:v>
                </c:pt>
                <c:pt idx="2">
                  <c:v>0.66700000000000048</c:v>
                </c:pt>
                <c:pt idx="3">
                  <c:v>0.42300000000000021</c:v>
                </c:pt>
              </c:numCache>
            </c:numRef>
          </c:val>
        </c:ser>
        <c:dLbls>
          <c:showLegendKey val="0"/>
          <c:showVal val="0"/>
          <c:showCatName val="0"/>
          <c:showSerName val="0"/>
          <c:showPercent val="0"/>
          <c:showBubbleSize val="0"/>
        </c:dLbls>
        <c:gapWidth val="150"/>
        <c:axId val="480826304"/>
        <c:axId val="458016584"/>
      </c:barChart>
      <c:catAx>
        <c:axId val="480826304"/>
        <c:scaling>
          <c:orientation val="minMax"/>
        </c:scaling>
        <c:delete val="0"/>
        <c:axPos val="b"/>
        <c:numFmt formatCode="General" sourceLinked="0"/>
        <c:majorTickMark val="out"/>
        <c:minorTickMark val="none"/>
        <c:tickLblPos val="nextTo"/>
        <c:crossAx val="458016584"/>
        <c:crosses val="autoZero"/>
        <c:auto val="1"/>
        <c:lblAlgn val="ctr"/>
        <c:lblOffset val="100"/>
        <c:noMultiLvlLbl val="0"/>
      </c:catAx>
      <c:valAx>
        <c:axId val="458016584"/>
        <c:scaling>
          <c:orientation val="minMax"/>
        </c:scaling>
        <c:delete val="0"/>
        <c:axPos val="l"/>
        <c:majorGridlines/>
        <c:numFmt formatCode="0%" sourceLinked="0"/>
        <c:majorTickMark val="out"/>
        <c:minorTickMark val="none"/>
        <c:tickLblPos val="nextTo"/>
        <c:crossAx val="480826304"/>
        <c:crosses val="autoZero"/>
        <c:crossBetween val="between"/>
        <c:majorUnit val="0.2"/>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8DBB8E7A-7A88-4AD9-A99B-76CA170C3789}" type="datetimeFigureOut">
              <a:rPr lang="en-US" smtClean="0"/>
              <a:pPr/>
              <a:t>4/25/2018</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9322FF3D-1D5F-45A9-BDFB-2A4363847B0B}" type="slidenum">
              <a:rPr lang="en-US" smtClean="0"/>
              <a:pPr/>
              <a:t>‹#›</a:t>
            </a:fld>
            <a:endParaRPr lang="en-US"/>
          </a:p>
        </p:txBody>
      </p:sp>
    </p:spTree>
    <p:extLst>
      <p:ext uri="{BB962C8B-B14F-4D97-AF65-F5344CB8AC3E}">
        <p14:creationId xmlns:p14="http://schemas.microsoft.com/office/powerpoint/2010/main" val="77970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2FF3D-1D5F-45A9-BDFB-2A4363847B0B}" type="slidenum">
              <a:rPr lang="en-US" smtClean="0"/>
              <a:pPr/>
              <a:t>1</a:t>
            </a:fld>
            <a:endParaRPr lang="en-US"/>
          </a:p>
        </p:txBody>
      </p:sp>
    </p:spTree>
    <p:extLst>
      <p:ext uri="{BB962C8B-B14F-4D97-AF65-F5344CB8AC3E}">
        <p14:creationId xmlns:p14="http://schemas.microsoft.com/office/powerpoint/2010/main" val="354130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2FF3D-1D5F-45A9-BDFB-2A4363847B0B}" type="slidenum">
              <a:rPr lang="en-US" smtClean="0"/>
              <a:pPr/>
              <a:t>10</a:t>
            </a:fld>
            <a:endParaRPr lang="en-US"/>
          </a:p>
        </p:txBody>
      </p:sp>
    </p:spTree>
    <p:extLst>
      <p:ext uri="{BB962C8B-B14F-4D97-AF65-F5344CB8AC3E}">
        <p14:creationId xmlns:p14="http://schemas.microsoft.com/office/powerpoint/2010/main" val="4190516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11</a:t>
            </a:fld>
            <a:endParaRPr lang="en-US"/>
          </a:p>
        </p:txBody>
      </p:sp>
    </p:spTree>
    <p:extLst>
      <p:ext uri="{BB962C8B-B14F-4D97-AF65-F5344CB8AC3E}">
        <p14:creationId xmlns:p14="http://schemas.microsoft.com/office/powerpoint/2010/main" val="94509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12</a:t>
            </a:fld>
            <a:endParaRPr lang="en-US"/>
          </a:p>
        </p:txBody>
      </p:sp>
    </p:spTree>
    <p:extLst>
      <p:ext uri="{BB962C8B-B14F-4D97-AF65-F5344CB8AC3E}">
        <p14:creationId xmlns:p14="http://schemas.microsoft.com/office/powerpoint/2010/main" val="238102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13</a:t>
            </a:fld>
            <a:endParaRPr lang="en-US"/>
          </a:p>
        </p:txBody>
      </p:sp>
    </p:spTree>
    <p:extLst>
      <p:ext uri="{BB962C8B-B14F-4D97-AF65-F5344CB8AC3E}">
        <p14:creationId xmlns:p14="http://schemas.microsoft.com/office/powerpoint/2010/main" val="240508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14</a:t>
            </a:fld>
            <a:endParaRPr lang="en-US"/>
          </a:p>
        </p:txBody>
      </p:sp>
    </p:spTree>
    <p:extLst>
      <p:ext uri="{BB962C8B-B14F-4D97-AF65-F5344CB8AC3E}">
        <p14:creationId xmlns:p14="http://schemas.microsoft.com/office/powerpoint/2010/main" val="889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2FF3D-1D5F-45A9-BDFB-2A4363847B0B}" type="slidenum">
              <a:rPr lang="en-US" smtClean="0"/>
              <a:pPr/>
              <a:t>15</a:t>
            </a:fld>
            <a:endParaRPr lang="en-US"/>
          </a:p>
        </p:txBody>
      </p:sp>
    </p:spTree>
    <p:extLst>
      <p:ext uri="{BB962C8B-B14F-4D97-AF65-F5344CB8AC3E}">
        <p14:creationId xmlns:p14="http://schemas.microsoft.com/office/powerpoint/2010/main" val="65108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16</a:t>
            </a:fld>
            <a:endParaRPr lang="en-US"/>
          </a:p>
        </p:txBody>
      </p:sp>
    </p:spTree>
    <p:extLst>
      <p:ext uri="{BB962C8B-B14F-4D97-AF65-F5344CB8AC3E}">
        <p14:creationId xmlns:p14="http://schemas.microsoft.com/office/powerpoint/2010/main" val="156463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17</a:t>
            </a:fld>
            <a:endParaRPr lang="en-US"/>
          </a:p>
        </p:txBody>
      </p:sp>
    </p:spTree>
    <p:extLst>
      <p:ext uri="{BB962C8B-B14F-4D97-AF65-F5344CB8AC3E}">
        <p14:creationId xmlns:p14="http://schemas.microsoft.com/office/powerpoint/2010/main" val="158338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18</a:t>
            </a:fld>
            <a:endParaRPr lang="en-US"/>
          </a:p>
        </p:txBody>
      </p:sp>
    </p:spTree>
    <p:extLst>
      <p:ext uri="{BB962C8B-B14F-4D97-AF65-F5344CB8AC3E}">
        <p14:creationId xmlns:p14="http://schemas.microsoft.com/office/powerpoint/2010/main" val="3912579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19</a:t>
            </a:fld>
            <a:endParaRPr lang="en-US"/>
          </a:p>
        </p:txBody>
      </p:sp>
    </p:spTree>
    <p:extLst>
      <p:ext uri="{BB962C8B-B14F-4D97-AF65-F5344CB8AC3E}">
        <p14:creationId xmlns:p14="http://schemas.microsoft.com/office/powerpoint/2010/main" val="395206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2</a:t>
            </a:fld>
            <a:endParaRPr lang="en-US"/>
          </a:p>
        </p:txBody>
      </p:sp>
    </p:spTree>
    <p:extLst>
      <p:ext uri="{BB962C8B-B14F-4D97-AF65-F5344CB8AC3E}">
        <p14:creationId xmlns:p14="http://schemas.microsoft.com/office/powerpoint/2010/main" val="180065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20</a:t>
            </a:fld>
            <a:endParaRPr lang="en-US"/>
          </a:p>
        </p:txBody>
      </p:sp>
    </p:spTree>
    <p:extLst>
      <p:ext uri="{BB962C8B-B14F-4D97-AF65-F5344CB8AC3E}">
        <p14:creationId xmlns:p14="http://schemas.microsoft.com/office/powerpoint/2010/main" val="172682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22</a:t>
            </a:fld>
            <a:endParaRPr lang="en-US"/>
          </a:p>
        </p:txBody>
      </p:sp>
    </p:spTree>
    <p:extLst>
      <p:ext uri="{BB962C8B-B14F-4D97-AF65-F5344CB8AC3E}">
        <p14:creationId xmlns:p14="http://schemas.microsoft.com/office/powerpoint/2010/main" val="2561815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23</a:t>
            </a:fld>
            <a:endParaRPr lang="en-US"/>
          </a:p>
        </p:txBody>
      </p:sp>
    </p:spTree>
    <p:extLst>
      <p:ext uri="{BB962C8B-B14F-4D97-AF65-F5344CB8AC3E}">
        <p14:creationId xmlns:p14="http://schemas.microsoft.com/office/powerpoint/2010/main" val="2514043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322FF3D-1D5F-45A9-BDFB-2A4363847B0B}" type="slidenum">
              <a:rPr lang="en-US" smtClean="0"/>
              <a:pPr/>
              <a:t>24</a:t>
            </a:fld>
            <a:endParaRPr lang="en-US"/>
          </a:p>
        </p:txBody>
      </p:sp>
    </p:spTree>
    <p:extLst>
      <p:ext uri="{BB962C8B-B14F-4D97-AF65-F5344CB8AC3E}">
        <p14:creationId xmlns:p14="http://schemas.microsoft.com/office/powerpoint/2010/main" val="391160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2FF3D-1D5F-45A9-BDFB-2A4363847B0B}" type="slidenum">
              <a:rPr lang="en-US" smtClean="0"/>
              <a:pPr/>
              <a:t>25</a:t>
            </a:fld>
            <a:endParaRPr lang="en-US"/>
          </a:p>
        </p:txBody>
      </p:sp>
    </p:spTree>
    <p:extLst>
      <p:ext uri="{BB962C8B-B14F-4D97-AF65-F5344CB8AC3E}">
        <p14:creationId xmlns:p14="http://schemas.microsoft.com/office/powerpoint/2010/main" val="546949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22FF3D-1D5F-45A9-BDFB-2A4363847B0B}" type="slidenum">
              <a:rPr lang="en-US" smtClean="0"/>
              <a:pPr/>
              <a:t>26</a:t>
            </a:fld>
            <a:endParaRPr lang="en-US"/>
          </a:p>
        </p:txBody>
      </p:sp>
    </p:spTree>
    <p:extLst>
      <p:ext uri="{BB962C8B-B14F-4D97-AF65-F5344CB8AC3E}">
        <p14:creationId xmlns:p14="http://schemas.microsoft.com/office/powerpoint/2010/main" val="101454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lnSpc>
                <a:spcPct val="90000"/>
              </a:lnSpc>
            </a:pPr>
            <a:endParaRPr lang="en-US" b="0" dirty="0" smtClean="0"/>
          </a:p>
        </p:txBody>
      </p:sp>
      <p:sp>
        <p:nvSpPr>
          <p:cNvPr id="4" name="Slide Number Placeholder 3"/>
          <p:cNvSpPr>
            <a:spLocks noGrp="1"/>
          </p:cNvSpPr>
          <p:nvPr>
            <p:ph type="sldNum" sz="quarter" idx="10"/>
          </p:nvPr>
        </p:nvSpPr>
        <p:spPr/>
        <p:txBody>
          <a:bodyPr/>
          <a:lstStyle/>
          <a:p>
            <a:fld id="{9322FF3D-1D5F-45A9-BDFB-2A4363847B0B}" type="slidenum">
              <a:rPr lang="en-US" smtClean="0"/>
              <a:pPr/>
              <a:t>3</a:t>
            </a:fld>
            <a:endParaRPr lang="en-US"/>
          </a:p>
        </p:txBody>
      </p:sp>
    </p:spTree>
    <p:extLst>
      <p:ext uri="{BB962C8B-B14F-4D97-AF65-F5344CB8AC3E}">
        <p14:creationId xmlns:p14="http://schemas.microsoft.com/office/powerpoint/2010/main" val="278896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366" indent="-231366">
              <a:buNone/>
            </a:pPr>
            <a:endParaRPr lang="en-US" baseline="0" dirty="0" smtClean="0"/>
          </a:p>
        </p:txBody>
      </p:sp>
      <p:sp>
        <p:nvSpPr>
          <p:cNvPr id="4" name="Slide Number Placeholder 3"/>
          <p:cNvSpPr>
            <a:spLocks noGrp="1"/>
          </p:cNvSpPr>
          <p:nvPr>
            <p:ph type="sldNum" sz="quarter" idx="10"/>
          </p:nvPr>
        </p:nvSpPr>
        <p:spPr/>
        <p:txBody>
          <a:bodyPr/>
          <a:lstStyle/>
          <a:p>
            <a:fld id="{9322FF3D-1D5F-45A9-BDFB-2A4363847B0B}" type="slidenum">
              <a:rPr lang="en-US" smtClean="0"/>
              <a:pPr/>
              <a:t>4</a:t>
            </a:fld>
            <a:endParaRPr lang="en-US"/>
          </a:p>
        </p:txBody>
      </p:sp>
    </p:spTree>
    <p:extLst>
      <p:ext uri="{BB962C8B-B14F-4D97-AF65-F5344CB8AC3E}">
        <p14:creationId xmlns:p14="http://schemas.microsoft.com/office/powerpoint/2010/main" val="101892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5</a:t>
            </a:fld>
            <a:endParaRPr lang="en-US"/>
          </a:p>
        </p:txBody>
      </p:sp>
    </p:spTree>
    <p:extLst>
      <p:ext uri="{BB962C8B-B14F-4D97-AF65-F5344CB8AC3E}">
        <p14:creationId xmlns:p14="http://schemas.microsoft.com/office/powerpoint/2010/main" val="3380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6</a:t>
            </a:fld>
            <a:endParaRPr lang="en-US"/>
          </a:p>
        </p:txBody>
      </p:sp>
    </p:spTree>
    <p:extLst>
      <p:ext uri="{BB962C8B-B14F-4D97-AF65-F5344CB8AC3E}">
        <p14:creationId xmlns:p14="http://schemas.microsoft.com/office/powerpoint/2010/main" val="161968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7</a:t>
            </a:fld>
            <a:endParaRPr lang="en-US"/>
          </a:p>
        </p:txBody>
      </p:sp>
    </p:spTree>
    <p:extLst>
      <p:ext uri="{BB962C8B-B14F-4D97-AF65-F5344CB8AC3E}">
        <p14:creationId xmlns:p14="http://schemas.microsoft.com/office/powerpoint/2010/main" val="161968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8</a:t>
            </a:fld>
            <a:endParaRPr lang="en-US"/>
          </a:p>
        </p:txBody>
      </p:sp>
    </p:spTree>
    <p:extLst>
      <p:ext uri="{BB962C8B-B14F-4D97-AF65-F5344CB8AC3E}">
        <p14:creationId xmlns:p14="http://schemas.microsoft.com/office/powerpoint/2010/main" val="164263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endParaRPr lang="en-US" dirty="0"/>
          </a:p>
        </p:txBody>
      </p:sp>
      <p:sp>
        <p:nvSpPr>
          <p:cNvPr id="4" name="Slide Number Placeholder 3"/>
          <p:cNvSpPr>
            <a:spLocks noGrp="1"/>
          </p:cNvSpPr>
          <p:nvPr>
            <p:ph type="sldNum" sz="quarter" idx="10"/>
          </p:nvPr>
        </p:nvSpPr>
        <p:spPr/>
        <p:txBody>
          <a:bodyPr/>
          <a:lstStyle/>
          <a:p>
            <a:fld id="{9322FF3D-1D5F-45A9-BDFB-2A4363847B0B}" type="slidenum">
              <a:rPr lang="en-US" smtClean="0"/>
              <a:pPr/>
              <a:t>9</a:t>
            </a:fld>
            <a:endParaRPr lang="en-US"/>
          </a:p>
        </p:txBody>
      </p:sp>
    </p:spTree>
    <p:extLst>
      <p:ext uri="{BB962C8B-B14F-4D97-AF65-F5344CB8AC3E}">
        <p14:creationId xmlns:p14="http://schemas.microsoft.com/office/powerpoint/2010/main" val="46481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306911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28AC-13F8-446D-8E0F-D950A4CA5AB8}"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128703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38396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313701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8536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FEFC318F-E589-4CBA-8DDE-14648B3B17FA}" type="slidenum">
              <a:rPr lang="en-US"/>
              <a:pPr>
                <a:defRPr/>
              </a:pPr>
              <a:t>‹#›</a:t>
            </a:fld>
            <a:endParaRPr lang="en-US" dirty="0"/>
          </a:p>
        </p:txBody>
      </p:sp>
    </p:spTree>
    <p:extLst>
      <p:ext uri="{BB962C8B-B14F-4D97-AF65-F5344CB8AC3E}">
        <p14:creationId xmlns:p14="http://schemas.microsoft.com/office/powerpoint/2010/main" val="198840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t4tt background">
    <p:bg>
      <p:bgRef idx="1001">
        <a:schemeClr val="bg1"/>
      </p:bgRef>
    </p:bg>
    <p:spTree>
      <p:nvGrpSpPr>
        <p:cNvPr id="1" name=""/>
        <p:cNvGrpSpPr/>
        <p:nvPr/>
      </p:nvGrpSpPr>
      <p:grpSpPr>
        <a:xfrm>
          <a:off x="0" y="0"/>
          <a:ext cx="0" cy="0"/>
          <a:chOff x="0" y="0"/>
          <a:chExt cx="0" cy="0"/>
        </a:xfrm>
      </p:grpSpPr>
      <p:pic>
        <p:nvPicPr>
          <p:cNvPr id="7" name="Picture 6" descr="template no sine wave.jpg"/>
          <p:cNvPicPr>
            <a:picLocks noChangeAspect="1"/>
          </p:cNvPicPr>
          <p:nvPr userDrawn="1"/>
        </p:nvPicPr>
        <p:blipFill>
          <a:blip r:embed="rId2" cstate="print"/>
          <a:stretch>
            <a:fillRect/>
          </a:stretch>
        </p:blipFill>
        <p:spPr>
          <a:xfrm>
            <a:off x="134470" y="0"/>
            <a:ext cx="8875059"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32514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A28AC-13F8-446D-8E0F-D950A4CA5AB8}"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3993039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6A28AC-13F8-446D-8E0F-D950A4CA5AB8}"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255996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6A28AC-13F8-446D-8E0F-D950A4CA5AB8}"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83710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6A28AC-13F8-446D-8E0F-D950A4CA5AB8}"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384282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6A28AC-13F8-446D-8E0F-D950A4CA5AB8}"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68369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561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A28AC-13F8-446D-8E0F-D950A4CA5AB8}"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72723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6A28AC-13F8-446D-8E0F-D950A4CA5AB8}"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47F1D-34DD-4D64-AE33-D6AAE9EF07DF}" type="slidenum">
              <a:rPr lang="en-US" smtClean="0"/>
              <a:pPr/>
              <a:t>‹#›</a:t>
            </a:fld>
            <a:endParaRPr lang="en-US"/>
          </a:p>
        </p:txBody>
      </p:sp>
    </p:spTree>
    <p:extLst>
      <p:ext uri="{BB962C8B-B14F-4D97-AF65-F5344CB8AC3E}">
        <p14:creationId xmlns:p14="http://schemas.microsoft.com/office/powerpoint/2010/main" val="385406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A28AC-13F8-446D-8E0F-D950A4CA5AB8}" type="datetimeFigureOut">
              <a:rPr lang="en-US" smtClean="0"/>
              <a:pPr/>
              <a:t>4/25/2018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47F1D-34DD-4D64-AE33-D6AAE9EF07DF}" type="slidenum">
              <a:rPr lang="en-US" smtClean="0"/>
              <a:pPr/>
              <a:t>‹#›</a:t>
            </a:fld>
            <a:endParaRPr lang="en-US"/>
          </a:p>
        </p:txBody>
      </p:sp>
    </p:spTree>
    <p:extLst>
      <p:ext uri="{BB962C8B-B14F-4D97-AF65-F5344CB8AC3E}">
        <p14:creationId xmlns:p14="http://schemas.microsoft.com/office/powerpoint/2010/main" val="328467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kt4tt.buffalo.edu/knowledgebas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melaniebarwick.com/training.php"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www.ncddr.org/ktinfocent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609850"/>
          </a:xfrm>
        </p:spPr>
        <p:txBody>
          <a:bodyPr>
            <a:normAutofit/>
          </a:bodyPr>
          <a:lstStyle/>
          <a:p>
            <a:r>
              <a:rPr lang="en-US" sz="4800" b="1" dirty="0" smtClean="0"/>
              <a:t>Knowledge Translation Across </a:t>
            </a:r>
            <a:r>
              <a:rPr lang="en-US" sz="4800" b="1" dirty="0" err="1" smtClean="0"/>
              <a:t>RERC</a:t>
            </a:r>
            <a:r>
              <a:rPr lang="en-US" sz="4800" b="1" dirty="0" smtClean="0"/>
              <a:t> Activities</a:t>
            </a:r>
            <a:endParaRPr lang="en-US" sz="4800" b="1" dirty="0"/>
          </a:p>
        </p:txBody>
      </p:sp>
      <p:sp>
        <p:nvSpPr>
          <p:cNvPr id="3" name="Subtitle 2"/>
          <p:cNvSpPr>
            <a:spLocks noGrp="1"/>
          </p:cNvSpPr>
          <p:nvPr>
            <p:ph type="subTitle" idx="1"/>
          </p:nvPr>
        </p:nvSpPr>
        <p:spPr/>
        <p:txBody>
          <a:bodyPr/>
          <a:lstStyle/>
          <a:p>
            <a:r>
              <a:rPr lang="en-US" dirty="0" smtClean="0"/>
              <a:t>Jennifer L Flagg, MBA</a:t>
            </a:r>
          </a:p>
          <a:p>
            <a:r>
              <a:rPr lang="en-US" dirty="0" smtClean="0"/>
              <a:t>Center on KT4TT</a:t>
            </a:r>
          </a:p>
          <a:p>
            <a:r>
              <a:rPr lang="en-US" dirty="0" smtClean="0"/>
              <a:t>University at Buffalo</a:t>
            </a:r>
            <a:endParaRPr lang="en-US" dirty="0"/>
          </a:p>
        </p:txBody>
      </p:sp>
    </p:spTree>
    <p:extLst>
      <p:ext uri="{BB962C8B-B14F-4D97-AF65-F5344CB8AC3E}">
        <p14:creationId xmlns:p14="http://schemas.microsoft.com/office/powerpoint/2010/main" val="490095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4191000"/>
          </a:xfrm>
        </p:spPr>
        <p:txBody>
          <a:bodyPr>
            <a:normAutofit/>
          </a:bodyPr>
          <a:lstStyle/>
          <a:p>
            <a:pPr marL="0" indent="0"/>
            <a:r>
              <a:rPr lang="en-US" sz="8800" dirty="0"/>
              <a:t>What is </a:t>
            </a:r>
            <a:br>
              <a:rPr lang="en-US" sz="8800" dirty="0"/>
            </a:br>
            <a:r>
              <a:rPr lang="en-US" sz="8800" dirty="0"/>
              <a:t>Currently </a:t>
            </a:r>
            <a:br>
              <a:rPr lang="en-US" sz="8800" dirty="0"/>
            </a:br>
            <a:r>
              <a:rPr lang="en-US" sz="8800" dirty="0"/>
              <a:t>Being Done</a:t>
            </a:r>
            <a:r>
              <a:rPr lang="en-US" sz="8800" dirty="0" smtClean="0"/>
              <a:t>?</a:t>
            </a:r>
            <a:endParaRPr lang="en-US" sz="8800" dirty="0"/>
          </a:p>
        </p:txBody>
      </p:sp>
    </p:spTree>
    <p:extLst>
      <p:ext uri="{BB962C8B-B14F-4D97-AF65-F5344CB8AC3E}">
        <p14:creationId xmlns:p14="http://schemas.microsoft.com/office/powerpoint/2010/main" val="3004525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Researchers, practitioners/clinicians, people with disability, service providers."/>
          <p:cNvGraphicFramePr>
            <a:graphicFrameLocks/>
          </p:cNvGraphicFramePr>
          <p:nvPr>
            <p:extLst>
              <p:ext uri="{D42A27DB-BD31-4B8C-83A1-F6EECF244321}">
                <p14:modId xmlns:p14="http://schemas.microsoft.com/office/powerpoint/2010/main" val="972005508"/>
              </p:ext>
            </p:extLst>
          </p:nvPr>
        </p:nvGraphicFramePr>
        <p:xfrm>
          <a:off x="1752600" y="2133600"/>
          <a:ext cx="53340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838200"/>
            <a:ext cx="8229600" cy="1143000"/>
          </a:xfrm>
        </p:spPr>
        <p:txBody>
          <a:bodyPr>
            <a:normAutofit/>
          </a:bodyPr>
          <a:lstStyle/>
          <a:p>
            <a:r>
              <a:rPr lang="en-US" dirty="0"/>
              <a:t>Target </a:t>
            </a:r>
            <a:r>
              <a:rPr lang="en-US" dirty="0" smtClean="0"/>
              <a:t>Audiences</a:t>
            </a:r>
            <a:endParaRPr lang="en-US" dirty="0"/>
          </a:p>
        </p:txBody>
      </p:sp>
    </p:spTree>
    <p:extLst>
      <p:ext uri="{BB962C8B-B14F-4D97-AF65-F5344CB8AC3E}">
        <p14:creationId xmlns:p14="http://schemas.microsoft.com/office/powerpoint/2010/main" val="1860017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Dissemination and </a:t>
            </a:r>
            <a:br>
              <a:rPr lang="en-US" dirty="0" smtClean="0"/>
            </a:br>
            <a:r>
              <a:rPr lang="en-US" dirty="0" smtClean="0"/>
              <a:t>Research Utilization Strategies</a:t>
            </a:r>
            <a:endParaRPr lang="en-US" dirty="0"/>
          </a:p>
        </p:txBody>
      </p:sp>
      <p:sp>
        <p:nvSpPr>
          <p:cNvPr id="3" name="Content Placeholder 2"/>
          <p:cNvSpPr>
            <a:spLocks noGrp="1"/>
          </p:cNvSpPr>
          <p:nvPr>
            <p:ph idx="1"/>
          </p:nvPr>
        </p:nvSpPr>
        <p:spPr>
          <a:xfrm>
            <a:off x="1066800" y="1798637"/>
            <a:ext cx="8229600" cy="4525963"/>
          </a:xfrm>
        </p:spPr>
        <p:txBody>
          <a:bodyPr/>
          <a:lstStyle/>
          <a:p>
            <a:pPr>
              <a:lnSpc>
                <a:spcPct val="150000"/>
              </a:lnSpc>
            </a:pPr>
            <a:r>
              <a:rPr lang="en-US" dirty="0" smtClean="0"/>
              <a:t>Present papers or lectures (95.5%)</a:t>
            </a:r>
          </a:p>
          <a:p>
            <a:pPr>
              <a:lnSpc>
                <a:spcPct val="150000"/>
              </a:lnSpc>
            </a:pPr>
            <a:r>
              <a:rPr lang="en-US" dirty="0" smtClean="0"/>
              <a:t>Scholarly articles (91.9%)</a:t>
            </a:r>
          </a:p>
          <a:p>
            <a:pPr>
              <a:lnSpc>
                <a:spcPct val="150000"/>
              </a:lnSpc>
            </a:pPr>
            <a:r>
              <a:rPr lang="en-US" dirty="0" smtClean="0"/>
              <a:t>Annual/final reports (74.8%)</a:t>
            </a:r>
          </a:p>
          <a:p>
            <a:pPr>
              <a:lnSpc>
                <a:spcPct val="150000"/>
              </a:lnSpc>
            </a:pPr>
            <a:r>
              <a:rPr lang="en-US" dirty="0" smtClean="0"/>
              <a:t>Trainings (71.7%)</a:t>
            </a:r>
          </a:p>
          <a:p>
            <a:pPr>
              <a:lnSpc>
                <a:spcPct val="150000"/>
              </a:lnSpc>
            </a:pPr>
            <a:r>
              <a:rPr lang="en-US" dirty="0" smtClean="0"/>
              <a:t>Websites/pages (68.5%)</a:t>
            </a:r>
            <a:endParaRPr lang="en-US" dirty="0"/>
          </a:p>
          <a:p>
            <a:pPr marL="457200" lvl="1" indent="0">
              <a:buNone/>
            </a:pPr>
            <a:endParaRPr lang="en-US" dirty="0" smtClean="0"/>
          </a:p>
        </p:txBody>
      </p:sp>
    </p:spTree>
    <p:extLst>
      <p:ext uri="{BB962C8B-B14F-4D97-AF65-F5344CB8AC3E}">
        <p14:creationId xmlns:p14="http://schemas.microsoft.com/office/powerpoint/2010/main" val="3332711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dirty="0" smtClean="0"/>
              <a:t>Participant counts (72.2%)</a:t>
            </a:r>
          </a:p>
          <a:p>
            <a:pPr>
              <a:lnSpc>
                <a:spcPct val="150000"/>
              </a:lnSpc>
            </a:pPr>
            <a:r>
              <a:rPr lang="en-US" dirty="0" smtClean="0"/>
              <a:t>Material requests/distributions (56.7%/52.6%)</a:t>
            </a:r>
          </a:p>
          <a:p>
            <a:pPr>
              <a:lnSpc>
                <a:spcPct val="150000"/>
              </a:lnSpc>
            </a:pPr>
            <a:r>
              <a:rPr lang="en-US" dirty="0" smtClean="0"/>
              <a:t>Citation searches (51.5%)</a:t>
            </a:r>
          </a:p>
          <a:p>
            <a:pPr>
              <a:lnSpc>
                <a:spcPct val="150000"/>
              </a:lnSpc>
            </a:pPr>
            <a:r>
              <a:rPr lang="en-US" dirty="0" smtClean="0"/>
              <a:t>Participant surveys (40.2%)</a:t>
            </a:r>
          </a:p>
          <a:p>
            <a:pPr>
              <a:lnSpc>
                <a:spcPct val="150000"/>
              </a:lnSpc>
            </a:pPr>
            <a:r>
              <a:rPr lang="en-US" dirty="0" smtClean="0"/>
              <a:t>Interviews (24.7%)</a:t>
            </a:r>
            <a:endParaRPr lang="en-US" dirty="0"/>
          </a:p>
        </p:txBody>
      </p:sp>
      <p:pic>
        <p:nvPicPr>
          <p:cNvPr id="2051" name="Picture 3" descr="Check l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267200"/>
            <a:ext cx="20574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85800"/>
            <a:ext cx="8229600" cy="1143000"/>
          </a:xfrm>
        </p:spPr>
        <p:txBody>
          <a:bodyPr/>
          <a:lstStyle/>
          <a:p>
            <a:r>
              <a:rPr lang="en-US" dirty="0" smtClean="0"/>
              <a:t>Measuring Impact</a:t>
            </a:r>
            <a:endParaRPr lang="en-US" dirty="0"/>
          </a:p>
        </p:txBody>
      </p:sp>
    </p:spTree>
    <p:extLst>
      <p:ext uri="{BB962C8B-B14F-4D97-AF65-F5344CB8AC3E}">
        <p14:creationId xmlns:p14="http://schemas.microsoft.com/office/powerpoint/2010/main" val="2236601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Limited funding</a:t>
            </a:r>
          </a:p>
          <a:p>
            <a:r>
              <a:rPr lang="en-US" dirty="0" smtClean="0"/>
              <a:t>Limited planning time</a:t>
            </a:r>
          </a:p>
          <a:p>
            <a:endParaRPr lang="en-US" dirty="0"/>
          </a:p>
          <a:p>
            <a:r>
              <a:rPr lang="en-US" dirty="0" smtClean="0"/>
              <a:t>Comments</a:t>
            </a:r>
          </a:p>
          <a:p>
            <a:pPr lvl="1"/>
            <a:r>
              <a:rPr lang="en-US" dirty="0" smtClean="0"/>
              <a:t>Saw </a:t>
            </a:r>
            <a:r>
              <a:rPr lang="en-US" dirty="0" err="1" smtClean="0"/>
              <a:t>KT</a:t>
            </a:r>
            <a:r>
              <a:rPr lang="en-US" dirty="0" smtClean="0"/>
              <a:t> as an end of grant activity</a:t>
            </a:r>
          </a:p>
          <a:p>
            <a:pPr lvl="1"/>
            <a:r>
              <a:rPr lang="en-US" dirty="0" smtClean="0"/>
              <a:t>“…dissemination and/or utilization activities would take away from this project’s primary work and focus.” </a:t>
            </a:r>
            <a:endParaRPr lang="en-US" dirty="0"/>
          </a:p>
        </p:txBody>
      </p:sp>
      <p:pic>
        <p:nvPicPr>
          <p:cNvPr id="1026" name="Picture 2" descr="alt=&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587524"/>
            <a:ext cx="2937850" cy="2023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600"/>
            <a:ext cx="8229600" cy="1143000"/>
          </a:xfrm>
        </p:spPr>
        <p:txBody>
          <a:bodyPr>
            <a:normAutofit fontScale="90000"/>
          </a:bodyPr>
          <a:lstStyle/>
          <a:p>
            <a:r>
              <a:rPr lang="en-US" dirty="0" smtClean="0"/>
              <a:t>Barriers to Reaching Target Audience</a:t>
            </a:r>
            <a:endParaRPr lang="en-US" dirty="0"/>
          </a:p>
        </p:txBody>
      </p:sp>
    </p:spTree>
    <p:extLst>
      <p:ext uri="{BB962C8B-B14F-4D97-AF65-F5344CB8AC3E}">
        <p14:creationId xmlns:p14="http://schemas.microsoft.com/office/powerpoint/2010/main" val="2832419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5211762"/>
          </a:xfrm>
        </p:spPr>
        <p:txBody>
          <a:bodyPr>
            <a:normAutofit/>
          </a:bodyPr>
          <a:lstStyle/>
          <a:p>
            <a:pPr lvl="0">
              <a:spcBef>
                <a:spcPct val="20000"/>
              </a:spcBef>
            </a:pPr>
            <a:r>
              <a:rPr lang="en-US" sz="9600" dirty="0">
                <a:solidFill>
                  <a:prstClr val="black"/>
                </a:solidFill>
                <a:ea typeface="+mn-ea"/>
                <a:cs typeface="+mn-cs"/>
              </a:rPr>
              <a:t>What Else Can Be Done?</a:t>
            </a:r>
            <a:br>
              <a:rPr lang="en-US" sz="9600" dirty="0">
                <a:solidFill>
                  <a:prstClr val="black"/>
                </a:solidFill>
                <a:ea typeface="+mn-ea"/>
                <a:cs typeface="+mn-cs"/>
              </a:rPr>
            </a:br>
            <a:endParaRPr lang="en-US" dirty="0"/>
          </a:p>
        </p:txBody>
      </p:sp>
    </p:spTree>
    <p:extLst>
      <p:ext uri="{BB962C8B-B14F-4D97-AF65-F5344CB8AC3E}">
        <p14:creationId xmlns:p14="http://schemas.microsoft.com/office/powerpoint/2010/main" val="2407279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3200" dirty="0" smtClean="0"/>
              <a:t>Three Different Methods yield Knowledge Outputs in 3 Different States</a:t>
            </a:r>
            <a:endParaRPr lang="en-US" sz="3200" dirty="0"/>
          </a:p>
        </p:txBody>
      </p:sp>
      <p:sp>
        <p:nvSpPr>
          <p:cNvPr id="3" name="Content Placeholder 2"/>
          <p:cNvSpPr>
            <a:spLocks noGrp="1"/>
          </p:cNvSpPr>
          <p:nvPr>
            <p:ph idx="1"/>
          </p:nvPr>
        </p:nvSpPr>
        <p:spPr>
          <a:xfrm>
            <a:off x="457200" y="1524000"/>
            <a:ext cx="8229600" cy="4602163"/>
          </a:xfrm>
        </p:spPr>
        <p:txBody>
          <a:bodyPr/>
          <a:lstStyle/>
          <a:p>
            <a:pPr>
              <a:buNone/>
            </a:pPr>
            <a:endParaRPr lang="en-US" b="0" i="0" dirty="0" smtClean="0"/>
          </a:p>
          <a:p>
            <a:pPr>
              <a:buNone/>
            </a:pPr>
            <a:r>
              <a:rPr lang="en-US" b="0" i="0" dirty="0" smtClean="0"/>
              <a:t>Scientific Research Method►</a:t>
            </a:r>
          </a:p>
          <a:p>
            <a:pPr>
              <a:buNone/>
            </a:pPr>
            <a:r>
              <a:rPr lang="en-US" b="0" i="1" dirty="0" smtClean="0"/>
              <a:t>          </a:t>
            </a:r>
            <a:r>
              <a:rPr lang="en-US" b="0" i="1" dirty="0" smtClean="0">
                <a:solidFill>
                  <a:srgbClr val="0070C0"/>
                </a:solidFill>
              </a:rPr>
              <a:t>Conceptual Discovery</a:t>
            </a:r>
          </a:p>
          <a:p>
            <a:pPr>
              <a:buNone/>
            </a:pPr>
            <a:r>
              <a:rPr lang="en-US" b="0" i="0" dirty="0" smtClean="0"/>
              <a:t>Engineering Development Method</a:t>
            </a:r>
            <a:r>
              <a:rPr lang="en-US" b="0" dirty="0" smtClean="0"/>
              <a:t>►</a:t>
            </a:r>
          </a:p>
          <a:p>
            <a:pPr>
              <a:buNone/>
            </a:pPr>
            <a:r>
              <a:rPr lang="en-US" b="0" i="1" dirty="0" smtClean="0"/>
              <a:t>          </a:t>
            </a:r>
            <a:r>
              <a:rPr lang="en-US" b="0" i="1" dirty="0" smtClean="0">
                <a:solidFill>
                  <a:srgbClr val="C00000"/>
                </a:solidFill>
              </a:rPr>
              <a:t>Prototype Invention</a:t>
            </a:r>
          </a:p>
          <a:p>
            <a:pPr>
              <a:buNone/>
            </a:pPr>
            <a:r>
              <a:rPr lang="en-US" b="0" i="0" dirty="0" smtClean="0"/>
              <a:t>Industrial Production Method►</a:t>
            </a:r>
          </a:p>
          <a:p>
            <a:pPr>
              <a:buNone/>
            </a:pPr>
            <a:r>
              <a:rPr lang="en-US" b="0" i="1" dirty="0" smtClean="0"/>
              <a:t>         </a:t>
            </a:r>
            <a:r>
              <a:rPr lang="en-US" b="0" i="1" dirty="0" smtClean="0">
                <a:solidFill>
                  <a:srgbClr val="00B050"/>
                </a:solidFill>
              </a:rPr>
              <a:t>Commercial Product</a:t>
            </a:r>
          </a:p>
        </p:txBody>
      </p:sp>
    </p:spTree>
    <p:extLst>
      <p:ext uri="{BB962C8B-B14F-4D97-AF65-F5344CB8AC3E}">
        <p14:creationId xmlns:p14="http://schemas.microsoft.com/office/powerpoint/2010/main" val="271383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ases, stages and gates."/>
          <p:cNvPicPr>
            <a:picLocks noChangeAspect="1"/>
          </p:cNvPicPr>
          <p:nvPr/>
        </p:nvPicPr>
        <p:blipFill>
          <a:blip r:embed="rId3" cstate="print"/>
          <a:stretch>
            <a:fillRect/>
          </a:stretch>
        </p:blipFill>
        <p:spPr>
          <a:xfrm>
            <a:off x="468172" y="533400"/>
            <a:ext cx="8229600" cy="368080"/>
          </a:xfrm>
          <a:prstGeom prst="rect">
            <a:avLst/>
          </a:prstGeom>
        </p:spPr>
      </p:pic>
      <p:pic>
        <p:nvPicPr>
          <p:cNvPr id="6" name="Picture 5" descr="Innovation; invention and discovery."/>
          <p:cNvPicPr>
            <a:picLocks noChangeAspect="1"/>
          </p:cNvPicPr>
          <p:nvPr/>
        </p:nvPicPr>
        <p:blipFill>
          <a:blip r:embed="rId4" cstate="print"/>
          <a:stretch>
            <a:fillRect/>
          </a:stretch>
        </p:blipFill>
        <p:spPr>
          <a:xfrm>
            <a:off x="457200" y="977189"/>
            <a:ext cx="877824" cy="5771693"/>
          </a:xfrm>
          <a:prstGeom prst="rect">
            <a:avLst/>
          </a:prstGeom>
        </p:spPr>
      </p:pic>
      <p:pic>
        <p:nvPicPr>
          <p:cNvPr id="7" name="Picture 6" descr="Stages 1, 2 and 3."/>
          <p:cNvPicPr>
            <a:picLocks noChangeAspect="1"/>
          </p:cNvPicPr>
          <p:nvPr/>
        </p:nvPicPr>
        <p:blipFill>
          <a:blip r:embed="rId5" cstate="print"/>
          <a:stretch>
            <a:fillRect/>
          </a:stretch>
        </p:blipFill>
        <p:spPr>
          <a:xfrm>
            <a:off x="1406346" y="977189"/>
            <a:ext cx="7315200" cy="2017606"/>
          </a:xfrm>
          <a:prstGeom prst="rect">
            <a:avLst/>
          </a:prstGeom>
        </p:spPr>
      </p:pic>
      <p:pic>
        <p:nvPicPr>
          <p:cNvPr id="9" name="Picture 8" descr="Stages 4, 5 and 6."/>
          <p:cNvPicPr>
            <a:picLocks noChangeAspect="1"/>
          </p:cNvPicPr>
          <p:nvPr/>
        </p:nvPicPr>
        <p:blipFill>
          <a:blip r:embed="rId6" cstate="print"/>
          <a:stretch>
            <a:fillRect/>
          </a:stretch>
        </p:blipFill>
        <p:spPr>
          <a:xfrm>
            <a:off x="1384402" y="3034589"/>
            <a:ext cx="7315200" cy="2011542"/>
          </a:xfrm>
          <a:prstGeom prst="rect">
            <a:avLst/>
          </a:prstGeom>
        </p:spPr>
      </p:pic>
      <p:pic>
        <p:nvPicPr>
          <p:cNvPr id="10" name="Picture 9" descr="Stages 7, 8 and 9."/>
          <p:cNvPicPr>
            <a:picLocks noChangeAspect="1"/>
          </p:cNvPicPr>
          <p:nvPr/>
        </p:nvPicPr>
        <p:blipFill>
          <a:blip r:embed="rId7" cstate="print"/>
          <a:stretch>
            <a:fillRect/>
          </a:stretch>
        </p:blipFill>
        <p:spPr>
          <a:xfrm>
            <a:off x="1384402" y="5091989"/>
            <a:ext cx="7315200" cy="1665293"/>
          </a:xfrm>
          <a:prstGeom prst="rect">
            <a:avLst/>
          </a:prstGeom>
        </p:spPr>
      </p:pic>
      <p:sp>
        <p:nvSpPr>
          <p:cNvPr id="2" name="Title 1"/>
          <p:cNvSpPr>
            <a:spLocks noGrp="1"/>
          </p:cNvSpPr>
          <p:nvPr>
            <p:ph type="title"/>
          </p:nvPr>
        </p:nvSpPr>
        <p:spPr>
          <a:xfrm>
            <a:off x="457200" y="76200"/>
            <a:ext cx="8229600" cy="1143000"/>
          </a:xfrm>
        </p:spPr>
        <p:txBody>
          <a:bodyPr/>
          <a:lstStyle/>
          <a:p>
            <a:pPr lvl="0">
              <a:spcBef>
                <a:spcPts val="0"/>
              </a:spcBef>
            </a:pPr>
            <a:r>
              <a:rPr lang="en-US" sz="1800" b="1" dirty="0">
                <a:solidFill>
                  <a:prstClr val="black"/>
                </a:solidFill>
                <a:ea typeface="+mn-ea"/>
                <a:cs typeface="+mn-cs"/>
              </a:rPr>
              <a:t>Need to Knowledge (</a:t>
            </a:r>
            <a:r>
              <a:rPr lang="en-US" sz="1800" b="1" dirty="0" err="1">
                <a:solidFill>
                  <a:prstClr val="black"/>
                </a:solidFill>
                <a:ea typeface="+mn-ea"/>
                <a:cs typeface="+mn-cs"/>
              </a:rPr>
              <a:t>NtK</a:t>
            </a:r>
            <a:r>
              <a:rPr lang="en-US" sz="1800" b="1" dirty="0">
                <a:solidFill>
                  <a:prstClr val="black"/>
                </a:solidFill>
                <a:ea typeface="+mn-ea"/>
                <a:cs typeface="+mn-cs"/>
              </a:rPr>
              <a:t>) Model for Technological Innovations</a:t>
            </a:r>
            <a:br>
              <a:rPr lang="en-US" sz="1800" b="1" dirty="0">
                <a:solidFill>
                  <a:prstClr val="black"/>
                </a:solidFill>
                <a:ea typeface="+mn-ea"/>
                <a:cs typeface="+mn-cs"/>
              </a:rPr>
            </a:br>
            <a:endParaRPr lang="en-US" dirty="0"/>
          </a:p>
        </p:txBody>
      </p:sp>
    </p:spTree>
    <p:extLst>
      <p:ext uri="{BB962C8B-B14F-4D97-AF65-F5344CB8AC3E}">
        <p14:creationId xmlns:p14="http://schemas.microsoft.com/office/powerpoint/2010/main" val="39989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chart KT, TT and 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23942"/>
            <a:ext cx="9144000" cy="1810115"/>
          </a:xfrm>
          <a:prstGeom prst="rect">
            <a:avLst/>
          </a:prstGeom>
        </p:spPr>
      </p:pic>
      <p:sp>
        <p:nvSpPr>
          <p:cNvPr id="5" name="Title 4"/>
          <p:cNvSpPr>
            <a:spLocks noGrp="1"/>
          </p:cNvSpPr>
          <p:nvPr>
            <p:ph type="title"/>
          </p:nvPr>
        </p:nvSpPr>
        <p:spPr>
          <a:xfrm>
            <a:off x="533400" y="762000"/>
            <a:ext cx="8229600" cy="1143000"/>
          </a:xfrm>
        </p:spPr>
        <p:txBody>
          <a:bodyPr>
            <a:normAutofit fontScale="90000"/>
          </a:bodyPr>
          <a:lstStyle/>
          <a:p>
            <a:r>
              <a:rPr lang="en-US" sz="3600" dirty="0" smtClean="0"/>
              <a:t>Knowledge Communication – </a:t>
            </a:r>
            <a:br>
              <a:rPr lang="en-US" sz="3600" dirty="0" smtClean="0"/>
            </a:br>
            <a:r>
              <a:rPr lang="en-US" sz="3600" dirty="0" smtClean="0"/>
              <a:t>3 Strategies for 3 States</a:t>
            </a:r>
            <a:endParaRPr lang="en-US" sz="3600" dirty="0"/>
          </a:p>
        </p:txBody>
      </p:sp>
    </p:spTree>
    <p:extLst>
      <p:ext uri="{BB962C8B-B14F-4D97-AF65-F5344CB8AC3E}">
        <p14:creationId xmlns:p14="http://schemas.microsoft.com/office/powerpoint/2010/main" val="3689745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err="1" smtClean="0"/>
              <a:t>KT</a:t>
            </a:r>
            <a:r>
              <a:rPr lang="en-US" dirty="0" smtClean="0"/>
              <a:t> for Discovery Outputs</a:t>
            </a:r>
            <a:endParaRPr lang="en-US" dirty="0"/>
          </a:p>
        </p:txBody>
      </p:sp>
      <p:pic>
        <p:nvPicPr>
          <p:cNvPr id="1026" name="Picture 2" descr="Discovery outputs fig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86" t="3769" r="9921" b="18744"/>
          <a:stretch/>
        </p:blipFill>
        <p:spPr bwMode="auto">
          <a:xfrm>
            <a:off x="1013508" y="1691640"/>
            <a:ext cx="7063692" cy="501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310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Presentation Outline</a:t>
            </a:r>
            <a:endParaRPr lang="en-US" dirty="0"/>
          </a:p>
        </p:txBody>
      </p:sp>
      <p:sp>
        <p:nvSpPr>
          <p:cNvPr id="3" name="Content Placeholder 2"/>
          <p:cNvSpPr>
            <a:spLocks noGrp="1"/>
          </p:cNvSpPr>
          <p:nvPr>
            <p:ph idx="1"/>
          </p:nvPr>
        </p:nvSpPr>
        <p:spPr>
          <a:xfrm>
            <a:off x="457200" y="1600200"/>
            <a:ext cx="8229600" cy="4525963"/>
          </a:xfrm>
        </p:spPr>
        <p:txBody>
          <a:bodyPr/>
          <a:lstStyle/>
          <a:p>
            <a:pPr>
              <a:lnSpc>
                <a:spcPct val="200000"/>
              </a:lnSpc>
            </a:pPr>
            <a:r>
              <a:rPr lang="en-US" dirty="0" err="1" smtClean="0"/>
              <a:t>KT</a:t>
            </a:r>
            <a:r>
              <a:rPr lang="en-US" dirty="0" smtClean="0"/>
              <a:t>- What is it and why does it matter?</a:t>
            </a:r>
          </a:p>
          <a:p>
            <a:pPr>
              <a:lnSpc>
                <a:spcPct val="200000"/>
              </a:lnSpc>
            </a:pPr>
            <a:r>
              <a:rPr lang="en-US" dirty="0" smtClean="0"/>
              <a:t>What is currently being done by </a:t>
            </a:r>
            <a:r>
              <a:rPr lang="en-US" dirty="0" err="1" smtClean="0"/>
              <a:t>RERC’s</a:t>
            </a:r>
            <a:r>
              <a:rPr lang="en-US" dirty="0" smtClean="0"/>
              <a:t>?</a:t>
            </a:r>
          </a:p>
          <a:p>
            <a:pPr>
              <a:lnSpc>
                <a:spcPct val="200000"/>
              </a:lnSpc>
            </a:pPr>
            <a:r>
              <a:rPr lang="en-US" dirty="0" smtClean="0"/>
              <a:t>What else can be done?</a:t>
            </a:r>
            <a:endParaRPr lang="en-US" dirty="0"/>
          </a:p>
        </p:txBody>
      </p:sp>
    </p:spTree>
    <p:extLst>
      <p:ext uri="{BB962C8B-B14F-4D97-AF65-F5344CB8AC3E}">
        <p14:creationId xmlns:p14="http://schemas.microsoft.com/office/powerpoint/2010/main" val="2334531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a:t>
            </a:r>
            <a:r>
              <a:rPr lang="en-US" dirty="0" err="1" smtClean="0"/>
              <a:t>KT</a:t>
            </a:r>
            <a:endParaRPr lang="en-US" dirty="0"/>
          </a:p>
        </p:txBody>
      </p:sp>
      <p:sp>
        <p:nvSpPr>
          <p:cNvPr id="3" name="Content Placeholder 2"/>
          <p:cNvSpPr>
            <a:spLocks noGrp="1"/>
          </p:cNvSpPr>
          <p:nvPr>
            <p:ph idx="1"/>
          </p:nvPr>
        </p:nvSpPr>
        <p:spPr/>
        <p:txBody>
          <a:bodyPr>
            <a:normAutofit lnSpcReduction="10000"/>
          </a:bodyPr>
          <a:lstStyle/>
          <a:p>
            <a:r>
              <a:rPr lang="en-US" dirty="0"/>
              <a:t>1.1 </a:t>
            </a:r>
            <a:r>
              <a:rPr lang="en-US" dirty="0" smtClean="0"/>
              <a:t>Assess </a:t>
            </a:r>
            <a:r>
              <a:rPr lang="en-US" dirty="0"/>
              <a:t>needs </a:t>
            </a:r>
            <a:r>
              <a:rPr lang="en-US" dirty="0" smtClean="0"/>
              <a:t>with </a:t>
            </a:r>
            <a:r>
              <a:rPr lang="en-US" dirty="0"/>
              <a:t>input from </a:t>
            </a:r>
            <a:r>
              <a:rPr lang="en-US" dirty="0" smtClean="0"/>
              <a:t>stakeholders.</a:t>
            </a:r>
          </a:p>
          <a:p>
            <a:r>
              <a:rPr lang="en-US" dirty="0"/>
              <a:t>2.2 </a:t>
            </a:r>
            <a:r>
              <a:rPr lang="en-US" dirty="0" smtClean="0"/>
              <a:t>Perform </a:t>
            </a:r>
            <a:r>
              <a:rPr lang="en-US" dirty="0"/>
              <a:t>preliminary </a:t>
            </a:r>
            <a:r>
              <a:rPr lang="en-US" dirty="0" err="1"/>
              <a:t>valuability</a:t>
            </a:r>
            <a:r>
              <a:rPr lang="en-US" dirty="0"/>
              <a:t> assessments </a:t>
            </a:r>
            <a:r>
              <a:rPr lang="en-US" dirty="0" smtClean="0"/>
              <a:t>with </a:t>
            </a:r>
            <a:r>
              <a:rPr lang="en-US" dirty="0"/>
              <a:t>input from </a:t>
            </a:r>
            <a:r>
              <a:rPr lang="en-US" dirty="0" smtClean="0"/>
              <a:t>stakeholders.</a:t>
            </a:r>
          </a:p>
          <a:p>
            <a:r>
              <a:rPr lang="en-US" dirty="0" smtClean="0"/>
              <a:t>3.1 Identify </a:t>
            </a:r>
            <a:r>
              <a:rPr lang="en-US" dirty="0"/>
              <a:t>expertise needs and assemble </a:t>
            </a:r>
            <a:r>
              <a:rPr lang="en-US" dirty="0" err="1"/>
              <a:t>transdisciplinary</a:t>
            </a:r>
            <a:r>
              <a:rPr lang="en-US" dirty="0"/>
              <a:t> research </a:t>
            </a:r>
            <a:r>
              <a:rPr lang="en-US" dirty="0" smtClean="0"/>
              <a:t>team.</a:t>
            </a:r>
          </a:p>
          <a:p>
            <a:r>
              <a:rPr lang="en-US" dirty="0"/>
              <a:t>4.6 </a:t>
            </a:r>
            <a:r>
              <a:rPr lang="en-US" dirty="0" smtClean="0"/>
              <a:t>Initiate </a:t>
            </a:r>
            <a:r>
              <a:rPr lang="en-US" dirty="0"/>
              <a:t>key co-development practices</a:t>
            </a:r>
            <a:r>
              <a:rPr lang="en-US" dirty="0" smtClean="0"/>
              <a:t>.</a:t>
            </a:r>
          </a:p>
          <a:p>
            <a:r>
              <a:rPr lang="en-US" dirty="0" smtClean="0"/>
              <a:t>6.3 Test refined beta prototype with consumers in field.</a:t>
            </a:r>
          </a:p>
          <a:p>
            <a:endParaRPr lang="en-US" dirty="0" smtClean="0"/>
          </a:p>
          <a:p>
            <a:endParaRPr lang="en-US" dirty="0" smtClean="0"/>
          </a:p>
          <a:p>
            <a:endParaRPr lang="en-US" dirty="0"/>
          </a:p>
        </p:txBody>
      </p:sp>
    </p:spTree>
    <p:extLst>
      <p:ext uri="{BB962C8B-B14F-4D97-AF65-F5344CB8AC3E}">
        <p14:creationId xmlns:p14="http://schemas.microsoft.com/office/powerpoint/2010/main" val="3767845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Practical Tool</a:t>
            </a:r>
            <a:br>
              <a:rPr lang="en-US" sz="3600" dirty="0" smtClean="0"/>
            </a:br>
            <a:r>
              <a:rPr lang="en-US" sz="3600" dirty="0" err="1" smtClean="0"/>
              <a:t>TT</a:t>
            </a:r>
            <a:r>
              <a:rPr lang="en-US" sz="3600" dirty="0" smtClean="0"/>
              <a:t> Planning Template</a:t>
            </a:r>
            <a:br>
              <a:rPr lang="en-US" sz="3600" dirty="0" smtClean="0"/>
            </a:br>
            <a:r>
              <a:rPr lang="en-US" sz="1800" dirty="0" smtClean="0">
                <a:hlinkClick r:id="rId2"/>
              </a:rPr>
              <a:t>http://kt4tt.buffalo.edu/knowledgebase</a:t>
            </a:r>
            <a:r>
              <a:rPr lang="en-US" sz="1800" dirty="0" smtClean="0"/>
              <a:t> </a:t>
            </a:r>
            <a:endParaRPr lang="en-US" sz="3200" dirty="0"/>
          </a:p>
        </p:txBody>
      </p:sp>
      <p:pic>
        <p:nvPicPr>
          <p:cNvPr id="2050" name="Picture 2" descr="Practical tool TT Planning template web 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92" t="14826" r="30270" b="29869"/>
          <a:stretch/>
        </p:blipFill>
        <p:spPr bwMode="auto">
          <a:xfrm>
            <a:off x="1317170" y="1832211"/>
            <a:ext cx="6455230" cy="472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482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Practical Tool</a:t>
            </a:r>
            <a:br>
              <a:rPr lang="en-US" sz="3600" dirty="0" smtClean="0"/>
            </a:br>
            <a:r>
              <a:rPr lang="en-US" sz="3600" dirty="0" err="1" smtClean="0"/>
              <a:t>KT</a:t>
            </a:r>
            <a:r>
              <a:rPr lang="en-US" sz="3600" dirty="0" smtClean="0"/>
              <a:t>  Planning Template</a:t>
            </a:r>
            <a:endParaRPr lang="en-US" sz="3600" dirty="0"/>
          </a:p>
        </p:txBody>
      </p:sp>
      <p:sp>
        <p:nvSpPr>
          <p:cNvPr id="3" name="Content Placeholder 2" descr="Knowledge Translation Training and Tools web page.&#10;"/>
          <p:cNvSpPr>
            <a:spLocks noGrp="1"/>
          </p:cNvSpPr>
          <p:nvPr>
            <p:ph idx="4294967295"/>
          </p:nvPr>
        </p:nvSpPr>
        <p:spPr>
          <a:xfrm>
            <a:off x="0" y="1600200"/>
            <a:ext cx="8229600" cy="4525963"/>
          </a:xfrm>
        </p:spPr>
        <p:txBody>
          <a:bodyPr>
            <a:normAutofit fontScale="40000" lnSpcReduction="20000"/>
          </a:bodyPr>
          <a:lstStyle/>
          <a:p>
            <a:pPr marL="0" indent="0" algn="ctr">
              <a:buNone/>
            </a:pPr>
            <a:r>
              <a:rPr lang="en-US" sz="5100" dirty="0"/>
              <a:t>Available at: </a:t>
            </a:r>
            <a:r>
              <a:rPr lang="en-US" sz="5100" dirty="0">
                <a:hlinkClick r:id="rId3"/>
              </a:rPr>
              <a:t>http://www.melaniebarwick.com/training.php</a:t>
            </a:r>
            <a:r>
              <a:rPr lang="en-US" sz="5100" dirty="0"/>
              <a:t> </a:t>
            </a:r>
            <a:endParaRPr lang="en-US" sz="4000" dirty="0"/>
          </a:p>
          <a:p>
            <a:endParaRPr lang="en-US" sz="5100" dirty="0" smtClean="0"/>
          </a:p>
          <a:p>
            <a:r>
              <a:rPr lang="en-US" sz="6000" dirty="0" smtClean="0"/>
              <a:t>Consider</a:t>
            </a:r>
            <a:r>
              <a:rPr lang="en-US" sz="6000" dirty="0"/>
              <a:t>: </a:t>
            </a:r>
          </a:p>
          <a:p>
            <a:pPr lvl="1"/>
            <a:r>
              <a:rPr lang="en-US" sz="5000" dirty="0" smtClean="0"/>
              <a:t>Research partners</a:t>
            </a:r>
          </a:p>
          <a:p>
            <a:pPr lvl="1"/>
            <a:r>
              <a:rPr lang="en-US" sz="5000" dirty="0"/>
              <a:t>L</a:t>
            </a:r>
            <a:r>
              <a:rPr lang="en-US" sz="5000" dirty="0" smtClean="0"/>
              <a:t>evel of partner engagement</a:t>
            </a:r>
          </a:p>
          <a:p>
            <a:pPr lvl="1"/>
            <a:r>
              <a:rPr lang="en-US" sz="5000" dirty="0" err="1" smtClean="0"/>
              <a:t>KT</a:t>
            </a:r>
            <a:r>
              <a:rPr lang="en-US" sz="5000" dirty="0" smtClean="0"/>
              <a:t> expertise on team</a:t>
            </a:r>
          </a:p>
          <a:p>
            <a:pPr lvl="1"/>
            <a:r>
              <a:rPr lang="en-US" sz="5000" dirty="0" smtClean="0"/>
              <a:t>Messages</a:t>
            </a:r>
          </a:p>
          <a:p>
            <a:pPr lvl="1"/>
            <a:r>
              <a:rPr lang="en-US" sz="5000" dirty="0" smtClean="0"/>
              <a:t>Audiences</a:t>
            </a:r>
          </a:p>
          <a:p>
            <a:pPr lvl="1"/>
            <a:r>
              <a:rPr lang="en-US" sz="5000" dirty="0" err="1" smtClean="0"/>
              <a:t>KT</a:t>
            </a:r>
            <a:r>
              <a:rPr lang="en-US" sz="5000" dirty="0" smtClean="0"/>
              <a:t> goals</a:t>
            </a:r>
          </a:p>
          <a:p>
            <a:pPr lvl="1"/>
            <a:r>
              <a:rPr lang="en-US" sz="5000" dirty="0" err="1" smtClean="0"/>
              <a:t>KT</a:t>
            </a:r>
            <a:r>
              <a:rPr lang="en-US" sz="5000" dirty="0" smtClean="0"/>
              <a:t> methods &amp; processes</a:t>
            </a:r>
          </a:p>
          <a:p>
            <a:pPr lvl="1"/>
            <a:r>
              <a:rPr lang="en-US" sz="5000" dirty="0" smtClean="0"/>
              <a:t>Intended impact &amp; evaluation</a:t>
            </a:r>
          </a:p>
          <a:p>
            <a:pPr lvl="1"/>
            <a:r>
              <a:rPr lang="en-US" sz="5000" dirty="0" smtClean="0"/>
              <a:t>Role of partners</a:t>
            </a:r>
          </a:p>
          <a:p>
            <a:pPr lvl="1"/>
            <a:r>
              <a:rPr lang="en-US" sz="5000" dirty="0" smtClean="0"/>
              <a:t>Resources &amp; budget </a:t>
            </a:r>
            <a:r>
              <a:rPr lang="en-US" sz="5000" dirty="0" smtClean="0">
                <a:sym typeface="Wingdings" pitchFamily="2" charset="2"/>
              </a:rPr>
              <a:t> Estimated costs</a:t>
            </a:r>
          </a:p>
          <a:p>
            <a:pPr lvl="1"/>
            <a:r>
              <a:rPr lang="en-US" sz="5000" dirty="0" smtClean="0">
                <a:sym typeface="Wingdings" pitchFamily="2" charset="2"/>
              </a:rPr>
              <a:t>Implementation Plan</a:t>
            </a:r>
            <a:endParaRPr lang="en-US" sz="4500" dirty="0" smtClean="0"/>
          </a:p>
          <a:p>
            <a:pPr lvl="1"/>
            <a:endParaRPr lang="en-US" sz="3600" dirty="0"/>
          </a:p>
        </p:txBody>
      </p:sp>
      <p:pic>
        <p:nvPicPr>
          <p:cNvPr id="1026" name="Picture 2" descr="Knowledge Translation Training and Tools web p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034" t="11492" r="2309" b="12319"/>
          <a:stretch/>
        </p:blipFill>
        <p:spPr bwMode="auto">
          <a:xfrm>
            <a:off x="4648200" y="2675768"/>
            <a:ext cx="4034523" cy="244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350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675"/>
            <a:ext cx="8229600" cy="1143000"/>
          </a:xfrm>
        </p:spPr>
        <p:txBody>
          <a:bodyPr/>
          <a:lstStyle/>
          <a:p>
            <a:r>
              <a:rPr lang="en-US" dirty="0" smtClean="0"/>
              <a:t>Resources</a:t>
            </a:r>
            <a:endParaRPr lang="en-US" dirty="0"/>
          </a:p>
        </p:txBody>
      </p:sp>
      <p:sp>
        <p:nvSpPr>
          <p:cNvPr id="3" name="Content Placeholder 2"/>
          <p:cNvSpPr>
            <a:spLocks noGrp="1"/>
          </p:cNvSpPr>
          <p:nvPr>
            <p:ph idx="1"/>
          </p:nvPr>
        </p:nvSpPr>
        <p:spPr>
          <a:xfrm>
            <a:off x="457200" y="2027237"/>
            <a:ext cx="8229600" cy="4525963"/>
          </a:xfrm>
        </p:spPr>
        <p:txBody>
          <a:bodyPr/>
          <a:lstStyle/>
          <a:p>
            <a:r>
              <a:rPr lang="en-US" dirty="0" err="1"/>
              <a:t>NCDDR</a:t>
            </a:r>
            <a:r>
              <a:rPr lang="en-US" dirty="0"/>
              <a:t> </a:t>
            </a:r>
            <a:r>
              <a:rPr lang="en-US" dirty="0" err="1"/>
              <a:t>KT</a:t>
            </a:r>
            <a:r>
              <a:rPr lang="en-US" dirty="0"/>
              <a:t> Library	</a:t>
            </a:r>
            <a:endParaRPr lang="en-US" dirty="0">
              <a:hlinkClick r:id="rId3"/>
            </a:endParaRPr>
          </a:p>
          <a:p>
            <a:pPr lvl="1"/>
            <a:r>
              <a:rPr lang="en-US" dirty="0">
                <a:hlinkClick r:id="rId3"/>
              </a:rPr>
              <a:t>http://www.ncddr.org/ktinfocenter</a:t>
            </a:r>
            <a:r>
              <a:rPr lang="en-US" dirty="0" smtClean="0">
                <a:hlinkClick r:id="rId3"/>
              </a:rPr>
              <a:t>/</a:t>
            </a:r>
            <a:endParaRPr lang="en-US" dirty="0" smtClean="0"/>
          </a:p>
          <a:p>
            <a:pPr marL="457200" lvl="1" indent="0">
              <a:buNone/>
            </a:pPr>
            <a:endParaRPr lang="en-US" dirty="0"/>
          </a:p>
          <a:p>
            <a:r>
              <a:rPr lang="en-US" dirty="0" err="1" smtClean="0"/>
              <a:t>KT</a:t>
            </a:r>
            <a:r>
              <a:rPr lang="en-US" dirty="0" smtClean="0"/>
              <a:t> </a:t>
            </a:r>
            <a:r>
              <a:rPr lang="en-US" dirty="0"/>
              <a:t>Training Programs</a:t>
            </a:r>
          </a:p>
          <a:p>
            <a:pPr lvl="1"/>
            <a:r>
              <a:rPr lang="en-US" dirty="0" smtClean="0"/>
              <a:t>Scientist </a:t>
            </a:r>
            <a:r>
              <a:rPr lang="en-US" dirty="0" err="1" smtClean="0"/>
              <a:t>KT</a:t>
            </a:r>
            <a:r>
              <a:rPr lang="en-US" dirty="0" smtClean="0"/>
              <a:t> Training</a:t>
            </a:r>
          </a:p>
          <a:p>
            <a:pPr lvl="1"/>
            <a:r>
              <a:rPr lang="en-US" dirty="0" smtClean="0"/>
              <a:t>Knowledge Translation Professional Certificate</a:t>
            </a:r>
          </a:p>
          <a:p>
            <a:endParaRPr lang="en-US" dirty="0" smtClean="0"/>
          </a:p>
          <a:p>
            <a:endParaRPr lang="en-US" dirty="0" smtClean="0"/>
          </a:p>
          <a:p>
            <a:endParaRPr lang="en-US" dirty="0"/>
          </a:p>
        </p:txBody>
      </p:sp>
    </p:spTree>
    <p:extLst>
      <p:ext uri="{BB962C8B-B14F-4D97-AF65-F5344CB8AC3E}">
        <p14:creationId xmlns:p14="http://schemas.microsoft.com/office/powerpoint/2010/main" val="2629643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dirty="0" smtClean="0"/>
              <a:t>Key Take </a:t>
            </a:r>
            <a:r>
              <a:rPr lang="en-US" dirty="0" err="1" smtClean="0"/>
              <a:t>Aways</a:t>
            </a:r>
            <a:endParaRPr lang="en-US" dirty="0"/>
          </a:p>
        </p:txBody>
      </p:sp>
      <p:sp>
        <p:nvSpPr>
          <p:cNvPr id="3" name="Content Placeholder 2"/>
          <p:cNvSpPr>
            <a:spLocks noGrp="1"/>
          </p:cNvSpPr>
          <p:nvPr>
            <p:ph idx="1"/>
          </p:nvPr>
        </p:nvSpPr>
        <p:spPr/>
        <p:txBody>
          <a:bodyPr/>
          <a:lstStyle/>
          <a:p>
            <a:r>
              <a:rPr lang="en-US" dirty="0" smtClean="0"/>
              <a:t>Involve Knowledge Users:</a:t>
            </a:r>
          </a:p>
          <a:p>
            <a:pPr lvl="1"/>
            <a:r>
              <a:rPr lang="en-US" dirty="0" smtClean="0"/>
              <a:t>Identifying research topics, questions and hypotheses</a:t>
            </a:r>
          </a:p>
          <a:p>
            <a:pPr lvl="1"/>
            <a:r>
              <a:rPr lang="en-US" dirty="0" smtClean="0"/>
              <a:t>Designing and implementing study methods</a:t>
            </a:r>
          </a:p>
          <a:p>
            <a:r>
              <a:rPr lang="en-US" dirty="0" smtClean="0"/>
              <a:t>Pay attention to context</a:t>
            </a:r>
          </a:p>
          <a:p>
            <a:r>
              <a:rPr lang="en-US" dirty="0" smtClean="0"/>
              <a:t>Tailor dissemination strategies</a:t>
            </a:r>
          </a:p>
          <a:p>
            <a:pPr lvl="1"/>
            <a:r>
              <a:rPr lang="en-US" dirty="0" smtClean="0"/>
              <a:t>Critical information, formats and channels</a:t>
            </a:r>
          </a:p>
          <a:p>
            <a:r>
              <a:rPr lang="en-US" dirty="0" smtClean="0"/>
              <a:t>Use </a:t>
            </a:r>
            <a:r>
              <a:rPr lang="en-US" dirty="0"/>
              <a:t>p</a:t>
            </a:r>
            <a:r>
              <a:rPr lang="en-US" dirty="0" smtClean="0"/>
              <a:t>lanning tools</a:t>
            </a:r>
          </a:p>
          <a:p>
            <a:pPr marL="914400" lvl="2" indent="0">
              <a:buNone/>
            </a:pPr>
            <a:endParaRPr lang="en-US" dirty="0"/>
          </a:p>
        </p:txBody>
      </p:sp>
    </p:spTree>
    <p:extLst>
      <p:ext uri="{BB962C8B-B14F-4D97-AF65-F5344CB8AC3E}">
        <p14:creationId xmlns:p14="http://schemas.microsoft.com/office/powerpoint/2010/main" val="417160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Questions</a:t>
            </a:r>
            <a:endParaRPr lang="en-US" dirty="0"/>
          </a:p>
        </p:txBody>
      </p:sp>
      <p:pic>
        <p:nvPicPr>
          <p:cNvPr id="4098" name="Picture 2" descr="alt=''&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286000"/>
            <a:ext cx="2717800"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55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eople using assistive devices."/>
          <p:cNvPicPr>
            <a:picLocks noGrp="1" noChangeAspect="1" noChangeArrowheads="1"/>
          </p:cNvPicPr>
          <p:nvPr>
            <p:ph idx="1"/>
          </p:nvPr>
        </p:nvPicPr>
        <p:blipFill>
          <a:blip r:embed="rId3" cstate="print"/>
          <a:srcRect/>
          <a:stretch>
            <a:fillRect/>
          </a:stretch>
        </p:blipFill>
        <p:spPr>
          <a:xfrm>
            <a:off x="457200" y="2819400"/>
            <a:ext cx="8229600" cy="1981200"/>
          </a:xfrm>
        </p:spPr>
      </p:pic>
      <p:sp>
        <p:nvSpPr>
          <p:cNvPr id="40963" name="Rectangle 4"/>
          <p:cNvSpPr>
            <a:spLocks noChangeArrowheads="1"/>
          </p:cNvSpPr>
          <p:nvPr/>
        </p:nvSpPr>
        <p:spPr bwMode="auto">
          <a:xfrm>
            <a:off x="762000" y="4953000"/>
            <a:ext cx="7620000" cy="1200150"/>
          </a:xfrm>
          <a:prstGeom prst="rect">
            <a:avLst/>
          </a:prstGeom>
          <a:noFill/>
          <a:ln w="9525">
            <a:noFill/>
            <a:miter lim="800000"/>
            <a:headEnd/>
            <a:tailEnd/>
          </a:ln>
        </p:spPr>
        <p:txBody>
          <a:bodyPr>
            <a:spAutoFit/>
          </a:bodyPr>
          <a:lstStyle/>
          <a:p>
            <a:pPr algn="ctr"/>
            <a:r>
              <a:rPr lang="en-US" sz="2400" dirty="0">
                <a:latin typeface="Calibri" pitchFamily="34" charset="0"/>
              </a:rPr>
              <a:t>The opinions contained in this presentation are those of the </a:t>
            </a:r>
            <a:r>
              <a:rPr lang="en-US" sz="2400" dirty="0" smtClean="0">
                <a:latin typeface="Calibri" pitchFamily="34" charset="0"/>
              </a:rPr>
              <a:t>grantee and </a:t>
            </a:r>
            <a:r>
              <a:rPr lang="en-US" sz="2400" dirty="0">
                <a:latin typeface="Calibri" pitchFamily="34" charset="0"/>
              </a:rPr>
              <a:t>do not necessarily reflect those of the </a:t>
            </a:r>
          </a:p>
          <a:p>
            <a:pPr algn="ctr"/>
            <a:r>
              <a:rPr lang="en-US" sz="2400" dirty="0">
                <a:latin typeface="Calibri" pitchFamily="34" charset="0"/>
              </a:rPr>
              <a:t>U.S. Department of Education.</a:t>
            </a:r>
          </a:p>
        </p:txBody>
      </p:sp>
      <p:sp>
        <p:nvSpPr>
          <p:cNvPr id="40961" name="Title 1"/>
          <p:cNvSpPr>
            <a:spLocks noGrp="1"/>
          </p:cNvSpPr>
          <p:nvPr>
            <p:ph type="title"/>
          </p:nvPr>
        </p:nvSpPr>
        <p:spPr>
          <a:xfrm>
            <a:off x="457200" y="990600"/>
            <a:ext cx="8229600" cy="1981200"/>
          </a:xfrm>
        </p:spPr>
        <p:txBody>
          <a:bodyPr>
            <a:normAutofit fontScale="90000"/>
          </a:bodyPr>
          <a:lstStyle/>
          <a:p>
            <a:r>
              <a:rPr lang="en-US" sz="2800" dirty="0" smtClean="0">
                <a:latin typeface="Calibri" pitchFamily="34" charset="0"/>
              </a:rPr>
              <a:t>ACKNOWLEDGEMENT</a:t>
            </a:r>
            <a:r>
              <a:rPr lang="en-US" sz="2400" b="0" dirty="0" smtClean="0">
                <a:latin typeface="Calibri" pitchFamily="34" charset="0"/>
              </a:rPr>
              <a:t/>
            </a:r>
            <a:br>
              <a:rPr lang="en-US" sz="2400" b="0" dirty="0" smtClean="0">
                <a:latin typeface="Calibri" pitchFamily="34" charset="0"/>
              </a:rPr>
            </a:br>
            <a:r>
              <a:rPr lang="en-US" sz="2400" b="0" dirty="0" smtClean="0">
                <a:latin typeface="Calibri" pitchFamily="34" charset="0"/>
              </a:rPr>
              <a:t>This is a presentation of the Center on Knowledge Translation for Technology Transfer, which is funded by the </a:t>
            </a:r>
            <a:r>
              <a:rPr lang="en-US" sz="2400" b="0" dirty="0" smtClean="0">
                <a:solidFill>
                  <a:srgbClr val="0066FF"/>
                </a:solidFill>
                <a:latin typeface="Calibri" pitchFamily="34" charset="0"/>
              </a:rPr>
              <a:t>National Institute on Disability and Rehabilitation Research,</a:t>
            </a:r>
            <a:r>
              <a:rPr lang="en-US" sz="2400" b="0" dirty="0" smtClean="0">
                <a:latin typeface="Calibri" pitchFamily="34" charset="0"/>
              </a:rPr>
              <a:t> U.S. Department of Education, under grant #H133A080050.  </a:t>
            </a:r>
            <a:r>
              <a:rPr lang="en-US" b="0" dirty="0" smtClean="0">
                <a:latin typeface="Calibri" pitchFamily="34" charset="0"/>
              </a:rPr>
              <a:t/>
            </a:r>
            <a:br>
              <a:rPr lang="en-US" b="0" dirty="0" smtClean="0">
                <a:latin typeface="Calibri" pitchFamily="34" charset="0"/>
              </a:rPr>
            </a:br>
            <a:endParaRPr lang="en-US" dirty="0" smtClean="0"/>
          </a:p>
        </p:txBody>
      </p:sp>
    </p:spTree>
    <p:extLst>
      <p:ext uri="{BB962C8B-B14F-4D97-AF65-F5344CB8AC3E}">
        <p14:creationId xmlns:p14="http://schemas.microsoft.com/office/powerpoint/2010/main" val="767613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hidden="1"/>
          <p:cNvSpPr>
            <a:spLocks noGrp="1"/>
          </p:cNvSpPr>
          <p:nvPr>
            <p:ph idx="1"/>
          </p:nvPr>
        </p:nvSpPr>
        <p:spPr/>
        <p:txBody>
          <a:bodyPr/>
          <a:lstStyle/>
          <a:p>
            <a:endParaRPr lang="en-US" dirty="0"/>
          </a:p>
        </p:txBody>
      </p:sp>
      <p:pic>
        <p:nvPicPr>
          <p:cNvPr id="2052" name="Picture 4" descr="People wearing prosthet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676400"/>
            <a:ext cx="3962400" cy="439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44562"/>
            <a:ext cx="8229600" cy="960438"/>
          </a:xfrm>
        </p:spPr>
        <p:txBody>
          <a:bodyPr/>
          <a:lstStyle/>
          <a:p>
            <a:r>
              <a:rPr lang="en-US" dirty="0" err="1"/>
              <a:t>NIDRR’s</a:t>
            </a:r>
            <a:r>
              <a:rPr lang="en-US" dirty="0"/>
              <a:t> </a:t>
            </a:r>
            <a:r>
              <a:rPr lang="en-US" dirty="0" smtClean="0"/>
              <a:t>Goal: Impacts</a:t>
            </a:r>
            <a:endParaRPr lang="en-US" dirty="0"/>
          </a:p>
        </p:txBody>
      </p:sp>
    </p:spTree>
    <p:extLst>
      <p:ext uri="{BB962C8B-B14F-4D97-AF65-F5344CB8AC3E}">
        <p14:creationId xmlns:p14="http://schemas.microsoft.com/office/powerpoint/2010/main" val="3176115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dirty="0" smtClean="0"/>
              <a:t>Outcomes</a:t>
            </a:r>
            <a:endParaRPr lang="en-US" dirty="0"/>
          </a:p>
        </p:txBody>
      </p:sp>
      <p:pic>
        <p:nvPicPr>
          <p:cNvPr id="1040" name="Picture 16" descr="Prosthetic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143000"/>
            <a:ext cx="4866207" cy="255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Doctor and pati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1607" y="1143000"/>
            <a:ext cx="3836193" cy="255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descr="U.S. Capit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5267" y="3914775"/>
            <a:ext cx="381952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455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roup of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8115" y="3209542"/>
            <a:ext cx="1783952" cy="100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ight Arrow Callout 52"/>
          <p:cNvSpPr/>
          <p:nvPr/>
        </p:nvSpPr>
        <p:spPr>
          <a:xfrm>
            <a:off x="228600" y="1512332"/>
            <a:ext cx="2317955" cy="4868813"/>
          </a:xfrm>
          <a:prstGeom prst="rightArrowCallout">
            <a:avLst>
              <a:gd name="adj1" fmla="val 25000"/>
              <a:gd name="adj2" fmla="val 50751"/>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KT</a:t>
            </a:r>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t>How do we get there?</a:t>
            </a:r>
            <a:endParaRPr lang="en-US" dirty="0"/>
          </a:p>
        </p:txBody>
      </p:sp>
      <p:pic>
        <p:nvPicPr>
          <p:cNvPr id="5" name="Content Placeholder 4" descr="People wearing prosthetics."/>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7270750" y="2659063"/>
            <a:ext cx="1873250" cy="207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6" descr="Prosthet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4258" y="3322426"/>
            <a:ext cx="1491902" cy="78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7" descr="Doctor and pati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7629" y="1902109"/>
            <a:ext cx="1331698" cy="8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8" descr="U.S. Capit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4258" y="4778704"/>
            <a:ext cx="1491902" cy="111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descr="alt=&quot;&quot;"/>
          <p:cNvCxnSpPr>
            <a:stCxn id="7" idx="3"/>
            <a:endCxn id="5" idx="1"/>
          </p:cNvCxnSpPr>
          <p:nvPr/>
        </p:nvCxnSpPr>
        <p:spPr>
          <a:xfrm>
            <a:off x="6199327" y="2346008"/>
            <a:ext cx="905609" cy="1352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lt=&quot;&quot;"/>
          <p:cNvCxnSpPr>
            <a:stCxn id="6" idx="3"/>
            <a:endCxn id="5" idx="1"/>
          </p:cNvCxnSpPr>
          <p:nvPr/>
        </p:nvCxnSpPr>
        <p:spPr>
          <a:xfrm flipV="1">
            <a:off x="6326160" y="3698211"/>
            <a:ext cx="778776" cy="16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lt=&quot;&quot;"/>
          <p:cNvCxnSpPr>
            <a:stCxn id="8" idx="3"/>
            <a:endCxn id="5" idx="1"/>
          </p:cNvCxnSpPr>
          <p:nvPr/>
        </p:nvCxnSpPr>
        <p:spPr>
          <a:xfrm flipV="1">
            <a:off x="6326160" y="3698211"/>
            <a:ext cx="778776" cy="1640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2" name="TextBox 3071"/>
          <p:cNvSpPr txBox="1"/>
          <p:nvPr/>
        </p:nvSpPr>
        <p:spPr>
          <a:xfrm>
            <a:off x="4745234" y="1143000"/>
            <a:ext cx="1309951" cy="369332"/>
          </a:xfrm>
          <a:prstGeom prst="rect">
            <a:avLst/>
          </a:prstGeom>
          <a:noFill/>
        </p:spPr>
        <p:txBody>
          <a:bodyPr wrap="square" rtlCol="0">
            <a:spAutoFit/>
          </a:bodyPr>
          <a:lstStyle/>
          <a:p>
            <a:pPr algn="ctr"/>
            <a:r>
              <a:rPr lang="en-US" dirty="0" smtClean="0"/>
              <a:t>Outcomes</a:t>
            </a:r>
            <a:endParaRPr lang="en-US" dirty="0"/>
          </a:p>
        </p:txBody>
      </p:sp>
      <p:sp>
        <p:nvSpPr>
          <p:cNvPr id="34" name="TextBox 33"/>
          <p:cNvSpPr txBox="1"/>
          <p:nvPr/>
        </p:nvSpPr>
        <p:spPr>
          <a:xfrm>
            <a:off x="7239000" y="1153454"/>
            <a:ext cx="1309951" cy="369332"/>
          </a:xfrm>
          <a:prstGeom prst="rect">
            <a:avLst/>
          </a:prstGeom>
          <a:noFill/>
        </p:spPr>
        <p:txBody>
          <a:bodyPr wrap="square" rtlCol="0">
            <a:spAutoFit/>
          </a:bodyPr>
          <a:lstStyle/>
          <a:p>
            <a:pPr algn="ctr"/>
            <a:r>
              <a:rPr lang="en-US" dirty="0" smtClean="0"/>
              <a:t>Impacts</a:t>
            </a:r>
            <a:endParaRPr lang="en-US" dirty="0"/>
          </a:p>
        </p:txBody>
      </p:sp>
      <p:sp>
        <p:nvSpPr>
          <p:cNvPr id="3073" name="TextBox 3072"/>
          <p:cNvSpPr txBox="1"/>
          <p:nvPr/>
        </p:nvSpPr>
        <p:spPr>
          <a:xfrm>
            <a:off x="2514600" y="1153454"/>
            <a:ext cx="1447800" cy="369332"/>
          </a:xfrm>
          <a:prstGeom prst="rect">
            <a:avLst/>
          </a:prstGeom>
          <a:noFill/>
        </p:spPr>
        <p:txBody>
          <a:bodyPr wrap="square" rtlCol="0">
            <a:spAutoFit/>
          </a:bodyPr>
          <a:lstStyle/>
          <a:p>
            <a:r>
              <a:rPr lang="en-US" dirty="0" smtClean="0"/>
              <a:t>Stakeholders</a:t>
            </a:r>
            <a:endParaRPr lang="en-US" dirty="0"/>
          </a:p>
        </p:txBody>
      </p:sp>
      <p:pic>
        <p:nvPicPr>
          <p:cNvPr id="3075" name="Picture 3" descr="Doctors and nurs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78880" y="1752600"/>
            <a:ext cx="1483519" cy="118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hamber of the House of Representativ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4807245"/>
            <a:ext cx="1590982" cy="106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Box 3077"/>
          <p:cNvSpPr txBox="1"/>
          <p:nvPr/>
        </p:nvSpPr>
        <p:spPr>
          <a:xfrm>
            <a:off x="535158" y="1143000"/>
            <a:ext cx="990600" cy="369332"/>
          </a:xfrm>
          <a:prstGeom prst="rect">
            <a:avLst/>
          </a:prstGeom>
          <a:noFill/>
        </p:spPr>
        <p:txBody>
          <a:bodyPr wrap="square" rtlCol="0">
            <a:spAutoFit/>
          </a:bodyPr>
          <a:lstStyle/>
          <a:p>
            <a:r>
              <a:rPr lang="en-US" dirty="0" smtClean="0"/>
              <a:t>Outputs</a:t>
            </a:r>
          </a:p>
        </p:txBody>
      </p:sp>
      <p:pic>
        <p:nvPicPr>
          <p:cNvPr id="3079" name="Picture 6" descr="Check lis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078" y="1735395"/>
            <a:ext cx="1200122" cy="79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http://usarmy.vo.llnwd.net/e2/-images/2007/06/13/5611/size0-army.mil-2007-06-13-09051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078" y="2765273"/>
            <a:ext cx="1141374" cy="85603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omput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8397" y="3782939"/>
            <a:ext cx="1124735" cy="11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descr="Jar open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1916" y="5105400"/>
            <a:ext cx="1167279" cy="116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93" name="Straight Arrow Connector 3092" descr="alt=&quot;&quot;"/>
          <p:cNvCxnSpPr>
            <a:stCxn id="3075" idx="3"/>
            <a:endCxn id="7" idx="1"/>
          </p:cNvCxnSpPr>
          <p:nvPr/>
        </p:nvCxnSpPr>
        <p:spPr>
          <a:xfrm>
            <a:off x="3962399" y="2346008"/>
            <a:ext cx="9052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5" name="Straight Arrow Connector 3094" descr="alt=&quot;&quot;"/>
          <p:cNvCxnSpPr>
            <a:stCxn id="3076" idx="3"/>
            <a:endCxn id="6" idx="1"/>
          </p:cNvCxnSpPr>
          <p:nvPr/>
        </p:nvCxnSpPr>
        <p:spPr>
          <a:xfrm>
            <a:off x="4202067" y="3714465"/>
            <a:ext cx="6321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8" name="Straight Arrow Connector 3097" descr="alt=&quot;&quot;"/>
          <p:cNvCxnSpPr>
            <a:stCxn id="3077" idx="3"/>
            <a:endCxn id="8" idx="1"/>
          </p:cNvCxnSpPr>
          <p:nvPr/>
        </p:nvCxnSpPr>
        <p:spPr>
          <a:xfrm>
            <a:off x="4105582" y="5338633"/>
            <a:ext cx="7286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887793" y="3698211"/>
            <a:ext cx="513115" cy="461665"/>
          </a:xfrm>
          <a:prstGeom prst="rect">
            <a:avLst/>
          </a:prstGeom>
          <a:noFill/>
        </p:spPr>
        <p:txBody>
          <a:bodyPr wrap="square" rtlCol="0">
            <a:spAutoFit/>
          </a:bodyPr>
          <a:lstStyle/>
          <a:p>
            <a:r>
              <a:rPr lang="en-US" sz="2400" b="1" dirty="0" err="1" smtClean="0">
                <a:solidFill>
                  <a:schemeClr val="bg1"/>
                </a:solidFill>
              </a:rPr>
              <a:t>KT</a:t>
            </a:r>
            <a:endParaRPr lang="en-US" b="1" dirty="0">
              <a:solidFill>
                <a:schemeClr val="bg1"/>
              </a:solidFill>
            </a:endParaRPr>
          </a:p>
        </p:txBody>
      </p:sp>
    </p:spTree>
    <p:extLst>
      <p:ext uri="{BB962C8B-B14F-4D97-AF65-F5344CB8AC3E}">
        <p14:creationId xmlns:p14="http://schemas.microsoft.com/office/powerpoint/2010/main" val="59846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073"/>
                                        </p:tgtEl>
                                        <p:attrNameLst>
                                          <p:attrName>style.visibility</p:attrName>
                                        </p:attrNameLst>
                                      </p:cBhvr>
                                      <p:to>
                                        <p:strVal val="visible"/>
                                      </p:to>
                                    </p:set>
                                    <p:animEffect transition="in" filter="randombar(horizontal)">
                                      <p:cBhvr>
                                        <p:cTn id="14" dur="500"/>
                                        <p:tgtEl>
                                          <p:spTgt spid="3073"/>
                                        </p:tgtEl>
                                      </p:cBhvr>
                                    </p:animEffect>
                                  </p:childTnLst>
                                </p:cTn>
                              </p:par>
                              <p:par>
                                <p:cTn id="15" presetID="14" presetClass="entr" presetSubtype="1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randombar(horizontal)">
                                      <p:cBhvr>
                                        <p:cTn id="17" dur="500"/>
                                        <p:tgtEl>
                                          <p:spTgt spid="3075"/>
                                        </p:tgtEl>
                                      </p:cBhvr>
                                    </p:animEffect>
                                  </p:childTnLst>
                                </p:cTn>
                              </p:par>
                              <p:par>
                                <p:cTn id="18" presetID="14" presetClass="entr" presetSubtype="10" fill="hold" nodeType="with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randombar(horizontal)">
                                      <p:cBhvr>
                                        <p:cTn id="20" dur="500"/>
                                        <p:tgtEl>
                                          <p:spTgt spid="3077"/>
                                        </p:tgtEl>
                                      </p:cBhvr>
                                    </p:animEffect>
                                  </p:childTnLst>
                                </p:cTn>
                              </p:par>
                              <p:par>
                                <p:cTn id="21" presetID="14" presetClass="entr" presetSubtype="1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randombar(horizontal)">
                                      <p:cBhvr>
                                        <p:cTn id="23"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0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960438"/>
          </a:xfrm>
        </p:spPr>
        <p:txBody>
          <a:bodyPr/>
          <a:lstStyle/>
          <a:p>
            <a:r>
              <a:rPr lang="en-US" dirty="0" smtClean="0"/>
              <a:t>What is </a:t>
            </a:r>
            <a:r>
              <a:rPr lang="en-US" dirty="0" err="1" smtClean="0"/>
              <a:t>KT</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2900" b="1" i="1" dirty="0" smtClean="0"/>
              <a:t>All of </a:t>
            </a:r>
            <a:r>
              <a:rPr lang="en-US" sz="2900" b="1" i="1" dirty="0" err="1" smtClean="0"/>
              <a:t>NIDRR’s</a:t>
            </a:r>
            <a:r>
              <a:rPr lang="en-US" sz="2900" b="1" i="1" dirty="0" smtClean="0"/>
              <a:t> centers and projects will carry out KT.</a:t>
            </a:r>
          </a:p>
          <a:p>
            <a:pPr marL="0" indent="0">
              <a:buNone/>
            </a:pPr>
            <a:endParaRPr lang="en-US" sz="2900" b="1" i="1" dirty="0" smtClean="0"/>
          </a:p>
          <a:p>
            <a:r>
              <a:rPr lang="en-US" i="1" dirty="0" err="1" smtClean="0"/>
              <a:t>KT</a:t>
            </a:r>
            <a:r>
              <a:rPr lang="en-US" i="1" dirty="0" smtClean="0"/>
              <a:t> is a process of ensuring that new knowledge and products gained through research and development will ultimately be used to improve the lives of individuals with disabilities and further their participation in society.</a:t>
            </a:r>
            <a:r>
              <a:rPr lang="en-US" sz="1600" i="1" dirty="0" smtClean="0"/>
              <a:t>  (2010-2014 proposed </a:t>
            </a:r>
            <a:r>
              <a:rPr lang="en-US" sz="1600" i="1" dirty="0" err="1" smtClean="0"/>
              <a:t>LRP</a:t>
            </a:r>
            <a:r>
              <a:rPr lang="en-US" sz="1600" i="1" dirty="0" smtClean="0"/>
              <a:t>)</a:t>
            </a:r>
            <a:endParaRPr lang="en-US" dirty="0"/>
          </a:p>
        </p:txBody>
      </p:sp>
    </p:spTree>
    <p:extLst>
      <p:ext uri="{BB962C8B-B14F-4D97-AF65-F5344CB8AC3E}">
        <p14:creationId xmlns:p14="http://schemas.microsoft.com/office/powerpoint/2010/main" val="104050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60438"/>
          </a:xfrm>
        </p:spPr>
        <p:txBody>
          <a:bodyPr/>
          <a:lstStyle/>
          <a:p>
            <a:r>
              <a:rPr lang="en-US" dirty="0" smtClean="0"/>
              <a:t>What is </a:t>
            </a:r>
            <a:r>
              <a:rPr lang="en-US" dirty="0" err="1" smtClean="0"/>
              <a:t>KT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KT</a:t>
            </a:r>
            <a:r>
              <a:rPr lang="en-US" dirty="0" smtClean="0"/>
              <a:t> takes place in a complex system</a:t>
            </a:r>
          </a:p>
          <a:p>
            <a:r>
              <a:rPr lang="en-US" dirty="0" smtClean="0"/>
              <a:t>Interactions vary in intensity, complexity and level of engagement</a:t>
            </a:r>
          </a:p>
          <a:p>
            <a:r>
              <a:rPr lang="en-US" dirty="0" smtClean="0"/>
              <a:t>Focus on the needs of the knowledge users</a:t>
            </a:r>
          </a:p>
          <a:p>
            <a:endParaRPr lang="en-US" dirty="0"/>
          </a:p>
          <a:p>
            <a:r>
              <a:rPr lang="en-US" dirty="0" smtClean="0"/>
              <a:t>Key Components: </a:t>
            </a:r>
          </a:p>
          <a:p>
            <a:pPr lvl="1"/>
            <a:r>
              <a:rPr lang="en-US" dirty="0" smtClean="0"/>
              <a:t>Involve </a:t>
            </a:r>
            <a:r>
              <a:rPr lang="en-US" dirty="0"/>
              <a:t>relevant </a:t>
            </a:r>
            <a:r>
              <a:rPr lang="en-US" dirty="0" smtClean="0"/>
              <a:t>stakeholders in design and conduct</a:t>
            </a:r>
          </a:p>
          <a:p>
            <a:pPr lvl="1"/>
            <a:r>
              <a:rPr lang="en-US" dirty="0" smtClean="0"/>
              <a:t>Assess </a:t>
            </a:r>
            <a:r>
              <a:rPr lang="en-US" dirty="0"/>
              <a:t>and disseminate </a:t>
            </a:r>
            <a:endParaRPr lang="en-US" dirty="0" smtClean="0"/>
          </a:p>
          <a:p>
            <a:pPr lvl="1"/>
            <a:r>
              <a:rPr lang="en-US" dirty="0"/>
              <a:t>T</a:t>
            </a:r>
            <a:r>
              <a:rPr lang="en-US" dirty="0" smtClean="0"/>
              <a:t>ranslating findings into usable information</a:t>
            </a:r>
          </a:p>
          <a:p>
            <a:pPr marL="457200" lvl="1" indent="0">
              <a:buNone/>
            </a:pPr>
            <a:endParaRPr lang="en-US" dirty="0"/>
          </a:p>
        </p:txBody>
      </p:sp>
    </p:spTree>
    <p:extLst>
      <p:ext uri="{BB962C8B-B14F-4D97-AF65-F5344CB8AC3E}">
        <p14:creationId xmlns:p14="http://schemas.microsoft.com/office/powerpoint/2010/main" val="88998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err="1" smtClean="0"/>
              <a:t>KT</a:t>
            </a:r>
            <a:r>
              <a:rPr lang="en-US" dirty="0" smtClean="0"/>
              <a:t> versus </a:t>
            </a:r>
            <a:r>
              <a:rPr lang="en-US" dirty="0" err="1" smtClean="0"/>
              <a:t>KDU</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KDU</a:t>
            </a:r>
            <a:endParaRPr lang="en-US" dirty="0"/>
          </a:p>
          <a:p>
            <a:pPr lvl="1"/>
            <a:r>
              <a:rPr lang="en-US" dirty="0" smtClean="0"/>
              <a:t>End of grant activity</a:t>
            </a:r>
          </a:p>
          <a:p>
            <a:pPr lvl="1"/>
            <a:r>
              <a:rPr lang="en-US" dirty="0" smtClean="0"/>
              <a:t>Linear, mechanical process of information transfer</a:t>
            </a:r>
          </a:p>
          <a:p>
            <a:pPr lvl="1"/>
            <a:r>
              <a:rPr lang="en-US" dirty="0" smtClean="0"/>
              <a:t>Focus on “pushing” knowledge out into use</a:t>
            </a:r>
          </a:p>
          <a:p>
            <a:pPr marL="457200" lvl="1" indent="0">
              <a:buNone/>
            </a:pPr>
            <a:endParaRPr lang="en-US" dirty="0"/>
          </a:p>
          <a:p>
            <a:r>
              <a:rPr lang="en-US" dirty="0" err="1" smtClean="0"/>
              <a:t>KT</a:t>
            </a:r>
            <a:endParaRPr lang="en-US" dirty="0" smtClean="0"/>
          </a:p>
          <a:p>
            <a:pPr lvl="1"/>
            <a:r>
              <a:rPr lang="en-US" dirty="0" smtClean="0"/>
              <a:t>Integrated activity</a:t>
            </a:r>
          </a:p>
          <a:p>
            <a:pPr lvl="1"/>
            <a:r>
              <a:rPr lang="en-US" dirty="0" smtClean="0"/>
              <a:t>Interactive, nonlinear process</a:t>
            </a:r>
          </a:p>
          <a:p>
            <a:pPr lvl="2"/>
            <a:r>
              <a:rPr lang="en-US" dirty="0" smtClean="0"/>
              <a:t>Dependent on the beliefs, values, circumstances, and needs of intended users</a:t>
            </a:r>
          </a:p>
          <a:p>
            <a:pPr lvl="1"/>
            <a:r>
              <a:rPr lang="en-US" dirty="0" smtClean="0"/>
              <a:t>Needs and anticipated barriers shape research, development, and dissemination activities</a:t>
            </a:r>
          </a:p>
          <a:p>
            <a:pPr lvl="1"/>
            <a:endParaRPr lang="en-US" dirty="0"/>
          </a:p>
        </p:txBody>
      </p:sp>
    </p:spTree>
    <p:extLst>
      <p:ext uri="{BB962C8B-B14F-4D97-AF65-F5344CB8AC3E}">
        <p14:creationId xmlns:p14="http://schemas.microsoft.com/office/powerpoint/2010/main" val="2654123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Relationships</a:t>
            </a:r>
            <a:endParaRPr lang="en-US" dirty="0"/>
          </a:p>
        </p:txBody>
      </p:sp>
      <p:sp>
        <p:nvSpPr>
          <p:cNvPr id="4" name="Oval 3"/>
          <p:cNvSpPr/>
          <p:nvPr/>
        </p:nvSpPr>
        <p:spPr>
          <a:xfrm>
            <a:off x="1143000" y="1295400"/>
            <a:ext cx="6858000" cy="4191000"/>
          </a:xfrm>
          <a:prstGeom prst="ellipse">
            <a:avLst/>
          </a:prstGeom>
          <a:gradFill flip="none" rotWithShape="1">
            <a:gsLst>
              <a:gs pos="0">
                <a:schemeClr val="accent1">
                  <a:tint val="66000"/>
                  <a:satMod val="160000"/>
                  <a:lumMod val="87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101600">
              <a:schemeClr val="accent1">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n>
                  <a:solidFill>
                    <a:schemeClr val="accent1">
                      <a:shade val="50000"/>
                    </a:schemeClr>
                  </a:solidFill>
                </a:ln>
              </a:rPr>
              <a:t>Relationships</a:t>
            </a:r>
            <a:endParaRPr lang="en-US" sz="6600" dirty="0">
              <a:ln>
                <a:solidFill>
                  <a:schemeClr val="accent1">
                    <a:shade val="50000"/>
                  </a:schemeClr>
                </a:solidFill>
              </a:ln>
            </a:endParaRPr>
          </a:p>
        </p:txBody>
      </p:sp>
    </p:spTree>
    <p:extLst>
      <p:ext uri="{BB962C8B-B14F-4D97-AF65-F5344CB8AC3E}">
        <p14:creationId xmlns:p14="http://schemas.microsoft.com/office/powerpoint/2010/main" val="1153645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2297</TotalTime>
  <Words>553</Words>
  <Application>Microsoft Office PowerPoint</Application>
  <PresentationFormat>On-screen Show (4:3)</PresentationFormat>
  <Paragraphs>145</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Knowledge Translation Across RERC Activities</vt:lpstr>
      <vt:lpstr>Presentation Outline</vt:lpstr>
      <vt:lpstr>NIDRR’s Goal: Impacts</vt:lpstr>
      <vt:lpstr>Outcomes</vt:lpstr>
      <vt:lpstr>How do we get there?</vt:lpstr>
      <vt:lpstr>What is KT?</vt:lpstr>
      <vt:lpstr>What is KT?</vt:lpstr>
      <vt:lpstr>KT versus KDU?</vt:lpstr>
      <vt:lpstr>Relationships</vt:lpstr>
      <vt:lpstr>What is  Currently  Being Done?</vt:lpstr>
      <vt:lpstr>Target Audiences</vt:lpstr>
      <vt:lpstr>Dissemination and  Research Utilization Strategies</vt:lpstr>
      <vt:lpstr>Measuring Impact</vt:lpstr>
      <vt:lpstr>Barriers to Reaching Target Audience</vt:lpstr>
      <vt:lpstr>What Else Can Be Done? </vt:lpstr>
      <vt:lpstr>Three Different Methods yield Knowledge Outputs in 3 Different States</vt:lpstr>
      <vt:lpstr>Need to Knowledge (NtK) Model for Technological Innovations </vt:lpstr>
      <vt:lpstr>Knowledge Communication –  3 Strategies for 3 States</vt:lpstr>
      <vt:lpstr>KT for Discovery Outputs</vt:lpstr>
      <vt:lpstr>Opportunities for KT</vt:lpstr>
      <vt:lpstr>Practical Tool TT Planning Template http://kt4tt.buffalo.edu/knowledgebase </vt:lpstr>
      <vt:lpstr>Practical Tool KT  Planning Template</vt:lpstr>
      <vt:lpstr>Resources</vt:lpstr>
      <vt:lpstr>Key Take Aways</vt:lpstr>
      <vt:lpstr>Questions</vt:lpstr>
      <vt:lpstr>ACKNOWLEDGEMENT This is a presentation of the Center on Knowledge Translation for Technology Transfer, which is funded by the National Institute on Disability and Rehabilitation Research, U.S. Department of Education, under grant #H133A080050.   </vt:lpstr>
    </vt:vector>
  </TitlesOfParts>
  <Company>SPHHP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Flagg</dc:creator>
  <cp:lastModifiedBy>lyarnes</cp:lastModifiedBy>
  <cp:revision>110</cp:revision>
  <cp:lastPrinted>2012-10-10T13:53:37Z</cp:lastPrinted>
  <dcterms:created xsi:type="dcterms:W3CDTF">2012-10-03T12:56:15Z</dcterms:created>
  <dcterms:modified xsi:type="dcterms:W3CDTF">2018-04-25T19:03:25Z</dcterms:modified>
</cp:coreProperties>
</file>