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2" r:id="rId3"/>
  </p:sldMasterIdLst>
  <p:notesMasterIdLst>
    <p:notesMasterId r:id="rId30"/>
  </p:notesMasterIdLst>
  <p:handoutMasterIdLst>
    <p:handoutMasterId r:id="rId31"/>
  </p:handoutMasterIdLst>
  <p:sldIdLst>
    <p:sldId id="257" r:id="rId4"/>
    <p:sldId id="436" r:id="rId5"/>
    <p:sldId id="413" r:id="rId6"/>
    <p:sldId id="412" r:id="rId7"/>
    <p:sldId id="431" r:id="rId8"/>
    <p:sldId id="424" r:id="rId9"/>
    <p:sldId id="414" r:id="rId10"/>
    <p:sldId id="427" r:id="rId11"/>
    <p:sldId id="434" r:id="rId12"/>
    <p:sldId id="428" r:id="rId13"/>
    <p:sldId id="435" r:id="rId14"/>
    <p:sldId id="416" r:id="rId15"/>
    <p:sldId id="445" r:id="rId16"/>
    <p:sldId id="443" r:id="rId17"/>
    <p:sldId id="446" r:id="rId18"/>
    <p:sldId id="447" r:id="rId19"/>
    <p:sldId id="448" r:id="rId20"/>
    <p:sldId id="440" r:id="rId21"/>
    <p:sldId id="441" r:id="rId22"/>
    <p:sldId id="438" r:id="rId23"/>
    <p:sldId id="437" r:id="rId24"/>
    <p:sldId id="444" r:id="rId25"/>
    <p:sldId id="402" r:id="rId26"/>
    <p:sldId id="420" r:id="rId27"/>
    <p:sldId id="449" r:id="rId28"/>
    <p:sldId id="405" r:id="rId29"/>
  </p:sldIdLst>
  <p:sldSz cx="9144000" cy="6858000" type="screen4x3"/>
  <p:notesSz cx="6954838" cy="92408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0">
          <p15:clr>
            <a:srgbClr val="A4A3A4"/>
          </p15:clr>
        </p15:guide>
        <p15:guide id="2" pos="219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6006" autoAdjust="0"/>
  </p:normalViewPr>
  <p:slideViewPr>
    <p:cSldViewPr>
      <p:cViewPr varScale="1">
        <p:scale>
          <a:sx n="84" d="100"/>
          <a:sy n="84" d="100"/>
        </p:scale>
        <p:origin x="102" y="360"/>
      </p:cViewPr>
      <p:guideLst>
        <p:guide orient="horz" pos="2160"/>
        <p:guide pos="2880"/>
      </p:guideLst>
    </p:cSldViewPr>
  </p:slideViewPr>
  <p:outlineViewPr>
    <p:cViewPr>
      <p:scale>
        <a:sx n="33" d="100"/>
        <a:sy n="33" d="100"/>
      </p:scale>
      <p:origin x="0" y="2310"/>
    </p:cViewPr>
  </p:outlineViewPr>
  <p:notesTextViewPr>
    <p:cViewPr>
      <p:scale>
        <a:sx n="100" d="100"/>
        <a:sy n="100" d="100"/>
      </p:scale>
      <p:origin x="0" y="0"/>
    </p:cViewPr>
  </p:notesTextViewPr>
  <p:sorterViewPr>
    <p:cViewPr>
      <p:scale>
        <a:sx n="110" d="100"/>
        <a:sy n="110" d="100"/>
      </p:scale>
      <p:origin x="0" y="0"/>
    </p:cViewPr>
  </p:sorterViewPr>
  <p:notesViewPr>
    <p:cSldViewPr>
      <p:cViewPr varScale="1">
        <p:scale>
          <a:sx n="59" d="100"/>
          <a:sy n="59" d="100"/>
        </p:scale>
        <p:origin x="-2490" y="-72"/>
      </p:cViewPr>
      <p:guideLst>
        <p:guide orient="horz" pos="2910"/>
        <p:guide pos="219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4393" cy="460779"/>
          </a:xfrm>
          <a:prstGeom prst="rect">
            <a:avLst/>
          </a:prstGeom>
        </p:spPr>
        <p:txBody>
          <a:bodyPr vert="horz" lIns="91672" tIns="45836" rIns="91672" bIns="45836"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938871" y="0"/>
            <a:ext cx="3014393" cy="460779"/>
          </a:xfrm>
          <a:prstGeom prst="rect">
            <a:avLst/>
          </a:prstGeom>
        </p:spPr>
        <p:txBody>
          <a:bodyPr vert="horz" lIns="91672" tIns="45836" rIns="91672" bIns="45836" rtlCol="0"/>
          <a:lstStyle>
            <a:lvl1pPr algn="r">
              <a:defRPr sz="1200">
                <a:cs typeface="+mn-cs"/>
              </a:defRPr>
            </a:lvl1pPr>
          </a:lstStyle>
          <a:p>
            <a:pPr>
              <a:defRPr/>
            </a:pPr>
            <a:fld id="{B470362C-E6C7-4E94-B678-D776BE3C5DA9}" type="datetimeFigureOut">
              <a:rPr lang="en-US"/>
              <a:pPr>
                <a:defRPr/>
              </a:pPr>
              <a:t>4/25/2018</a:t>
            </a:fld>
            <a:endParaRPr lang="en-US"/>
          </a:p>
        </p:txBody>
      </p:sp>
      <p:sp>
        <p:nvSpPr>
          <p:cNvPr id="4" name="Footer Placeholder 3"/>
          <p:cNvSpPr>
            <a:spLocks noGrp="1"/>
          </p:cNvSpPr>
          <p:nvPr>
            <p:ph type="ftr" sz="quarter" idx="2"/>
          </p:nvPr>
        </p:nvSpPr>
        <p:spPr>
          <a:xfrm>
            <a:off x="1" y="8778481"/>
            <a:ext cx="3014393" cy="460779"/>
          </a:xfrm>
          <a:prstGeom prst="rect">
            <a:avLst/>
          </a:prstGeom>
        </p:spPr>
        <p:txBody>
          <a:bodyPr vert="horz" lIns="91672" tIns="45836" rIns="91672" bIns="45836"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938871" y="8778481"/>
            <a:ext cx="3014393" cy="460779"/>
          </a:xfrm>
          <a:prstGeom prst="rect">
            <a:avLst/>
          </a:prstGeom>
        </p:spPr>
        <p:txBody>
          <a:bodyPr vert="horz" lIns="91672" tIns="45836" rIns="91672" bIns="45836" rtlCol="0" anchor="b"/>
          <a:lstStyle>
            <a:lvl1pPr algn="r">
              <a:defRPr sz="1200">
                <a:cs typeface="+mn-cs"/>
              </a:defRPr>
            </a:lvl1pPr>
          </a:lstStyle>
          <a:p>
            <a:pPr>
              <a:defRPr/>
            </a:pPr>
            <a:fld id="{096CA53B-FDA4-462A-81B6-005CBA165021}" type="slidenum">
              <a:rPr lang="en-US"/>
              <a:pPr>
                <a:defRPr/>
              </a:pPr>
              <a:t>‹#›</a:t>
            </a:fld>
            <a:endParaRPr lang="en-US"/>
          </a:p>
        </p:txBody>
      </p:sp>
    </p:spTree>
    <p:extLst>
      <p:ext uri="{BB962C8B-B14F-4D97-AF65-F5344CB8AC3E}">
        <p14:creationId xmlns:p14="http://schemas.microsoft.com/office/powerpoint/2010/main" val="2542246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4393" cy="460779"/>
          </a:xfrm>
          <a:prstGeom prst="rect">
            <a:avLst/>
          </a:prstGeom>
        </p:spPr>
        <p:txBody>
          <a:bodyPr vert="horz" lIns="91672" tIns="45836" rIns="91672" bIns="4583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38871" y="0"/>
            <a:ext cx="3014393" cy="460779"/>
          </a:xfrm>
          <a:prstGeom prst="rect">
            <a:avLst/>
          </a:prstGeom>
        </p:spPr>
        <p:txBody>
          <a:bodyPr vert="horz" lIns="91672" tIns="45836" rIns="91672" bIns="45836" rtlCol="0"/>
          <a:lstStyle>
            <a:lvl1pPr algn="r" fontAlgn="auto">
              <a:spcBef>
                <a:spcPts val="0"/>
              </a:spcBef>
              <a:spcAft>
                <a:spcPts val="0"/>
              </a:spcAft>
              <a:defRPr sz="1200">
                <a:latin typeface="+mn-lt"/>
                <a:cs typeface="+mn-cs"/>
              </a:defRPr>
            </a:lvl1pPr>
          </a:lstStyle>
          <a:p>
            <a:pPr>
              <a:defRPr/>
            </a:pPr>
            <a:fld id="{6D23B4C4-64D1-43BA-93A3-A61F39763FFA}" type="datetimeFigureOut">
              <a:rPr lang="en-US"/>
              <a:pPr>
                <a:defRPr/>
              </a:pPr>
              <a:t>4/25/2018</a:t>
            </a:fld>
            <a:endParaRPr lang="en-US"/>
          </a:p>
        </p:txBody>
      </p:sp>
      <p:sp>
        <p:nvSpPr>
          <p:cNvPr id="4" name="Slide Image Placeholder 3"/>
          <p:cNvSpPr>
            <a:spLocks noGrp="1" noRot="1" noChangeAspect="1"/>
          </p:cNvSpPr>
          <p:nvPr>
            <p:ph type="sldImg" idx="2"/>
          </p:nvPr>
        </p:nvSpPr>
        <p:spPr>
          <a:xfrm>
            <a:off x="1168400" y="693738"/>
            <a:ext cx="4618038" cy="3465512"/>
          </a:xfrm>
          <a:prstGeom prst="rect">
            <a:avLst/>
          </a:prstGeom>
          <a:noFill/>
          <a:ln w="12700">
            <a:solidFill>
              <a:prstClr val="black"/>
            </a:solidFill>
          </a:ln>
        </p:spPr>
        <p:txBody>
          <a:bodyPr vert="horz" lIns="91672" tIns="45836" rIns="91672" bIns="45836" rtlCol="0" anchor="ctr"/>
          <a:lstStyle/>
          <a:p>
            <a:pPr lvl="0"/>
            <a:endParaRPr lang="en-US" noProof="0"/>
          </a:p>
        </p:txBody>
      </p:sp>
      <p:sp>
        <p:nvSpPr>
          <p:cNvPr id="5" name="Notes Placeholder 4"/>
          <p:cNvSpPr>
            <a:spLocks noGrp="1"/>
          </p:cNvSpPr>
          <p:nvPr>
            <p:ph type="body" sz="quarter" idx="3"/>
          </p:nvPr>
        </p:nvSpPr>
        <p:spPr>
          <a:xfrm>
            <a:off x="696114" y="4390030"/>
            <a:ext cx="5562610" cy="4156483"/>
          </a:xfrm>
          <a:prstGeom prst="rect">
            <a:avLst/>
          </a:prstGeom>
        </p:spPr>
        <p:txBody>
          <a:bodyPr vert="horz" lIns="91672" tIns="45836" rIns="91672" bIns="4583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778481"/>
            <a:ext cx="3014393" cy="460779"/>
          </a:xfrm>
          <a:prstGeom prst="rect">
            <a:avLst/>
          </a:prstGeom>
        </p:spPr>
        <p:txBody>
          <a:bodyPr vert="horz" lIns="91672" tIns="45836" rIns="91672" bIns="45836"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38871" y="8778481"/>
            <a:ext cx="3014393" cy="460779"/>
          </a:xfrm>
          <a:prstGeom prst="rect">
            <a:avLst/>
          </a:prstGeom>
        </p:spPr>
        <p:txBody>
          <a:bodyPr vert="horz" lIns="91672" tIns="45836" rIns="91672" bIns="45836" rtlCol="0" anchor="b"/>
          <a:lstStyle>
            <a:lvl1pPr algn="r" fontAlgn="auto">
              <a:spcBef>
                <a:spcPts val="0"/>
              </a:spcBef>
              <a:spcAft>
                <a:spcPts val="0"/>
              </a:spcAft>
              <a:defRPr sz="1200">
                <a:latin typeface="+mn-lt"/>
                <a:cs typeface="+mn-cs"/>
              </a:defRPr>
            </a:lvl1pPr>
          </a:lstStyle>
          <a:p>
            <a:pPr>
              <a:defRPr/>
            </a:pPr>
            <a:fld id="{0C654CEA-1960-4D99-A4EE-60E6B5BD2EBF}" type="slidenum">
              <a:rPr lang="en-US"/>
              <a:pPr>
                <a:defRPr/>
              </a:pPr>
              <a:t>‹#›</a:t>
            </a:fld>
            <a:endParaRPr lang="en-US"/>
          </a:p>
        </p:txBody>
      </p:sp>
    </p:spTree>
    <p:extLst>
      <p:ext uri="{BB962C8B-B14F-4D97-AF65-F5344CB8AC3E}">
        <p14:creationId xmlns:p14="http://schemas.microsoft.com/office/powerpoint/2010/main" val="10391293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kt4tt.buffalo.edu/knowledgebas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A5F7A6-416F-4CBA-9943-B47816502303}" type="slidenum">
              <a:rPr lang="en-US" smtClean="0"/>
              <a:pPr fontAlgn="base">
                <a:spcBef>
                  <a:spcPct val="0"/>
                </a:spcBef>
                <a:spcAft>
                  <a:spcPct val="0"/>
                </a:spcAft>
                <a:defRPr/>
              </a:pPr>
              <a:t>1</a:t>
            </a:fld>
            <a:endParaRPr lang="en-US" dirty="0" smtClean="0"/>
          </a:p>
        </p:txBody>
      </p:sp>
    </p:spTree>
    <p:extLst>
      <p:ext uri="{BB962C8B-B14F-4D97-AF65-F5344CB8AC3E}">
        <p14:creationId xmlns:p14="http://schemas.microsoft.com/office/powerpoint/2010/main" val="2060028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BP’s are represented</a:t>
            </a:r>
            <a:r>
              <a:rPr lang="en-US" baseline="0" dirty="0" smtClean="0"/>
              <a:t> on many levels throughout the model. </a:t>
            </a:r>
          </a:p>
          <a:p>
            <a:endParaRPr lang="en-US" baseline="0" dirty="0" smtClean="0"/>
          </a:p>
          <a:p>
            <a:r>
              <a:rPr lang="en-US" baseline="0" dirty="0" smtClean="0"/>
              <a:t>First, the model is based upon other BP models that have been combined. </a:t>
            </a:r>
          </a:p>
          <a:p>
            <a:endParaRPr lang="en-US" baseline="0" dirty="0" smtClean="0"/>
          </a:p>
          <a:p>
            <a:r>
              <a:rPr lang="en-US" baseline="0" dirty="0" smtClean="0"/>
              <a:t>Second, the model is supported by literature from academia and practice, which details BP’s in an array of contexts using varied methods. </a:t>
            </a:r>
          </a:p>
          <a:p>
            <a:endParaRPr lang="en-US" baseline="0" dirty="0" smtClean="0"/>
          </a:p>
          <a:p>
            <a:r>
              <a:rPr lang="en-US" baseline="0" dirty="0" smtClean="0"/>
              <a:t>Lastly, case examples from the KT4TT’s own experience are found throughout the model- one for each stage. </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11</a:t>
            </a:fld>
            <a:endParaRPr lang="en-US"/>
          </a:p>
        </p:txBody>
      </p:sp>
    </p:spTree>
    <p:extLst>
      <p:ext uri="{BB962C8B-B14F-4D97-AF65-F5344CB8AC3E}">
        <p14:creationId xmlns:p14="http://schemas.microsoft.com/office/powerpoint/2010/main" val="596635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defRPr/>
            </a:pPr>
            <a:r>
              <a:rPr lang="en-US" baseline="0" dirty="0" smtClean="0"/>
              <a:t>As we see in this slide, on the left, we have three phases of activity aligned with the three types of outputs I just mentioned…  </a:t>
            </a:r>
          </a:p>
          <a:p>
            <a:pPr defTabSz="925464">
              <a:defRPr/>
            </a:pPr>
            <a:endParaRPr lang="en-US" baseline="0" dirty="0" smtClean="0"/>
          </a:p>
          <a:p>
            <a:pPr defTabSz="925464">
              <a:defRPr/>
            </a:pPr>
            <a:r>
              <a:rPr lang="en-US" baseline="0" dirty="0" smtClean="0"/>
              <a:t>What I want to you to pick up from this slide is that the generation of each type of output requires a distinct set of activities. Similarly, the transfer of knowledge from producers to users will be distinct for knowledge in each state. </a:t>
            </a:r>
          </a:p>
          <a:p>
            <a:pPr defTabSz="925464">
              <a:defRPr/>
            </a:pPr>
            <a:endParaRPr lang="en-US" baseline="0" dirty="0" smtClean="0"/>
          </a:p>
          <a:p>
            <a:pPr defTabSz="925464">
              <a:defRPr/>
            </a:pPr>
            <a:r>
              <a:rPr lang="en-US" baseline="0" dirty="0" smtClean="0"/>
              <a:t>Give examples of the type of activity that would happen during each phase. </a:t>
            </a:r>
            <a:endParaRPr lang="en-US" dirty="0"/>
          </a:p>
        </p:txBody>
      </p:sp>
      <p:sp>
        <p:nvSpPr>
          <p:cNvPr id="4" name="Slide Number Placeholder 3"/>
          <p:cNvSpPr>
            <a:spLocks noGrp="1"/>
          </p:cNvSpPr>
          <p:nvPr>
            <p:ph type="sldNum" sz="quarter" idx="10"/>
          </p:nvPr>
        </p:nvSpPr>
        <p:spPr/>
        <p:txBody>
          <a:bodyPr/>
          <a:lstStyle/>
          <a:p>
            <a:fld id="{9322FF3D-1D5F-45A9-BDFB-2A4363847B0B}" type="slidenum">
              <a:rPr lang="en-US" smtClean="0"/>
              <a:pPr/>
              <a:t>12</a:t>
            </a:fld>
            <a:endParaRPr lang="en-US"/>
          </a:p>
        </p:txBody>
      </p:sp>
    </p:spTree>
    <p:extLst>
      <p:ext uri="{BB962C8B-B14F-4D97-AF65-F5344CB8AC3E}">
        <p14:creationId xmlns:p14="http://schemas.microsoft.com/office/powerpoint/2010/main" val="158338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3600" dirty="0" smtClean="0"/>
              <a:t>79 tools in 5 categories</a:t>
            </a:r>
          </a:p>
          <a:p>
            <a:pPr lvl="1"/>
            <a:r>
              <a:rPr lang="en-US" dirty="0" smtClean="0"/>
              <a:t>Electrical/Electronic (13)</a:t>
            </a:r>
          </a:p>
          <a:p>
            <a:pPr lvl="1"/>
            <a:r>
              <a:rPr lang="en-US" dirty="0" smtClean="0"/>
              <a:t>Material Science (15)</a:t>
            </a:r>
          </a:p>
          <a:p>
            <a:pPr lvl="1"/>
            <a:r>
              <a:rPr lang="en-US" dirty="0" smtClean="0"/>
              <a:t>Mechanical Engineering (4)</a:t>
            </a:r>
          </a:p>
          <a:p>
            <a:pPr lvl="1"/>
            <a:r>
              <a:rPr lang="en-US" dirty="0" smtClean="0"/>
              <a:t>Business (40)</a:t>
            </a:r>
          </a:p>
          <a:p>
            <a:pPr lvl="1"/>
            <a:r>
              <a:rPr lang="en-US" dirty="0" smtClean="0"/>
              <a:t>Universal Design (7)</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Note: Many non-UD tools have some relevance to the practice/philosophy of UD (shaded are relevant</a:t>
            </a:r>
            <a:r>
              <a:rPr lang="en-US" baseline="0" dirty="0" smtClean="0"/>
              <a:t> to UD)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13</a:t>
            </a:fld>
            <a:endParaRPr lang="en-US"/>
          </a:p>
        </p:txBody>
      </p:sp>
    </p:spTree>
    <p:extLst>
      <p:ext uri="{BB962C8B-B14F-4D97-AF65-F5344CB8AC3E}">
        <p14:creationId xmlns:p14="http://schemas.microsoft.com/office/powerpoint/2010/main" val="3733330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Visit </a:t>
            </a:r>
            <a:r>
              <a:rPr lang="en-US" dirty="0" smtClean="0">
                <a:hlinkClick r:id="rId3"/>
              </a:rPr>
              <a:t>http://kt4tt.buffalo.edu/knowledgebase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15</a:t>
            </a:fld>
            <a:endParaRPr lang="en-US"/>
          </a:p>
        </p:txBody>
      </p:sp>
    </p:spTree>
    <p:extLst>
      <p:ext uri="{BB962C8B-B14F-4D97-AF65-F5344CB8AC3E}">
        <p14:creationId xmlns:p14="http://schemas.microsoft.com/office/powerpoint/2010/main" val="4063186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W/C Braking System- Give them the back-story</a:t>
            </a:r>
            <a:r>
              <a:rPr lang="en-US" baseline="0" dirty="0" smtClean="0"/>
              <a:t> that you can’t read online. Tell them about the nursing home contacting us, Homer, and his needs. Tell about the fact that with those needs in hand, we conducted due diligence to see if a solution existed- and we found one. Without having first done that research we could have easily wasted tens of thousands + creating a new solution when there was already one that was patented.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20</a:t>
            </a:fld>
            <a:endParaRPr lang="en-US"/>
          </a:p>
        </p:txBody>
      </p:sp>
    </p:spTree>
    <p:extLst>
      <p:ext uri="{BB962C8B-B14F-4D97-AF65-F5344CB8AC3E}">
        <p14:creationId xmlns:p14="http://schemas.microsoft.com/office/powerpoint/2010/main" val="262522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Due diligence saves money and time- If we hadn’t done our due</a:t>
            </a:r>
            <a:r>
              <a:rPr lang="en-US" b="0" baseline="0" dirty="0" smtClean="0"/>
              <a:t> diligence with the w/c braking system, we would have reinvented an already patented invention. </a:t>
            </a:r>
            <a:endParaRPr lang="en-US" b="0" dirty="0" smtClean="0"/>
          </a:p>
          <a:p>
            <a:r>
              <a:rPr lang="en-US" b="0" dirty="0" smtClean="0"/>
              <a:t>Reduction to practice is a necessary evil, but ideas are often adopted more readily than hard forms- true for bo</a:t>
            </a:r>
            <a:r>
              <a:rPr lang="en-US" b="0" baseline="0" dirty="0" smtClean="0"/>
              <a:t>th the braking system and jar opener (and others– pill crusher…). We had to prove technical feasibility, but in both cases the company then took the core concepts and developed something else that utilized their own resources and capabilities. In the jar opener case, giving away ideas rather than specs eliminated any concern from the manufacturer that we might make intellectual property claims later on…  And from our perspective, gave us the ability to help the company wouldn’t have to worry about royalties. </a:t>
            </a:r>
            <a:endParaRPr lang="en-US" b="0" dirty="0" smtClean="0"/>
          </a:p>
          <a:p>
            <a:r>
              <a:rPr lang="en-US" b="0" dirty="0" smtClean="0"/>
              <a:t>Manufacturing partners expect industry standard methods- Whirlpool</a:t>
            </a:r>
            <a:r>
              <a:rPr lang="en-US" b="0" baseline="0" dirty="0" smtClean="0"/>
              <a:t> appreciated our ability to deliver marketing info that was gathered using techniques they felt were valid. </a:t>
            </a:r>
          </a:p>
          <a:p>
            <a:endParaRPr lang="en-US" b="0" dirty="0" smtClean="0"/>
          </a:p>
          <a:p>
            <a:endParaRPr lang="en-US" dirty="0"/>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21</a:t>
            </a:fld>
            <a:endParaRPr lang="en-US"/>
          </a:p>
        </p:txBody>
      </p:sp>
    </p:spTree>
    <p:extLst>
      <p:ext uri="{BB962C8B-B14F-4D97-AF65-F5344CB8AC3E}">
        <p14:creationId xmlns:p14="http://schemas.microsoft.com/office/powerpoint/2010/main" val="1827962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2000" dirty="0" smtClean="0"/>
              <a:t>Primary Market Research Training Module- </a:t>
            </a:r>
            <a:r>
              <a:rPr lang="en-US" sz="1800" b="0" dirty="0" smtClean="0"/>
              <a:t>Sampling and recruitment; Focus groups &amp; surveys; Outsourcing considerations</a:t>
            </a:r>
          </a:p>
          <a:p>
            <a:pPr eaLnBrk="1" hangingPunct="1"/>
            <a:r>
              <a:rPr lang="en-US" sz="2000" dirty="0" smtClean="0"/>
              <a:t>Evaluation Resource Guide- </a:t>
            </a:r>
            <a:r>
              <a:rPr lang="en-US" sz="1800" b="0" dirty="0" smtClean="0"/>
              <a:t>Basic concepts; Case studies; Sample Instruments</a:t>
            </a:r>
          </a:p>
          <a:p>
            <a:pPr eaLnBrk="1" hangingPunct="1">
              <a:spcBef>
                <a:spcPct val="0"/>
              </a:spcBef>
            </a:pPr>
            <a:endParaRPr lang="en-US" dirty="0" smtClean="0"/>
          </a:p>
        </p:txBody>
      </p:sp>
      <p:sp>
        <p:nvSpPr>
          <p:cNvPr id="21507" name="Slide Number Placeholder 3"/>
          <p:cNvSpPr txBox="1">
            <a:spLocks noGrp="1"/>
          </p:cNvSpPr>
          <p:nvPr/>
        </p:nvSpPr>
        <p:spPr bwMode="auto">
          <a:xfrm>
            <a:off x="3938871" y="8778481"/>
            <a:ext cx="3014393" cy="460779"/>
          </a:xfrm>
          <a:prstGeom prst="rect">
            <a:avLst/>
          </a:prstGeom>
          <a:noFill/>
          <a:ln>
            <a:miter lim="800000"/>
            <a:headEnd/>
            <a:tailEnd/>
          </a:ln>
        </p:spPr>
        <p:txBody>
          <a:bodyPr lIns="91672" tIns="45836" rIns="91672" bIns="45836" anchor="b"/>
          <a:lstStyle/>
          <a:p>
            <a:pPr algn="r">
              <a:defRPr/>
            </a:pPr>
            <a:fld id="{6ED2B1E9-A825-46F0-8902-7B99E3435FED}" type="slidenum">
              <a:rPr lang="en-US" sz="1200">
                <a:latin typeface="+mn-lt"/>
                <a:cs typeface="+mn-cs"/>
              </a:rPr>
              <a:pPr algn="r">
                <a:defRPr/>
              </a:pPr>
              <a:t>23</a:t>
            </a:fld>
            <a:endParaRPr lang="en-US" sz="1200" dirty="0">
              <a:latin typeface="+mn-lt"/>
              <a:cs typeface="+mn-cs"/>
            </a:endParaRPr>
          </a:p>
        </p:txBody>
      </p:sp>
    </p:spTree>
    <p:extLst>
      <p:ext uri="{BB962C8B-B14F-4D97-AF65-F5344CB8AC3E}">
        <p14:creationId xmlns:p14="http://schemas.microsoft.com/office/powerpoint/2010/main" val="552162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25</a:t>
            </a:fld>
            <a:endParaRPr lang="en-US"/>
          </a:p>
        </p:txBody>
      </p:sp>
    </p:spTree>
    <p:extLst>
      <p:ext uri="{BB962C8B-B14F-4D97-AF65-F5344CB8AC3E}">
        <p14:creationId xmlns:p14="http://schemas.microsoft.com/office/powerpoint/2010/main" val="2664637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2</a:t>
            </a:fld>
            <a:endParaRPr lang="en-US"/>
          </a:p>
        </p:txBody>
      </p:sp>
    </p:spTree>
    <p:extLst>
      <p:ext uri="{BB962C8B-B14F-4D97-AF65-F5344CB8AC3E}">
        <p14:creationId xmlns:p14="http://schemas.microsoft.com/office/powerpoint/2010/main" val="888729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What is most critical to understand</a:t>
            </a:r>
            <a:r>
              <a:rPr lang="en-US" b="0" i="0" baseline="0" dirty="0" smtClean="0"/>
              <a:t> here? What can I share with you that has a chance of sticking beyond this presentation? </a:t>
            </a:r>
          </a:p>
          <a:p>
            <a:endParaRPr lang="en-US" b="0" i="0" baseline="0" dirty="0" smtClean="0"/>
          </a:p>
          <a:p>
            <a:r>
              <a:rPr lang="en-US" b="0" i="0" baseline="0" dirty="0" smtClean="0"/>
              <a:t>I don’t expect you to remember the names of the 9 stages. But, you can always look those up online. But, there are a few key points that I may be able to help you keep in mind so that when you’re online looking at the model and remembering those 9 activity stages, you’ll get a bit more about how they actually work in practice. </a:t>
            </a:r>
          </a:p>
          <a:p>
            <a:endParaRPr lang="en-US" b="0" i="0" baseline="0" dirty="0" smtClean="0"/>
          </a:p>
          <a:p>
            <a:r>
              <a:rPr lang="en-US" b="0" i="0" baseline="0" dirty="0" smtClean="0"/>
              <a:t>We’ll do a deep dive into tools for universal design, and in doing so, you’ll get a glimpse of the online version of the </a:t>
            </a:r>
            <a:r>
              <a:rPr lang="en-US" b="0" i="0" baseline="0" dirty="0" err="1" smtClean="0"/>
              <a:t>NtK</a:t>
            </a:r>
            <a:r>
              <a:rPr lang="en-US" b="0" i="0" baseline="0" dirty="0" smtClean="0"/>
              <a:t> model, and be exposed to the ways that I will be accessing information from that model. </a:t>
            </a:r>
          </a:p>
          <a:p>
            <a:endParaRPr lang="en-US" b="0" i="0" baseline="0" dirty="0" smtClean="0"/>
          </a:p>
          <a:p>
            <a:r>
              <a:rPr lang="en-US" b="0" i="0" baseline="0" dirty="0" smtClean="0"/>
              <a:t>I’m going to briefly show you the model and the tools, then we’ll go into a few examples that illustrate key points…  Need to put these upfront “here’s the </a:t>
            </a:r>
            <a:r>
              <a:rPr lang="en-US" b="0" i="0" baseline="0" dirty="0" err="1" smtClean="0"/>
              <a:t>NtK</a:t>
            </a:r>
            <a:r>
              <a:rPr lang="en-US" b="0" i="0" baseline="0" dirty="0" smtClean="0"/>
              <a:t> Model” slides up front, then lead into the stories. </a:t>
            </a:r>
            <a:endParaRPr lang="en-US" b="0" i="0" dirty="0" smtClean="0"/>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3</a:t>
            </a:fld>
            <a:endParaRPr lang="en-US"/>
          </a:p>
        </p:txBody>
      </p:sp>
    </p:spTree>
    <p:extLst>
      <p:ext uri="{BB962C8B-B14F-4D97-AF65-F5344CB8AC3E}">
        <p14:creationId xmlns:p14="http://schemas.microsoft.com/office/powerpoint/2010/main" val="1297295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Center’s history</a:t>
            </a:r>
            <a:r>
              <a:rPr lang="en-US" baseline="0" dirty="0" smtClean="0"/>
              <a:t> and my background…  During the time this work was conducted, our team recognized that there were no operational models to guide technology transfer activities. In 2008 we were funded to fill this important gap by establishing the models, methods, and metrics that lead to quality of life impacts for people with disabilities via successful technology transfer. From this work, the Need to Knowledge Model- a guide to best practices in R&amp;D for </a:t>
            </a:r>
            <a:r>
              <a:rPr lang="en-US" baseline="0" dirty="0" err="1" smtClean="0"/>
              <a:t>TT</a:t>
            </a:r>
            <a:r>
              <a:rPr lang="en-US" baseline="0" dirty="0" smtClean="0"/>
              <a:t>- was established. </a:t>
            </a:r>
            <a:endParaRPr lang="en-US" dirty="0"/>
          </a:p>
        </p:txBody>
      </p:sp>
      <p:sp>
        <p:nvSpPr>
          <p:cNvPr id="4" name="Slide Number Placeholder 3"/>
          <p:cNvSpPr>
            <a:spLocks noGrp="1"/>
          </p:cNvSpPr>
          <p:nvPr>
            <p:ph type="sldNum" sz="quarter" idx="10"/>
          </p:nvPr>
        </p:nvSpPr>
        <p:spPr/>
        <p:txBody>
          <a:bodyPr/>
          <a:lstStyle/>
          <a:p>
            <a:fld id="{9322FF3D-1D5F-45A9-BDFB-2A4363847B0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200359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wor</a:t>
            </a:r>
            <a:r>
              <a:rPr lang="en-US" baseline="0" dirty="0" smtClean="0"/>
              <a:t>d “process” in this definition. Like many activities in our daily lives, </a:t>
            </a:r>
            <a:r>
              <a:rPr lang="en-US" baseline="0" dirty="0" err="1" smtClean="0"/>
              <a:t>TT</a:t>
            </a:r>
            <a:r>
              <a:rPr lang="en-US" baseline="0" dirty="0" smtClean="0"/>
              <a:t> is not just a one time event that fits into a neat little space in time. Instead, </a:t>
            </a:r>
            <a:r>
              <a:rPr lang="en-US" baseline="0" dirty="0" err="1" smtClean="0"/>
              <a:t>TT</a:t>
            </a:r>
            <a:r>
              <a:rPr lang="en-US" baseline="0" dirty="0" smtClean="0"/>
              <a:t> is often a long and winding journey that is most successful when preceded by certain actions.  </a:t>
            </a:r>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5</a:t>
            </a:fld>
            <a:endParaRPr lang="en-US"/>
          </a:p>
        </p:txBody>
      </p:sp>
    </p:spTree>
    <p:extLst>
      <p:ext uri="{BB962C8B-B14F-4D97-AF65-F5344CB8AC3E}">
        <p14:creationId xmlns:p14="http://schemas.microsoft.com/office/powerpoint/2010/main" val="1329114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We see </a:t>
            </a:r>
            <a:r>
              <a:rPr lang="en-US" b="0" i="0" dirty="0" err="1" smtClean="0"/>
              <a:t>TT</a:t>
            </a:r>
            <a:r>
              <a:rPr lang="en-US" b="0" i="0" dirty="0" smtClean="0"/>
              <a:t> here in the context of R&amp;D projects that have</a:t>
            </a:r>
            <a:r>
              <a:rPr lang="en-US" b="0" i="0" baseline="0" dirty="0" smtClean="0"/>
              <a:t> begun with federal funding, and end with marketplace outcomes and impacts (i.e. improvements in quality of life for people with disabilities, that are resulting from the introduction of new products and services into the marketplace.)  In this model, </a:t>
            </a:r>
            <a:r>
              <a:rPr lang="en-US" b="0" i="0" baseline="0" dirty="0" err="1" smtClean="0"/>
              <a:t>TT</a:t>
            </a:r>
            <a:r>
              <a:rPr lang="en-US" b="0" i="0" baseline="0" dirty="0" smtClean="0"/>
              <a:t> appears to be an activity that takes place in one set point in time. However, this simple diagram is simply representing </a:t>
            </a:r>
            <a:r>
              <a:rPr lang="en-US" b="0" i="0" baseline="0" dirty="0" err="1" smtClean="0"/>
              <a:t>TT</a:t>
            </a:r>
            <a:r>
              <a:rPr lang="en-US" b="0" i="0" baseline="0" dirty="0" smtClean="0"/>
              <a:t> as the point in time where the transfer of ownership and a change in the focus of activities takes place. Best practices in </a:t>
            </a:r>
            <a:r>
              <a:rPr lang="en-US" b="0" i="0" baseline="0" dirty="0" err="1" smtClean="0"/>
              <a:t>TT</a:t>
            </a:r>
            <a:r>
              <a:rPr lang="en-US" b="0" i="0" baseline="0" dirty="0" smtClean="0"/>
              <a:t> actually begin much earlier, and are a part of all preceding and some subsequent activities. In fact, the model we will be discussing today- the Need to Knowledge model- posits that </a:t>
            </a:r>
            <a:r>
              <a:rPr lang="en-US" b="0" i="0" baseline="0" dirty="0" err="1" smtClean="0"/>
              <a:t>TT</a:t>
            </a:r>
            <a:r>
              <a:rPr lang="en-US" b="0" i="0" baseline="0" dirty="0" smtClean="0"/>
              <a:t> should begin PRIOR to receiving funding to initiate a project. </a:t>
            </a:r>
          </a:p>
          <a:p>
            <a:endParaRPr lang="en-US" b="0" i="0" baseline="0" dirty="0" smtClean="0"/>
          </a:p>
          <a:p>
            <a:r>
              <a:rPr lang="en-US" b="0" i="0" baseline="0" dirty="0" smtClean="0"/>
              <a:t>It may help to think of </a:t>
            </a:r>
            <a:r>
              <a:rPr lang="en-US" b="0" i="0" baseline="0" dirty="0" err="1" smtClean="0"/>
              <a:t>TT</a:t>
            </a:r>
            <a:r>
              <a:rPr lang="en-US" b="0" i="0" baseline="0" dirty="0" smtClean="0"/>
              <a:t> as baking a cake. The time spent “baking” it will be just a fraction of the whole effort. In </a:t>
            </a:r>
            <a:r>
              <a:rPr lang="en-US" b="0" i="0" baseline="0" dirty="0" err="1" smtClean="0"/>
              <a:t>TT</a:t>
            </a:r>
            <a:r>
              <a:rPr lang="en-US" b="0" i="0" baseline="0" dirty="0" smtClean="0"/>
              <a:t> the “transfer” is just one of many points in the process. Thinking more about the cake example, we can see that a great deal of planning and infrastructure is needed to bake a cake. Even more so if you want to do it well! You’ll not only have to ensure that you have the necessary ingredients on hand, but you also need the right tools, such as an oven, a cake pan, a bowl for mixing ingredients, and of course a good recipe. I am going to share a model with you today that is your recipe to successful </a:t>
            </a:r>
            <a:r>
              <a:rPr lang="en-US" b="0" i="0" baseline="0" dirty="0" err="1" smtClean="0"/>
              <a:t>TT</a:t>
            </a:r>
            <a:r>
              <a:rPr lang="en-US" b="0" i="0" baseline="0" dirty="0" smtClean="0"/>
              <a:t>. It contains not only the details (tools) related to the actual </a:t>
            </a:r>
            <a:r>
              <a:rPr lang="en-US" b="0" i="0" baseline="0" dirty="0" err="1" smtClean="0"/>
              <a:t>TT</a:t>
            </a:r>
            <a:r>
              <a:rPr lang="en-US" b="0" i="0" baseline="0" dirty="0" smtClean="0"/>
              <a:t> event, but importantly, the ingredients that should be on hand preceding the actual transfer event. </a:t>
            </a:r>
          </a:p>
        </p:txBody>
      </p:sp>
      <p:sp>
        <p:nvSpPr>
          <p:cNvPr id="4" name="Slide Number Placeholder 3"/>
          <p:cNvSpPr>
            <a:spLocks noGrp="1"/>
          </p:cNvSpPr>
          <p:nvPr>
            <p:ph type="sldNum" sz="quarter" idx="10"/>
          </p:nvPr>
        </p:nvSpPr>
        <p:spPr/>
        <p:txBody>
          <a:bodyPr/>
          <a:lstStyle/>
          <a:p>
            <a:fld id="{2041ACC6-FECB-4CCD-9158-4A95CF894AFB}"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787698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buNone/>
            </a:pPr>
            <a:r>
              <a:rPr lang="en-US" sz="1200" b="0" i="0" dirty="0" smtClean="0"/>
              <a:t>The</a:t>
            </a:r>
            <a:r>
              <a:rPr lang="en-US" sz="1200" b="0" i="0" baseline="0" dirty="0" smtClean="0"/>
              <a:t> </a:t>
            </a:r>
            <a:r>
              <a:rPr lang="en-US" sz="1200" b="0" i="0" baseline="0" dirty="0" err="1" smtClean="0"/>
              <a:t>NtK</a:t>
            </a:r>
            <a:r>
              <a:rPr lang="en-US" sz="1200" b="0" i="0" baseline="0" dirty="0" smtClean="0"/>
              <a:t> </a:t>
            </a:r>
            <a:r>
              <a:rPr lang="en-US" sz="1200" b="0" i="0" dirty="0" smtClean="0"/>
              <a:t>is focused on describing the tools and techniques that are relevant to entities that are trying to generate commercial products and</a:t>
            </a:r>
            <a:r>
              <a:rPr lang="en-US" sz="1200" b="0" i="0" baseline="0" dirty="0" smtClean="0"/>
              <a:t> </a:t>
            </a:r>
            <a:r>
              <a:rPr lang="en-US" sz="1200" b="0" i="0" dirty="0" smtClean="0"/>
              <a:t>services for the assistive technology marketplace. </a:t>
            </a:r>
          </a:p>
          <a:p>
            <a:pPr algn="ctr">
              <a:buNone/>
            </a:pPr>
            <a:endParaRPr lang="en-US" sz="1200" b="0" i="0" dirty="0" smtClean="0"/>
          </a:p>
          <a:p>
            <a:pPr algn="ctr">
              <a:buNone/>
            </a:pPr>
            <a:endParaRPr lang="en-US" sz="1200" b="0" i="0" dirty="0" smtClean="0"/>
          </a:p>
        </p:txBody>
      </p:sp>
      <p:sp>
        <p:nvSpPr>
          <p:cNvPr id="4" name="Slide Number Placeholder 3"/>
          <p:cNvSpPr>
            <a:spLocks noGrp="1"/>
          </p:cNvSpPr>
          <p:nvPr>
            <p:ph type="sldNum" sz="quarter" idx="10"/>
          </p:nvPr>
        </p:nvSpPr>
        <p:spPr/>
        <p:txBody>
          <a:bodyPr/>
          <a:lstStyle/>
          <a:p>
            <a:fld id="{9322FF3D-1D5F-45A9-BDFB-2A4363847B0B}" type="slidenum">
              <a:rPr lang="en-US" smtClean="0"/>
              <a:pPr/>
              <a:t>7</a:t>
            </a:fld>
            <a:endParaRPr lang="en-US"/>
          </a:p>
        </p:txBody>
      </p:sp>
    </p:spTree>
    <p:extLst>
      <p:ext uri="{BB962C8B-B14F-4D97-AF65-F5344CB8AC3E}">
        <p14:creationId xmlns:p14="http://schemas.microsoft.com/office/powerpoint/2010/main" val="1664491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2"/>
              </a:buClr>
            </a:pPr>
            <a:r>
              <a:rPr lang="en-US" sz="1200" dirty="0" smtClean="0"/>
              <a:t>Orientation</a:t>
            </a:r>
            <a:r>
              <a:rPr lang="en-US" sz="1200" b="0" i="0" dirty="0" smtClean="0"/>
              <a:t> – Actors engaged in innovation “need to know”:  Problem/Solution; Methods/Outputs; Stakeholder roles; and Goal in context of beneficial socio-economic impacts. </a:t>
            </a:r>
          </a:p>
          <a:p>
            <a:pPr>
              <a:buClr>
                <a:schemeClr val="accent2"/>
              </a:buClr>
            </a:pPr>
            <a:r>
              <a:rPr lang="en-US" sz="1200" dirty="0" smtClean="0"/>
              <a:t>Integration</a:t>
            </a:r>
            <a:r>
              <a:rPr lang="en-US" sz="1200" b="0" i="0" dirty="0" smtClean="0"/>
              <a:t> – Product Development Managers Association (PDMA) New Product Development practices (implementation); Canadian Institutes of Health Research (</a:t>
            </a:r>
            <a:r>
              <a:rPr lang="en-US" sz="1200" b="0" i="0" dirty="0" err="1" smtClean="0"/>
              <a:t>CIHR</a:t>
            </a:r>
            <a:r>
              <a:rPr lang="en-US" sz="1200" b="0" i="0" dirty="0" smtClean="0"/>
              <a:t>) Knowledge to Action Model (communication).</a:t>
            </a:r>
          </a:p>
          <a:p>
            <a:pPr>
              <a:buClr>
                <a:schemeClr val="accent2"/>
              </a:buClr>
            </a:pPr>
            <a:r>
              <a:rPr lang="en-US" sz="1200" dirty="0" smtClean="0"/>
              <a:t>Validation</a:t>
            </a:r>
            <a:r>
              <a:rPr lang="en-US" sz="1200" b="0" i="0" dirty="0" smtClean="0"/>
              <a:t> – Stage-Gate structure populated with supporting evidence (1,000+ excerpts) from scoping review of academic and industry literature, along with links to tools for completing recommended technical and market analyses         . </a:t>
            </a:r>
          </a:p>
          <a:p>
            <a:endParaRPr lang="en-US" dirty="0"/>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8</a:t>
            </a:fld>
            <a:endParaRPr lang="en-US"/>
          </a:p>
        </p:txBody>
      </p:sp>
    </p:spTree>
    <p:extLst>
      <p:ext uri="{BB962C8B-B14F-4D97-AF65-F5344CB8AC3E}">
        <p14:creationId xmlns:p14="http://schemas.microsoft.com/office/powerpoint/2010/main" val="1488395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dirty="0" smtClean="0"/>
              <a:t>Progress through three Methods of Knowledge Generation, and the effective Communication of three Knowledge States, may be circuitous and iterative, punctuated and prolonged, risky and unpredictable, yet still be planned, implemented and accomplished through the deliberate and systematic efforts of key stakeholders.  </a:t>
            </a:r>
          </a:p>
          <a:p>
            <a:endParaRPr lang="en-US" dirty="0"/>
          </a:p>
        </p:txBody>
      </p:sp>
      <p:sp>
        <p:nvSpPr>
          <p:cNvPr id="4" name="Slide Number Placeholder 3"/>
          <p:cNvSpPr>
            <a:spLocks noGrp="1"/>
          </p:cNvSpPr>
          <p:nvPr>
            <p:ph type="sldNum" sz="quarter" idx="10"/>
          </p:nvPr>
        </p:nvSpPr>
        <p:spPr/>
        <p:txBody>
          <a:bodyPr/>
          <a:lstStyle/>
          <a:p>
            <a:pPr>
              <a:defRPr/>
            </a:pPr>
            <a:fld id="{0C654CEA-1960-4D99-A4EE-60E6B5BD2EBF}" type="slidenum">
              <a:rPr lang="en-US" smtClean="0"/>
              <a:pPr>
                <a:defRPr/>
              </a:pPr>
              <a:t>10</a:t>
            </a:fld>
            <a:endParaRPr lang="en-US"/>
          </a:p>
        </p:txBody>
      </p:sp>
    </p:spTree>
    <p:extLst>
      <p:ext uri="{BB962C8B-B14F-4D97-AF65-F5344CB8AC3E}">
        <p14:creationId xmlns:p14="http://schemas.microsoft.com/office/powerpoint/2010/main" val="3733713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1048CA-6152-43F9-AD45-125DAF2EB36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2CD1BD-2FAF-4D09-9DF2-6CD0BD6B5CD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BA09A9-B0B5-49E2-ABE5-B26D31A84E9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ED5751-CB5D-431B-9A89-2515D97279F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3" name="Footer Placeholder 2"/>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245225"/>
            <a:ext cx="2133600" cy="476250"/>
          </a:xfrm>
        </p:spPr>
        <p:txBody>
          <a:bodyPr/>
          <a:lstStyle>
            <a:lvl1pPr>
              <a:defRPr/>
            </a:lvl1pPr>
          </a:lstStyle>
          <a:p>
            <a:pPr>
              <a:defRPr/>
            </a:pPr>
            <a:fld id="{F292EA54-ADEB-45A9-8C8A-AC693EEC080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6A28AC-13F8-446D-8E0F-D950A4CA5AB8}"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847F1D-34DD-4D64-AE33-D6AAE9EF07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079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A28AC-13F8-446D-8E0F-D950A4CA5AB8}"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847F1D-34DD-4D64-AE33-D6AAE9EF07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6169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6A28AC-13F8-446D-8E0F-D950A4CA5AB8}"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847F1D-34DD-4D64-AE33-D6AAE9EF07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889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6A28AC-13F8-446D-8E0F-D950A4CA5AB8}"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847F1D-34DD-4D64-AE33-D6AAE9EF07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948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6A28AC-13F8-446D-8E0F-D950A4CA5AB8}" type="datetimeFigureOut">
              <a:rPr lang="en-US" smtClean="0">
                <a:solidFill>
                  <a:prstClr val="black">
                    <a:tint val="75000"/>
                  </a:prstClr>
                </a:solidFill>
              </a:rPr>
              <a:pPr/>
              <a:t>4/25/2018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847F1D-34DD-4D64-AE33-D6AAE9EF07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054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F8B5F6-F4E3-481D-AED4-78D5B3688C2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6A28AC-13F8-446D-8E0F-D950A4CA5AB8}" type="datetimeFigureOut">
              <a:rPr lang="en-US" smtClean="0">
                <a:solidFill>
                  <a:prstClr val="black">
                    <a:tint val="75000"/>
                  </a:prstClr>
                </a:solidFill>
              </a:rPr>
              <a:pPr/>
              <a:t>4/25/2018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847F1D-34DD-4D64-AE33-D6AAE9EF07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512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6A28AC-13F8-446D-8E0F-D950A4CA5AB8}" type="datetimeFigureOut">
              <a:rPr lang="en-US" smtClean="0">
                <a:solidFill>
                  <a:prstClr val="black">
                    <a:tint val="75000"/>
                  </a:prstClr>
                </a:solidFill>
              </a:rPr>
              <a:pPr/>
              <a:t>4/25/2018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847F1D-34DD-4D64-AE33-D6AAE9EF07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7428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6A28AC-13F8-446D-8E0F-D950A4CA5AB8}"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847F1D-34DD-4D64-AE33-D6AAE9EF07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599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6A28AC-13F8-446D-8E0F-D950A4CA5AB8}"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847F1D-34DD-4D64-AE33-D6AAE9EF07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731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A28AC-13F8-446D-8E0F-D950A4CA5AB8}"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847F1D-34DD-4D64-AE33-D6AAE9EF07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2038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A28AC-13F8-446D-8E0F-D950A4CA5AB8}"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847F1D-34DD-4D64-AE33-D6AAE9EF07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7673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no backgroun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515219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fontAlgn="auto">
              <a:spcBef>
                <a:spcPts val="0"/>
              </a:spcBef>
              <a:spcAft>
                <a:spcPts val="0"/>
              </a:spcAft>
              <a:defRPr/>
            </a:pPr>
            <a:fld id="{20DD1EE9-0D43-47E8-9223-B271712A1822}" type="slidenum">
              <a:rPr lang="en-US">
                <a:solidFill>
                  <a:srgbClr val="000000"/>
                </a:solidFill>
                <a:latin typeface="Arial"/>
              </a:rPr>
              <a:pPr fontAlgn="auto">
                <a:spcBef>
                  <a:spcPts val="0"/>
                </a:spcBef>
                <a:spcAft>
                  <a:spcPts val="0"/>
                </a:spcAft>
                <a:defRPr/>
              </a:pPr>
              <a:t>‹#›</a:t>
            </a:fld>
            <a:endParaRPr lang="en-US" dirty="0">
              <a:solidFill>
                <a:srgbClr val="000000"/>
              </a:solidFill>
              <a:latin typeface="Arial"/>
            </a:endParaRPr>
          </a:p>
        </p:txBody>
      </p:sp>
    </p:spTree>
    <p:extLst>
      <p:ext uri="{BB962C8B-B14F-4D97-AF65-F5344CB8AC3E}">
        <p14:creationId xmlns:p14="http://schemas.microsoft.com/office/powerpoint/2010/main" val="2816178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fontAlgn="auto">
              <a:spcBef>
                <a:spcPts val="0"/>
              </a:spcBef>
              <a:spcAft>
                <a:spcPts val="0"/>
              </a:spcAft>
              <a:defRPr/>
            </a:pPr>
            <a:fld id="{4493B434-01AE-4249-A135-664B00F5D164}" type="slidenum">
              <a:rPr lang="en-US">
                <a:solidFill>
                  <a:srgbClr val="000000"/>
                </a:solidFill>
                <a:latin typeface="Arial"/>
              </a:rPr>
              <a:pPr fontAlgn="auto">
                <a:spcBef>
                  <a:spcPts val="0"/>
                </a:spcBef>
                <a:spcAft>
                  <a:spcPts val="0"/>
                </a:spcAft>
                <a:defRPr/>
              </a:pPr>
              <a:t>‹#›</a:t>
            </a:fld>
            <a:endParaRPr lang="en-US" dirty="0">
              <a:solidFill>
                <a:srgbClr val="000000"/>
              </a:solidFill>
              <a:latin typeface="Arial"/>
            </a:endParaRPr>
          </a:p>
        </p:txBody>
      </p:sp>
    </p:spTree>
    <p:extLst>
      <p:ext uri="{BB962C8B-B14F-4D97-AF65-F5344CB8AC3E}">
        <p14:creationId xmlns:p14="http://schemas.microsoft.com/office/powerpoint/2010/main" val="661370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5"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fontAlgn="auto">
              <a:spcBef>
                <a:spcPts val="0"/>
              </a:spcBef>
              <a:spcAft>
                <a:spcPts val="0"/>
              </a:spcAft>
              <a:defRPr/>
            </a:pPr>
            <a:fld id="{FEFC318F-E589-4CBA-8DDE-14648B3B17FA}" type="slidenum">
              <a:rPr lang="en-US">
                <a:solidFill>
                  <a:srgbClr val="000000"/>
                </a:solidFill>
                <a:latin typeface="Arial"/>
              </a:rPr>
              <a:pPr fontAlgn="auto">
                <a:spcBef>
                  <a:spcPts val="0"/>
                </a:spcBef>
                <a:spcAft>
                  <a:spcPts val="0"/>
                </a:spcAft>
                <a:defRPr/>
              </a:pPr>
              <a:t>‹#›</a:t>
            </a:fld>
            <a:endParaRPr lang="en-US" dirty="0">
              <a:solidFill>
                <a:srgbClr val="000000"/>
              </a:solidFill>
              <a:latin typeface="Arial"/>
            </a:endParaRPr>
          </a:p>
        </p:txBody>
      </p:sp>
    </p:spTree>
    <p:extLst>
      <p:ext uri="{BB962C8B-B14F-4D97-AF65-F5344CB8AC3E}">
        <p14:creationId xmlns:p14="http://schemas.microsoft.com/office/powerpoint/2010/main" val="2568092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9C6A15E-00A1-4B13-A42A-BD0B39162496}"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fontAlgn="auto">
              <a:spcBef>
                <a:spcPts val="0"/>
              </a:spcBef>
              <a:spcAft>
                <a:spcPts val="0"/>
              </a:spcAft>
              <a:defRPr/>
            </a:pPr>
            <a:fld id="{67EEC0E4-9C25-4B41-AE83-0ABC0AE94B6E}" type="slidenum">
              <a:rPr lang="en-US">
                <a:solidFill>
                  <a:srgbClr val="000000"/>
                </a:solidFill>
                <a:latin typeface="Arial"/>
              </a:rPr>
              <a:pPr fontAlgn="auto">
                <a:spcBef>
                  <a:spcPts val="0"/>
                </a:spcBef>
                <a:spcAft>
                  <a:spcPts val="0"/>
                </a:spcAft>
                <a:defRPr/>
              </a:pPr>
              <a:t>‹#›</a:t>
            </a:fld>
            <a:endParaRPr lang="en-US" dirty="0">
              <a:solidFill>
                <a:srgbClr val="000000"/>
              </a:solidFill>
              <a:latin typeface="Arial"/>
            </a:endParaRPr>
          </a:p>
        </p:txBody>
      </p:sp>
    </p:spTree>
    <p:extLst>
      <p:ext uri="{BB962C8B-B14F-4D97-AF65-F5344CB8AC3E}">
        <p14:creationId xmlns:p14="http://schemas.microsoft.com/office/powerpoint/2010/main" val="550244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Slide Number Placeholder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fontAlgn="auto">
              <a:spcBef>
                <a:spcPts val="0"/>
              </a:spcBef>
              <a:spcAft>
                <a:spcPts val="0"/>
              </a:spcAft>
              <a:defRPr/>
            </a:pPr>
            <a:fld id="{678A9E7C-CB4D-41D1-B643-9D7644273863}" type="slidenum">
              <a:rPr lang="en-US">
                <a:solidFill>
                  <a:srgbClr val="000000"/>
                </a:solidFill>
                <a:latin typeface="Arial"/>
              </a:rPr>
              <a:pPr fontAlgn="auto">
                <a:spcBef>
                  <a:spcPts val="0"/>
                </a:spcBef>
                <a:spcAft>
                  <a:spcPts val="0"/>
                </a:spcAft>
                <a:defRPr/>
              </a:pPr>
              <a:t>‹#›</a:t>
            </a:fld>
            <a:endParaRPr lang="en-US" dirty="0">
              <a:solidFill>
                <a:srgbClr val="000000"/>
              </a:solidFill>
              <a:latin typeface="Arial"/>
            </a:endParaRPr>
          </a:p>
        </p:txBody>
      </p:sp>
    </p:spTree>
    <p:extLst>
      <p:ext uri="{BB962C8B-B14F-4D97-AF65-F5344CB8AC3E}">
        <p14:creationId xmlns:p14="http://schemas.microsoft.com/office/powerpoint/2010/main" val="2096930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9"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fontAlgn="auto">
              <a:spcBef>
                <a:spcPts val="0"/>
              </a:spcBef>
              <a:spcAft>
                <a:spcPts val="0"/>
              </a:spcAft>
              <a:defRPr/>
            </a:pPr>
            <a:fld id="{3F978ECF-FE31-4C47-BF4B-D49A18CE9FAD}" type="slidenum">
              <a:rPr lang="en-US">
                <a:solidFill>
                  <a:srgbClr val="000000"/>
                </a:solidFill>
                <a:latin typeface="Arial"/>
              </a:rPr>
              <a:pPr fontAlgn="auto">
                <a:spcBef>
                  <a:spcPts val="0"/>
                </a:spcBef>
                <a:spcAft>
                  <a:spcPts val="0"/>
                </a:spcAft>
                <a:defRPr/>
              </a:pPr>
              <a:t>‹#›</a:t>
            </a:fld>
            <a:endParaRPr lang="en-US" dirty="0">
              <a:solidFill>
                <a:srgbClr val="000000"/>
              </a:solidFill>
              <a:latin typeface="Arial"/>
            </a:endParaRPr>
          </a:p>
        </p:txBody>
      </p:sp>
    </p:spTree>
    <p:extLst>
      <p:ext uri="{BB962C8B-B14F-4D97-AF65-F5344CB8AC3E}">
        <p14:creationId xmlns:p14="http://schemas.microsoft.com/office/powerpoint/2010/main" val="42103487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5"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fontAlgn="auto">
              <a:spcBef>
                <a:spcPts val="0"/>
              </a:spcBef>
              <a:spcAft>
                <a:spcPts val="0"/>
              </a:spcAft>
              <a:defRPr/>
            </a:pPr>
            <a:fld id="{AA01D52F-0F9D-4AB2-AE23-A6E1A37985DA}" type="slidenum">
              <a:rPr lang="en-US">
                <a:solidFill>
                  <a:srgbClr val="000000"/>
                </a:solidFill>
                <a:latin typeface="Arial"/>
              </a:rPr>
              <a:pPr fontAlgn="auto">
                <a:spcBef>
                  <a:spcPts val="0"/>
                </a:spcBef>
                <a:spcAft>
                  <a:spcPts val="0"/>
                </a:spcAft>
                <a:defRPr/>
              </a:pPr>
              <a:t>‹#›</a:t>
            </a:fld>
            <a:endParaRPr lang="en-US" dirty="0">
              <a:solidFill>
                <a:srgbClr val="000000"/>
              </a:solidFill>
              <a:latin typeface="Arial"/>
            </a:endParaRPr>
          </a:p>
        </p:txBody>
      </p:sp>
    </p:spTree>
    <p:extLst>
      <p:ext uri="{BB962C8B-B14F-4D97-AF65-F5344CB8AC3E}">
        <p14:creationId xmlns:p14="http://schemas.microsoft.com/office/powerpoint/2010/main" val="24497546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4"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fontAlgn="auto">
              <a:spcBef>
                <a:spcPts val="0"/>
              </a:spcBef>
              <a:spcAft>
                <a:spcPts val="0"/>
              </a:spcAft>
              <a:defRPr/>
            </a:pPr>
            <a:fld id="{CEBACC07-8F96-4ACF-8C7D-95E6A355C023}" type="slidenum">
              <a:rPr lang="en-US">
                <a:solidFill>
                  <a:srgbClr val="000000"/>
                </a:solidFill>
                <a:latin typeface="Arial"/>
              </a:rPr>
              <a:pPr fontAlgn="auto">
                <a:spcBef>
                  <a:spcPts val="0"/>
                </a:spcBef>
                <a:spcAft>
                  <a:spcPts val="0"/>
                </a:spcAft>
                <a:defRPr/>
              </a:pPr>
              <a:t>‹#›</a:t>
            </a:fld>
            <a:endParaRPr lang="en-US" dirty="0">
              <a:solidFill>
                <a:srgbClr val="000000"/>
              </a:solidFill>
              <a:latin typeface="Arial"/>
            </a:endParaRPr>
          </a:p>
        </p:txBody>
      </p:sp>
    </p:spTree>
    <p:extLst>
      <p:ext uri="{BB962C8B-B14F-4D97-AF65-F5344CB8AC3E}">
        <p14:creationId xmlns:p14="http://schemas.microsoft.com/office/powerpoint/2010/main" val="4965925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Slide Number Placeholder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fontAlgn="auto">
              <a:spcBef>
                <a:spcPts val="0"/>
              </a:spcBef>
              <a:spcAft>
                <a:spcPts val="0"/>
              </a:spcAft>
              <a:defRPr/>
            </a:pPr>
            <a:fld id="{8D7038ED-FB34-4E84-94C1-80FD39DECC37}" type="slidenum">
              <a:rPr lang="en-US">
                <a:solidFill>
                  <a:srgbClr val="000000"/>
                </a:solidFill>
                <a:latin typeface="Arial"/>
              </a:rPr>
              <a:pPr fontAlgn="auto">
                <a:spcBef>
                  <a:spcPts val="0"/>
                </a:spcBef>
                <a:spcAft>
                  <a:spcPts val="0"/>
                </a:spcAft>
                <a:defRPr/>
              </a:pPr>
              <a:t>‹#›</a:t>
            </a:fld>
            <a:endParaRPr lang="en-US" dirty="0">
              <a:solidFill>
                <a:srgbClr val="000000"/>
              </a:solidFill>
              <a:latin typeface="Arial"/>
            </a:endParaRPr>
          </a:p>
        </p:txBody>
      </p:sp>
    </p:spTree>
    <p:extLst>
      <p:ext uri="{BB962C8B-B14F-4D97-AF65-F5344CB8AC3E}">
        <p14:creationId xmlns:p14="http://schemas.microsoft.com/office/powerpoint/2010/main" val="30353771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Slide Number Placeholder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fontAlgn="auto">
              <a:spcBef>
                <a:spcPts val="0"/>
              </a:spcBef>
              <a:spcAft>
                <a:spcPts val="0"/>
              </a:spcAft>
              <a:defRPr/>
            </a:pPr>
            <a:fld id="{6E68AC0D-D91A-40BC-A4C6-6B1E9D0B7C49}" type="slidenum">
              <a:rPr lang="en-US">
                <a:solidFill>
                  <a:srgbClr val="000000"/>
                </a:solidFill>
                <a:latin typeface="Arial"/>
              </a:rPr>
              <a:pPr fontAlgn="auto">
                <a:spcBef>
                  <a:spcPts val="0"/>
                </a:spcBef>
                <a:spcAft>
                  <a:spcPts val="0"/>
                </a:spcAft>
                <a:defRPr/>
              </a:pPr>
              <a:t>‹#›</a:t>
            </a:fld>
            <a:endParaRPr lang="en-US" dirty="0">
              <a:solidFill>
                <a:srgbClr val="000000"/>
              </a:solidFill>
              <a:latin typeface="Arial"/>
            </a:endParaRPr>
          </a:p>
        </p:txBody>
      </p:sp>
    </p:spTree>
    <p:extLst>
      <p:ext uri="{BB962C8B-B14F-4D97-AF65-F5344CB8AC3E}">
        <p14:creationId xmlns:p14="http://schemas.microsoft.com/office/powerpoint/2010/main" val="36447060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fontAlgn="auto">
              <a:spcBef>
                <a:spcPts val="0"/>
              </a:spcBef>
              <a:spcAft>
                <a:spcPts val="0"/>
              </a:spcAft>
              <a:defRPr/>
            </a:pPr>
            <a:fld id="{014AB1B5-DA1C-48FE-8CF1-119D718077FA}" type="slidenum">
              <a:rPr lang="en-US">
                <a:solidFill>
                  <a:srgbClr val="000000"/>
                </a:solidFill>
                <a:latin typeface="Arial"/>
              </a:rPr>
              <a:pPr fontAlgn="auto">
                <a:spcBef>
                  <a:spcPts val="0"/>
                </a:spcBef>
                <a:spcAft>
                  <a:spcPts val="0"/>
                </a:spcAft>
                <a:defRPr/>
              </a:pPr>
              <a:t>‹#›</a:t>
            </a:fld>
            <a:endParaRPr lang="en-US" dirty="0">
              <a:solidFill>
                <a:srgbClr val="000000"/>
              </a:solidFill>
              <a:latin typeface="Arial"/>
            </a:endParaRPr>
          </a:p>
        </p:txBody>
      </p:sp>
    </p:spTree>
    <p:extLst>
      <p:ext uri="{BB962C8B-B14F-4D97-AF65-F5344CB8AC3E}">
        <p14:creationId xmlns:p14="http://schemas.microsoft.com/office/powerpoint/2010/main" val="33608876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fontAlgn="auto">
              <a:spcBef>
                <a:spcPts val="0"/>
              </a:spcBef>
              <a:spcAft>
                <a:spcPts val="0"/>
              </a:spcAft>
              <a:defRPr/>
            </a:pPr>
            <a:fld id="{8A22FC86-8EBD-4FA4-B8E0-EAEB7040C073}" type="slidenum">
              <a:rPr lang="en-US">
                <a:solidFill>
                  <a:srgbClr val="000000"/>
                </a:solidFill>
                <a:latin typeface="Arial"/>
              </a:rPr>
              <a:pPr fontAlgn="auto">
                <a:spcBef>
                  <a:spcPts val="0"/>
                </a:spcBef>
                <a:spcAft>
                  <a:spcPts val="0"/>
                </a:spcAft>
                <a:defRPr/>
              </a:pPr>
              <a:t>‹#›</a:t>
            </a:fld>
            <a:endParaRPr lang="en-US" dirty="0">
              <a:solidFill>
                <a:srgbClr val="000000"/>
              </a:solidFill>
              <a:latin typeface="Arial"/>
            </a:endParaRPr>
          </a:p>
        </p:txBody>
      </p:sp>
    </p:spTree>
    <p:extLst>
      <p:ext uri="{BB962C8B-B14F-4D97-AF65-F5344CB8AC3E}">
        <p14:creationId xmlns:p14="http://schemas.microsoft.com/office/powerpoint/2010/main" val="34015088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fontAlgn="auto">
              <a:spcBef>
                <a:spcPts val="0"/>
              </a:spcBef>
              <a:spcAft>
                <a:spcPts val="0"/>
              </a:spcAft>
              <a:defRPr/>
            </a:pPr>
            <a:fld id="{4B47D7C6-0E23-4EA6-BFFB-C73778FD26BE}" type="slidenum">
              <a:rPr lang="en-US">
                <a:solidFill>
                  <a:srgbClr val="000000"/>
                </a:solidFill>
                <a:latin typeface="Arial"/>
              </a:rPr>
              <a:pPr fontAlgn="auto">
                <a:spcBef>
                  <a:spcPts val="0"/>
                </a:spcBef>
                <a:spcAft>
                  <a:spcPts val="0"/>
                </a:spcAft>
                <a:defRPr/>
              </a:pPr>
              <a:t>‹#›</a:t>
            </a:fld>
            <a:endParaRPr lang="en-US" dirty="0">
              <a:solidFill>
                <a:srgbClr val="000000"/>
              </a:solidFill>
              <a:latin typeface="Arial"/>
            </a:endParaRPr>
          </a:p>
        </p:txBody>
      </p:sp>
    </p:spTree>
    <p:extLst>
      <p:ext uri="{BB962C8B-B14F-4D97-AF65-F5344CB8AC3E}">
        <p14:creationId xmlns:p14="http://schemas.microsoft.com/office/powerpoint/2010/main" val="3676272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9289F7-9474-4474-8888-1BF96DA9F6A2}"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kt4tt background">
    <p:spTree>
      <p:nvGrpSpPr>
        <p:cNvPr id="1" name=""/>
        <p:cNvGrpSpPr/>
        <p:nvPr/>
      </p:nvGrpSpPr>
      <p:grpSpPr>
        <a:xfrm>
          <a:off x="0" y="0"/>
          <a:ext cx="0" cy="0"/>
          <a:chOff x="0" y="0"/>
          <a:chExt cx="0" cy="0"/>
        </a:xfrm>
      </p:grpSpPr>
      <p:pic>
        <p:nvPicPr>
          <p:cNvPr id="7" name="Picture 6" descr="template no sine wave.jpg"/>
          <p:cNvPicPr>
            <a:picLocks noChangeAspect="1"/>
          </p:cNvPicPr>
          <p:nvPr userDrawn="1"/>
        </p:nvPicPr>
        <p:blipFill>
          <a:blip r:embed="rId2" cstate="print"/>
          <a:stretch>
            <a:fillRect/>
          </a:stretch>
        </p:blipFill>
        <p:spPr>
          <a:xfrm>
            <a:off x="134470" y="0"/>
            <a:ext cx="8875059" cy="6858000"/>
          </a:xfrm>
          <a:prstGeom prst="rect">
            <a:avLst/>
          </a:prstGeom>
        </p:spPr>
      </p:pic>
    </p:spTree>
    <p:extLst>
      <p:ext uri="{BB962C8B-B14F-4D97-AF65-F5344CB8AC3E}">
        <p14:creationId xmlns:p14="http://schemas.microsoft.com/office/powerpoint/2010/main" val="3142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backgroun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ppt template.jpg"/>
          <p:cNvPicPr>
            <a:picLocks noChangeAspect="1"/>
          </p:cNvPicPr>
          <p:nvPr userDrawn="1"/>
        </p:nvPicPr>
        <p:blipFill>
          <a:blip r:embed="rId2" cstate="print"/>
          <a:stretch>
            <a:fillRect/>
          </a:stretch>
        </p:blipFill>
        <p:spPr>
          <a:xfrm>
            <a:off x="0" y="152400"/>
            <a:ext cx="9144000" cy="6284422"/>
          </a:xfrm>
          <a:prstGeom prst="rect">
            <a:avLst/>
          </a:prstGeom>
        </p:spPr>
      </p:pic>
      <p:sp>
        <p:nvSpPr>
          <p:cNvPr id="4" name="TextBox 3"/>
          <p:cNvSpPr txBox="1"/>
          <p:nvPr userDrawn="1"/>
        </p:nvSpPr>
        <p:spPr>
          <a:xfrm>
            <a:off x="7543800" y="6553200"/>
            <a:ext cx="1524000" cy="246221"/>
          </a:xfrm>
          <a:prstGeom prst="rect">
            <a:avLst/>
          </a:prstGeom>
          <a:noFill/>
        </p:spPr>
        <p:txBody>
          <a:bodyPr wrap="square" rtlCol="0">
            <a:spAutoFit/>
          </a:bodyPr>
          <a:lstStyle/>
          <a:p>
            <a:pPr algn="r" fontAlgn="auto">
              <a:spcBef>
                <a:spcPts val="0"/>
              </a:spcBef>
              <a:spcAft>
                <a:spcPts val="0"/>
              </a:spcAft>
            </a:pPr>
            <a:fld id="{26631FB7-7B42-475D-881E-B74E54F3CA8B}" type="slidenum">
              <a:rPr lang="en-US" sz="1000" smtClean="0">
                <a:solidFill>
                  <a:srgbClr val="FFFFFF">
                    <a:lumMod val="65000"/>
                  </a:srgbClr>
                </a:solidFill>
                <a:latin typeface="Arial"/>
              </a:rPr>
              <a:pPr algn="r" fontAlgn="auto">
                <a:spcBef>
                  <a:spcPts val="0"/>
                </a:spcBef>
                <a:spcAft>
                  <a:spcPts val="0"/>
                </a:spcAft>
              </a:pPr>
              <a:t>‹#›</a:t>
            </a:fld>
            <a:r>
              <a:rPr lang="en-US" sz="1000" dirty="0" smtClean="0">
                <a:solidFill>
                  <a:srgbClr val="FFFFFF">
                    <a:lumMod val="65000"/>
                  </a:srgbClr>
                </a:solidFill>
                <a:latin typeface="Arial"/>
              </a:rPr>
              <a:t> </a:t>
            </a:r>
            <a:endParaRPr lang="en-US" sz="1000" dirty="0">
              <a:solidFill>
                <a:srgbClr val="FFFFFF">
                  <a:lumMod val="65000"/>
                </a:srgbClr>
              </a:solidFill>
              <a:latin typeface="Arial"/>
            </a:endParaRPr>
          </a:p>
        </p:txBody>
      </p:sp>
    </p:spTree>
    <p:extLst>
      <p:ext uri="{BB962C8B-B14F-4D97-AF65-F5344CB8AC3E}">
        <p14:creationId xmlns:p14="http://schemas.microsoft.com/office/powerpoint/2010/main" val="2755630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F17496-95D7-48F3-8400-687B7563FDE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5BD15E-154F-41FB-A85A-7606053CAA9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D95A2B2-B82D-46AA-A7CD-134380D1A6C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3.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5.png"/><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lum/>
          </a:blip>
          <a:srcRect/>
          <a:stretch>
            <a:fillRect t="-2000" b="-2000"/>
          </a:stretch>
        </a:blipFill>
        <a:effectLst/>
      </p:bgPr>
    </p:bg>
    <p:spTree>
      <p:nvGrpSpPr>
        <p:cNvPr id="1" name=""/>
        <p:cNvGrpSpPr/>
        <p:nvPr/>
      </p:nvGrpSpPr>
      <p:grpSpPr>
        <a:xfrm>
          <a:off x="0" y="0"/>
          <a:ext cx="0" cy="0"/>
          <a:chOff x="0" y="0"/>
          <a:chExt cx="0" cy="0"/>
        </a:xfrm>
      </p:grpSpPr>
      <p:pic>
        <p:nvPicPr>
          <p:cNvPr id="1026" name="Picture 6" descr="KT4TT logo med.jpg"/>
          <p:cNvPicPr>
            <a:picLocks noChangeAspect="1"/>
          </p:cNvPicPr>
          <p:nvPr userDrawn="1"/>
        </p:nvPicPr>
        <p:blipFill>
          <a:blip r:embed="rId17" cstate="print"/>
          <a:srcRect/>
          <a:stretch>
            <a:fillRect/>
          </a:stretch>
        </p:blipFill>
        <p:spPr bwMode="auto">
          <a:xfrm>
            <a:off x="381000" y="38100"/>
            <a:ext cx="1295400" cy="735013"/>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40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mn-cs"/>
              </a:defRPr>
            </a:lvl1pPr>
          </a:lstStyle>
          <a:p>
            <a:pPr>
              <a:defRPr/>
            </a:pPr>
            <a:endParaRPr lang="en-US"/>
          </a:p>
        </p:txBody>
      </p:sp>
      <p:sp>
        <p:nvSpPr>
          <p:cNvPr id="2140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cs typeface="+mn-cs"/>
              </a:defRPr>
            </a:lvl1pPr>
          </a:lstStyle>
          <a:p>
            <a:pPr>
              <a:defRPr/>
            </a:pPr>
            <a:endParaRPr lang="en-US"/>
          </a:p>
        </p:txBody>
      </p:sp>
      <p:sp>
        <p:nvSpPr>
          <p:cNvPr id="2140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mn-cs"/>
              </a:defRPr>
            </a:lvl1pPr>
          </a:lstStyle>
          <a:p>
            <a:pPr>
              <a:defRPr/>
            </a:pPr>
            <a:fld id="{564EDD6B-523D-4378-AB8B-91A66E7D9A5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5" r:id="rId8"/>
    <p:sldLayoutId id="2147483676" r:id="rId9"/>
    <p:sldLayoutId id="2147483677" r:id="rId10"/>
    <p:sldLayoutId id="2147483671" r:id="rId11"/>
    <p:sldLayoutId id="2147483672" r:id="rId12"/>
    <p:sldLayoutId id="2147483673" r:id="rId13"/>
    <p:sldLayoutId id="2147483674" r:id="rId14"/>
  </p:sldLayoutIdLst>
  <p:txStyles>
    <p:titleStyle>
      <a:lvl1pPr algn="ctr" rtl="0" eaLnBrk="0" fontAlgn="base" hangingPunct="0">
        <a:spcBef>
          <a:spcPts val="1200"/>
        </a:spcBef>
        <a:spcAft>
          <a:spcPts val="300"/>
        </a:spcAft>
        <a:defRPr sz="4400" b="1">
          <a:solidFill>
            <a:schemeClr val="tx2"/>
          </a:solidFill>
          <a:latin typeface="+mj-lt"/>
          <a:ea typeface="+mj-ea"/>
          <a:cs typeface="+mj-cs"/>
        </a:defRPr>
      </a:lvl1pPr>
      <a:lvl2pPr algn="ctr" rtl="0" eaLnBrk="0" fontAlgn="base" hangingPunct="0">
        <a:spcBef>
          <a:spcPts val="1200"/>
        </a:spcBef>
        <a:spcAft>
          <a:spcPts val="300"/>
        </a:spcAft>
        <a:defRPr sz="4400" b="1">
          <a:solidFill>
            <a:schemeClr val="tx2"/>
          </a:solidFill>
          <a:latin typeface="Arial" charset="0"/>
        </a:defRPr>
      </a:lvl2pPr>
      <a:lvl3pPr algn="ctr" rtl="0" eaLnBrk="0" fontAlgn="base" hangingPunct="0">
        <a:spcBef>
          <a:spcPts val="1200"/>
        </a:spcBef>
        <a:spcAft>
          <a:spcPts val="300"/>
        </a:spcAft>
        <a:defRPr sz="4400" b="1">
          <a:solidFill>
            <a:schemeClr val="tx2"/>
          </a:solidFill>
          <a:latin typeface="Arial" charset="0"/>
        </a:defRPr>
      </a:lvl3pPr>
      <a:lvl4pPr algn="ctr" rtl="0" eaLnBrk="0" fontAlgn="base" hangingPunct="0">
        <a:spcBef>
          <a:spcPts val="1200"/>
        </a:spcBef>
        <a:spcAft>
          <a:spcPts val="300"/>
        </a:spcAft>
        <a:defRPr sz="4400" b="1">
          <a:solidFill>
            <a:schemeClr val="tx2"/>
          </a:solidFill>
          <a:latin typeface="Arial" charset="0"/>
        </a:defRPr>
      </a:lvl4pPr>
      <a:lvl5pPr algn="ctr" rtl="0" eaLnBrk="0" fontAlgn="base" hangingPunct="0">
        <a:spcBef>
          <a:spcPts val="1200"/>
        </a:spcBef>
        <a:spcAft>
          <a:spcPts val="300"/>
        </a:spcAft>
        <a:defRPr sz="4400" b="1">
          <a:solidFill>
            <a:schemeClr val="tx2"/>
          </a:solidFill>
          <a:latin typeface="Arial" charset="0"/>
        </a:defRPr>
      </a:lvl5pPr>
      <a:lvl6pPr marL="457200" algn="ctr" rtl="0" fontAlgn="base">
        <a:spcBef>
          <a:spcPts val="1200"/>
        </a:spcBef>
        <a:spcAft>
          <a:spcPts val="300"/>
        </a:spcAft>
        <a:defRPr sz="4400" b="1">
          <a:solidFill>
            <a:schemeClr val="tx2"/>
          </a:solidFill>
          <a:latin typeface="Arial" charset="0"/>
        </a:defRPr>
      </a:lvl6pPr>
      <a:lvl7pPr marL="914400" algn="ctr" rtl="0" fontAlgn="base">
        <a:spcBef>
          <a:spcPts val="1200"/>
        </a:spcBef>
        <a:spcAft>
          <a:spcPts val="300"/>
        </a:spcAft>
        <a:defRPr sz="4400" b="1">
          <a:solidFill>
            <a:schemeClr val="tx2"/>
          </a:solidFill>
          <a:latin typeface="Arial" charset="0"/>
        </a:defRPr>
      </a:lvl7pPr>
      <a:lvl8pPr marL="1371600" algn="ctr" rtl="0" fontAlgn="base">
        <a:spcBef>
          <a:spcPts val="1200"/>
        </a:spcBef>
        <a:spcAft>
          <a:spcPts val="300"/>
        </a:spcAft>
        <a:defRPr sz="4400" b="1">
          <a:solidFill>
            <a:schemeClr val="tx2"/>
          </a:solidFill>
          <a:latin typeface="Arial" charset="0"/>
        </a:defRPr>
      </a:lvl8pPr>
      <a:lvl9pPr marL="1828800" algn="ctr" rtl="0" fontAlgn="base">
        <a:spcBef>
          <a:spcPts val="1200"/>
        </a:spcBef>
        <a:spcAft>
          <a:spcPts val="300"/>
        </a:spcAft>
        <a:defRPr sz="4400" b="1">
          <a:solidFill>
            <a:schemeClr val="tx2"/>
          </a:solidFill>
          <a:latin typeface="Arial" charset="0"/>
        </a:defRPr>
      </a:lvl9pPr>
    </p:titleStyle>
    <p:bodyStyle>
      <a:lvl1pPr marL="342900" indent="-342900" algn="l" rtl="0" eaLnBrk="0" fontAlgn="base" hangingPunct="0">
        <a:spcBef>
          <a:spcPts val="1200"/>
        </a:spcBef>
        <a:spcAft>
          <a:spcPts val="300"/>
        </a:spcAft>
        <a:buChar char="•"/>
        <a:defRPr sz="3200" b="1" i="1">
          <a:solidFill>
            <a:schemeClr val="tx1"/>
          </a:solidFill>
          <a:latin typeface="+mn-lt"/>
          <a:ea typeface="+mn-ea"/>
          <a:cs typeface="+mn-cs"/>
        </a:defRPr>
      </a:lvl1pPr>
      <a:lvl2pPr marL="742950" indent="-285750" algn="l" rtl="0" eaLnBrk="0" fontAlgn="base" hangingPunct="0">
        <a:spcBef>
          <a:spcPts val="1200"/>
        </a:spcBef>
        <a:spcAft>
          <a:spcPts val="30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36A28AC-13F8-446D-8E0F-D950A4CA5AB8}" type="datetimeFigureOut">
              <a:rPr lang="en-US" smtClean="0">
                <a:solidFill>
                  <a:prstClr val="black">
                    <a:tint val="75000"/>
                  </a:prstClr>
                </a:solidFill>
                <a:latin typeface="Calibri"/>
              </a:rPr>
              <a:pPr fontAlgn="auto">
                <a:spcBef>
                  <a:spcPts val="0"/>
                </a:spcBef>
                <a:spcAft>
                  <a:spcPts val="0"/>
                </a:spcAft>
              </a:pPr>
              <a:t>4/25/2018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4847F1D-34DD-4D64-AE33-D6AAE9EF07DF}"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2540282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pic>
        <p:nvPicPr>
          <p:cNvPr id="1026" name="Picture 6" descr="KT4TT logo med.jpg"/>
          <p:cNvPicPr>
            <a:picLocks noChangeAspect="1"/>
          </p:cNvPicPr>
          <p:nvPr/>
        </p:nvPicPr>
        <p:blipFill>
          <a:blip r:embed="rId18" cstate="print"/>
          <a:srcRect/>
          <a:stretch>
            <a:fillRect/>
          </a:stretch>
        </p:blipFill>
        <p:spPr bwMode="auto">
          <a:xfrm>
            <a:off x="381000" y="38100"/>
            <a:ext cx="1295400" cy="735013"/>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47428476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hf sldNum="0" hdr="0" ftr="0" dt="0"/>
  <p:txStyles>
    <p:titleStyle>
      <a:lvl1pPr algn="ctr" rtl="0" eaLnBrk="0" fontAlgn="base" hangingPunct="0">
        <a:spcBef>
          <a:spcPts val="1200"/>
        </a:spcBef>
        <a:spcAft>
          <a:spcPts val="300"/>
        </a:spcAft>
        <a:defRPr sz="4400" b="1">
          <a:solidFill>
            <a:schemeClr val="tx2"/>
          </a:solidFill>
          <a:latin typeface="+mj-lt"/>
          <a:ea typeface="+mj-ea"/>
          <a:cs typeface="+mj-cs"/>
        </a:defRPr>
      </a:lvl1pPr>
      <a:lvl2pPr algn="ctr" rtl="0" eaLnBrk="0" fontAlgn="base" hangingPunct="0">
        <a:spcBef>
          <a:spcPts val="1200"/>
        </a:spcBef>
        <a:spcAft>
          <a:spcPts val="300"/>
        </a:spcAft>
        <a:defRPr sz="4400" b="1">
          <a:solidFill>
            <a:schemeClr val="tx2"/>
          </a:solidFill>
          <a:latin typeface="Arial" charset="0"/>
        </a:defRPr>
      </a:lvl2pPr>
      <a:lvl3pPr algn="ctr" rtl="0" eaLnBrk="0" fontAlgn="base" hangingPunct="0">
        <a:spcBef>
          <a:spcPts val="1200"/>
        </a:spcBef>
        <a:spcAft>
          <a:spcPts val="300"/>
        </a:spcAft>
        <a:defRPr sz="4400" b="1">
          <a:solidFill>
            <a:schemeClr val="tx2"/>
          </a:solidFill>
          <a:latin typeface="Arial" charset="0"/>
        </a:defRPr>
      </a:lvl3pPr>
      <a:lvl4pPr algn="ctr" rtl="0" eaLnBrk="0" fontAlgn="base" hangingPunct="0">
        <a:spcBef>
          <a:spcPts val="1200"/>
        </a:spcBef>
        <a:spcAft>
          <a:spcPts val="300"/>
        </a:spcAft>
        <a:defRPr sz="4400" b="1">
          <a:solidFill>
            <a:schemeClr val="tx2"/>
          </a:solidFill>
          <a:latin typeface="Arial" charset="0"/>
        </a:defRPr>
      </a:lvl4pPr>
      <a:lvl5pPr algn="ctr" rtl="0" eaLnBrk="0" fontAlgn="base" hangingPunct="0">
        <a:spcBef>
          <a:spcPts val="1200"/>
        </a:spcBef>
        <a:spcAft>
          <a:spcPts val="300"/>
        </a:spcAft>
        <a:defRPr sz="4400" b="1">
          <a:solidFill>
            <a:schemeClr val="tx2"/>
          </a:solidFill>
          <a:latin typeface="Arial" charset="0"/>
        </a:defRPr>
      </a:lvl5pPr>
      <a:lvl6pPr marL="457200" algn="ctr" rtl="0" fontAlgn="base">
        <a:spcBef>
          <a:spcPts val="1200"/>
        </a:spcBef>
        <a:spcAft>
          <a:spcPts val="300"/>
        </a:spcAft>
        <a:defRPr sz="4400" b="1">
          <a:solidFill>
            <a:schemeClr val="tx2"/>
          </a:solidFill>
          <a:latin typeface="Arial" charset="0"/>
        </a:defRPr>
      </a:lvl6pPr>
      <a:lvl7pPr marL="914400" algn="ctr" rtl="0" fontAlgn="base">
        <a:spcBef>
          <a:spcPts val="1200"/>
        </a:spcBef>
        <a:spcAft>
          <a:spcPts val="300"/>
        </a:spcAft>
        <a:defRPr sz="4400" b="1">
          <a:solidFill>
            <a:schemeClr val="tx2"/>
          </a:solidFill>
          <a:latin typeface="Arial" charset="0"/>
        </a:defRPr>
      </a:lvl7pPr>
      <a:lvl8pPr marL="1371600" algn="ctr" rtl="0" fontAlgn="base">
        <a:spcBef>
          <a:spcPts val="1200"/>
        </a:spcBef>
        <a:spcAft>
          <a:spcPts val="300"/>
        </a:spcAft>
        <a:defRPr sz="4400" b="1">
          <a:solidFill>
            <a:schemeClr val="tx2"/>
          </a:solidFill>
          <a:latin typeface="Arial" charset="0"/>
        </a:defRPr>
      </a:lvl8pPr>
      <a:lvl9pPr marL="1828800" algn="ctr" rtl="0" fontAlgn="base">
        <a:spcBef>
          <a:spcPts val="1200"/>
        </a:spcBef>
        <a:spcAft>
          <a:spcPts val="300"/>
        </a:spcAft>
        <a:defRPr sz="4400" b="1">
          <a:solidFill>
            <a:schemeClr val="tx2"/>
          </a:solidFill>
          <a:latin typeface="Arial" charset="0"/>
        </a:defRPr>
      </a:lvl9pPr>
    </p:titleStyle>
    <p:bodyStyle>
      <a:lvl1pPr marL="342900" indent="-342900" algn="l" rtl="0" eaLnBrk="0" fontAlgn="base" hangingPunct="0">
        <a:spcBef>
          <a:spcPts val="1200"/>
        </a:spcBef>
        <a:spcAft>
          <a:spcPts val="300"/>
        </a:spcAft>
        <a:buChar char="•"/>
        <a:defRPr sz="3200" b="1" i="1">
          <a:solidFill>
            <a:schemeClr val="tx1"/>
          </a:solidFill>
          <a:latin typeface="+mn-lt"/>
          <a:ea typeface="+mn-ea"/>
          <a:cs typeface="+mn-cs"/>
        </a:defRPr>
      </a:lvl1pPr>
      <a:lvl2pPr marL="742950" indent="-285750" algn="l" rtl="0" eaLnBrk="0" fontAlgn="base" hangingPunct="0">
        <a:spcBef>
          <a:spcPts val="1200"/>
        </a:spcBef>
        <a:spcAft>
          <a:spcPts val="30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hyperlink" Target="http://kt4tt.buffalo.edu/knowledgebase" TargetMode="External"/><Relationship Id="rId2" Type="http://schemas.openxmlformats.org/officeDocument/2006/relationships/notesSlide" Target="../notesSlides/notesSlide13.xml"/><Relationship Id="rId1" Type="http://schemas.openxmlformats.org/officeDocument/2006/relationships/slideLayout" Target="../slideLayouts/slideLayout40.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kt4tt.buffalo.edu/knowledgebase/index.ph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kt4tt.buffalo.edu/knowledgebase/model.php"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hyperlink" Target="http://www.ktdrr.org/ktlibrary/articles_pubs/tt.html" TargetMode="External"/><Relationship Id="rId5" Type="http://schemas.openxmlformats.org/officeDocument/2006/relationships/hyperlink" Target="http://kt4tt.buffalo.edu/publications/ResourceMaterials/index.php" TargetMode="External"/><Relationship Id="rId4" Type="http://schemas.openxmlformats.org/officeDocument/2006/relationships/hyperlink" Target="http://kt4tt.buffalo.edu/publication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2000" b="-2000"/>
          </a:stretch>
        </a:blipFill>
        <a:effectLst/>
      </p:bgPr>
    </p:bg>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533400" y="4267200"/>
            <a:ext cx="8229600" cy="1905000"/>
          </a:xfrm>
        </p:spPr>
        <p:txBody>
          <a:bodyPr/>
          <a:lstStyle/>
          <a:p>
            <a:pPr algn="ctr" eaLnBrk="1" hangingPunct="1">
              <a:buFontTx/>
              <a:buNone/>
            </a:pPr>
            <a:r>
              <a:rPr lang="en-US" sz="2800" b="0" i="0" dirty="0" smtClean="0"/>
              <a:t>Jennifer L Flagg</a:t>
            </a:r>
          </a:p>
          <a:p>
            <a:pPr algn="ctr" eaLnBrk="1" hangingPunct="1">
              <a:buFontTx/>
              <a:buNone/>
            </a:pPr>
            <a:r>
              <a:rPr lang="en-US" sz="2400" b="0" i="0" dirty="0" smtClean="0"/>
              <a:t>Center on Knowledge Translation for Technology Transfer </a:t>
            </a:r>
          </a:p>
          <a:p>
            <a:pPr algn="ctr" eaLnBrk="1" hangingPunct="1">
              <a:buFontTx/>
              <a:buNone/>
            </a:pPr>
            <a:r>
              <a:rPr lang="en-US" sz="2400" b="0" i="0" dirty="0" smtClean="0"/>
              <a:t>University at Buffalo</a:t>
            </a:r>
          </a:p>
          <a:p>
            <a:pPr algn="ctr" eaLnBrk="1" hangingPunct="1">
              <a:buFontTx/>
              <a:buNone/>
            </a:pPr>
            <a:endParaRPr lang="en-US" sz="2800" b="0" i="0" dirty="0"/>
          </a:p>
          <a:p>
            <a:pPr algn="ctr" eaLnBrk="1" hangingPunct="1">
              <a:buFontTx/>
              <a:buNone/>
            </a:pPr>
            <a:endParaRPr lang="en-US" sz="2800" b="0" i="0" dirty="0" smtClean="0"/>
          </a:p>
          <a:p>
            <a:pPr algn="ctr" eaLnBrk="1" hangingPunct="1">
              <a:buFontTx/>
              <a:buNone/>
            </a:pPr>
            <a:endParaRPr lang="en-US" sz="2000" dirty="0" smtClean="0"/>
          </a:p>
        </p:txBody>
      </p:sp>
      <p:pic>
        <p:nvPicPr>
          <p:cNvPr id="1028" name="Picture 4" descr="Technology transf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003" b="8662"/>
          <a:stretch/>
        </p:blipFill>
        <p:spPr bwMode="auto">
          <a:xfrm>
            <a:off x="1828800" y="1769532"/>
            <a:ext cx="5602345" cy="2506135"/>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a:xfrm>
            <a:off x="368808" y="457200"/>
            <a:ext cx="8382000" cy="1295400"/>
          </a:xfrm>
        </p:spPr>
        <p:txBody>
          <a:bodyPr>
            <a:normAutofit/>
          </a:bodyPr>
          <a:lstStyle/>
          <a:p>
            <a:pPr eaLnBrk="1" hangingPunct="1"/>
            <a:r>
              <a:rPr lang="en-US" sz="3600" dirty="0" smtClean="0"/>
              <a:t>Best Practices in </a:t>
            </a:r>
            <a:br>
              <a:rPr lang="en-US" sz="3600" dirty="0" smtClean="0"/>
            </a:br>
            <a:r>
              <a:rPr lang="en-US" sz="3600" dirty="0" smtClean="0"/>
              <a:t>Technology Transfer</a:t>
            </a:r>
            <a:endParaRPr lang="en-US" sz="3200" b="0" dirty="0" smtClean="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Game board."/>
          <p:cNvPicPr>
            <a:picLocks noGrp="1" noChangeAspect="1"/>
          </p:cNvPicPr>
          <p:nvPr>
            <p:ph idx="4294967295"/>
          </p:nvPr>
        </p:nvPicPr>
        <p:blipFill>
          <a:blip r:embed="rId3" cstate="print"/>
          <a:stretch>
            <a:fillRect/>
          </a:stretch>
        </p:blipFill>
        <p:spPr>
          <a:xfrm>
            <a:off x="4119563" y="152400"/>
            <a:ext cx="5024437" cy="6553200"/>
          </a:xfrm>
          <a:prstGeom prst="rect">
            <a:avLst/>
          </a:prstGeom>
        </p:spPr>
      </p:pic>
      <p:sp>
        <p:nvSpPr>
          <p:cNvPr id="3" name="Title 2"/>
          <p:cNvSpPr>
            <a:spLocks noGrp="1"/>
          </p:cNvSpPr>
          <p:nvPr>
            <p:ph type="title" idx="4294967295"/>
          </p:nvPr>
        </p:nvSpPr>
        <p:spPr>
          <a:xfrm>
            <a:off x="147637" y="2397125"/>
            <a:ext cx="3586163" cy="2555875"/>
          </a:xfrm>
        </p:spPr>
        <p:txBody>
          <a:bodyPr/>
          <a:lstStyle/>
          <a:p>
            <a:pPr algn="ctr"/>
            <a:r>
              <a:rPr lang="en-US" sz="3600" dirty="0" smtClean="0"/>
              <a:t>“</a:t>
            </a:r>
            <a:r>
              <a:rPr lang="en-US" sz="3600" dirty="0" err="1" smtClean="0"/>
              <a:t>Gamification</a:t>
            </a:r>
            <a:r>
              <a:rPr lang="en-US" sz="3600" dirty="0" smtClean="0"/>
              <a:t>” of Technological Innovation</a:t>
            </a:r>
            <a:br>
              <a:rPr lang="en-US" sz="3600" dirty="0" smtClean="0"/>
            </a:br>
            <a:r>
              <a:rPr lang="en-US" sz="3600" dirty="0" smtClean="0"/>
              <a:t/>
            </a:r>
            <a:br>
              <a:rPr lang="en-US" sz="3600" dirty="0" smtClean="0"/>
            </a:br>
            <a:r>
              <a:rPr lang="en-US" sz="3600" b="0" dirty="0" smtClean="0"/>
              <a:t>~~~</a:t>
            </a:r>
            <a:br>
              <a:rPr lang="en-US" sz="3600" b="0" dirty="0" smtClean="0"/>
            </a:br>
            <a:r>
              <a:rPr lang="en-US" sz="3600" b="0" dirty="0" smtClean="0"/>
              <a:t/>
            </a:r>
            <a:br>
              <a:rPr lang="en-US" sz="3600" b="0" dirty="0" smtClean="0"/>
            </a:br>
            <a:r>
              <a:rPr lang="en-US" sz="2400" b="0" dirty="0" smtClean="0"/>
              <a:t>Click on the path to reveal step names and links to more information</a:t>
            </a:r>
            <a:endParaRPr lang="en-US" sz="3600" b="0" dirty="0"/>
          </a:p>
        </p:txBody>
      </p:sp>
    </p:spTree>
    <p:extLst>
      <p:ext uri="{BB962C8B-B14F-4D97-AF65-F5344CB8AC3E}">
        <p14:creationId xmlns:p14="http://schemas.microsoft.com/office/powerpoint/2010/main" val="487904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gnifying gla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3886200"/>
            <a:ext cx="914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r>
              <a:rPr lang="en-US" b="0" dirty="0" err="1" smtClean="0"/>
              <a:t>NtK</a:t>
            </a:r>
            <a:r>
              <a:rPr lang="en-US" b="0" dirty="0" smtClean="0"/>
              <a:t> combines PDMA, </a:t>
            </a:r>
            <a:r>
              <a:rPr lang="en-US" b="0" dirty="0" err="1" smtClean="0"/>
              <a:t>KTA</a:t>
            </a:r>
            <a:r>
              <a:rPr lang="en-US" b="0" dirty="0" smtClean="0"/>
              <a:t>, and scientific research processes</a:t>
            </a:r>
          </a:p>
          <a:p>
            <a:r>
              <a:rPr lang="en-US" b="0" dirty="0" smtClean="0"/>
              <a:t>Supporting evidence associated with each stage, step, and tip offer best practices as defined by academic and practice literature</a:t>
            </a:r>
          </a:p>
          <a:p>
            <a:r>
              <a:rPr lang="en-US" b="0" dirty="0" smtClean="0"/>
              <a:t>Effective practices derived from real life case examples for each stage </a:t>
            </a:r>
          </a:p>
          <a:p>
            <a:endParaRPr lang="en-US" b="0" dirty="0"/>
          </a:p>
        </p:txBody>
      </p:sp>
      <p:sp>
        <p:nvSpPr>
          <p:cNvPr id="2" name="Title 1"/>
          <p:cNvSpPr>
            <a:spLocks noGrp="1"/>
          </p:cNvSpPr>
          <p:nvPr>
            <p:ph type="title"/>
          </p:nvPr>
        </p:nvSpPr>
        <p:spPr>
          <a:xfrm>
            <a:off x="228600" y="457200"/>
            <a:ext cx="8686800" cy="1143000"/>
          </a:xfrm>
        </p:spPr>
        <p:txBody>
          <a:bodyPr/>
          <a:lstStyle/>
          <a:p>
            <a:r>
              <a:rPr lang="en-US" dirty="0" smtClean="0"/>
              <a:t>Where are the Best Practices?</a:t>
            </a:r>
            <a:endParaRPr lang="en-US" dirty="0"/>
          </a:p>
        </p:txBody>
      </p:sp>
    </p:spTree>
    <p:extLst>
      <p:ext uri="{BB962C8B-B14F-4D97-AF65-F5344CB8AC3E}">
        <p14:creationId xmlns:p14="http://schemas.microsoft.com/office/powerpoint/2010/main" val="4131595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ages 7, 8 and 9."/>
          <p:cNvPicPr>
            <a:picLocks noChangeAspect="1"/>
          </p:cNvPicPr>
          <p:nvPr/>
        </p:nvPicPr>
        <p:blipFill>
          <a:blip r:embed="rId3" cstate="print"/>
          <a:stretch>
            <a:fillRect/>
          </a:stretch>
        </p:blipFill>
        <p:spPr>
          <a:xfrm>
            <a:off x="1384402" y="5091989"/>
            <a:ext cx="7315200" cy="1665293"/>
          </a:xfrm>
          <a:prstGeom prst="rect">
            <a:avLst/>
          </a:prstGeom>
        </p:spPr>
      </p:pic>
      <p:pic>
        <p:nvPicPr>
          <p:cNvPr id="9" name="Picture 8" descr="Stages 4, 5 and 6."/>
          <p:cNvPicPr>
            <a:picLocks noChangeAspect="1"/>
          </p:cNvPicPr>
          <p:nvPr/>
        </p:nvPicPr>
        <p:blipFill>
          <a:blip r:embed="rId4" cstate="print"/>
          <a:stretch>
            <a:fillRect/>
          </a:stretch>
        </p:blipFill>
        <p:spPr>
          <a:xfrm>
            <a:off x="1384402" y="3034589"/>
            <a:ext cx="7315200" cy="2011542"/>
          </a:xfrm>
          <a:prstGeom prst="rect">
            <a:avLst/>
          </a:prstGeom>
        </p:spPr>
      </p:pic>
      <p:pic>
        <p:nvPicPr>
          <p:cNvPr id="7" name="Picture 6" descr="Stages 1, 2 and 3."/>
          <p:cNvPicPr>
            <a:picLocks noChangeAspect="1"/>
          </p:cNvPicPr>
          <p:nvPr/>
        </p:nvPicPr>
        <p:blipFill>
          <a:blip r:embed="rId5" cstate="print"/>
          <a:stretch>
            <a:fillRect/>
          </a:stretch>
        </p:blipFill>
        <p:spPr>
          <a:xfrm>
            <a:off x="1406346" y="977189"/>
            <a:ext cx="7315200" cy="2017606"/>
          </a:xfrm>
          <a:prstGeom prst="rect">
            <a:avLst/>
          </a:prstGeom>
        </p:spPr>
      </p:pic>
      <p:pic>
        <p:nvPicPr>
          <p:cNvPr id="6" name="Picture 5" descr="Innovation; invention and discovery."/>
          <p:cNvPicPr>
            <a:picLocks noChangeAspect="1"/>
          </p:cNvPicPr>
          <p:nvPr/>
        </p:nvPicPr>
        <p:blipFill>
          <a:blip r:embed="rId6" cstate="print"/>
          <a:stretch>
            <a:fillRect/>
          </a:stretch>
        </p:blipFill>
        <p:spPr>
          <a:xfrm>
            <a:off x="457200" y="977189"/>
            <a:ext cx="877824" cy="5771693"/>
          </a:xfrm>
          <a:prstGeom prst="rect">
            <a:avLst/>
          </a:prstGeom>
        </p:spPr>
      </p:pic>
      <p:pic>
        <p:nvPicPr>
          <p:cNvPr id="5" name="Picture 4" descr="Phases, stages and gates."/>
          <p:cNvPicPr>
            <a:picLocks noChangeAspect="1"/>
          </p:cNvPicPr>
          <p:nvPr/>
        </p:nvPicPr>
        <p:blipFill>
          <a:blip r:embed="rId7" cstate="print"/>
          <a:stretch>
            <a:fillRect/>
          </a:stretch>
        </p:blipFill>
        <p:spPr>
          <a:xfrm>
            <a:off x="468172" y="533400"/>
            <a:ext cx="8229600" cy="368080"/>
          </a:xfrm>
          <a:prstGeom prst="rect">
            <a:avLst/>
          </a:prstGeom>
        </p:spPr>
      </p:pic>
      <p:sp>
        <p:nvSpPr>
          <p:cNvPr id="3" name="Title 2"/>
          <p:cNvSpPr>
            <a:spLocks noGrp="1"/>
          </p:cNvSpPr>
          <p:nvPr>
            <p:ph type="title"/>
          </p:nvPr>
        </p:nvSpPr>
        <p:spPr>
          <a:xfrm>
            <a:off x="457200" y="76200"/>
            <a:ext cx="8229600" cy="1143000"/>
          </a:xfrm>
        </p:spPr>
        <p:txBody>
          <a:bodyPr/>
          <a:lstStyle/>
          <a:p>
            <a:pPr lvl="0" fontAlgn="base">
              <a:spcAft>
                <a:spcPct val="0"/>
              </a:spcAft>
            </a:pPr>
            <a:r>
              <a:rPr lang="en-US" sz="1800" b="1" dirty="0">
                <a:solidFill>
                  <a:prstClr val="black"/>
                </a:solidFill>
                <a:latin typeface="Arial" charset="0"/>
                <a:ea typeface="+mn-ea"/>
                <a:cs typeface="Arial" charset="0"/>
              </a:rPr>
              <a:t>Need to Knowledge (</a:t>
            </a:r>
            <a:r>
              <a:rPr lang="en-US" sz="1800" b="1" dirty="0" err="1">
                <a:solidFill>
                  <a:prstClr val="black"/>
                </a:solidFill>
                <a:latin typeface="Arial" charset="0"/>
                <a:ea typeface="+mn-ea"/>
                <a:cs typeface="Arial" charset="0"/>
              </a:rPr>
              <a:t>NtK</a:t>
            </a:r>
            <a:r>
              <a:rPr lang="en-US" sz="1800" b="1" dirty="0">
                <a:solidFill>
                  <a:prstClr val="black"/>
                </a:solidFill>
                <a:latin typeface="Arial" charset="0"/>
                <a:ea typeface="+mn-ea"/>
                <a:cs typeface="Arial" charset="0"/>
              </a:rPr>
              <a:t>) Model for Technological Innovations</a:t>
            </a:r>
            <a:br>
              <a:rPr lang="en-US" sz="1800" b="1" dirty="0">
                <a:solidFill>
                  <a:prstClr val="black"/>
                </a:solidFill>
                <a:latin typeface="Arial" charset="0"/>
                <a:ea typeface="+mn-ea"/>
                <a:cs typeface="Arial" charset="0"/>
              </a:rPr>
            </a:br>
            <a:endParaRPr lang="en-US" dirty="0"/>
          </a:p>
        </p:txBody>
      </p:sp>
    </p:spTree>
    <p:extLst>
      <p:ext uri="{BB962C8B-B14F-4D97-AF65-F5344CB8AC3E}">
        <p14:creationId xmlns:p14="http://schemas.microsoft.com/office/powerpoint/2010/main" val="103219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ppt_x"/>
                                          </p:val>
                                        </p:tav>
                                        <p:tav tm="100000">
                                          <p:val>
                                            <p:strVal val="#ppt_x"/>
                                          </p:val>
                                        </p:tav>
                                      </p:tavLst>
                                    </p:anim>
                                    <p:anim calcmode="lin" valueType="num">
                                      <p:cBhvr additive="base">
                                        <p:cTn id="14"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ppt_x"/>
                                          </p:val>
                                        </p:tav>
                                        <p:tav tm="100000">
                                          <p:val>
                                            <p:strVal val="#ppt_x"/>
                                          </p:val>
                                        </p:tav>
                                      </p:tavLst>
                                    </p:anim>
                                    <p:anim calcmode="lin" valueType="num">
                                      <p:cBhvr additive="base">
                                        <p:cTn id="20"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ppt_x"/>
                                          </p:val>
                                        </p:tav>
                                        <p:tav tm="100000">
                                          <p:val>
                                            <p:strVal val="#ppt_x"/>
                                          </p:val>
                                        </p:tav>
                                      </p:tavLst>
                                    </p:anim>
                                    <p:anim calcmode="lin" valueType="num">
                                      <p:cBhvr additive="base">
                                        <p:cTn id="26"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2000" fill="hold"/>
                                        <p:tgtEl>
                                          <p:spTgt spid="10"/>
                                        </p:tgtEl>
                                        <p:attrNameLst>
                                          <p:attrName>ppt_x</p:attrName>
                                        </p:attrNameLst>
                                      </p:cBhvr>
                                      <p:tavLst>
                                        <p:tav tm="0">
                                          <p:val>
                                            <p:strVal val="#ppt_x"/>
                                          </p:val>
                                        </p:tav>
                                        <p:tav tm="100000">
                                          <p:val>
                                            <p:strVal val="#ppt_x"/>
                                          </p:val>
                                        </p:tav>
                                      </p:tavLst>
                                    </p:anim>
                                    <p:anim calcmode="lin" valueType="num">
                                      <p:cBhvr additive="base">
                                        <p:cTn id="32"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143000"/>
          </a:xfrm>
        </p:spPr>
        <p:txBody>
          <a:bodyPr/>
          <a:lstStyle/>
          <a:p>
            <a:r>
              <a:rPr lang="en-US" b="1" dirty="0" err="1" smtClean="0">
                <a:latin typeface="Arial" pitchFamily="34" charset="0"/>
                <a:cs typeface="Arial" pitchFamily="34" charset="0"/>
              </a:rPr>
              <a:t>NtK</a:t>
            </a:r>
            <a:r>
              <a:rPr lang="en-US" b="1" dirty="0" smtClean="0">
                <a:latin typeface="Arial" pitchFamily="34" charset="0"/>
                <a:cs typeface="Arial" pitchFamily="34" charset="0"/>
              </a:rPr>
              <a:t> Model Tools</a:t>
            </a:r>
            <a:endParaRPr lang="en-US" b="1" dirty="0">
              <a:latin typeface="Arial" pitchFamily="34" charset="0"/>
              <a:cs typeface="Arial" pitchFamily="34" charset="0"/>
            </a:endParaRPr>
          </a:p>
        </p:txBody>
      </p:sp>
      <p:pic>
        <p:nvPicPr>
          <p:cNvPr id="5122" name="Picture 2" descr="Table with 79 tools in five categories."/>
          <p:cNvPicPr>
            <a:picLocks noGrp="1" noChangeAspect="1" noChangeArrowheads="1"/>
          </p:cNvPicPr>
          <p:nvPr>
            <p:ph idx="4294967295"/>
          </p:nvPr>
        </p:nvPicPr>
        <p:blipFill>
          <a:blip r:embed="rId3" cstate="print"/>
          <a:srcRect/>
          <a:stretch>
            <a:fillRect/>
          </a:stretch>
        </p:blipFill>
        <p:spPr bwMode="auto">
          <a:xfrm>
            <a:off x="1524000" y="1676400"/>
            <a:ext cx="6081713" cy="4830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838200"/>
            <a:ext cx="8229600" cy="1143000"/>
          </a:xfrm>
        </p:spPr>
        <p:txBody>
          <a:bodyPr/>
          <a:lstStyle/>
          <a:p>
            <a:r>
              <a:rPr lang="en-US" b="1" dirty="0" smtClean="0">
                <a:latin typeface="Arial" pitchFamily="34" charset="0"/>
                <a:cs typeface="Arial" pitchFamily="34" charset="0"/>
              </a:rPr>
              <a:t>UD Tools within the </a:t>
            </a:r>
            <a:r>
              <a:rPr lang="en-US" b="1" dirty="0" err="1" smtClean="0">
                <a:latin typeface="Arial" pitchFamily="34" charset="0"/>
                <a:cs typeface="Arial" pitchFamily="34" charset="0"/>
              </a:rPr>
              <a:t>NtK</a:t>
            </a:r>
            <a:endParaRPr lang="en-US" b="1" dirty="0">
              <a:latin typeface="Arial" pitchFamily="34" charset="0"/>
              <a:cs typeface="Arial" pitchFamily="34" charset="0"/>
            </a:endParaRPr>
          </a:p>
        </p:txBody>
      </p:sp>
      <p:pic>
        <p:nvPicPr>
          <p:cNvPr id="4098" name="Picture 2" descr="Seven UD tools and their locations in the NtK."/>
          <p:cNvPicPr>
            <a:picLocks noGrp="1" noChangeAspect="1" noChangeArrowheads="1"/>
          </p:cNvPicPr>
          <p:nvPr>
            <p:ph idx="4294967295"/>
          </p:nvPr>
        </p:nvPicPr>
        <p:blipFill>
          <a:blip r:embed="rId2" cstate="print"/>
          <a:srcRect/>
          <a:stretch>
            <a:fillRect/>
          </a:stretch>
        </p:blipFill>
        <p:spPr bwMode="auto">
          <a:xfrm>
            <a:off x="2028825" y="1951037"/>
            <a:ext cx="5133975"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838200"/>
            <a:ext cx="8229600" cy="1143000"/>
          </a:xfrm>
        </p:spPr>
        <p:txBody>
          <a:bodyPr/>
          <a:lstStyle/>
          <a:p>
            <a:r>
              <a:rPr lang="en-US" b="1" dirty="0" smtClean="0">
                <a:latin typeface="Arial" pitchFamily="34" charset="0"/>
                <a:cs typeface="Arial" pitchFamily="34" charset="0"/>
              </a:rPr>
              <a:t>Accessing the </a:t>
            </a:r>
            <a:r>
              <a:rPr lang="en-US" b="1" dirty="0" err="1" smtClean="0">
                <a:latin typeface="Arial" pitchFamily="34" charset="0"/>
                <a:cs typeface="Arial" pitchFamily="34" charset="0"/>
              </a:rPr>
              <a:t>NtK</a:t>
            </a:r>
            <a:r>
              <a:rPr lang="en-US" b="1" dirty="0" smtClean="0">
                <a:latin typeface="Arial" pitchFamily="34" charset="0"/>
                <a:cs typeface="Arial" pitchFamily="34" charset="0"/>
              </a:rPr>
              <a:t> and Tools</a:t>
            </a:r>
            <a:endParaRPr lang="en-US" b="1" dirty="0">
              <a:latin typeface="Arial" pitchFamily="34" charset="0"/>
              <a:cs typeface="Arial" pitchFamily="34" charset="0"/>
            </a:endParaRPr>
          </a:p>
        </p:txBody>
      </p:sp>
      <p:sp>
        <p:nvSpPr>
          <p:cNvPr id="3" name="Content Placeholder 2"/>
          <p:cNvSpPr>
            <a:spLocks noGrp="1"/>
          </p:cNvSpPr>
          <p:nvPr>
            <p:ph sz="half" idx="4294967295"/>
          </p:nvPr>
        </p:nvSpPr>
        <p:spPr>
          <a:xfrm>
            <a:off x="762000" y="1600200"/>
            <a:ext cx="7620000" cy="1143000"/>
          </a:xfrm>
        </p:spPr>
        <p:txBody>
          <a:bodyPr>
            <a:normAutofit fontScale="25000" lnSpcReduction="20000"/>
          </a:bodyPr>
          <a:lstStyle/>
          <a:p>
            <a:pPr algn="ctr">
              <a:buNone/>
            </a:pPr>
            <a:endParaRPr lang="en-US" dirty="0" smtClean="0"/>
          </a:p>
          <a:p>
            <a:pPr algn="ctr">
              <a:buNone/>
            </a:pPr>
            <a:r>
              <a:rPr lang="en-US" sz="8000" b="0" i="0" dirty="0" smtClean="0"/>
              <a:t>Visit </a:t>
            </a:r>
            <a:r>
              <a:rPr lang="en-US" sz="8000" b="0" i="0" dirty="0" smtClean="0">
                <a:hlinkClick r:id="rId3"/>
              </a:rPr>
              <a:t>http://kt4tt.buffalo.edu/knowledgebase</a:t>
            </a:r>
            <a:endParaRPr lang="en-US" sz="8000" b="0" i="0" dirty="0" smtClean="0"/>
          </a:p>
          <a:p>
            <a:endParaRPr lang="en-US" dirty="0" smtClean="0"/>
          </a:p>
          <a:p>
            <a:pPr>
              <a:buNone/>
            </a:pPr>
            <a:r>
              <a:rPr lang="en-US" dirty="0" smtClean="0"/>
              <a:t> </a:t>
            </a:r>
          </a:p>
          <a:p>
            <a:endParaRPr lang="en-US" dirty="0"/>
          </a:p>
        </p:txBody>
      </p:sp>
      <p:pic>
        <p:nvPicPr>
          <p:cNvPr id="6152" name="Picture 8" descr="KT4TT web page."/>
          <p:cNvPicPr>
            <a:picLocks noGrp="1" noChangeAspect="1" noChangeArrowheads="1"/>
          </p:cNvPicPr>
          <p:nvPr>
            <p:ph sz="half" idx="4294967295"/>
          </p:nvPr>
        </p:nvPicPr>
        <p:blipFill>
          <a:blip r:embed="rId4" cstate="print"/>
          <a:srcRect l="3161" t="13680" r="4126" b="7287"/>
          <a:stretch>
            <a:fillRect/>
          </a:stretch>
        </p:blipFill>
        <p:spPr bwMode="auto">
          <a:xfrm>
            <a:off x="801687" y="2438400"/>
            <a:ext cx="7580313"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85800"/>
            <a:ext cx="8229600" cy="1143000"/>
          </a:xfrm>
        </p:spPr>
        <p:txBody>
          <a:bodyPr/>
          <a:lstStyle/>
          <a:p>
            <a:r>
              <a:rPr lang="en-US" b="1" dirty="0" smtClean="0">
                <a:latin typeface="Arial" pitchFamily="34" charset="0"/>
                <a:cs typeface="Arial" pitchFamily="34" charset="0"/>
              </a:rPr>
              <a:t>2 versions of the </a:t>
            </a:r>
            <a:r>
              <a:rPr lang="en-US" b="1" dirty="0" err="1" smtClean="0">
                <a:latin typeface="Arial" pitchFamily="34" charset="0"/>
                <a:cs typeface="Arial" pitchFamily="34" charset="0"/>
              </a:rPr>
              <a:t>NtK</a:t>
            </a:r>
            <a:endParaRPr lang="en-US" b="1" dirty="0">
              <a:latin typeface="Arial" pitchFamily="34" charset="0"/>
              <a:cs typeface="Arial" pitchFamily="34" charset="0"/>
            </a:endParaRPr>
          </a:p>
        </p:txBody>
      </p:sp>
      <p:pic>
        <p:nvPicPr>
          <p:cNvPr id="5" name="Content Placeholder 6" descr="Game board."/>
          <p:cNvPicPr>
            <a:picLocks noGrp="1" noChangeAspect="1"/>
          </p:cNvPicPr>
          <p:nvPr>
            <p:ph sz="half" idx="4294967295"/>
          </p:nvPr>
        </p:nvPicPr>
        <p:blipFill>
          <a:blip r:embed="rId2" cstate="print"/>
          <a:stretch>
            <a:fillRect/>
          </a:stretch>
        </p:blipFill>
        <p:spPr>
          <a:xfrm>
            <a:off x="152400" y="1828800"/>
            <a:ext cx="3108325" cy="4525963"/>
          </a:xfrm>
          <a:prstGeom prst="rect">
            <a:avLst/>
          </a:prstGeom>
        </p:spPr>
      </p:pic>
      <p:pic>
        <p:nvPicPr>
          <p:cNvPr id="6" name="Picture 2" descr="Online NtK."/>
          <p:cNvPicPr>
            <a:picLocks noGrp="1" noChangeAspect="1" noChangeArrowheads="1"/>
          </p:cNvPicPr>
          <p:nvPr>
            <p:ph sz="half" idx="4294967295"/>
          </p:nvPr>
        </p:nvPicPr>
        <p:blipFill rotWithShape="1">
          <a:blip r:embed="rId3" cstate="print">
            <a:extLst>
              <a:ext uri="{28A0092B-C50C-407E-A947-70E740481C1C}">
                <a14:useLocalDpi xmlns:a14="http://schemas.microsoft.com/office/drawing/2010/main" val="0"/>
              </a:ext>
            </a:extLst>
          </a:blip>
          <a:srcRect l="20038" t="7762" r="11355" b="4029"/>
          <a:stretch/>
        </p:blipFill>
        <p:spPr bwMode="auto">
          <a:xfrm>
            <a:off x="3374493" y="2032880"/>
            <a:ext cx="5693307" cy="4117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Step 1.1 web page."/>
          <p:cNvPicPr>
            <a:picLocks noChangeAspect="1" noChangeArrowheads="1"/>
          </p:cNvPicPr>
          <p:nvPr/>
        </p:nvPicPr>
        <p:blipFill>
          <a:blip r:embed="rId2" cstate="print"/>
          <a:srcRect l="9420" t="8696" r="6341" b="4348"/>
          <a:stretch>
            <a:fillRect/>
          </a:stretch>
        </p:blipFill>
        <p:spPr bwMode="auto">
          <a:xfrm>
            <a:off x="3581400" y="2883310"/>
            <a:ext cx="5334000" cy="3441290"/>
          </a:xfrm>
          <a:prstGeom prst="rect">
            <a:avLst/>
          </a:prstGeom>
          <a:noFill/>
          <a:ln w="9525">
            <a:solidFill>
              <a:schemeClr val="tx1"/>
            </a:solidFill>
            <a:miter lim="800000"/>
            <a:headEnd/>
            <a:tailEnd/>
          </a:ln>
        </p:spPr>
      </p:pic>
      <p:pic>
        <p:nvPicPr>
          <p:cNvPr id="6" name="Picture 2" descr="Discovery Phase and Step 1.1 web pages."/>
          <p:cNvPicPr>
            <a:picLocks noGrp="1" noChangeAspect="1" noChangeArrowheads="1"/>
          </p:cNvPicPr>
          <p:nvPr>
            <p:ph idx="4294967295"/>
          </p:nvPr>
        </p:nvPicPr>
        <p:blipFill rotWithShape="1">
          <a:blip r:embed="rId3" cstate="print">
            <a:extLst>
              <a:ext uri="{28A0092B-C50C-407E-A947-70E740481C1C}">
                <a14:useLocalDpi xmlns:a14="http://schemas.microsoft.com/office/drawing/2010/main" val="0"/>
              </a:ext>
            </a:extLst>
          </a:blip>
          <a:srcRect l="20038" t="7762" r="51996" b="54949"/>
          <a:stretch/>
        </p:blipFill>
        <p:spPr bwMode="auto">
          <a:xfrm>
            <a:off x="914400" y="1905000"/>
            <a:ext cx="2336800" cy="175260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pic>
      <p:sp>
        <p:nvSpPr>
          <p:cNvPr id="7" name="Oval 6" descr="alt=&quot;&quot;"/>
          <p:cNvSpPr/>
          <p:nvPr/>
        </p:nvSpPr>
        <p:spPr>
          <a:xfrm>
            <a:off x="2743200" y="2349910"/>
            <a:ext cx="152400" cy="152400"/>
          </a:xfrm>
          <a:prstGeom prst="ellipse">
            <a:avLst/>
          </a:prstGeom>
          <a:solidFill>
            <a:schemeClr val="accent1">
              <a:alpha val="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descr="alt=&quot;&quot;"/>
          <p:cNvSpPr/>
          <p:nvPr/>
        </p:nvSpPr>
        <p:spPr>
          <a:xfrm rot="1596909">
            <a:off x="2901835" y="2568298"/>
            <a:ext cx="762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457200" y="685800"/>
            <a:ext cx="8229600" cy="1143000"/>
          </a:xfrm>
        </p:spPr>
        <p:txBody>
          <a:bodyPr/>
          <a:lstStyle/>
          <a:p>
            <a:r>
              <a:rPr lang="en-US" b="1" dirty="0" smtClean="0">
                <a:latin typeface="Arial" pitchFamily="34" charset="0"/>
                <a:cs typeface="Arial" pitchFamily="34" charset="0"/>
              </a:rPr>
              <a:t>Supporting Evidence</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tep 1.1 web page."/>
          <p:cNvPicPr>
            <a:picLocks noGrp="1" noChangeAspect="1" noChangeArrowheads="1"/>
          </p:cNvPicPr>
          <p:nvPr>
            <p:ph idx="4294967295"/>
          </p:nvPr>
        </p:nvPicPr>
        <p:blipFill>
          <a:blip r:embed="rId2" cstate="print"/>
          <a:srcRect l="25798" t="10102" r="11066" b="7401"/>
          <a:stretch>
            <a:fillRect/>
          </a:stretch>
        </p:blipFill>
        <p:spPr bwMode="auto">
          <a:xfrm>
            <a:off x="3810000" y="2667000"/>
            <a:ext cx="4572000" cy="3733800"/>
          </a:xfrm>
          <a:prstGeom prst="rect">
            <a:avLst/>
          </a:prstGeom>
          <a:noFill/>
          <a:ln w="9525">
            <a:solidFill>
              <a:schemeClr val="tx1"/>
            </a:solidFill>
            <a:miter lim="800000"/>
            <a:headEnd/>
            <a:tailEnd/>
          </a:ln>
        </p:spPr>
      </p:pic>
      <p:pic>
        <p:nvPicPr>
          <p:cNvPr id="1026" name="Picture 2" descr="Stage 1 web p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038" t="11833" r="51718" b="50169"/>
          <a:stretch/>
        </p:blipFill>
        <p:spPr bwMode="auto">
          <a:xfrm>
            <a:off x="609600" y="1752600"/>
            <a:ext cx="2819400" cy="213360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pic>
      <p:sp>
        <p:nvSpPr>
          <p:cNvPr id="5" name="Oval 4" descr="alt=&quot;&quot;"/>
          <p:cNvSpPr/>
          <p:nvPr/>
        </p:nvSpPr>
        <p:spPr>
          <a:xfrm>
            <a:off x="2743200" y="2286000"/>
            <a:ext cx="304800" cy="304800"/>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descr="alt=&quot;&quot;"/>
          <p:cNvSpPr/>
          <p:nvPr/>
        </p:nvSpPr>
        <p:spPr>
          <a:xfrm rot="1596909">
            <a:off x="2965565" y="2601012"/>
            <a:ext cx="762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alt=&quot;&quot;"/>
          <p:cNvSpPr/>
          <p:nvPr/>
        </p:nvSpPr>
        <p:spPr>
          <a:xfrm>
            <a:off x="3657600" y="5715000"/>
            <a:ext cx="1752600" cy="304800"/>
          </a:xfrm>
          <a:prstGeom prst="ellipse">
            <a:avLst/>
          </a:prstGeom>
          <a:solidFill>
            <a:schemeClr val="accent1">
              <a:alpha val="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457200" y="685800"/>
            <a:ext cx="8229600" cy="1143000"/>
          </a:xfrm>
        </p:spPr>
        <p:txBody>
          <a:bodyPr/>
          <a:lstStyle/>
          <a:p>
            <a:r>
              <a:rPr lang="en-US" b="1" dirty="0" smtClean="0">
                <a:latin typeface="Arial" pitchFamily="34" charset="0"/>
                <a:cs typeface="Arial" pitchFamily="34" charset="0"/>
              </a:rPr>
              <a:t>Tools</a:t>
            </a:r>
            <a:endParaRPr lang="en-US" b="1" dirty="0">
              <a:latin typeface="Arial" pitchFamily="34" charset="0"/>
              <a:cs typeface="Arial" pitchFamily="34" charset="0"/>
            </a:endParaRPr>
          </a:p>
        </p:txBody>
      </p:sp>
    </p:spTree>
    <p:extLst>
      <p:ext uri="{BB962C8B-B14F-4D97-AF65-F5344CB8AC3E}">
        <p14:creationId xmlns:p14="http://schemas.microsoft.com/office/powerpoint/2010/main" val="2863618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62000"/>
            <a:ext cx="8229600" cy="1143000"/>
          </a:xfrm>
        </p:spPr>
        <p:txBody>
          <a:bodyPr/>
          <a:lstStyle/>
          <a:p>
            <a:r>
              <a:rPr lang="en-US" b="1" dirty="0" smtClean="0">
                <a:latin typeface="Arial" pitchFamily="34" charset="0"/>
                <a:cs typeface="Arial" pitchFamily="34" charset="0"/>
              </a:rPr>
              <a:t>Detailed Tool Listing</a:t>
            </a:r>
            <a:endParaRPr lang="en-US" b="1" dirty="0">
              <a:latin typeface="Arial" pitchFamily="34" charset="0"/>
              <a:cs typeface="Arial" pitchFamily="34" charset="0"/>
            </a:endParaRPr>
          </a:p>
        </p:txBody>
      </p:sp>
      <p:pic>
        <p:nvPicPr>
          <p:cNvPr id="3074" name="Picture 2" descr="Anthropometry web page."/>
          <p:cNvPicPr>
            <a:picLocks noGrp="1" noChangeAspect="1" noChangeArrowheads="1"/>
          </p:cNvPicPr>
          <p:nvPr>
            <p:ph idx="4294967295"/>
          </p:nvPr>
        </p:nvPicPr>
        <p:blipFill>
          <a:blip r:embed="rId2" cstate="print"/>
          <a:srcRect l="7909" t="6734" r="8961" b="4034"/>
          <a:stretch>
            <a:fillRect/>
          </a:stretch>
        </p:blipFill>
        <p:spPr bwMode="auto">
          <a:xfrm>
            <a:off x="1035338" y="1828800"/>
            <a:ext cx="7041862"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62" name="Picture 2" descr="People using assistive devices."/>
          <p:cNvPicPr>
            <a:picLocks noGrp="1" noChangeAspect="1" noChangeArrowheads="1"/>
          </p:cNvPicPr>
          <p:nvPr>
            <p:ph idx="4294967295"/>
          </p:nvPr>
        </p:nvPicPr>
        <p:blipFill>
          <a:blip r:embed="rId3" cstate="print"/>
          <a:srcRect/>
          <a:stretch>
            <a:fillRect/>
          </a:stretch>
        </p:blipFill>
        <p:spPr>
          <a:xfrm>
            <a:off x="457200" y="3048000"/>
            <a:ext cx="8229600" cy="1981200"/>
          </a:xfrm>
        </p:spPr>
      </p:pic>
      <p:sp>
        <p:nvSpPr>
          <p:cNvPr id="40963" name="Rectangle 4"/>
          <p:cNvSpPr>
            <a:spLocks noChangeArrowheads="1"/>
          </p:cNvSpPr>
          <p:nvPr/>
        </p:nvSpPr>
        <p:spPr bwMode="auto">
          <a:xfrm>
            <a:off x="304800" y="5135940"/>
            <a:ext cx="8534400" cy="1569660"/>
          </a:xfrm>
          <a:prstGeom prst="rect">
            <a:avLst/>
          </a:prstGeom>
          <a:noFill/>
          <a:ln w="9525">
            <a:noFill/>
            <a:miter lim="800000"/>
            <a:headEnd/>
            <a:tailEnd/>
          </a:ln>
        </p:spPr>
        <p:txBody>
          <a:bodyPr wrap="square">
            <a:spAutoFit/>
          </a:bodyPr>
          <a:lstStyle/>
          <a:p>
            <a:pPr algn="ctr"/>
            <a:r>
              <a:rPr lang="en-US" sz="2400" dirty="0">
                <a:solidFill>
                  <a:srgbClr val="000000"/>
                </a:solidFill>
                <a:latin typeface="+mn-lt"/>
              </a:rPr>
              <a:t>The opinions contained in this presentation are those of the grantee, and do not necessarily </a:t>
            </a:r>
            <a:r>
              <a:rPr lang="en-US" sz="2400" dirty="0" smtClean="0">
                <a:solidFill>
                  <a:srgbClr val="000000"/>
                </a:solidFill>
                <a:latin typeface="+mn-lt"/>
              </a:rPr>
              <a:t>represent the policy of </a:t>
            </a:r>
            <a:r>
              <a:rPr lang="en-US" sz="2400" dirty="0">
                <a:solidFill>
                  <a:srgbClr val="000000"/>
                </a:solidFill>
                <a:latin typeface="+mn-lt"/>
              </a:rPr>
              <a:t>the </a:t>
            </a:r>
            <a:r>
              <a:rPr lang="en-US" sz="2400" dirty="0" smtClean="0">
                <a:solidFill>
                  <a:srgbClr val="000000"/>
                </a:solidFill>
                <a:latin typeface="+mn-lt"/>
              </a:rPr>
              <a:t>U.S</a:t>
            </a:r>
            <a:r>
              <a:rPr lang="en-US" sz="2400" dirty="0">
                <a:solidFill>
                  <a:srgbClr val="000000"/>
                </a:solidFill>
                <a:latin typeface="+mn-lt"/>
              </a:rPr>
              <a:t>. Department of </a:t>
            </a:r>
            <a:r>
              <a:rPr lang="en-US" sz="2400" dirty="0" smtClean="0">
                <a:solidFill>
                  <a:srgbClr val="000000"/>
                </a:solidFill>
                <a:latin typeface="+mn-lt"/>
              </a:rPr>
              <a:t>Education, and you should not assume endorsement by the Federal Government.</a:t>
            </a:r>
            <a:endParaRPr lang="en-US" sz="2000" dirty="0">
              <a:solidFill>
                <a:srgbClr val="000000"/>
              </a:solidFill>
              <a:latin typeface="+mn-lt"/>
            </a:endParaRPr>
          </a:p>
        </p:txBody>
      </p:sp>
      <p:sp>
        <p:nvSpPr>
          <p:cNvPr id="40961" name="Title 1"/>
          <p:cNvSpPr>
            <a:spLocks noGrp="1"/>
          </p:cNvSpPr>
          <p:nvPr>
            <p:ph type="title" idx="4294967295"/>
          </p:nvPr>
        </p:nvSpPr>
        <p:spPr>
          <a:xfrm>
            <a:off x="457200" y="990600"/>
            <a:ext cx="8229600" cy="2514600"/>
          </a:xfrm>
        </p:spPr>
        <p:txBody>
          <a:bodyPr/>
          <a:lstStyle/>
          <a:p>
            <a:r>
              <a:rPr lang="en-US" sz="2400" dirty="0" smtClean="0">
                <a:latin typeface="+mn-lt"/>
              </a:rPr>
              <a:t>ACKNOWLEDGEMENT</a:t>
            </a:r>
            <a:br>
              <a:rPr lang="en-US" sz="2400" dirty="0" smtClean="0">
                <a:latin typeface="+mn-lt"/>
              </a:rPr>
            </a:br>
            <a:r>
              <a:rPr lang="en-US" sz="2400" b="0" dirty="0" smtClean="0">
                <a:latin typeface="+mn-lt"/>
              </a:rPr>
              <a:t/>
            </a:r>
            <a:br>
              <a:rPr lang="en-US" sz="2400" b="0" dirty="0" smtClean="0">
                <a:latin typeface="+mn-lt"/>
              </a:rPr>
            </a:br>
            <a:r>
              <a:rPr lang="en-US" sz="2400" b="0" dirty="0" smtClean="0">
                <a:latin typeface="+mn-lt"/>
              </a:rPr>
              <a:t>The contents of this presentation were developed under a grant from the U.S. Department of Education </a:t>
            </a:r>
            <a:br>
              <a:rPr lang="en-US" sz="2400" b="0" dirty="0" smtClean="0">
                <a:latin typeface="+mn-lt"/>
              </a:rPr>
            </a:br>
            <a:r>
              <a:rPr lang="en-US" sz="2400" b="0" dirty="0" smtClean="0">
                <a:solidFill>
                  <a:srgbClr val="0066FF"/>
                </a:solidFill>
                <a:latin typeface="+mn-lt"/>
              </a:rPr>
              <a:t>National Institute on Disability and Rehabilitation Research</a:t>
            </a:r>
            <a:r>
              <a:rPr lang="en-US" sz="2400" b="0" dirty="0" smtClean="0">
                <a:latin typeface="+mn-lt"/>
              </a:rPr>
              <a:t> </a:t>
            </a:r>
            <a:r>
              <a:rPr lang="en-US" sz="2400" b="0" dirty="0">
                <a:latin typeface="+mn-lt"/>
              </a:rPr>
              <a:t>grant #H133A130014.  </a:t>
            </a:r>
            <a:r>
              <a:rPr lang="en-US" b="0" dirty="0" smtClean="0">
                <a:latin typeface="+mn-lt"/>
              </a:rPr>
              <a:t/>
            </a:r>
            <a:br>
              <a:rPr lang="en-US" b="0" dirty="0" smtClean="0">
                <a:latin typeface="+mn-lt"/>
              </a:rPr>
            </a:br>
            <a:endParaRPr lang="en-US" dirty="0" smtClean="0">
              <a:latin typeface="+mn-lt"/>
            </a:endParaRPr>
          </a:p>
        </p:txBody>
      </p:sp>
    </p:spTree>
    <p:extLst>
      <p:ext uri="{BB962C8B-B14F-4D97-AF65-F5344CB8AC3E}">
        <p14:creationId xmlns:p14="http://schemas.microsoft.com/office/powerpoint/2010/main" val="3446000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7875"/>
            <a:ext cx="8229600" cy="1143000"/>
          </a:xfrm>
        </p:spPr>
        <p:txBody>
          <a:bodyPr/>
          <a:lstStyle/>
          <a:p>
            <a:r>
              <a:rPr lang="en-US" b="1" dirty="0" smtClean="0">
                <a:latin typeface="Arial" pitchFamily="34" charset="0"/>
                <a:cs typeface="Arial" pitchFamily="34" charset="0"/>
              </a:rPr>
              <a:t>Case Examples</a:t>
            </a:r>
            <a:endParaRPr lang="en-US" b="1" dirty="0">
              <a:latin typeface="Arial" pitchFamily="34" charset="0"/>
              <a:cs typeface="Arial" pitchFamily="34" charset="0"/>
            </a:endParaRPr>
          </a:p>
        </p:txBody>
      </p:sp>
      <p:sp>
        <p:nvSpPr>
          <p:cNvPr id="3" name="Content Placeholder 2"/>
          <p:cNvSpPr>
            <a:spLocks noGrp="1"/>
          </p:cNvSpPr>
          <p:nvPr>
            <p:ph idx="1"/>
          </p:nvPr>
        </p:nvSpPr>
        <p:spPr>
          <a:xfrm>
            <a:off x="457200" y="2103437"/>
            <a:ext cx="8229600" cy="4525963"/>
          </a:xfrm>
        </p:spPr>
        <p:txBody>
          <a:bodyPr/>
          <a:lstStyle/>
          <a:p>
            <a:r>
              <a:rPr lang="en-US" dirty="0" smtClean="0">
                <a:latin typeface="Arial" pitchFamily="34" charset="0"/>
                <a:cs typeface="Arial" pitchFamily="34" charset="0"/>
              </a:rPr>
              <a:t>Caller Connect (Stage 2)</a:t>
            </a:r>
          </a:p>
          <a:p>
            <a:endParaRPr lang="en-US" dirty="0" smtClean="0">
              <a:latin typeface="Arial" pitchFamily="34" charset="0"/>
              <a:cs typeface="Arial" pitchFamily="34" charset="0"/>
            </a:endParaRPr>
          </a:p>
          <a:p>
            <a:r>
              <a:rPr lang="en-US" dirty="0" smtClean="0">
                <a:latin typeface="Arial" pitchFamily="34" charset="0"/>
                <a:cs typeface="Arial" pitchFamily="34" charset="0"/>
              </a:rPr>
              <a:t>Lids Off Jar Opener (Stage 4)</a:t>
            </a:r>
          </a:p>
          <a:p>
            <a:endParaRPr lang="en-US" dirty="0" smtClean="0">
              <a:latin typeface="Arial" pitchFamily="34" charset="0"/>
              <a:cs typeface="Arial" pitchFamily="34" charset="0"/>
            </a:endParaRPr>
          </a:p>
          <a:p>
            <a:r>
              <a:rPr lang="en-US" dirty="0" smtClean="0">
                <a:latin typeface="Arial" pitchFamily="34" charset="0"/>
                <a:cs typeface="Arial" pitchFamily="34" charset="0"/>
              </a:rPr>
              <a:t>Wheelchair Braking System (Stage 7)</a:t>
            </a:r>
          </a:p>
          <a:p>
            <a:endParaRPr lang="en-US" dirty="0"/>
          </a:p>
          <a:p>
            <a:endParaRPr lang="en-US" dirty="0"/>
          </a:p>
          <a:p>
            <a:endParaRPr lang="en-US" dirty="0"/>
          </a:p>
        </p:txBody>
      </p:sp>
    </p:spTree>
    <p:extLst>
      <p:ext uri="{BB962C8B-B14F-4D97-AF65-F5344CB8AC3E}">
        <p14:creationId xmlns:p14="http://schemas.microsoft.com/office/powerpoint/2010/main" val="3233573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6875"/>
            <a:ext cx="8229600" cy="1143000"/>
          </a:xfrm>
        </p:spPr>
        <p:txBody>
          <a:bodyPr/>
          <a:lstStyle/>
          <a:p>
            <a:r>
              <a:rPr lang="en-US" dirty="0" smtClean="0"/>
              <a:t>Key Takeaways</a:t>
            </a:r>
            <a:endParaRPr lang="en-US" dirty="0"/>
          </a:p>
        </p:txBody>
      </p:sp>
      <p:sp>
        <p:nvSpPr>
          <p:cNvPr id="3" name="Content Placeholder 2"/>
          <p:cNvSpPr>
            <a:spLocks noGrp="1"/>
          </p:cNvSpPr>
          <p:nvPr>
            <p:ph idx="1"/>
          </p:nvPr>
        </p:nvSpPr>
        <p:spPr>
          <a:xfrm>
            <a:off x="457200" y="1722437"/>
            <a:ext cx="8229600" cy="4525963"/>
          </a:xfrm>
        </p:spPr>
        <p:txBody>
          <a:bodyPr/>
          <a:lstStyle/>
          <a:p>
            <a:r>
              <a:rPr lang="en-US" b="0" i="0" dirty="0" smtClean="0"/>
              <a:t>Due diligence saves money and time</a:t>
            </a:r>
          </a:p>
          <a:p>
            <a:r>
              <a:rPr lang="en-US" b="0" i="0" dirty="0" smtClean="0"/>
              <a:t>Reduction to practice is a necessary part of the process, but ideas are often adopted more readily than hard forms </a:t>
            </a:r>
          </a:p>
          <a:p>
            <a:r>
              <a:rPr lang="en-US" b="0" i="0" dirty="0" smtClean="0"/>
              <a:t>Manufacturing partners expect industry standard methods</a:t>
            </a:r>
          </a:p>
          <a:p>
            <a:r>
              <a:rPr lang="en-US" b="0" i="0" dirty="0" smtClean="0"/>
              <a:t>Broaden the target market when possible</a:t>
            </a:r>
          </a:p>
          <a:p>
            <a:endParaRPr lang="en-US" b="0" i="0" dirty="0" smtClean="0"/>
          </a:p>
          <a:p>
            <a:endParaRPr lang="en-US" b="0" i="0" dirty="0" smtClean="0"/>
          </a:p>
          <a:p>
            <a:pPr lvl="1"/>
            <a:endParaRPr lang="en-US" b="0" dirty="0" smtClean="0"/>
          </a:p>
        </p:txBody>
      </p:sp>
    </p:spTree>
    <p:extLst>
      <p:ext uri="{BB962C8B-B14F-4D97-AF65-F5344CB8AC3E}">
        <p14:creationId xmlns:p14="http://schemas.microsoft.com/office/powerpoint/2010/main" val="1194932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7"/>
            <a:ext cx="8229600" cy="1143000"/>
          </a:xfrm>
        </p:spPr>
        <p:txBody>
          <a:bodyPr/>
          <a:lstStyle/>
          <a:p>
            <a:r>
              <a:rPr lang="en-US" dirty="0" smtClean="0"/>
              <a:t>Recap on Accessing the </a:t>
            </a:r>
            <a:r>
              <a:rPr lang="en-US" dirty="0" err="1" smtClean="0"/>
              <a:t>NtK</a:t>
            </a:r>
            <a:r>
              <a:rPr lang="en-US" dirty="0" smtClean="0"/>
              <a:t> Model and Tools</a:t>
            </a:r>
            <a:endParaRPr lang="en-US" dirty="0"/>
          </a:p>
        </p:txBody>
      </p:sp>
      <p:sp>
        <p:nvSpPr>
          <p:cNvPr id="3" name="Content Placeholder 2"/>
          <p:cNvSpPr>
            <a:spLocks noGrp="1"/>
          </p:cNvSpPr>
          <p:nvPr>
            <p:ph idx="1"/>
          </p:nvPr>
        </p:nvSpPr>
        <p:spPr>
          <a:xfrm>
            <a:off x="457200" y="2255837"/>
            <a:ext cx="8229600" cy="4068763"/>
          </a:xfrm>
        </p:spPr>
        <p:txBody>
          <a:bodyPr/>
          <a:lstStyle/>
          <a:p>
            <a:pPr algn="ctr">
              <a:buNone/>
            </a:pPr>
            <a:r>
              <a:rPr lang="en-US" dirty="0" smtClean="0"/>
              <a:t>Visit: </a:t>
            </a:r>
            <a:r>
              <a:rPr lang="en-US" sz="2400" b="0" dirty="0" smtClean="0">
                <a:hlinkClick r:id="rId2"/>
              </a:rPr>
              <a:t>http://kt4tt.buffalo.edu/knowledgebase/index.php</a:t>
            </a:r>
            <a:endParaRPr lang="en-US" sz="2400" b="0" dirty="0" smtClean="0"/>
          </a:p>
          <a:p>
            <a:r>
              <a:rPr lang="en-US" sz="2400" b="0" dirty="0" smtClean="0"/>
              <a:t>Click link for Informational (expanded) plain text version of model.</a:t>
            </a:r>
          </a:p>
          <a:p>
            <a:r>
              <a:rPr lang="en-US" sz="2400" b="0" dirty="0" smtClean="0"/>
              <a:t>Scroll down page to review stages, gates, steps and tips. </a:t>
            </a:r>
          </a:p>
          <a:p>
            <a:r>
              <a:rPr lang="en-US" sz="2400" b="0" dirty="0" smtClean="0"/>
              <a:t>Click magnifying glass icons for supporting evidence. </a:t>
            </a:r>
          </a:p>
          <a:p>
            <a:r>
              <a:rPr lang="en-US" sz="2400" b="0" dirty="0" smtClean="0"/>
              <a:t>Click toolbox icons for tools. </a:t>
            </a:r>
          </a:p>
          <a:p>
            <a:r>
              <a:rPr lang="en-US" sz="2400" b="0" dirty="0" smtClean="0"/>
              <a:t>Case example links found on left side of each stage.</a:t>
            </a:r>
          </a:p>
          <a:p>
            <a:endParaRPr lang="en-US" b="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457200" y="503238"/>
            <a:ext cx="8229600" cy="487362"/>
          </a:xfrm>
        </p:spPr>
        <p:txBody>
          <a:bodyPr/>
          <a:lstStyle/>
          <a:p>
            <a:pPr eaLnBrk="1" hangingPunct="1"/>
            <a:r>
              <a:rPr lang="en-US" dirty="0" smtClean="0"/>
              <a:t>Resources</a:t>
            </a:r>
            <a:endParaRPr lang="en-US" sz="3600" dirty="0" smtClean="0"/>
          </a:p>
        </p:txBody>
      </p:sp>
      <p:sp>
        <p:nvSpPr>
          <p:cNvPr id="6147" name="Content Placeholder 2"/>
          <p:cNvSpPr>
            <a:spLocks noGrp="1"/>
          </p:cNvSpPr>
          <p:nvPr>
            <p:ph idx="4294967295"/>
          </p:nvPr>
        </p:nvSpPr>
        <p:spPr>
          <a:xfrm>
            <a:off x="457200" y="1219200"/>
            <a:ext cx="8458200" cy="5029200"/>
          </a:xfrm>
        </p:spPr>
        <p:txBody>
          <a:bodyPr/>
          <a:lstStyle/>
          <a:p>
            <a:pPr eaLnBrk="1" hangingPunct="1"/>
            <a:r>
              <a:rPr lang="en-US" sz="2000" dirty="0" smtClean="0"/>
              <a:t>Need to Knowledge Model: </a:t>
            </a:r>
            <a:r>
              <a:rPr lang="en-US" sz="2000" b="0" dirty="0">
                <a:hlinkClick r:id="rId3"/>
              </a:rPr>
              <a:t>http://</a:t>
            </a:r>
            <a:r>
              <a:rPr lang="en-US" sz="2000" b="0" dirty="0" smtClean="0">
                <a:hlinkClick r:id="rId3"/>
              </a:rPr>
              <a:t>kt4tt.buffalo.edu/knowledgebase/model.php</a:t>
            </a:r>
            <a:endParaRPr lang="en-US" sz="2000" b="0" dirty="0" smtClean="0"/>
          </a:p>
          <a:p>
            <a:pPr eaLnBrk="1" hangingPunct="1"/>
            <a:r>
              <a:rPr lang="en-US" sz="2000" dirty="0" smtClean="0"/>
              <a:t>Publications Page on Website: </a:t>
            </a:r>
            <a:r>
              <a:rPr lang="en-US" sz="2000" b="0" dirty="0" smtClean="0">
                <a:hlinkClick r:id="rId4"/>
              </a:rPr>
              <a:t>http://kt4tt.buffalo.edu/publications</a:t>
            </a:r>
            <a:r>
              <a:rPr lang="en-US" sz="2000" b="0" dirty="0" smtClean="0"/>
              <a:t> </a:t>
            </a:r>
          </a:p>
          <a:p>
            <a:pPr eaLnBrk="1" hangingPunct="1"/>
            <a:r>
              <a:rPr lang="en-US" sz="2000" dirty="0" smtClean="0"/>
              <a:t>Website Resources: </a:t>
            </a:r>
            <a:r>
              <a:rPr lang="en-US" sz="2000" b="0" dirty="0" smtClean="0">
                <a:hlinkClick r:id="rId5"/>
              </a:rPr>
              <a:t>http://kt4tt.buffalo.edu/publications/ResourceMaterials/index.php</a:t>
            </a:r>
            <a:endParaRPr lang="en-US" sz="2000" b="0" dirty="0" smtClean="0"/>
          </a:p>
          <a:p>
            <a:pPr lvl="1" eaLnBrk="1" hangingPunct="1"/>
            <a:r>
              <a:rPr lang="en-US" sz="1600" dirty="0" smtClean="0"/>
              <a:t>Primary Market Research Training Module</a:t>
            </a:r>
          </a:p>
          <a:p>
            <a:pPr lvl="1" eaLnBrk="1" hangingPunct="1"/>
            <a:r>
              <a:rPr lang="en-US" sz="1600" dirty="0" smtClean="0"/>
              <a:t>Intellectual Property Training Module</a:t>
            </a:r>
          </a:p>
          <a:p>
            <a:pPr lvl="1" eaLnBrk="1" hangingPunct="1"/>
            <a:r>
              <a:rPr lang="en-US" sz="1600" dirty="0" smtClean="0"/>
              <a:t>Inventor’s Guide</a:t>
            </a:r>
          </a:p>
          <a:p>
            <a:pPr lvl="1" eaLnBrk="1" hangingPunct="1"/>
            <a:r>
              <a:rPr lang="en-US" sz="1600" dirty="0" smtClean="0"/>
              <a:t>Evaluation Resource Guide</a:t>
            </a:r>
          </a:p>
          <a:p>
            <a:pPr eaLnBrk="1" hangingPunct="1"/>
            <a:r>
              <a:rPr lang="en-US" sz="2000" dirty="0" smtClean="0"/>
              <a:t>Focus Technical Briefs</a:t>
            </a:r>
          </a:p>
          <a:p>
            <a:pPr lvl="1" eaLnBrk="1" hangingPunct="1"/>
            <a:r>
              <a:rPr lang="en-US" sz="1800" b="0" dirty="0" err="1" smtClean="0"/>
              <a:t>KTDRR’s</a:t>
            </a:r>
            <a:r>
              <a:rPr lang="en-US" sz="1800" b="0" dirty="0" smtClean="0"/>
              <a:t> </a:t>
            </a:r>
            <a:r>
              <a:rPr lang="en-US" sz="1800" b="0" dirty="0" err="1" smtClean="0"/>
              <a:t>KT</a:t>
            </a:r>
            <a:r>
              <a:rPr lang="en-US" sz="1800" b="0" dirty="0" smtClean="0"/>
              <a:t> Library- Technology Transfer section: </a:t>
            </a:r>
            <a:r>
              <a:rPr lang="en-US" sz="1800" b="0" dirty="0" smtClean="0">
                <a:hlinkClick r:id="rId6"/>
              </a:rPr>
              <a:t>http</a:t>
            </a:r>
            <a:r>
              <a:rPr lang="en-US" sz="1800" b="0" dirty="0">
                <a:hlinkClick r:id="rId6"/>
              </a:rPr>
              <a:t>://</a:t>
            </a:r>
            <a:r>
              <a:rPr lang="en-US" sz="1800" b="0" dirty="0" smtClean="0">
                <a:hlinkClick r:id="rId6"/>
              </a:rPr>
              <a:t>www.ktdrr.org/ktlibrary/articles_pubs/tt.html</a:t>
            </a:r>
            <a:endParaRPr lang="en-US" sz="1800" b="0" dirty="0" smtClean="0"/>
          </a:p>
          <a:p>
            <a:pPr lvl="1" eaLnBrk="1" hangingPunct="1"/>
            <a:endParaRPr lang="en-US" sz="1800" dirty="0" smtClean="0"/>
          </a:p>
          <a:p>
            <a:pPr lvl="1" eaLnBrk="1" hangingPunct="1"/>
            <a:endParaRPr lang="en-US" sz="1600" dirty="0"/>
          </a:p>
          <a:p>
            <a:pPr eaLnBrk="1" hangingPunct="1"/>
            <a:endParaRPr lang="en-US" sz="1800" dirty="0"/>
          </a:p>
          <a:p>
            <a:pPr eaLnBrk="1" hangingPunct="1">
              <a:buFontTx/>
              <a:buNone/>
            </a:pPr>
            <a:endParaRPr lang="en-US" sz="2400" dirty="0" smtClean="0"/>
          </a:p>
        </p:txBody>
      </p:sp>
    </p:spTree>
    <p:extLst>
      <p:ext uri="{BB962C8B-B14F-4D97-AF65-F5344CB8AC3E}">
        <p14:creationId xmlns:p14="http://schemas.microsoft.com/office/powerpoint/2010/main" val="2878929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9"/>
            <a:ext cx="8229600" cy="1143000"/>
          </a:xfrm>
        </p:spPr>
        <p:txBody>
          <a:bodyPr/>
          <a:lstStyle/>
          <a:p>
            <a:r>
              <a:rPr lang="en-US" dirty="0" smtClean="0"/>
              <a:t>Session Evaluation Reminder</a:t>
            </a:r>
            <a:endParaRPr lang="en-US" dirty="0"/>
          </a:p>
        </p:txBody>
      </p:sp>
      <p:sp>
        <p:nvSpPr>
          <p:cNvPr id="3" name="Content Placeholder 2"/>
          <p:cNvSpPr>
            <a:spLocks noGrp="1"/>
          </p:cNvSpPr>
          <p:nvPr>
            <p:ph idx="1"/>
          </p:nvPr>
        </p:nvSpPr>
        <p:spPr>
          <a:xfrm>
            <a:off x="457200" y="1828799"/>
            <a:ext cx="8229600" cy="4495801"/>
          </a:xfrm>
        </p:spPr>
        <p:txBody>
          <a:bodyPr/>
          <a:lstStyle/>
          <a:p>
            <a:r>
              <a:rPr lang="en-US" dirty="0" smtClean="0"/>
              <a:t>Go To:  </a:t>
            </a:r>
          </a:p>
          <a:p>
            <a:pPr marL="0" indent="0">
              <a:buNone/>
            </a:pPr>
            <a:r>
              <a:rPr lang="en-US" b="0" i="0" dirty="0" smtClean="0"/>
              <a:t>“Session Evaluation” Tab in ATIA Mobile Phone App to evaluate this session.</a:t>
            </a:r>
          </a:p>
          <a:p>
            <a:endParaRPr lang="en-US" b="0" i="0" dirty="0" smtClean="0"/>
          </a:p>
          <a:p>
            <a:r>
              <a:rPr lang="en-US" dirty="0" smtClean="0"/>
              <a:t>Session:</a:t>
            </a:r>
          </a:p>
          <a:p>
            <a:pPr marL="0" indent="0" algn="ctr">
              <a:buNone/>
            </a:pPr>
            <a:r>
              <a:rPr lang="en-US" b="0" i="0" dirty="0" smtClean="0"/>
              <a:t>RSCH – 11</a:t>
            </a:r>
          </a:p>
          <a:p>
            <a:pPr marL="0" indent="0" algn="ctr">
              <a:buNone/>
            </a:pPr>
            <a:r>
              <a:rPr lang="en-US" b="0" dirty="0" smtClean="0"/>
              <a:t>“Best Practices in Technology Transfer”</a:t>
            </a:r>
            <a:endParaRPr lang="en-US" b="0" dirty="0"/>
          </a:p>
        </p:txBody>
      </p:sp>
    </p:spTree>
    <p:extLst>
      <p:ext uri="{BB962C8B-B14F-4D97-AF65-F5344CB8AC3E}">
        <p14:creationId xmlns:p14="http://schemas.microsoft.com/office/powerpoint/2010/main" val="12800123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7"/>
            <a:ext cx="8229600" cy="1143000"/>
          </a:xfrm>
        </p:spPr>
        <p:txBody>
          <a:bodyPr/>
          <a:lstStyle/>
          <a:p>
            <a:r>
              <a:rPr lang="en-US" dirty="0" smtClean="0"/>
              <a:t>Continuing Education Credits</a:t>
            </a:r>
            <a:endParaRPr lang="en-US" dirty="0"/>
          </a:p>
        </p:txBody>
      </p:sp>
      <p:sp>
        <p:nvSpPr>
          <p:cNvPr id="3" name="Content Placeholder 2"/>
          <p:cNvSpPr>
            <a:spLocks noGrp="1"/>
          </p:cNvSpPr>
          <p:nvPr>
            <p:ph idx="1"/>
          </p:nvPr>
        </p:nvSpPr>
        <p:spPr>
          <a:xfrm>
            <a:off x="457200" y="2027237"/>
            <a:ext cx="8229600" cy="4525963"/>
          </a:xfrm>
        </p:spPr>
        <p:txBody>
          <a:bodyPr/>
          <a:lstStyle/>
          <a:p>
            <a:pPr marL="0" indent="0" algn="ctr">
              <a:buNone/>
            </a:pPr>
            <a:r>
              <a:rPr lang="en-US" sz="5400" dirty="0" smtClean="0"/>
              <a:t>ACV-RSCH-11</a:t>
            </a:r>
            <a:endParaRPr lang="en-US" sz="5400" b="0" i="0" dirty="0" smtClean="0"/>
          </a:p>
          <a:p>
            <a:pPr marL="0" indent="0" algn="ctr">
              <a:buNone/>
            </a:pPr>
            <a:r>
              <a:rPr lang="en-US" sz="4800" b="0" i="0" dirty="0" smtClean="0"/>
              <a:t>Code for Academy </a:t>
            </a:r>
            <a:r>
              <a:rPr lang="en-US" sz="4800" b="0" i="0" dirty="0"/>
              <a:t>for Certification of Vision Rehabilitation &amp; Education Professionals </a:t>
            </a:r>
            <a:endParaRPr lang="en-US" sz="4800" b="0" i="0" dirty="0" smtClean="0"/>
          </a:p>
        </p:txBody>
      </p:sp>
    </p:spTree>
    <p:extLst>
      <p:ext uri="{BB962C8B-B14F-4D97-AF65-F5344CB8AC3E}">
        <p14:creationId xmlns:p14="http://schemas.microsoft.com/office/powerpoint/2010/main" val="28424635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aly=&quot;&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2335299"/>
            <a:ext cx="1752600" cy="377033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marL="0" indent="0" algn="ctr">
              <a:buNone/>
            </a:pPr>
            <a:r>
              <a:rPr lang="en-US" dirty="0" smtClean="0"/>
              <a:t>Any Questions?</a:t>
            </a:r>
          </a:p>
          <a:p>
            <a:pPr marL="0" indent="0" algn="ctr">
              <a:buNone/>
            </a:pPr>
            <a:endParaRPr lang="en-US" dirty="0"/>
          </a:p>
        </p:txBody>
      </p:sp>
      <p:sp>
        <p:nvSpPr>
          <p:cNvPr id="2" name="Title 1"/>
          <p:cNvSpPr>
            <a:spLocks noGrp="1"/>
          </p:cNvSpPr>
          <p:nvPr>
            <p:ph type="title"/>
          </p:nvPr>
        </p:nvSpPr>
        <p:spPr>
          <a:xfrm>
            <a:off x="457200" y="457200"/>
            <a:ext cx="8229600" cy="1143000"/>
          </a:xfrm>
        </p:spPr>
        <p:txBody>
          <a:bodyPr/>
          <a:lstStyle/>
          <a:p>
            <a:r>
              <a:rPr lang="en-US" dirty="0" smtClean="0"/>
              <a:t>Thank you!</a:t>
            </a:r>
            <a:endParaRPr lang="en-US" dirty="0"/>
          </a:p>
        </p:txBody>
      </p:sp>
    </p:spTree>
    <p:extLst>
      <p:ext uri="{BB962C8B-B14F-4D97-AF65-F5344CB8AC3E}">
        <p14:creationId xmlns:p14="http://schemas.microsoft.com/office/powerpoint/2010/main" val="1186443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r>
              <a:rPr lang="en-US" dirty="0" smtClean="0"/>
              <a:t>Learning Objectives</a:t>
            </a:r>
            <a:endParaRPr lang="en-US" dirty="0"/>
          </a:p>
        </p:txBody>
      </p:sp>
      <p:sp>
        <p:nvSpPr>
          <p:cNvPr id="3" name="Content Placeholder 2"/>
          <p:cNvSpPr>
            <a:spLocks noGrp="1"/>
          </p:cNvSpPr>
          <p:nvPr>
            <p:ph idx="4294967295"/>
          </p:nvPr>
        </p:nvSpPr>
        <p:spPr>
          <a:xfrm>
            <a:off x="457200" y="1600200"/>
            <a:ext cx="8229600" cy="4525963"/>
          </a:xfrm>
        </p:spPr>
        <p:txBody>
          <a:bodyPr/>
          <a:lstStyle/>
          <a:p>
            <a:r>
              <a:rPr lang="en-US" b="0" i="0" dirty="0" smtClean="0"/>
              <a:t>Identify 9 stages of activity involved in NPD and TT</a:t>
            </a:r>
          </a:p>
          <a:p>
            <a:pPr marL="0" indent="0">
              <a:buNone/>
            </a:pPr>
            <a:endParaRPr lang="en-US" b="0" i="0" dirty="0" smtClean="0"/>
          </a:p>
          <a:p>
            <a:r>
              <a:rPr lang="en-US" b="0" i="0" dirty="0" smtClean="0"/>
              <a:t>Describe 7 universal design tools</a:t>
            </a:r>
          </a:p>
          <a:p>
            <a:pPr marL="0" indent="0">
              <a:buNone/>
            </a:pPr>
            <a:endParaRPr lang="en-US" b="0" i="0" dirty="0" smtClean="0"/>
          </a:p>
          <a:p>
            <a:r>
              <a:rPr lang="en-US" b="0" i="0" dirty="0" smtClean="0"/>
              <a:t>Use online </a:t>
            </a:r>
            <a:r>
              <a:rPr lang="en-US" b="0" i="0" dirty="0" err="1" smtClean="0"/>
              <a:t>NtK</a:t>
            </a:r>
            <a:r>
              <a:rPr lang="en-US" b="0" i="0" dirty="0" smtClean="0"/>
              <a:t> Model to access best practices and tools</a:t>
            </a:r>
            <a:endParaRPr lang="en-US" b="0" i="0" dirty="0"/>
          </a:p>
        </p:txBody>
      </p:sp>
    </p:spTree>
    <p:extLst>
      <p:ext uri="{BB962C8B-B14F-4D97-AF65-F5344CB8AC3E}">
        <p14:creationId xmlns:p14="http://schemas.microsoft.com/office/powerpoint/2010/main" val="4124028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History</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Center’s core team funded since 1993</a:t>
            </a:r>
          </a:p>
          <a:p>
            <a:pPr lvl="1">
              <a:lnSpc>
                <a:spcPct val="150000"/>
              </a:lnSpc>
            </a:pPr>
            <a:r>
              <a:rPr lang="en-US" dirty="0" smtClean="0">
                <a:latin typeface="Arial" pitchFamily="34" charset="0"/>
                <a:cs typeface="Arial" pitchFamily="34" charset="0"/>
              </a:rPr>
              <a:t>1993-98: Supply push (technology driven)</a:t>
            </a:r>
          </a:p>
          <a:p>
            <a:pPr lvl="1">
              <a:lnSpc>
                <a:spcPct val="150000"/>
              </a:lnSpc>
            </a:pPr>
            <a:r>
              <a:rPr lang="en-US" dirty="0" smtClean="0">
                <a:latin typeface="Arial" pitchFamily="34" charset="0"/>
                <a:cs typeface="Arial" pitchFamily="34" charset="0"/>
              </a:rPr>
              <a:t>1998-2003: Demand pull (market driven)</a:t>
            </a:r>
          </a:p>
          <a:p>
            <a:pPr lvl="1">
              <a:lnSpc>
                <a:spcPct val="150000"/>
              </a:lnSpc>
            </a:pPr>
            <a:r>
              <a:rPr lang="en-US" dirty="0" smtClean="0">
                <a:latin typeface="Arial" pitchFamily="34" charset="0"/>
                <a:cs typeface="Arial" pitchFamily="34" charset="0"/>
              </a:rPr>
              <a:t>2003-08: Corporate collaboration </a:t>
            </a:r>
          </a:p>
          <a:p>
            <a:pPr lvl="1">
              <a:lnSpc>
                <a:spcPct val="150000"/>
              </a:lnSpc>
            </a:pPr>
            <a:r>
              <a:rPr lang="en-US" dirty="0" smtClean="0">
                <a:latin typeface="Arial" pitchFamily="34" charset="0"/>
                <a:cs typeface="Arial" pitchFamily="34" charset="0"/>
              </a:rPr>
              <a:t>2008-13: Generate models, methods, metrics </a:t>
            </a:r>
          </a:p>
          <a:p>
            <a:pPr lvl="1">
              <a:lnSpc>
                <a:spcPct val="150000"/>
              </a:lnSpc>
            </a:pPr>
            <a:r>
              <a:rPr lang="en-US" dirty="0" smtClean="0">
                <a:latin typeface="Arial" pitchFamily="34" charset="0"/>
                <a:cs typeface="Arial" pitchFamily="34" charset="0"/>
              </a:rPr>
              <a:t>2013-18: </a:t>
            </a:r>
            <a:r>
              <a:rPr lang="en-US" dirty="0" smtClean="0">
                <a:solidFill>
                  <a:srgbClr val="FF0000"/>
                </a:solidFill>
                <a:latin typeface="Arial" pitchFamily="34" charset="0"/>
                <a:cs typeface="Arial" pitchFamily="34" charset="0"/>
              </a:rPr>
              <a:t>New! </a:t>
            </a:r>
            <a:r>
              <a:rPr lang="en-US" dirty="0">
                <a:latin typeface="Arial" pitchFamily="34" charset="0"/>
                <a:cs typeface="Arial" pitchFamily="34" charset="0"/>
              </a:rPr>
              <a:t>T</a:t>
            </a:r>
            <a:r>
              <a:rPr lang="en-US" dirty="0" smtClean="0">
                <a:latin typeface="Arial" pitchFamily="34" charset="0"/>
                <a:cs typeface="Arial" pitchFamily="34" charset="0"/>
              </a:rPr>
              <a:t>ools and technical assistance </a:t>
            </a:r>
            <a:endParaRPr lang="en-US" dirty="0">
              <a:latin typeface="Arial" pitchFamily="34" charset="0"/>
              <a:cs typeface="Arial" pitchFamily="34" charset="0"/>
            </a:endParaRPr>
          </a:p>
          <a:p>
            <a:pPr lvl="1"/>
            <a:endParaRPr lang="en-US" dirty="0" smtClean="0">
              <a:latin typeface="Arial" pitchFamily="34" charset="0"/>
              <a:cs typeface="Arial" pitchFamily="34" charset="0"/>
            </a:endParaRPr>
          </a:p>
          <a:p>
            <a:pPr lvl="1"/>
            <a:endParaRPr lang="en-US" dirty="0"/>
          </a:p>
        </p:txBody>
      </p:sp>
    </p:spTree>
    <p:extLst>
      <p:ext uri="{BB962C8B-B14F-4D97-AF65-F5344CB8AC3E}">
        <p14:creationId xmlns:p14="http://schemas.microsoft.com/office/powerpoint/2010/main" val="1133188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600" dirty="0" smtClean="0"/>
              <a:t>What is Technology Transfer (</a:t>
            </a:r>
            <a:r>
              <a:rPr lang="en-US" sz="3600" dirty="0" err="1" smtClean="0"/>
              <a:t>TT</a:t>
            </a:r>
            <a:r>
              <a:rPr lang="en-US" sz="3600" dirty="0" smtClean="0"/>
              <a:t>)?</a:t>
            </a:r>
            <a:endParaRPr lang="en-US" sz="4000" dirty="0"/>
          </a:p>
        </p:txBody>
      </p:sp>
      <p:sp>
        <p:nvSpPr>
          <p:cNvPr id="3" name="Content Placeholder 2"/>
          <p:cNvSpPr>
            <a:spLocks noGrp="1"/>
          </p:cNvSpPr>
          <p:nvPr>
            <p:ph idx="1"/>
          </p:nvPr>
        </p:nvSpPr>
        <p:spPr/>
        <p:txBody>
          <a:bodyPr/>
          <a:lstStyle/>
          <a:p>
            <a:r>
              <a:rPr lang="en-US" sz="2400" b="0" i="0" dirty="0" smtClean="0"/>
              <a:t>The </a:t>
            </a:r>
            <a:r>
              <a:rPr lang="en-US" sz="2400" b="0" dirty="0"/>
              <a:t>process</a:t>
            </a:r>
            <a:r>
              <a:rPr lang="en-US" sz="2400" b="0" i="0" dirty="0"/>
              <a:t> of changing ownership and control over an invention from the creator to a party intending to generate a commercial product or service. </a:t>
            </a:r>
            <a:endParaRPr lang="en-US" sz="2400" b="0" i="0" dirty="0" smtClean="0"/>
          </a:p>
          <a:p>
            <a:pPr marL="0" indent="0" algn="ctr">
              <a:buNone/>
            </a:pPr>
            <a:r>
              <a:rPr lang="en-US" sz="3600" i="0" dirty="0" smtClean="0"/>
              <a:t>When does </a:t>
            </a:r>
            <a:r>
              <a:rPr lang="en-US" sz="3600" i="0" dirty="0" err="1" smtClean="0"/>
              <a:t>TT</a:t>
            </a:r>
            <a:r>
              <a:rPr lang="en-US" sz="3600" i="0" dirty="0" smtClean="0"/>
              <a:t> happen?</a:t>
            </a:r>
            <a:endParaRPr lang="en-US" sz="3600" i="0" dirty="0"/>
          </a:p>
          <a:p>
            <a:r>
              <a:rPr lang="en-US" sz="2400" b="0" i="0" dirty="0" smtClean="0"/>
              <a:t>The </a:t>
            </a:r>
            <a:r>
              <a:rPr lang="en-US" sz="2400" b="0" dirty="0" smtClean="0"/>
              <a:t>actual transfer of intellectual property </a:t>
            </a:r>
            <a:r>
              <a:rPr lang="en-US" sz="2400" b="0" i="0" dirty="0" smtClean="0"/>
              <a:t>is </a:t>
            </a:r>
            <a:r>
              <a:rPr lang="en-US" sz="2400" b="0" i="0" dirty="0"/>
              <a:t>typically an </a:t>
            </a:r>
            <a:r>
              <a:rPr lang="en-US" sz="2400" b="0" dirty="0"/>
              <a:t>intermediate step </a:t>
            </a:r>
            <a:r>
              <a:rPr lang="en-US" sz="2400" b="0" i="0" dirty="0"/>
              <a:t>between development activity that generates invention outputs and production activity where commercial innovations are </a:t>
            </a:r>
            <a:r>
              <a:rPr lang="en-US" sz="2400" b="0" i="0" dirty="0" smtClean="0"/>
              <a:t>formed. </a:t>
            </a:r>
            <a:r>
              <a:rPr lang="en-US" sz="2400" b="0" dirty="0" smtClean="0"/>
              <a:t>However, </a:t>
            </a:r>
            <a:r>
              <a:rPr lang="en-US" sz="2400" dirty="0" smtClean="0"/>
              <a:t>market and business viability should be explored prior to initiating projects</a:t>
            </a:r>
            <a:r>
              <a:rPr lang="en-US" sz="2400" b="0" dirty="0" smtClean="0"/>
              <a:t> intended to produce innovations.</a:t>
            </a:r>
          </a:p>
          <a:p>
            <a:pPr marL="0" indent="0" algn="ctr">
              <a:buNone/>
            </a:pPr>
            <a:endParaRPr lang="en-US" sz="2000" dirty="0"/>
          </a:p>
        </p:txBody>
      </p:sp>
    </p:spTree>
    <p:extLst>
      <p:ext uri="{BB962C8B-B14F-4D97-AF65-F5344CB8AC3E}">
        <p14:creationId xmlns:p14="http://schemas.microsoft.com/office/powerpoint/2010/main" val="1925394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lowchart KT, TT and CT."/>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57951"/>
            <a:ext cx="8229600" cy="162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descr="alt=&quot;&quot;"/>
          <p:cNvSpPr/>
          <p:nvPr/>
        </p:nvSpPr>
        <p:spPr bwMode="auto">
          <a:xfrm>
            <a:off x="4876800" y="2743200"/>
            <a:ext cx="990600" cy="5334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457200" y="838200"/>
            <a:ext cx="8229600" cy="1143000"/>
          </a:xfrm>
        </p:spPr>
        <p:txBody>
          <a:bodyPr/>
          <a:lstStyle/>
          <a:p>
            <a:r>
              <a:rPr lang="en-US" dirty="0" smtClean="0"/>
              <a:t>Three Methods &amp; States</a:t>
            </a:r>
            <a:endParaRPr lang="en-US" dirty="0"/>
          </a:p>
        </p:txBody>
      </p:sp>
    </p:spTree>
    <p:extLst>
      <p:ext uri="{BB962C8B-B14F-4D97-AF65-F5344CB8AC3E}">
        <p14:creationId xmlns:p14="http://schemas.microsoft.com/office/powerpoint/2010/main" val="277466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fontScale="90000"/>
          </a:bodyPr>
          <a:lstStyle/>
          <a:p>
            <a:r>
              <a:rPr lang="en-US" b="1" dirty="0" smtClean="0">
                <a:latin typeface="Arial" pitchFamily="34" charset="0"/>
                <a:cs typeface="Arial" pitchFamily="34" charset="0"/>
              </a:rPr>
              <a:t>The Need to Knowledge Model</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Arial" pitchFamily="34" charset="0"/>
                <a:cs typeface="Arial" pitchFamily="34" charset="0"/>
              </a:rPr>
              <a:t>Stage </a:t>
            </a:r>
            <a:r>
              <a:rPr lang="en-US" dirty="0">
                <a:latin typeface="Arial" pitchFamily="34" charset="0"/>
                <a:cs typeface="Arial" pitchFamily="34" charset="0"/>
              </a:rPr>
              <a:t>gate model for generating and commercializing technology based innovations. </a:t>
            </a:r>
            <a:endParaRPr lang="en-US" dirty="0" smtClean="0">
              <a:latin typeface="Arial" pitchFamily="34" charset="0"/>
              <a:cs typeface="Arial" pitchFamily="34" charset="0"/>
            </a:endParaRPr>
          </a:p>
          <a:p>
            <a:r>
              <a:rPr lang="en-US" dirty="0" smtClean="0">
                <a:latin typeface="Arial" pitchFamily="34" charset="0"/>
                <a:cs typeface="Arial" pitchFamily="34" charset="0"/>
              </a:rPr>
              <a:t>Represents all stages and steps from initial conception through launch, maturity and decline of a product.</a:t>
            </a:r>
          </a:p>
          <a:p>
            <a:pPr lvl="1"/>
            <a:r>
              <a:rPr lang="en-US" dirty="0" smtClean="0">
                <a:latin typeface="Arial" pitchFamily="34" charset="0"/>
                <a:cs typeface="Arial" pitchFamily="34" charset="0"/>
              </a:rPr>
              <a:t>3 phases (Research, Development, Production)</a:t>
            </a:r>
          </a:p>
          <a:p>
            <a:pPr lvl="1"/>
            <a:r>
              <a:rPr lang="en-US" dirty="0" smtClean="0">
                <a:latin typeface="Arial" pitchFamily="34" charset="0"/>
                <a:cs typeface="Arial" pitchFamily="34" charset="0"/>
              </a:rPr>
              <a:t>9 stages/gates</a:t>
            </a:r>
          </a:p>
          <a:p>
            <a:pPr lvl="1"/>
            <a:r>
              <a:rPr lang="en-US" dirty="0" smtClean="0">
                <a:latin typeface="Arial" pitchFamily="34" charset="0"/>
                <a:cs typeface="Arial" pitchFamily="34" charset="0"/>
              </a:rPr>
              <a:t>58 steps</a:t>
            </a:r>
          </a:p>
          <a:p>
            <a:pPr lvl="1"/>
            <a:r>
              <a:rPr lang="en-US" dirty="0" smtClean="0">
                <a:latin typeface="Arial" pitchFamily="34" charset="0"/>
                <a:cs typeface="Arial" pitchFamily="34" charset="0"/>
              </a:rPr>
              <a:t>3 transitions between stakeholders</a:t>
            </a:r>
          </a:p>
          <a:p>
            <a:pPr lvl="2"/>
            <a:r>
              <a:rPr lang="en-US" dirty="0" smtClean="0">
                <a:latin typeface="Arial" pitchFamily="34" charset="0"/>
                <a:cs typeface="Arial" pitchFamily="34" charset="0"/>
              </a:rPr>
              <a:t>Knowledge Translation (</a:t>
            </a:r>
            <a:r>
              <a:rPr lang="en-US" dirty="0" err="1" smtClean="0">
                <a:latin typeface="Arial" pitchFamily="34" charset="0"/>
                <a:cs typeface="Arial" pitchFamily="34" charset="0"/>
              </a:rPr>
              <a:t>KT</a:t>
            </a:r>
            <a:r>
              <a:rPr lang="en-US" dirty="0" smtClean="0">
                <a:latin typeface="Arial" pitchFamily="34" charset="0"/>
                <a:cs typeface="Arial" pitchFamily="34" charset="0"/>
              </a:rPr>
              <a:t>)</a:t>
            </a:r>
          </a:p>
          <a:p>
            <a:pPr lvl="2"/>
            <a:r>
              <a:rPr lang="en-US" dirty="0" smtClean="0">
                <a:latin typeface="Arial" pitchFamily="34" charset="0"/>
                <a:cs typeface="Arial" pitchFamily="34" charset="0"/>
              </a:rPr>
              <a:t>Technology Transfer (</a:t>
            </a:r>
            <a:r>
              <a:rPr lang="en-US" dirty="0" err="1" smtClean="0">
                <a:latin typeface="Arial" pitchFamily="34" charset="0"/>
                <a:cs typeface="Arial" pitchFamily="34" charset="0"/>
              </a:rPr>
              <a:t>TT</a:t>
            </a:r>
            <a:r>
              <a:rPr lang="en-US" dirty="0" smtClean="0">
                <a:latin typeface="Arial" pitchFamily="34" charset="0"/>
                <a:cs typeface="Arial" pitchFamily="34" charset="0"/>
              </a:rPr>
              <a:t>)</a:t>
            </a:r>
          </a:p>
          <a:p>
            <a:pPr lvl="2"/>
            <a:r>
              <a:rPr lang="en-US" dirty="0" smtClean="0">
                <a:latin typeface="Arial" pitchFamily="34" charset="0"/>
                <a:cs typeface="Arial" pitchFamily="34" charset="0"/>
              </a:rPr>
              <a:t>Commercial Transaction (CT)</a:t>
            </a:r>
          </a:p>
          <a:p>
            <a:pPr marL="914400" lvl="2" indent="0">
              <a:buNone/>
            </a:pPr>
            <a:endParaRPr lang="en-US" dirty="0">
              <a:latin typeface="Arial" pitchFamily="34" charset="0"/>
              <a:cs typeface="Arial" pitchFamily="34" charset="0"/>
            </a:endParaRPr>
          </a:p>
        </p:txBody>
      </p:sp>
    </p:spTree>
    <p:extLst>
      <p:ext uri="{BB962C8B-B14F-4D97-AF65-F5344CB8AC3E}">
        <p14:creationId xmlns:p14="http://schemas.microsoft.com/office/powerpoint/2010/main" val="3875170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Schematic</a:t>
            </a:r>
            <a:endParaRPr lang="en-US" dirty="0"/>
          </a:p>
        </p:txBody>
      </p:sp>
      <p:pic>
        <p:nvPicPr>
          <p:cNvPr id="4" name="Picture 3" descr="Schematic."/>
          <p:cNvPicPr>
            <a:picLocks noChangeAspect="1"/>
          </p:cNvPicPr>
          <p:nvPr/>
        </p:nvPicPr>
        <p:blipFill>
          <a:blip r:embed="rId3"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466227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tK web p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038" t="7762" r="11355" b="4029"/>
          <a:stretch/>
        </p:blipFill>
        <p:spPr bwMode="auto">
          <a:xfrm>
            <a:off x="838200" y="1143000"/>
            <a:ext cx="7391400" cy="5345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b="1" dirty="0" smtClean="0">
                <a:latin typeface="Arial" pitchFamily="34" charset="0"/>
                <a:cs typeface="Arial" pitchFamily="34" charset="0"/>
              </a:rPr>
              <a:t>Screen Shot of </a:t>
            </a:r>
            <a:r>
              <a:rPr lang="en-US" b="1" dirty="0" err="1" smtClean="0">
                <a:latin typeface="Arial" pitchFamily="34" charset="0"/>
                <a:cs typeface="Arial" pitchFamily="34" charset="0"/>
              </a:rPr>
              <a:t>NtK</a:t>
            </a:r>
            <a:endParaRPr lang="en-US" b="1" dirty="0">
              <a:latin typeface="Arial" pitchFamily="34" charset="0"/>
              <a:cs typeface="Arial" pitchFamily="34" charset="0"/>
            </a:endParaRPr>
          </a:p>
        </p:txBody>
      </p:sp>
    </p:spTree>
    <p:extLst>
      <p:ext uri="{BB962C8B-B14F-4D97-AF65-F5344CB8AC3E}">
        <p14:creationId xmlns:p14="http://schemas.microsoft.com/office/powerpoint/2010/main" val="28636183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25260</TotalTime>
  <Words>1932</Words>
  <Application>Microsoft Office PowerPoint</Application>
  <PresentationFormat>On-screen Show (4:3)</PresentationFormat>
  <Paragraphs>161</Paragraphs>
  <Slides>26</Slides>
  <Notes>17</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26</vt:i4>
      </vt:variant>
    </vt:vector>
  </HeadingPairs>
  <TitlesOfParts>
    <vt:vector size="31" baseType="lpstr">
      <vt:lpstr>Arial</vt:lpstr>
      <vt:lpstr>Calibri</vt:lpstr>
      <vt:lpstr>Default Design</vt:lpstr>
      <vt:lpstr>Office Theme</vt:lpstr>
      <vt:lpstr>1_Default Design</vt:lpstr>
      <vt:lpstr>Best Practices in  Technology Transfer</vt:lpstr>
      <vt:lpstr>ACKNOWLEDGEMENT  The contents of this presentation were developed under a grant from the U.S. Department of Education  National Institute on Disability and Rehabilitation Research grant #H133A130014.   </vt:lpstr>
      <vt:lpstr>Learning Objectives</vt:lpstr>
      <vt:lpstr>History</vt:lpstr>
      <vt:lpstr>What is Technology Transfer (TT)?</vt:lpstr>
      <vt:lpstr>Three Methods &amp; States</vt:lpstr>
      <vt:lpstr>The Need to Knowledge Model</vt:lpstr>
      <vt:lpstr>Schematic</vt:lpstr>
      <vt:lpstr>Screen Shot of NtK</vt:lpstr>
      <vt:lpstr>“Gamification” of Technological Innovation  ~~~  Click on the path to reveal step names and links to more information</vt:lpstr>
      <vt:lpstr>Where are the Best Practices?</vt:lpstr>
      <vt:lpstr>Need to Knowledge (NtK) Model for Technological Innovations </vt:lpstr>
      <vt:lpstr>NtK Model Tools</vt:lpstr>
      <vt:lpstr>UD Tools within the NtK</vt:lpstr>
      <vt:lpstr>Accessing the NtK and Tools</vt:lpstr>
      <vt:lpstr>2 versions of the NtK</vt:lpstr>
      <vt:lpstr>Supporting Evidence</vt:lpstr>
      <vt:lpstr>Tools</vt:lpstr>
      <vt:lpstr>Detailed Tool Listing</vt:lpstr>
      <vt:lpstr>Case Examples</vt:lpstr>
      <vt:lpstr>Key Takeaways</vt:lpstr>
      <vt:lpstr>Recap on Accessing the NtK Model and Tools</vt:lpstr>
      <vt:lpstr>Resources</vt:lpstr>
      <vt:lpstr>Session Evaluation Reminder</vt:lpstr>
      <vt:lpstr>Continuing Education Credits</vt:lpstr>
      <vt:lpstr>Thank you!</vt:lpstr>
    </vt:vector>
  </TitlesOfParts>
  <Company>University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Distinctions: Research, Development and Commercialization</dc:title>
  <dc:creator>jlflagg</dc:creator>
  <cp:lastModifiedBy>lyarnes</cp:lastModifiedBy>
  <cp:revision>1064</cp:revision>
  <cp:lastPrinted>2014-01-03T20:37:09Z</cp:lastPrinted>
  <dcterms:created xsi:type="dcterms:W3CDTF">2008-12-05T14:51:23Z</dcterms:created>
  <dcterms:modified xsi:type="dcterms:W3CDTF">2018-04-25T14:26:41Z</dcterms:modified>
</cp:coreProperties>
</file>