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25" r:id="rId2"/>
  </p:sldMasterIdLst>
  <p:notesMasterIdLst>
    <p:notesMasterId r:id="rId48"/>
  </p:notesMasterIdLst>
  <p:handoutMasterIdLst>
    <p:handoutMasterId r:id="rId49"/>
  </p:handoutMasterIdLst>
  <p:sldIdLst>
    <p:sldId id="257" r:id="rId3"/>
    <p:sldId id="436" r:id="rId4"/>
    <p:sldId id="413" r:id="rId5"/>
    <p:sldId id="450" r:id="rId6"/>
    <p:sldId id="412" r:id="rId7"/>
    <p:sldId id="457" r:id="rId8"/>
    <p:sldId id="460" r:id="rId9"/>
    <p:sldId id="456" r:id="rId10"/>
    <p:sldId id="458" r:id="rId11"/>
    <p:sldId id="424" r:id="rId12"/>
    <p:sldId id="455" r:id="rId13"/>
    <p:sldId id="416" r:id="rId14"/>
    <p:sldId id="434" r:id="rId15"/>
    <p:sldId id="435" r:id="rId16"/>
    <p:sldId id="428" r:id="rId17"/>
    <p:sldId id="466" r:id="rId18"/>
    <p:sldId id="477" r:id="rId19"/>
    <p:sldId id="478" r:id="rId20"/>
    <p:sldId id="473" r:id="rId21"/>
    <p:sldId id="474" r:id="rId22"/>
    <p:sldId id="475" r:id="rId23"/>
    <p:sldId id="476" r:id="rId24"/>
    <p:sldId id="469" r:id="rId25"/>
    <p:sldId id="470" r:id="rId26"/>
    <p:sldId id="468" r:id="rId27"/>
    <p:sldId id="461" r:id="rId28"/>
    <p:sldId id="462" r:id="rId29"/>
    <p:sldId id="464" r:id="rId30"/>
    <p:sldId id="465" r:id="rId31"/>
    <p:sldId id="483" r:id="rId32"/>
    <p:sldId id="453" r:id="rId33"/>
    <p:sldId id="452" r:id="rId34"/>
    <p:sldId id="454" r:id="rId35"/>
    <p:sldId id="479" r:id="rId36"/>
    <p:sldId id="481" r:id="rId37"/>
    <p:sldId id="480" r:id="rId38"/>
    <p:sldId id="437" r:id="rId39"/>
    <p:sldId id="486" r:id="rId40"/>
    <p:sldId id="446" r:id="rId41"/>
    <p:sldId id="448" r:id="rId42"/>
    <p:sldId id="440" r:id="rId43"/>
    <p:sldId id="441" r:id="rId44"/>
    <p:sldId id="484" r:id="rId45"/>
    <p:sldId id="402" r:id="rId46"/>
    <p:sldId id="405" r:id="rId47"/>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47" autoAdjust="0"/>
    <p:restoredTop sz="78941" autoAdjust="0"/>
  </p:normalViewPr>
  <p:slideViewPr>
    <p:cSldViewPr>
      <p:cViewPr varScale="1">
        <p:scale>
          <a:sx n="75" d="100"/>
          <a:sy n="75" d="100"/>
        </p:scale>
        <p:origin x="66" y="360"/>
      </p:cViewPr>
      <p:guideLst>
        <p:guide orient="horz" pos="2160"/>
        <p:guide pos="2880"/>
      </p:guideLst>
    </p:cSldViewPr>
  </p:slideViewPr>
  <p:outlineViewPr>
    <p:cViewPr>
      <p:scale>
        <a:sx n="33" d="100"/>
        <a:sy n="33" d="100"/>
      </p:scale>
      <p:origin x="0" y="-48264"/>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85" d="100"/>
          <a:sy n="85" d="100"/>
        </p:scale>
        <p:origin x="1908" y="84"/>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0779"/>
          </a:xfrm>
          <a:prstGeom prst="rect">
            <a:avLst/>
          </a:prstGeom>
        </p:spPr>
        <p:txBody>
          <a:bodyPr vert="horz" lIns="91672" tIns="45836" rIns="91672" bIns="45836"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38871" y="0"/>
            <a:ext cx="3014393" cy="460779"/>
          </a:xfrm>
          <a:prstGeom prst="rect">
            <a:avLst/>
          </a:prstGeom>
        </p:spPr>
        <p:txBody>
          <a:bodyPr vert="horz" lIns="91672" tIns="45836" rIns="91672" bIns="45836" rtlCol="0"/>
          <a:lstStyle>
            <a:lvl1pPr algn="r">
              <a:defRPr sz="1200">
                <a:cs typeface="+mn-cs"/>
              </a:defRPr>
            </a:lvl1pPr>
          </a:lstStyle>
          <a:p>
            <a:pPr>
              <a:defRPr/>
            </a:pPr>
            <a:fld id="{B470362C-E6C7-4E94-B678-D776BE3C5DA9}" type="datetimeFigureOut">
              <a:rPr lang="en-US"/>
              <a:pPr>
                <a:defRPr/>
              </a:pPr>
              <a:t>4/23/2018</a:t>
            </a:fld>
            <a:endParaRPr lang="en-US"/>
          </a:p>
        </p:txBody>
      </p:sp>
      <p:sp>
        <p:nvSpPr>
          <p:cNvPr id="4" name="Footer Placeholder 3"/>
          <p:cNvSpPr>
            <a:spLocks noGrp="1"/>
          </p:cNvSpPr>
          <p:nvPr>
            <p:ph type="ftr" sz="quarter" idx="2"/>
          </p:nvPr>
        </p:nvSpPr>
        <p:spPr>
          <a:xfrm>
            <a:off x="1" y="8778481"/>
            <a:ext cx="3014393" cy="460779"/>
          </a:xfrm>
          <a:prstGeom prst="rect">
            <a:avLst/>
          </a:prstGeom>
        </p:spPr>
        <p:txBody>
          <a:bodyPr vert="horz" lIns="91672" tIns="45836" rIns="91672" bIns="45836"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38871" y="8778481"/>
            <a:ext cx="3014393" cy="460779"/>
          </a:xfrm>
          <a:prstGeom prst="rect">
            <a:avLst/>
          </a:prstGeom>
        </p:spPr>
        <p:txBody>
          <a:bodyPr vert="horz" lIns="91672" tIns="45836" rIns="91672" bIns="45836" rtlCol="0" anchor="b"/>
          <a:lstStyle>
            <a:lvl1pPr algn="r">
              <a:defRPr sz="1200">
                <a:cs typeface="+mn-cs"/>
              </a:defRPr>
            </a:lvl1pPr>
          </a:lstStyle>
          <a:p>
            <a:pPr>
              <a:defRPr/>
            </a:pPr>
            <a:fld id="{096CA53B-FDA4-462A-81B6-005CBA165021}" type="slidenum">
              <a:rPr lang="en-US"/>
              <a:pPr>
                <a:defRPr/>
              </a:pPr>
              <a:t>‹#›</a:t>
            </a:fld>
            <a:endParaRPr lang="en-US"/>
          </a:p>
        </p:txBody>
      </p:sp>
    </p:spTree>
    <p:extLst>
      <p:ext uri="{BB962C8B-B14F-4D97-AF65-F5344CB8AC3E}">
        <p14:creationId xmlns:p14="http://schemas.microsoft.com/office/powerpoint/2010/main" val="2542246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0779"/>
          </a:xfrm>
          <a:prstGeom prst="rect">
            <a:avLst/>
          </a:prstGeom>
        </p:spPr>
        <p:txBody>
          <a:bodyPr vert="horz" lIns="91672" tIns="45836" rIns="91672" bIns="4583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8871" y="0"/>
            <a:ext cx="3014393" cy="460779"/>
          </a:xfrm>
          <a:prstGeom prst="rect">
            <a:avLst/>
          </a:prstGeom>
        </p:spPr>
        <p:txBody>
          <a:bodyPr vert="horz" lIns="91672" tIns="45836" rIns="91672" bIns="45836" rtlCol="0"/>
          <a:lstStyle>
            <a:lvl1pPr algn="r" fontAlgn="auto">
              <a:spcBef>
                <a:spcPts val="0"/>
              </a:spcBef>
              <a:spcAft>
                <a:spcPts val="0"/>
              </a:spcAft>
              <a:defRPr sz="1200">
                <a:latin typeface="+mn-lt"/>
                <a:cs typeface="+mn-cs"/>
              </a:defRPr>
            </a:lvl1pPr>
          </a:lstStyle>
          <a:p>
            <a:pPr>
              <a:defRPr/>
            </a:pPr>
            <a:fld id="{6D23B4C4-64D1-43BA-93A3-A61F39763FFA}" type="datetimeFigureOut">
              <a:rPr lang="en-US"/>
              <a:pPr>
                <a:defRPr/>
              </a:pPr>
              <a:t>4/23/2018</a:t>
            </a:fld>
            <a:endParaRPr lang="en-US"/>
          </a:p>
        </p:txBody>
      </p:sp>
      <p:sp>
        <p:nvSpPr>
          <p:cNvPr id="4" name="Slide Image Placeholder 3"/>
          <p:cNvSpPr>
            <a:spLocks noGrp="1" noRot="1" noChangeAspect="1"/>
          </p:cNvSpPr>
          <p:nvPr>
            <p:ph type="sldImg" idx="2"/>
          </p:nvPr>
        </p:nvSpPr>
        <p:spPr>
          <a:xfrm>
            <a:off x="1168400" y="693738"/>
            <a:ext cx="4618038" cy="3465512"/>
          </a:xfrm>
          <a:prstGeom prst="rect">
            <a:avLst/>
          </a:prstGeom>
          <a:noFill/>
          <a:ln w="12700">
            <a:solidFill>
              <a:prstClr val="black"/>
            </a:solidFill>
          </a:ln>
        </p:spPr>
        <p:txBody>
          <a:bodyPr vert="horz" lIns="91672" tIns="45836" rIns="91672" bIns="45836" rtlCol="0" anchor="ctr"/>
          <a:lstStyle/>
          <a:p>
            <a:pPr lvl="0"/>
            <a:endParaRPr lang="en-US" noProof="0"/>
          </a:p>
        </p:txBody>
      </p:sp>
      <p:sp>
        <p:nvSpPr>
          <p:cNvPr id="5" name="Notes Placeholder 4"/>
          <p:cNvSpPr>
            <a:spLocks noGrp="1"/>
          </p:cNvSpPr>
          <p:nvPr>
            <p:ph type="body" sz="quarter" idx="3"/>
          </p:nvPr>
        </p:nvSpPr>
        <p:spPr>
          <a:xfrm>
            <a:off x="696114" y="4390030"/>
            <a:ext cx="5562610" cy="4156483"/>
          </a:xfrm>
          <a:prstGeom prst="rect">
            <a:avLst/>
          </a:prstGeom>
        </p:spPr>
        <p:txBody>
          <a:bodyPr vert="horz" lIns="91672" tIns="45836" rIns="91672" bIns="4583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8481"/>
            <a:ext cx="3014393" cy="460779"/>
          </a:xfrm>
          <a:prstGeom prst="rect">
            <a:avLst/>
          </a:prstGeom>
        </p:spPr>
        <p:txBody>
          <a:bodyPr vert="horz" lIns="91672" tIns="45836" rIns="91672" bIns="4583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8871" y="8778481"/>
            <a:ext cx="3014393" cy="460779"/>
          </a:xfrm>
          <a:prstGeom prst="rect">
            <a:avLst/>
          </a:prstGeom>
        </p:spPr>
        <p:txBody>
          <a:bodyPr vert="horz" lIns="91672" tIns="45836" rIns="91672" bIns="45836" rtlCol="0" anchor="b"/>
          <a:lstStyle>
            <a:lvl1pPr algn="r" fontAlgn="auto">
              <a:spcBef>
                <a:spcPts val="0"/>
              </a:spcBef>
              <a:spcAft>
                <a:spcPts val="0"/>
              </a:spcAft>
              <a:defRPr sz="1200">
                <a:latin typeface="+mn-lt"/>
                <a:cs typeface="+mn-cs"/>
              </a:defRPr>
            </a:lvl1pPr>
          </a:lstStyle>
          <a:p>
            <a:pPr>
              <a:defRPr/>
            </a:pPr>
            <a:fld id="{0C654CEA-1960-4D99-A4EE-60E6B5BD2EBF}" type="slidenum">
              <a:rPr lang="en-US"/>
              <a:pPr>
                <a:defRPr/>
              </a:pPr>
              <a:t>‹#›</a:t>
            </a:fld>
            <a:endParaRPr lang="en-US"/>
          </a:p>
        </p:txBody>
      </p:sp>
    </p:spTree>
    <p:extLst>
      <p:ext uri="{BB962C8B-B14F-4D97-AF65-F5344CB8AC3E}">
        <p14:creationId xmlns:p14="http://schemas.microsoft.com/office/powerpoint/2010/main" val="1039129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kt4tt.buffalo.edu/knowledgebas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A5F7A6-416F-4CBA-9943-B47816502303}"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4058403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t>The </a:t>
            </a:r>
            <a:r>
              <a:rPr lang="en-US" sz="1200" b="0" dirty="0" smtClean="0"/>
              <a:t>actual transfer of intellectual property is typically an intermediate step </a:t>
            </a:r>
            <a:r>
              <a:rPr lang="en-US" sz="1200" b="0" i="0" dirty="0" smtClean="0"/>
              <a:t>between development activity that generates invention outputs and production activity where commercial innovations are formed. </a:t>
            </a:r>
            <a:r>
              <a:rPr lang="en-US" sz="1200" b="0" dirty="0" smtClean="0"/>
              <a:t>However, </a:t>
            </a:r>
            <a:r>
              <a:rPr lang="en-US" sz="1200" dirty="0" smtClean="0"/>
              <a:t>market and business viability should be explored prior to initiating projects</a:t>
            </a:r>
            <a:r>
              <a:rPr lang="en-US" sz="1200" b="0" dirty="0" smtClean="0"/>
              <a:t> intended to produce innovations.</a:t>
            </a:r>
          </a:p>
          <a:p>
            <a:endParaRPr lang="en-US" b="0" i="0" dirty="0" smtClean="0"/>
          </a:p>
          <a:p>
            <a:endParaRPr lang="en-US" b="0" i="0" dirty="0" smtClean="0"/>
          </a:p>
          <a:p>
            <a:r>
              <a:rPr lang="en-US" b="0" i="0" dirty="0" smtClean="0"/>
              <a:t>We see </a:t>
            </a:r>
            <a:r>
              <a:rPr lang="en-US" b="0" i="0" dirty="0" err="1" smtClean="0"/>
              <a:t>TT</a:t>
            </a:r>
            <a:r>
              <a:rPr lang="en-US" b="0" i="0" dirty="0" smtClean="0"/>
              <a:t> here in the context of R&amp;D projects that have</a:t>
            </a:r>
            <a:r>
              <a:rPr lang="en-US" b="0" i="0" baseline="0" dirty="0" smtClean="0"/>
              <a:t> begun with federal funding, and end with marketplace outcomes and impacts (i.e. improvements in quality of life for people with disabilities, that are resulting from the introduction of new products and services into the marketplace.)  In this model, </a:t>
            </a:r>
            <a:r>
              <a:rPr lang="en-US" b="0" i="0" baseline="0" dirty="0" err="1" smtClean="0"/>
              <a:t>TT</a:t>
            </a:r>
            <a:r>
              <a:rPr lang="en-US" b="0" i="0" baseline="0" dirty="0" smtClean="0"/>
              <a:t> appears to be an activity that takes place in one set point in time. However, this simple diagram is simply representing </a:t>
            </a:r>
            <a:r>
              <a:rPr lang="en-US" b="0" i="0" baseline="0" dirty="0" err="1" smtClean="0"/>
              <a:t>TT</a:t>
            </a:r>
            <a:r>
              <a:rPr lang="en-US" b="0" i="0" baseline="0" dirty="0" smtClean="0"/>
              <a:t> as the point in time where the transfer of ownership and a change in the focus of activities takes place. Best practices in </a:t>
            </a:r>
            <a:r>
              <a:rPr lang="en-US" b="0" i="0" baseline="0" dirty="0" err="1" smtClean="0"/>
              <a:t>TT</a:t>
            </a:r>
            <a:r>
              <a:rPr lang="en-US" b="0" i="0" baseline="0" dirty="0" smtClean="0"/>
              <a:t> actually begin much earlier, and are a part of all preceding and some subsequent activities. In fact, the model we will be discussing today- the Need to Knowledge model- posits that </a:t>
            </a:r>
            <a:r>
              <a:rPr lang="en-US" b="0" i="0" baseline="0" dirty="0" err="1" smtClean="0"/>
              <a:t>TT</a:t>
            </a:r>
            <a:r>
              <a:rPr lang="en-US" b="0" i="0" baseline="0" dirty="0" smtClean="0"/>
              <a:t> should begin PRIOR to receiving funding to initiate a project. </a:t>
            </a:r>
          </a:p>
          <a:p>
            <a:endParaRPr lang="en-US" b="0" i="0" baseline="0" dirty="0" smtClean="0"/>
          </a:p>
          <a:p>
            <a:r>
              <a:rPr lang="en-US" b="0" i="0" baseline="0" dirty="0" smtClean="0"/>
              <a:t>It may help to think of </a:t>
            </a:r>
            <a:r>
              <a:rPr lang="en-US" b="0" i="0" baseline="0" dirty="0" err="1" smtClean="0"/>
              <a:t>TT</a:t>
            </a:r>
            <a:r>
              <a:rPr lang="en-US" b="0" i="0" baseline="0" dirty="0" smtClean="0"/>
              <a:t> as baking a cake. The time spent “baking” it will be just a fraction of the whole effort. In </a:t>
            </a:r>
            <a:r>
              <a:rPr lang="en-US" b="0" i="0" baseline="0" dirty="0" err="1" smtClean="0"/>
              <a:t>TT</a:t>
            </a:r>
            <a:r>
              <a:rPr lang="en-US" b="0" i="0" baseline="0" dirty="0" smtClean="0"/>
              <a:t> the “transfer” is just one of many points in the process. Thinking more about the cake example, we can see that a great deal of planning and infrastructure is needed to bake a cake. Even more so if you want to do it well! You’ll not only have to ensure that you have the necessary ingredients on hand, but you also need the right tools, such as an oven, a cake pan, a bowl for mixing ingredients, and of course a good recipe. I am going to share a model with you today that is your recipe to successful </a:t>
            </a:r>
            <a:r>
              <a:rPr lang="en-US" b="0" i="0" baseline="0" dirty="0" err="1" smtClean="0"/>
              <a:t>TT</a:t>
            </a:r>
            <a:r>
              <a:rPr lang="en-US" b="0" i="0" baseline="0" dirty="0" smtClean="0"/>
              <a:t>. It contains not only the details (tools) related to the actual </a:t>
            </a:r>
            <a:r>
              <a:rPr lang="en-US" b="0" i="0" baseline="0" dirty="0" err="1" smtClean="0"/>
              <a:t>TT</a:t>
            </a:r>
            <a:r>
              <a:rPr lang="en-US" b="0" i="0" baseline="0" dirty="0" smtClean="0"/>
              <a:t> event, but importantly, the ingredients that should be on hand preceding the actual transfer event. </a:t>
            </a:r>
          </a:p>
        </p:txBody>
      </p:sp>
      <p:sp>
        <p:nvSpPr>
          <p:cNvPr id="4" name="Slide Number Placeholder 3"/>
          <p:cNvSpPr>
            <a:spLocks noGrp="1"/>
          </p:cNvSpPr>
          <p:nvPr>
            <p:ph type="sldNum" sz="quarter" idx="10"/>
          </p:nvPr>
        </p:nvSpPr>
        <p:spPr/>
        <p:txBody>
          <a:bodyPr/>
          <a:lstStyle/>
          <a:p>
            <a:fld id="{2041ACC6-FECB-4CCD-9158-4A95CF894AF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78769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Throughout the</a:t>
            </a:r>
            <a:r>
              <a:rPr lang="en-US" baseline="0" dirty="0" smtClean="0"/>
              <a:t> years, our organization had great success transferring more than 50 assistive technology products to the marketplace. We were aware that other grantees had a great deal of difficulty in accomplishing transfers and set out a project to explore the reasons why that was the case. We conducted a retrospective study of 78 recent development projects from 13 </a:t>
            </a:r>
            <a:r>
              <a:rPr lang="en-US" baseline="0" dirty="0" err="1" smtClean="0"/>
              <a:t>RERC’s</a:t>
            </a:r>
            <a:r>
              <a:rPr lang="en-US" baseline="0" dirty="0" smtClean="0"/>
              <a:t> and sought evidence of progress towards a transfer outcome. As it turned out, nearly half of all projects were plagued by issues related to project management and resource allocation. That is to say that the research projects and research components of development projects were all very well specified, staff was allocated in such a way as to allow for slack where needed, and specialists (think statisticians) were brought in to the project team when necessary. Development projects however, lacked these elements- process planning was vague or undefined entirely, and money was typically not allocated to gain expertise in the areas of marketing, finance or product design. </a:t>
            </a:r>
          </a:p>
          <a:p>
            <a:endParaRPr lang="en-US" baseline="0" dirty="0" smtClean="0"/>
          </a:p>
          <a:p>
            <a:r>
              <a:rPr lang="en-US" baseline="0" dirty="0" smtClean="0"/>
              <a:t>These findings led us to a better understanding of what was missing from the grantees’ “bag of tricks”.  That is, they lacked the experience and training in business that could have helped them to properly plan their development and transfer projects. Without a roadmap of sorts to guide these activities, researchers were stumbling down a dimly lit path where marketplace success was elusive to say the least. With this unmet need in mind, our team set out to generate a solution. </a:t>
            </a:r>
          </a:p>
          <a:p>
            <a:endParaRPr lang="en-US" baseline="0" dirty="0" smtClean="0"/>
          </a:p>
          <a:p>
            <a:r>
              <a:rPr lang="en-US" baseline="0" dirty="0" smtClean="0"/>
              <a:t>First, we have already discussed the three phases of activity- research, development and production. Each process is unique, and each generates its own type of outputs. </a:t>
            </a:r>
          </a:p>
          <a:p>
            <a:endParaRPr lang="en-US" baseline="0" dirty="0" smtClean="0"/>
          </a:p>
          <a:p>
            <a:r>
              <a:rPr lang="en-US" baseline="0" dirty="0" smtClean="0"/>
              <a:t>Next, we began by thinking about the importance of knowing when to stop a project in its tracks. Businesses often “kill” projects when it appears that sufficient revenues will not be able to be captured from the market. That is to say, businesses know that they must profit from sales of a product or service- which means that they must be able to produce a product, market and distribute it, and service it after the sale is completed- for less money than the consumer is willing to pay for it. Otherwise, there would be no room for profit. In business, “gates” are often used as check points where managers review the work of their staff to evaluate opportunities and threats, to ensure that only profitable projects are pursued. As increasing levels of investment are required to harden a product for production, the concept passes through increasing levels of scrutiny. Grantees have never had such a check imposed. Once the funding is allocated, most projects proceed unchecked. And in fact, we have seen many cases where a competing product arrives in the marketplace, or market conditions change (perhaps a funding level for a type of device is reduced) during the development process. In that case, a company would reevaluate the situation to ensure their product concept will remain viable in the marketplace, while their grantee counterparts typically continue pushing forward anyway, because they were already funded to do it. I think we can all agree that when a concept no longer has a chance of commercial success, it may make more sense to reinvest the project’s funding to other more potentially fruitful activities. This is where the stage/gate notion of the model comes into play. The </a:t>
            </a:r>
            <a:r>
              <a:rPr lang="en-US" baseline="0" dirty="0" err="1" smtClean="0"/>
              <a:t>NtK</a:t>
            </a:r>
            <a:r>
              <a:rPr lang="en-US" baseline="0" dirty="0" smtClean="0"/>
              <a:t> is divided into 9 stages and 9 gates. Each stage requires an increased level of financial investment for completion. The gates offer an opportunity to reconsider a project’s viability before continuing investments are made. </a:t>
            </a:r>
          </a:p>
          <a:p>
            <a:endParaRPr lang="en-US" baseline="0" dirty="0" smtClean="0"/>
          </a:p>
          <a:p>
            <a:r>
              <a:rPr lang="en-US" baseline="0" dirty="0" smtClean="0"/>
              <a:t>In order to lay out a best practices model for technology transfer we turned to the experts- new product developers have been effectively and efficiently bringing new products and services to the marketplace for many years. The field of new product development has been growing by leaps and bounds, and a great deal of information regarding best practices has been explored and documented in scholarly publications. Among those are the three handbooks and three tool books compiled by the PDMA. A through review of these books gave shape to the basic structure of the </a:t>
            </a:r>
            <a:r>
              <a:rPr lang="en-US" baseline="0" dirty="0" err="1" smtClean="0"/>
              <a:t>NtK</a:t>
            </a:r>
            <a:r>
              <a:rPr lang="en-US" baseline="0" dirty="0" smtClean="0"/>
              <a:t> model- with multiple researchers scouring the books for key process steps. After the basic framework was erected, we confirmed our findings by reviewing approximately 230 articles regarding </a:t>
            </a:r>
            <a:r>
              <a:rPr lang="en-US" baseline="0" dirty="0" err="1" smtClean="0"/>
              <a:t>NPD</a:t>
            </a:r>
            <a:r>
              <a:rPr lang="en-US" baseline="0" dirty="0" smtClean="0"/>
              <a:t>. A team of three researchers read these articles, and pulled salient points that were collected in a database. We used these excerpts to ensure that the </a:t>
            </a:r>
            <a:r>
              <a:rPr lang="en-US" baseline="0" dirty="0" err="1" smtClean="0"/>
              <a:t>NtK</a:t>
            </a:r>
            <a:r>
              <a:rPr lang="en-US" baseline="0" dirty="0" smtClean="0"/>
              <a:t> framework was not missing any steps, and structured the database such that all information is freely accessible to interested practitioners and researchers. </a:t>
            </a:r>
          </a:p>
          <a:p>
            <a:endParaRPr lang="en-US" baseline="0" dirty="0" smtClean="0"/>
          </a:p>
          <a:p>
            <a:r>
              <a:rPr lang="en-US" baseline="0" dirty="0" smtClean="0"/>
              <a:t>We also took a look at the key differences between standard </a:t>
            </a:r>
            <a:r>
              <a:rPr lang="en-US" baseline="0" dirty="0" err="1" smtClean="0"/>
              <a:t>NPD</a:t>
            </a:r>
            <a:r>
              <a:rPr lang="en-US" baseline="0" dirty="0" smtClean="0"/>
              <a:t> and technology transfer. First, the </a:t>
            </a:r>
            <a:r>
              <a:rPr lang="en-US" baseline="0" dirty="0" err="1" smtClean="0"/>
              <a:t>NPD</a:t>
            </a:r>
            <a:r>
              <a:rPr lang="en-US" baseline="0" dirty="0" smtClean="0"/>
              <a:t> literature rarely (if ever) discusses research in the same context that an academic would understand research. In industry, research is lumped in with R&amp;D in a way that emphasizes development and market potential (often called the fuzzy front end). In academia, research is much more focused on pure or basic research that employs rigorous methodology to answer some pressing research questions. To reconcile these differences, we embedded the research process that is recognized by academics into the larger </a:t>
            </a:r>
            <a:r>
              <a:rPr lang="en-US" baseline="0" dirty="0" err="1" smtClean="0"/>
              <a:t>NPD</a:t>
            </a:r>
            <a:r>
              <a:rPr lang="en-US" baseline="0" dirty="0" smtClean="0"/>
              <a:t> process. Importantly, this set of activities- the whole research process- was embedded AFTER a problem and solution have been defined, and some preliminary scoping reviews have taken place. This placement is very deliberate, and is intended to demonstrate the critical importance of beginning with the end in mind. When we are conducting research that is intended to be leveraged in a new product or service, we must ensure that the proposed product or service is feasible to produce, and that there will be a market of buyers once it is created. </a:t>
            </a:r>
          </a:p>
          <a:p>
            <a:endParaRPr lang="en-US" baseline="0" dirty="0" smtClean="0"/>
          </a:p>
          <a:p>
            <a:r>
              <a:rPr lang="en-US" baseline="0" dirty="0" smtClean="0"/>
              <a:t>A few other key differences that are relevant to </a:t>
            </a:r>
            <a:r>
              <a:rPr lang="en-US" baseline="0" dirty="0" err="1" smtClean="0"/>
              <a:t>TT</a:t>
            </a:r>
            <a:r>
              <a:rPr lang="en-US" baseline="0" dirty="0" smtClean="0"/>
              <a:t> were also included in the </a:t>
            </a:r>
            <a:r>
              <a:rPr lang="en-US" baseline="0" dirty="0" err="1" smtClean="0"/>
              <a:t>NtK</a:t>
            </a:r>
            <a:r>
              <a:rPr lang="en-US" baseline="0" dirty="0" smtClean="0"/>
              <a:t>, such as finding a transfer partner and  initiating key co-development practices; and evaluating the potential path to market, which will likely involve a technology transfer office. </a:t>
            </a:r>
          </a:p>
          <a:p>
            <a:endParaRPr lang="en-US" baseline="0" dirty="0" smtClean="0"/>
          </a:p>
          <a:p>
            <a:r>
              <a:rPr lang="en-US" baseline="0" dirty="0" smtClean="0"/>
              <a:t>Finally, we considered best practices for communicating knowledge between stakeholder groups, and how and where that communication might occur depending on a person’s intended goals and the role they have specified for themselves in a project. We reviewed a range of </a:t>
            </a:r>
            <a:r>
              <a:rPr lang="en-US" baseline="0" dirty="0" err="1" smtClean="0"/>
              <a:t>KT</a:t>
            </a:r>
            <a:r>
              <a:rPr lang="en-US" baseline="0" dirty="0" smtClean="0"/>
              <a:t> models, and found that the </a:t>
            </a:r>
            <a:r>
              <a:rPr lang="en-US" baseline="0" dirty="0" err="1" smtClean="0"/>
              <a:t>KTA</a:t>
            </a:r>
            <a:r>
              <a:rPr lang="en-US" baseline="0" dirty="0" smtClean="0"/>
              <a:t> – Knowledge to Action model’s action cycle- was an excellent representation of the processes used by businesses for marketing and selling products to consumers. So we created new versions of the </a:t>
            </a:r>
            <a:r>
              <a:rPr lang="en-US" baseline="0" dirty="0" err="1" smtClean="0"/>
              <a:t>KTA</a:t>
            </a:r>
            <a:r>
              <a:rPr lang="en-US" baseline="0" dirty="0" smtClean="0"/>
              <a:t> that are specifically relevant to tech transfer. They include (1) an opportunity to communicate a research output to someone who can then begin technology development activities; (2) tech </a:t>
            </a:r>
            <a:r>
              <a:rPr lang="en-US" baseline="0" dirty="0" err="1" smtClean="0"/>
              <a:t>trasnfer</a:t>
            </a:r>
            <a:r>
              <a:rPr lang="en-US" baseline="0" dirty="0" smtClean="0"/>
              <a:t> communication that highlights the market potential and value of a new invention that is in need of a licensee; and (3) an opportunity to create a scholarly work from a less than fruitful project, where a product that did not successfully pass through test marketing (i.e. consumer’s didn’t like it). The thinking here is that some value can be realized even from a failed project, by sharing lessons learned with others. </a:t>
            </a:r>
          </a:p>
          <a:p>
            <a:endParaRPr lang="en-US" baseline="0" dirty="0" smtClean="0"/>
          </a:p>
          <a:p>
            <a:r>
              <a:rPr lang="en-US" baseline="0" dirty="0" smtClean="0"/>
              <a:t>Now, let’s take a look at the </a:t>
            </a:r>
            <a:r>
              <a:rPr lang="en-US" baseline="0" dirty="0" err="1" smtClean="0"/>
              <a:t>NtK</a:t>
            </a:r>
            <a:r>
              <a:rPr lang="en-US" baseline="0" dirty="0" smtClean="0"/>
              <a:t> Model printouts that I have provided to you, and review some key steps.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11</a:t>
            </a:fld>
            <a:endParaRPr lang="en-US"/>
          </a:p>
        </p:txBody>
      </p:sp>
    </p:spTree>
    <p:extLst>
      <p:ext uri="{BB962C8B-B14F-4D97-AF65-F5344CB8AC3E}">
        <p14:creationId xmlns:p14="http://schemas.microsoft.com/office/powerpoint/2010/main" val="56713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baseline="0" dirty="0" smtClean="0"/>
              <a:t>As we see in this slide, on the left, we have three phases of activity aligned with the three types of outputs I just mentioned…  </a:t>
            </a:r>
          </a:p>
          <a:p>
            <a:pPr defTabSz="925464">
              <a:defRPr/>
            </a:pPr>
            <a:endParaRPr lang="en-US" baseline="0" dirty="0" smtClean="0"/>
          </a:p>
          <a:p>
            <a:pPr defTabSz="925464">
              <a:defRPr/>
            </a:pPr>
            <a:r>
              <a:rPr lang="en-US" baseline="0" dirty="0" smtClean="0"/>
              <a:t>What I want to you to pick up from this slide is that the generation of each type of output requires a distinct set of activities. Similarly, the transfer of knowledge from producers to users will be distinct for knowledge in each state. </a:t>
            </a:r>
          </a:p>
          <a:p>
            <a:pPr defTabSz="925464">
              <a:defRPr/>
            </a:pPr>
            <a:endParaRPr lang="en-US" baseline="0" dirty="0" smtClean="0"/>
          </a:p>
          <a:p>
            <a:pPr defTabSz="925464">
              <a:defRPr/>
            </a:pPr>
            <a:r>
              <a:rPr lang="en-US" baseline="0" dirty="0" smtClean="0"/>
              <a:t>Give examples of the type of activity that would happen during each phase. </a:t>
            </a:r>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12</a:t>
            </a:fld>
            <a:endParaRPr lang="en-US"/>
          </a:p>
        </p:txBody>
      </p:sp>
    </p:spTree>
    <p:extLst>
      <p:ext uri="{BB962C8B-B14F-4D97-AF65-F5344CB8AC3E}">
        <p14:creationId xmlns:p14="http://schemas.microsoft.com/office/powerpoint/2010/main" val="158338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Go through the major components shown here. Supporting evidence,</a:t>
            </a:r>
            <a:r>
              <a:rPr lang="en-US" baseline="0" dirty="0" smtClean="0"/>
              <a:t> tools, and glossary. </a:t>
            </a:r>
          </a:p>
          <a:p>
            <a:r>
              <a:rPr lang="en-US" baseline="0" dirty="0" smtClean="0"/>
              <a:t> </a:t>
            </a:r>
            <a:endParaRPr lang="en-US" dirty="0" smtClean="0"/>
          </a:p>
          <a:p>
            <a:r>
              <a:rPr lang="en-US" dirty="0" smtClean="0"/>
              <a:t>Show the case examples and talk briefly about each and</a:t>
            </a:r>
            <a:r>
              <a:rPr lang="en-US" baseline="0" dirty="0" smtClean="0"/>
              <a:t> the lesson it imparts. </a:t>
            </a:r>
          </a:p>
          <a:p>
            <a:r>
              <a:rPr lang="en-US" baseline="0" dirty="0" smtClean="0"/>
              <a:t>Stage 1: Pill crusher- example of a patented invention being licensed to a manufacturer. </a:t>
            </a:r>
          </a:p>
          <a:p>
            <a:r>
              <a:rPr lang="en-US" baseline="0" dirty="0" smtClean="0"/>
              <a:t>Stage 2: Caller connect- Early examination of market resulted in a decision to expand the target market to include other segments of the mainstream population. Project ultimately killed due to new disruptive technology entering the marketplace, because the disruptive tech would have rendered the product obsolete. </a:t>
            </a:r>
            <a:endParaRPr lang="en-US" dirty="0" smtClean="0"/>
          </a:p>
          <a:p>
            <a:r>
              <a:rPr lang="en-US" dirty="0" smtClean="0"/>
              <a:t>3: Fridge</a:t>
            </a:r>
            <a:r>
              <a:rPr lang="en-US" baseline="0" dirty="0" smtClean="0"/>
              <a:t> door opener- Project killed because market was too small to justify tooling and production expense. However, results from research regarding the amount of force required to break fridge door seal were forwarded to manufacturers for use in new designs. </a:t>
            </a:r>
          </a:p>
          <a:p>
            <a:r>
              <a:rPr lang="en-US" baseline="0" dirty="0" smtClean="0"/>
              <a:t>4: Lids off jar opener- Lessons in working with a company to get buy-in early on; providing them what was missing – in this case validating the need, defining the features and functions (but let them figure out how to integrate them), and defining the price point and purchase intent (hidden lesson in buyer not always being the end user came out here). </a:t>
            </a:r>
          </a:p>
          <a:p>
            <a:r>
              <a:rPr lang="en-US" baseline="0" dirty="0" smtClean="0"/>
              <a:t>5: </a:t>
            </a:r>
            <a:r>
              <a:rPr lang="en-US" baseline="0" dirty="0" err="1" smtClean="0"/>
              <a:t>Tuppeware</a:t>
            </a:r>
            <a:r>
              <a:rPr lang="en-US" baseline="0" dirty="0" smtClean="0"/>
              <a:t> healthy eating system- Expanded a company’s market by showing them an unmet need by way of focus groups. </a:t>
            </a:r>
          </a:p>
          <a:p>
            <a:r>
              <a:rPr lang="en-US" baseline="0" dirty="0" smtClean="0"/>
              <a:t>6: White Rodgers thermostat- Example of successful and rigorous beta testing in the lab and within consumer’s homes. </a:t>
            </a:r>
          </a:p>
          <a:p>
            <a:r>
              <a:rPr lang="en-US" baseline="0" dirty="0" smtClean="0"/>
              <a:t>7: Wheelchair braking system- Got all the way through trial selling, but technical challenges wound up killing the project. </a:t>
            </a:r>
          </a:p>
          <a:p>
            <a:r>
              <a:rPr lang="en-US" baseline="0" dirty="0" smtClean="0"/>
              <a:t>8: </a:t>
            </a:r>
            <a:r>
              <a:rPr lang="en-US" baseline="0" dirty="0" err="1" smtClean="0"/>
              <a:t>Pointsmart</a:t>
            </a:r>
            <a:r>
              <a:rPr lang="en-US" baseline="0" dirty="0" smtClean="0"/>
              <a:t>- Tracking of consumer complaints and bugs used for V2. </a:t>
            </a:r>
          </a:p>
          <a:p>
            <a:r>
              <a:rPr lang="en-US" baseline="0" dirty="0" smtClean="0"/>
              <a:t>9: Coin-U-</a:t>
            </a:r>
            <a:r>
              <a:rPr lang="en-US" baseline="0" dirty="0" err="1" smtClean="0"/>
              <a:t>Lator</a:t>
            </a:r>
            <a:r>
              <a:rPr lang="en-US" baseline="0" dirty="0" smtClean="0"/>
              <a:t> – After sales service and reviews led to multiple spin off products</a:t>
            </a:r>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13</a:t>
            </a:fld>
            <a:endParaRPr lang="en-US"/>
          </a:p>
        </p:txBody>
      </p:sp>
    </p:spTree>
    <p:extLst>
      <p:ext uri="{BB962C8B-B14F-4D97-AF65-F5344CB8AC3E}">
        <p14:creationId xmlns:p14="http://schemas.microsoft.com/office/powerpoint/2010/main" val="222846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BP’s are represented</a:t>
            </a:r>
            <a:r>
              <a:rPr lang="en-US" baseline="0" dirty="0" smtClean="0"/>
              <a:t> on many levels throughout the model. </a:t>
            </a:r>
          </a:p>
          <a:p>
            <a:endParaRPr lang="en-US" baseline="0" dirty="0" smtClean="0"/>
          </a:p>
          <a:p>
            <a:r>
              <a:rPr lang="en-US" baseline="0" dirty="0" smtClean="0"/>
              <a:t>First, the model is based upon other BP models that have been combined. </a:t>
            </a:r>
          </a:p>
          <a:p>
            <a:endParaRPr lang="en-US" baseline="0" dirty="0" smtClean="0"/>
          </a:p>
          <a:p>
            <a:r>
              <a:rPr lang="en-US" baseline="0" dirty="0" smtClean="0"/>
              <a:t>Second, the model is supported by literature from academia and practice, which details BP’s in an array of contexts using varied methods. </a:t>
            </a:r>
          </a:p>
          <a:p>
            <a:endParaRPr lang="en-US" baseline="0" dirty="0" smtClean="0"/>
          </a:p>
          <a:p>
            <a:r>
              <a:rPr lang="en-US" baseline="0" dirty="0" smtClean="0"/>
              <a:t>Lastly, case examples from the KT4TT’s own experience are found throughout the model- one for each stage.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14</a:t>
            </a:fld>
            <a:endParaRPr lang="en-US"/>
          </a:p>
        </p:txBody>
      </p:sp>
    </p:spTree>
    <p:extLst>
      <p:ext uri="{BB962C8B-B14F-4D97-AF65-F5344CB8AC3E}">
        <p14:creationId xmlns:p14="http://schemas.microsoft.com/office/powerpoint/2010/main" val="596635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t>Progress through three Methods of Knowledge Generation, and the effective Communication of three Knowledge States, may be circuitous and iterative, punctuated and prolonged, risky and unpredictable, yet still be planned, implemented and accomplished through the deliberate and systematic efforts of key stakeholders.  </a:t>
            </a:r>
          </a:p>
          <a:p>
            <a:endParaRPr lang="en-US" dirty="0" smtClean="0"/>
          </a:p>
          <a:p>
            <a:r>
              <a:rPr lang="en-US" dirty="0" smtClean="0"/>
              <a:t>Untouchable ivory tower of academia</a:t>
            </a:r>
          </a:p>
          <a:p>
            <a:r>
              <a:rPr lang="en-US" dirty="0" smtClean="0"/>
              <a:t>Frankenstein's</a:t>
            </a:r>
            <a:r>
              <a:rPr lang="en-US" baseline="0" dirty="0" smtClean="0"/>
              <a:t> lab where development activity is occurring</a:t>
            </a:r>
          </a:p>
          <a:p>
            <a:r>
              <a:rPr lang="en-US" baseline="0" dirty="0" smtClean="0"/>
              <a:t>Jungle- teeming with resources, but you have to know where to find them. </a:t>
            </a:r>
          </a:p>
          <a:p>
            <a:r>
              <a:rPr lang="en-US" baseline="0" dirty="0" smtClean="0"/>
              <a:t>Also, survival of the fittest- </a:t>
            </a:r>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15</a:t>
            </a:fld>
            <a:endParaRPr lang="en-US"/>
          </a:p>
        </p:txBody>
      </p:sp>
    </p:spTree>
    <p:extLst>
      <p:ext uri="{BB962C8B-B14F-4D97-AF65-F5344CB8AC3E}">
        <p14:creationId xmlns:p14="http://schemas.microsoft.com/office/powerpoint/2010/main" val="123305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16</a:t>
            </a:fld>
            <a:endParaRPr lang="en-US"/>
          </a:p>
        </p:txBody>
      </p:sp>
    </p:spTree>
    <p:extLst>
      <p:ext uri="{BB962C8B-B14F-4D97-AF65-F5344CB8AC3E}">
        <p14:creationId xmlns:p14="http://schemas.microsoft.com/office/powerpoint/2010/main" val="307375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r>
              <a:rPr lang="en-US" dirty="0" smtClean="0"/>
              <a:t>It’s important to consider copyright ownership when you are publishing</a:t>
            </a:r>
            <a:r>
              <a:rPr lang="en-US" baseline="0" dirty="0" smtClean="0"/>
              <a:t> information through outside parties. For example, traditionally, journals typically owned the copyright to your work once they published it. This may or may not be the case for open access publications. Just because a publisher is willing to make your work “freely available” to others does not automatically mean that you have maintained ownership of your copyright. </a:t>
            </a:r>
          </a:p>
          <a:p>
            <a:pPr rtl="0"/>
            <a:endParaRPr lang="en-US" baseline="0" dirty="0" smtClean="0"/>
          </a:p>
          <a:p>
            <a:pPr rtl="0"/>
            <a:r>
              <a:rPr lang="en-US" baseline="0" dirty="0" smtClean="0"/>
              <a:t>For example, BioMed Central has a very open policy that uses the Creative Commons License, which states, </a:t>
            </a:r>
            <a:r>
              <a:rPr lang="en-US" sz="1200" b="1" i="0" kern="1200" dirty="0" smtClean="0">
                <a:solidFill>
                  <a:schemeClr val="tx1"/>
                </a:solidFill>
                <a:effectLst/>
                <a:latin typeface="+mn-lt"/>
                <a:ea typeface="+mn-ea"/>
                <a:cs typeface="+mn-cs"/>
              </a:rPr>
              <a:t>You are free to:</a:t>
            </a:r>
          </a:p>
          <a:p>
            <a:pPr rtl="0"/>
            <a:r>
              <a:rPr lang="en-US" sz="1200" b="1" i="0" kern="1200" dirty="0" smtClean="0">
                <a:solidFill>
                  <a:schemeClr val="tx1"/>
                </a:solidFill>
                <a:effectLst/>
                <a:latin typeface="+mn-lt"/>
                <a:ea typeface="+mn-ea"/>
                <a:cs typeface="+mn-cs"/>
              </a:rPr>
              <a:t>Share</a:t>
            </a:r>
            <a:r>
              <a:rPr lang="en-US" sz="1200" b="0" i="0" kern="1200" dirty="0" smtClean="0">
                <a:solidFill>
                  <a:schemeClr val="tx1"/>
                </a:solidFill>
                <a:effectLst/>
                <a:latin typeface="+mn-lt"/>
                <a:ea typeface="+mn-ea"/>
                <a:cs typeface="+mn-cs"/>
              </a:rPr>
              <a:t> — copy and redistribute the material in any medium or format</a:t>
            </a:r>
          </a:p>
          <a:p>
            <a:pPr rtl="0"/>
            <a:r>
              <a:rPr lang="en-US" sz="1200" b="1" i="0" kern="1200" dirty="0" smtClean="0">
                <a:solidFill>
                  <a:schemeClr val="tx1"/>
                </a:solidFill>
                <a:effectLst/>
                <a:latin typeface="+mn-lt"/>
                <a:ea typeface="+mn-ea"/>
                <a:cs typeface="+mn-cs"/>
              </a:rPr>
              <a:t>Adapt</a:t>
            </a:r>
            <a:r>
              <a:rPr lang="en-US" sz="1200" b="0" i="0" kern="1200" dirty="0" smtClean="0">
                <a:solidFill>
                  <a:schemeClr val="tx1"/>
                </a:solidFill>
                <a:effectLst/>
                <a:latin typeface="+mn-lt"/>
                <a:ea typeface="+mn-ea"/>
                <a:cs typeface="+mn-cs"/>
              </a:rPr>
              <a:t> — remix, transform, and build upon the material</a:t>
            </a:r>
          </a:p>
          <a:p>
            <a:pPr rtl="0"/>
            <a:r>
              <a:rPr lang="en-US" sz="1200" b="0" i="0" kern="1200" dirty="0" smtClean="0">
                <a:solidFill>
                  <a:schemeClr val="tx1"/>
                </a:solidFill>
                <a:effectLst/>
                <a:latin typeface="+mn-lt"/>
                <a:ea typeface="+mn-ea"/>
                <a:cs typeface="+mn-cs"/>
              </a:rPr>
              <a:t>for any purpose, even commercially.</a:t>
            </a:r>
          </a:p>
          <a:p>
            <a:pPr rtl="0"/>
            <a:r>
              <a:rPr lang="en-US" sz="1200" b="0" i="0" kern="1200" dirty="0" smtClean="0">
                <a:solidFill>
                  <a:schemeClr val="tx1"/>
                </a:solidFill>
                <a:effectLst/>
                <a:latin typeface="+mn-lt"/>
                <a:ea typeface="+mn-ea"/>
                <a:cs typeface="+mn-cs"/>
              </a:rPr>
              <a:t>The licensor cannot revoke these freedoms as long as you follow the license terms.</a:t>
            </a:r>
          </a:p>
          <a:p>
            <a:r>
              <a:rPr lang="en-US" sz="1200" b="1" i="0" kern="1200" dirty="0" smtClean="0">
                <a:solidFill>
                  <a:schemeClr val="tx1"/>
                </a:solidFill>
                <a:effectLst/>
                <a:latin typeface="+mn-lt"/>
                <a:ea typeface="+mn-ea"/>
                <a:cs typeface="+mn-cs"/>
              </a:rPr>
              <a:t>Under the following terms:</a:t>
            </a:r>
          </a:p>
          <a:p>
            <a:pPr rtl="0"/>
            <a:r>
              <a:rPr lang="en-US" sz="1200" b="1" i="0" kern="1200" dirty="0" smtClean="0">
                <a:solidFill>
                  <a:schemeClr val="tx1"/>
                </a:solidFill>
                <a:effectLst/>
                <a:latin typeface="+mn-lt"/>
                <a:ea typeface="+mn-ea"/>
                <a:cs typeface="+mn-cs"/>
              </a:rPr>
              <a:t>Attribution</a:t>
            </a:r>
            <a:r>
              <a:rPr lang="en-US" sz="1200" b="0" i="0" kern="1200" dirty="0" smtClean="0">
                <a:solidFill>
                  <a:schemeClr val="tx1"/>
                </a:solidFill>
                <a:effectLst/>
                <a:latin typeface="+mn-lt"/>
                <a:ea typeface="+mn-ea"/>
                <a:cs typeface="+mn-cs"/>
              </a:rPr>
              <a:t> — You must give </a:t>
            </a:r>
            <a:r>
              <a:rPr lang="en-US" sz="1200" b="1" i="0" u="sng" kern="1200" dirty="0" smtClean="0">
                <a:solidFill>
                  <a:schemeClr val="tx1"/>
                </a:solidFill>
                <a:effectLst/>
                <a:latin typeface="+mn-lt"/>
                <a:ea typeface="+mn-ea"/>
                <a:cs typeface="+mn-cs"/>
                <a:hlinkClick r:id="rId3"/>
              </a:rPr>
              <a:t>appropriate credit</a:t>
            </a:r>
            <a:r>
              <a:rPr lang="en-US" sz="1200" b="0" i="0" kern="1200" dirty="0" smtClean="0">
                <a:solidFill>
                  <a:schemeClr val="tx1"/>
                </a:solidFill>
                <a:effectLst/>
                <a:latin typeface="+mn-lt"/>
                <a:ea typeface="+mn-ea"/>
                <a:cs typeface="+mn-cs"/>
              </a:rPr>
              <a:t>, provide a link to the license, </a:t>
            </a:r>
            <a:r>
              <a:rPr lang="en-US" sz="1200" b="0" i="0" kern="1200" dirty="0" err="1" smtClean="0">
                <a:solidFill>
                  <a:schemeClr val="tx1"/>
                </a:solidFill>
                <a:effectLst/>
                <a:latin typeface="+mn-lt"/>
                <a:ea typeface="+mn-ea"/>
                <a:cs typeface="+mn-cs"/>
              </a:rPr>
              <a:t>and</a:t>
            </a:r>
            <a:r>
              <a:rPr lang="en-US" sz="1200" b="1" i="0" u="sng" kern="1200" dirty="0" err="1" smtClean="0">
                <a:solidFill>
                  <a:schemeClr val="tx1"/>
                </a:solidFill>
                <a:effectLst/>
                <a:latin typeface="+mn-lt"/>
                <a:ea typeface="+mn-ea"/>
                <a:cs typeface="+mn-cs"/>
                <a:hlinkClick r:id="rId3"/>
              </a:rPr>
              <a:t>indicate</a:t>
            </a:r>
            <a:r>
              <a:rPr lang="en-US" sz="1200" b="1" i="0" u="sng" kern="1200" dirty="0" smtClean="0">
                <a:solidFill>
                  <a:schemeClr val="tx1"/>
                </a:solidFill>
                <a:effectLst/>
                <a:latin typeface="+mn-lt"/>
                <a:ea typeface="+mn-ea"/>
                <a:cs typeface="+mn-cs"/>
                <a:hlinkClick r:id="rId3"/>
              </a:rPr>
              <a:t> if changes were made</a:t>
            </a:r>
            <a:r>
              <a:rPr lang="en-US" sz="1200" b="0" i="0" kern="1200" dirty="0" smtClean="0">
                <a:solidFill>
                  <a:schemeClr val="tx1"/>
                </a:solidFill>
                <a:effectLst/>
                <a:latin typeface="+mn-lt"/>
                <a:ea typeface="+mn-ea"/>
                <a:cs typeface="+mn-cs"/>
              </a:rPr>
              <a:t>. You may do so in any reasonable manner, but not in any way that suggests the licensor endorses you or your use.</a:t>
            </a:r>
          </a:p>
          <a:p>
            <a:r>
              <a:rPr lang="en-US" sz="1200" b="1" i="0" kern="1200" dirty="0" smtClean="0">
                <a:solidFill>
                  <a:schemeClr val="tx1"/>
                </a:solidFill>
                <a:effectLst/>
                <a:latin typeface="+mn-lt"/>
                <a:ea typeface="+mn-ea"/>
                <a:cs typeface="+mn-cs"/>
              </a:rPr>
              <a:t>No additional restrictions</a:t>
            </a:r>
            <a:r>
              <a:rPr lang="en-US" sz="1200" b="0" i="0" kern="1200" dirty="0" smtClean="0">
                <a:solidFill>
                  <a:schemeClr val="tx1"/>
                </a:solidFill>
                <a:effectLst/>
                <a:latin typeface="+mn-lt"/>
                <a:ea typeface="+mn-ea"/>
                <a:cs typeface="+mn-cs"/>
              </a:rPr>
              <a:t> — You may not apply legal terms or </a:t>
            </a:r>
            <a:r>
              <a:rPr lang="en-US" sz="1200" b="1" i="0" u="sng" kern="1200" dirty="0" smtClean="0">
                <a:solidFill>
                  <a:schemeClr val="tx1"/>
                </a:solidFill>
                <a:effectLst/>
                <a:latin typeface="+mn-lt"/>
                <a:ea typeface="+mn-ea"/>
                <a:cs typeface="+mn-cs"/>
                <a:hlinkClick r:id="rId3"/>
              </a:rPr>
              <a:t>technological measures</a:t>
            </a:r>
            <a:r>
              <a:rPr lang="en-US" sz="1200" b="0" i="0" kern="1200" dirty="0" smtClean="0">
                <a:solidFill>
                  <a:schemeClr val="tx1"/>
                </a:solidFill>
                <a:effectLst/>
                <a:latin typeface="+mn-lt"/>
                <a:ea typeface="+mn-ea"/>
                <a:cs typeface="+mn-cs"/>
              </a:rPr>
              <a:t> that legally restrict others from doing anything the license permits.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Contrasting that, one of our research studies</a:t>
            </a:r>
            <a:r>
              <a:rPr lang="en-US" sz="1200" b="0" i="0" kern="1200" baseline="0" dirty="0" smtClean="0">
                <a:solidFill>
                  <a:schemeClr val="tx1"/>
                </a:solidFill>
                <a:effectLst/>
                <a:latin typeface="+mn-lt"/>
                <a:ea typeface="+mn-ea"/>
                <a:cs typeface="+mn-cs"/>
              </a:rPr>
              <a:t> wanted to distribute copies of an article to study participants. We had to pay for each copy of the article, even though the author of that article was part of our research team. Had the article been published open source, we would have been able to distribute it in its originally published form for free- and may or may not have been allowed to repackage the article, depending on the journal’s copyright rules.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points is here that you want to pay attention to copyright ownership- and know who will own the copyright once your work is published. </a:t>
            </a: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17</a:t>
            </a:fld>
            <a:endParaRPr lang="en-US"/>
          </a:p>
        </p:txBody>
      </p:sp>
    </p:spTree>
    <p:extLst>
      <p:ext uri="{BB962C8B-B14F-4D97-AF65-F5344CB8AC3E}">
        <p14:creationId xmlns:p14="http://schemas.microsoft.com/office/powerpoint/2010/main" val="85580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Obtaining</a:t>
            </a:r>
            <a:r>
              <a:rPr lang="en-US" baseline="0" dirty="0" smtClean="0"/>
              <a:t> one involves searching for prior art, making sure that the name and marks have not been previously claimed. Often this work is performed by an attorney. </a:t>
            </a:r>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18</a:t>
            </a:fld>
            <a:endParaRPr lang="en-US"/>
          </a:p>
        </p:txBody>
      </p:sp>
    </p:spTree>
    <p:extLst>
      <p:ext uri="{BB962C8B-B14F-4D97-AF65-F5344CB8AC3E}">
        <p14:creationId xmlns:p14="http://schemas.microsoft.com/office/powerpoint/2010/main" val="54823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between US and Canada??</a:t>
            </a:r>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19</a:t>
            </a:fld>
            <a:endParaRPr lang="en-US"/>
          </a:p>
        </p:txBody>
      </p:sp>
    </p:spTree>
    <p:extLst>
      <p:ext uri="{BB962C8B-B14F-4D97-AF65-F5344CB8AC3E}">
        <p14:creationId xmlns:p14="http://schemas.microsoft.com/office/powerpoint/2010/main" val="121804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a:t>
            </a:fld>
            <a:endParaRPr lang="en-US"/>
          </a:p>
        </p:txBody>
      </p:sp>
    </p:spTree>
    <p:extLst>
      <p:ext uri="{BB962C8B-B14F-4D97-AF65-F5344CB8AC3E}">
        <p14:creationId xmlns:p14="http://schemas.microsoft.com/office/powerpoint/2010/main" val="888729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20</a:t>
            </a:fld>
            <a:endParaRPr lang="en-US"/>
          </a:p>
        </p:txBody>
      </p:sp>
    </p:spTree>
    <p:extLst>
      <p:ext uri="{BB962C8B-B14F-4D97-AF65-F5344CB8AC3E}">
        <p14:creationId xmlns:p14="http://schemas.microsoft.com/office/powerpoint/2010/main" val="3675154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21</a:t>
            </a:fld>
            <a:endParaRPr lang="en-US"/>
          </a:p>
        </p:txBody>
      </p:sp>
    </p:spTree>
    <p:extLst>
      <p:ext uri="{BB962C8B-B14F-4D97-AF65-F5344CB8AC3E}">
        <p14:creationId xmlns:p14="http://schemas.microsoft.com/office/powerpoint/2010/main" val="2828543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22</a:t>
            </a:fld>
            <a:endParaRPr lang="en-US"/>
          </a:p>
        </p:txBody>
      </p:sp>
    </p:spTree>
    <p:extLst>
      <p:ext uri="{BB962C8B-B14F-4D97-AF65-F5344CB8AC3E}">
        <p14:creationId xmlns:p14="http://schemas.microsoft.com/office/powerpoint/2010/main" val="365950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23</a:t>
            </a:fld>
            <a:endParaRPr lang="en-US"/>
          </a:p>
        </p:txBody>
      </p:sp>
    </p:spTree>
    <p:extLst>
      <p:ext uri="{BB962C8B-B14F-4D97-AF65-F5344CB8AC3E}">
        <p14:creationId xmlns:p14="http://schemas.microsoft.com/office/powerpoint/2010/main" val="159824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24</a:t>
            </a:fld>
            <a:endParaRPr lang="en-US"/>
          </a:p>
        </p:txBody>
      </p:sp>
    </p:spTree>
    <p:extLst>
      <p:ext uri="{BB962C8B-B14F-4D97-AF65-F5344CB8AC3E}">
        <p14:creationId xmlns:p14="http://schemas.microsoft.com/office/powerpoint/2010/main" val="1224784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Patent troll</a:t>
            </a:r>
            <a:r>
              <a:rPr lang="en-US" baseline="0" dirty="0" smtClean="0"/>
              <a:t> legislation abounds in the US right now. Trying to make it easier for “scammers” to get away with large settlements that shouldn’t even be required. </a:t>
            </a:r>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25</a:t>
            </a:fld>
            <a:endParaRPr lang="en-US"/>
          </a:p>
        </p:txBody>
      </p:sp>
    </p:spTree>
    <p:extLst>
      <p:ext uri="{BB962C8B-B14F-4D97-AF65-F5344CB8AC3E}">
        <p14:creationId xmlns:p14="http://schemas.microsoft.com/office/powerpoint/2010/main" val="68562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26</a:t>
            </a:fld>
            <a:endParaRPr lang="en-US"/>
          </a:p>
        </p:txBody>
      </p:sp>
    </p:spTree>
    <p:extLst>
      <p:ext uri="{BB962C8B-B14F-4D97-AF65-F5344CB8AC3E}">
        <p14:creationId xmlns:p14="http://schemas.microsoft.com/office/powerpoint/2010/main" val="2907565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27</a:t>
            </a:fld>
            <a:endParaRPr lang="en-US"/>
          </a:p>
        </p:txBody>
      </p:sp>
    </p:spTree>
    <p:extLst>
      <p:ext uri="{BB962C8B-B14F-4D97-AF65-F5344CB8AC3E}">
        <p14:creationId xmlns:p14="http://schemas.microsoft.com/office/powerpoint/2010/main" val="351282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KT</a:t>
            </a:r>
            <a:r>
              <a:rPr lang="en-US" dirty="0" smtClean="0"/>
              <a:t> Professional should have enough</a:t>
            </a:r>
            <a:r>
              <a:rPr lang="en-US" baseline="0" dirty="0" smtClean="0"/>
              <a:t> information to try and help the other groups to bridge their communication gaps. Include jargon and give the </a:t>
            </a:r>
            <a:r>
              <a:rPr lang="en-US" baseline="0" dirty="0" err="1" smtClean="0"/>
              <a:t>KT</a:t>
            </a:r>
            <a:r>
              <a:rPr lang="en-US" baseline="0" dirty="0" smtClean="0"/>
              <a:t> person definitions; prevent the other groups from speaking “out of character” (I.e. they can only talk in ways that would represent their group’s values and should not recognize uncommon jargon that the other groups are using). </a:t>
            </a:r>
          </a:p>
          <a:p>
            <a:endParaRPr lang="en-US" baseline="0" dirty="0" smtClean="0"/>
          </a:p>
          <a:p>
            <a:r>
              <a:rPr lang="en-US" baseline="0" dirty="0" smtClean="0"/>
              <a:t>Let’s talk it out- if we were working with a research team who was thinking about commercializing their invention. What questions would we ask? </a:t>
            </a:r>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28</a:t>
            </a:fld>
            <a:endParaRPr lang="en-US"/>
          </a:p>
        </p:txBody>
      </p:sp>
    </p:spTree>
    <p:extLst>
      <p:ext uri="{BB962C8B-B14F-4D97-AF65-F5344CB8AC3E}">
        <p14:creationId xmlns:p14="http://schemas.microsoft.com/office/powerpoint/2010/main" val="4193766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29</a:t>
            </a:fld>
            <a:endParaRPr lang="en-US"/>
          </a:p>
        </p:txBody>
      </p:sp>
    </p:spTree>
    <p:extLst>
      <p:ext uri="{BB962C8B-B14F-4D97-AF65-F5344CB8AC3E}">
        <p14:creationId xmlns:p14="http://schemas.microsoft.com/office/powerpoint/2010/main" val="213436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What is most critical to understand</a:t>
            </a:r>
            <a:r>
              <a:rPr lang="en-US" b="0" i="0" baseline="0" dirty="0" smtClean="0"/>
              <a:t> here? What can I share with you that has a chance of sticking beyond this presentation? </a:t>
            </a:r>
          </a:p>
          <a:p>
            <a:endParaRPr lang="en-US" b="0" i="0" baseline="0" dirty="0" smtClean="0"/>
          </a:p>
          <a:p>
            <a:r>
              <a:rPr lang="en-US" b="0" i="0" baseline="0" dirty="0" smtClean="0"/>
              <a:t>I don’t expect you to remember the names of the 9 stages. But, you can always look those up online. But, there are a few key points that I may be able to help you keep in mind so that when you’re online looking at the model and remembering those 9 activity stages, you’ll get a bit more about how they actually work in practice. </a:t>
            </a:r>
          </a:p>
          <a:p>
            <a:endParaRPr lang="en-US" b="0" i="0" baseline="0" dirty="0" smtClean="0"/>
          </a:p>
          <a:p>
            <a:r>
              <a:rPr lang="en-US" b="0" i="0" baseline="0" dirty="0" smtClean="0"/>
              <a:t>We’ll do a deep dive into tools for universal design, and in doing so, you’ll get a glimpse of the online version of the </a:t>
            </a:r>
            <a:r>
              <a:rPr lang="en-US" b="0" i="0" baseline="0" dirty="0" err="1" smtClean="0"/>
              <a:t>NtK</a:t>
            </a:r>
            <a:r>
              <a:rPr lang="en-US" b="0" i="0" baseline="0" dirty="0" smtClean="0"/>
              <a:t> model, and be exposed to the ways that I will be accessing information from that model. </a:t>
            </a:r>
          </a:p>
          <a:p>
            <a:endParaRPr lang="en-US" b="0" i="0" baseline="0" dirty="0" smtClean="0"/>
          </a:p>
          <a:p>
            <a:r>
              <a:rPr lang="en-US" b="0" i="0" baseline="0" dirty="0" smtClean="0"/>
              <a:t>I’m going to briefly show you the model and the tools, then we’ll go into a few examples that illustrate key points…  Need to put these upfront “here’s the </a:t>
            </a:r>
            <a:r>
              <a:rPr lang="en-US" b="0" i="0" baseline="0" dirty="0" err="1" smtClean="0"/>
              <a:t>NtK</a:t>
            </a:r>
            <a:r>
              <a:rPr lang="en-US" b="0" i="0" baseline="0" dirty="0" smtClean="0"/>
              <a:t> Model” slides up front, then lead into the stories. </a:t>
            </a:r>
            <a:endParaRPr lang="en-US" b="0" i="0" dirty="0" smtClean="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a:t>
            </a:fld>
            <a:endParaRPr lang="en-US"/>
          </a:p>
        </p:txBody>
      </p:sp>
    </p:spTree>
    <p:extLst>
      <p:ext uri="{BB962C8B-B14F-4D97-AF65-F5344CB8AC3E}">
        <p14:creationId xmlns:p14="http://schemas.microsoft.com/office/powerpoint/2010/main" val="1297295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30</a:t>
            </a:fld>
            <a:endParaRPr lang="en-US"/>
          </a:p>
        </p:txBody>
      </p:sp>
    </p:spTree>
    <p:extLst>
      <p:ext uri="{BB962C8B-B14F-4D97-AF65-F5344CB8AC3E}">
        <p14:creationId xmlns:p14="http://schemas.microsoft.com/office/powerpoint/2010/main" val="1950628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31</a:t>
            </a:fld>
            <a:endParaRPr lang="en-US"/>
          </a:p>
        </p:txBody>
      </p:sp>
    </p:spTree>
    <p:extLst>
      <p:ext uri="{BB962C8B-B14F-4D97-AF65-F5344CB8AC3E}">
        <p14:creationId xmlns:p14="http://schemas.microsoft.com/office/powerpoint/2010/main" val="241717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32</a:t>
            </a:fld>
            <a:endParaRPr lang="en-US"/>
          </a:p>
        </p:txBody>
      </p:sp>
    </p:spTree>
    <p:extLst>
      <p:ext uri="{BB962C8B-B14F-4D97-AF65-F5344CB8AC3E}">
        <p14:creationId xmlns:p14="http://schemas.microsoft.com/office/powerpoint/2010/main" val="1942499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strategic, conceptual and instrumental use of knowledge. </a:t>
            </a:r>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33</a:t>
            </a:fld>
            <a:endParaRPr lang="en-US"/>
          </a:p>
        </p:txBody>
      </p:sp>
    </p:spTree>
    <p:extLst>
      <p:ext uri="{BB962C8B-B14F-4D97-AF65-F5344CB8AC3E}">
        <p14:creationId xmlns:p14="http://schemas.microsoft.com/office/powerpoint/2010/main" val="2257774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34</a:t>
            </a:fld>
            <a:endParaRPr lang="en-US"/>
          </a:p>
        </p:txBody>
      </p:sp>
    </p:spTree>
    <p:extLst>
      <p:ext uri="{BB962C8B-B14F-4D97-AF65-F5344CB8AC3E}">
        <p14:creationId xmlns:p14="http://schemas.microsoft.com/office/powerpoint/2010/main" val="3956979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35</a:t>
            </a:fld>
            <a:endParaRPr lang="en-US"/>
          </a:p>
        </p:txBody>
      </p:sp>
    </p:spTree>
    <p:extLst>
      <p:ext uri="{BB962C8B-B14F-4D97-AF65-F5344CB8AC3E}">
        <p14:creationId xmlns:p14="http://schemas.microsoft.com/office/powerpoint/2010/main" val="2147959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 Findings were consistent for the </a:t>
            </a:r>
            <a:r>
              <a:rPr lang="en-US" sz="1200" b="1" i="0" u="none" strike="noStrike" kern="1200" baseline="0" dirty="0" err="1" smtClean="0">
                <a:solidFill>
                  <a:schemeClr val="tx1"/>
                </a:solidFill>
                <a:latin typeface="+mn-lt"/>
                <a:ea typeface="+mn-ea"/>
                <a:cs typeface="+mn-cs"/>
              </a:rPr>
              <a:t>RCT’s</a:t>
            </a:r>
            <a:r>
              <a:rPr lang="en-US" sz="1200" b="1" i="0" u="none" strike="noStrike" kern="1200" baseline="0" dirty="0" smtClean="0">
                <a:solidFill>
                  <a:schemeClr val="tx1"/>
                </a:solidFill>
                <a:latin typeface="+mn-lt"/>
                <a:ea typeface="+mn-ea"/>
                <a:cs typeface="+mn-cs"/>
              </a:rPr>
              <a:t> on </a:t>
            </a:r>
            <a:r>
              <a:rPr lang="en-US" sz="1200" b="1" i="0" u="none" strike="noStrike" kern="1200" baseline="0" dirty="0" err="1" smtClean="0">
                <a:solidFill>
                  <a:schemeClr val="tx1"/>
                </a:solidFill>
                <a:latin typeface="+mn-lt"/>
                <a:ea typeface="+mn-ea"/>
                <a:cs typeface="+mn-cs"/>
              </a:rPr>
              <a:t>AAC</a:t>
            </a:r>
            <a:r>
              <a:rPr lang="en-US" sz="1200" b="1" i="0" u="none" strike="noStrike" kern="1200" baseline="0" dirty="0" smtClean="0">
                <a:solidFill>
                  <a:schemeClr val="tx1"/>
                </a:solidFill>
                <a:latin typeface="+mn-lt"/>
                <a:ea typeface="+mn-ea"/>
                <a:cs typeface="+mn-cs"/>
              </a:rPr>
              <a:t> and environmental access. Results for </a:t>
            </a:r>
            <a:r>
              <a:rPr lang="en-US" sz="1200" b="1" i="0" u="none" strike="noStrike" kern="1200" baseline="0" dirty="0" err="1" smtClean="0">
                <a:solidFill>
                  <a:schemeClr val="tx1"/>
                </a:solidFill>
                <a:latin typeface="+mn-lt"/>
                <a:ea typeface="+mn-ea"/>
                <a:cs typeface="+mn-cs"/>
              </a:rPr>
              <a:t>WM</a:t>
            </a:r>
            <a:r>
              <a:rPr lang="en-US" sz="1200" b="1" i="0" u="none" strike="noStrike" kern="1200" baseline="0" dirty="0" smtClean="0">
                <a:solidFill>
                  <a:schemeClr val="tx1"/>
                </a:solidFill>
                <a:latin typeface="+mn-lt"/>
                <a:ea typeface="+mn-ea"/>
                <a:cs typeface="+mn-cs"/>
              </a:rPr>
              <a:t> are still pending… </a:t>
            </a:r>
          </a:p>
          <a:p>
            <a:r>
              <a:rPr lang="en-US" sz="1200" b="0" i="0" u="none" strike="noStrike" kern="1200" baseline="0" dirty="0" smtClean="0">
                <a:solidFill>
                  <a:schemeClr val="tx1"/>
                </a:solidFill>
                <a:latin typeface="+mn-lt"/>
                <a:ea typeface="+mn-ea"/>
                <a:cs typeface="+mn-cs"/>
              </a:rPr>
              <a:t>(1) Both </a:t>
            </a:r>
            <a:r>
              <a:rPr lang="en-US" sz="1200" b="0" i="0" u="none" strike="noStrike" kern="1200" baseline="0" dirty="0" err="1" smtClean="0">
                <a:solidFill>
                  <a:schemeClr val="tx1"/>
                </a:solidFill>
                <a:latin typeface="+mn-lt"/>
                <a:ea typeface="+mn-ea"/>
                <a:cs typeface="+mn-cs"/>
              </a:rPr>
              <a:t>TTDK</a:t>
            </a:r>
            <a:r>
              <a:rPr lang="en-US" sz="1200" b="0" i="0" u="none" strike="noStrike" kern="1200" baseline="0" dirty="0" smtClean="0">
                <a:solidFill>
                  <a:schemeClr val="tx1"/>
                </a:solidFill>
                <a:latin typeface="+mn-lt"/>
                <a:ea typeface="+mn-ea"/>
                <a:cs typeface="+mn-cs"/>
              </a:rPr>
              <a:t> and TDK interventions were effective as disseminating strategies for the chosen new K (innovation) in Environmental Access. Both strategies in- creased awareness and use levels in their targeted stakeholders more effectively than passive diffusion. </a:t>
            </a:r>
          </a:p>
          <a:p>
            <a:r>
              <a:rPr lang="en-US" sz="1200" b="0" i="0" u="none" strike="noStrike" kern="1200" baseline="0" dirty="0" smtClean="0">
                <a:solidFill>
                  <a:schemeClr val="tx1"/>
                </a:solidFill>
                <a:latin typeface="+mn-lt"/>
                <a:ea typeface="+mn-ea"/>
                <a:cs typeface="+mn-cs"/>
              </a:rPr>
              <a:t>(2) The </a:t>
            </a:r>
            <a:r>
              <a:rPr lang="en-US" sz="1200" b="0" i="0" u="none" strike="noStrike" kern="1200" baseline="0" dirty="0" err="1" smtClean="0">
                <a:solidFill>
                  <a:schemeClr val="tx1"/>
                </a:solidFill>
                <a:latin typeface="+mn-lt"/>
                <a:ea typeface="+mn-ea"/>
                <a:cs typeface="+mn-cs"/>
              </a:rPr>
              <a:t>TTDK</a:t>
            </a:r>
            <a:r>
              <a:rPr lang="en-US" sz="1200" b="0" i="0" u="none" strike="noStrike" kern="1200" baseline="0" dirty="0" smtClean="0">
                <a:solidFill>
                  <a:schemeClr val="tx1"/>
                </a:solidFill>
                <a:latin typeface="+mn-lt"/>
                <a:ea typeface="+mn-ea"/>
                <a:cs typeface="+mn-cs"/>
              </a:rPr>
              <a:t> intervention appeared slightly more effective than TDK, but </a:t>
            </a:r>
            <a:r>
              <a:rPr lang="en-US" sz="1200" b="0" i="0" u="none" strike="noStrike" kern="1200" baseline="0" dirty="0" err="1" smtClean="0">
                <a:solidFill>
                  <a:schemeClr val="tx1"/>
                </a:solidFill>
                <a:latin typeface="+mn-lt"/>
                <a:ea typeface="+mn-ea"/>
                <a:cs typeface="+mn-cs"/>
              </a:rPr>
              <a:t>statisti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cally</a:t>
            </a:r>
            <a:r>
              <a:rPr lang="en-US" sz="1200" b="0" i="0" u="none" strike="noStrike" kern="1200" baseline="0" dirty="0" smtClean="0">
                <a:solidFill>
                  <a:schemeClr val="tx1"/>
                </a:solidFill>
                <a:latin typeface="+mn-lt"/>
                <a:ea typeface="+mn-ea"/>
                <a:cs typeface="+mn-cs"/>
              </a:rPr>
              <a:t>, they were not different from each other. </a:t>
            </a:r>
          </a:p>
          <a:p>
            <a:r>
              <a:rPr lang="en-US" sz="1200" b="0" i="0" u="none" strike="noStrike" kern="1200" baseline="0" dirty="0" smtClean="0">
                <a:solidFill>
                  <a:schemeClr val="tx1"/>
                </a:solidFill>
                <a:latin typeface="+mn-lt"/>
                <a:ea typeface="+mn-ea"/>
                <a:cs typeface="+mn-cs"/>
              </a:rPr>
              <a:t>(3) Within </a:t>
            </a:r>
            <a:r>
              <a:rPr lang="en-US" sz="1200" b="0" i="0" u="none" strike="noStrike" kern="1200" baseline="0" dirty="0" err="1" smtClean="0">
                <a:solidFill>
                  <a:schemeClr val="tx1"/>
                </a:solidFill>
                <a:latin typeface="+mn-lt"/>
                <a:ea typeface="+mn-ea"/>
                <a:cs typeface="+mn-cs"/>
              </a:rPr>
              <a:t>TTDK</a:t>
            </a:r>
            <a:r>
              <a:rPr lang="en-US" sz="1200" b="0" i="0" u="none" strike="noStrike" kern="1200" baseline="0" dirty="0" smtClean="0">
                <a:solidFill>
                  <a:schemeClr val="tx1"/>
                </a:solidFill>
                <a:latin typeface="+mn-lt"/>
                <a:ea typeface="+mn-ea"/>
                <a:cs typeface="+mn-cs"/>
              </a:rPr>
              <a:t>, the tailoring component </a:t>
            </a:r>
            <a:r>
              <a:rPr lang="en-US" sz="1200" b="0" i="0" u="none" strike="noStrike" kern="1200" baseline="0" dirty="0" err="1" smtClean="0">
                <a:solidFill>
                  <a:schemeClr val="tx1"/>
                </a:solidFill>
                <a:latin typeface="+mn-lt"/>
                <a:ea typeface="+mn-ea"/>
                <a:cs typeface="+mn-cs"/>
              </a:rPr>
              <a:t>CKP</a:t>
            </a:r>
            <a:r>
              <a:rPr lang="en-US" sz="1200" b="0" i="0" u="none" strike="noStrike" kern="1200" baseline="0" dirty="0" smtClean="0">
                <a:solidFill>
                  <a:schemeClr val="tx1"/>
                </a:solidFill>
                <a:latin typeface="+mn-lt"/>
                <a:ea typeface="+mn-ea"/>
                <a:cs typeface="+mn-cs"/>
              </a:rPr>
              <a:t> was effective, but the tailored </a:t>
            </a:r>
            <a:r>
              <a:rPr lang="en-US" sz="1200" b="0" i="0" u="none" strike="noStrike" kern="1200" baseline="0" dirty="0" err="1" smtClean="0">
                <a:solidFill>
                  <a:schemeClr val="tx1"/>
                </a:solidFill>
                <a:latin typeface="+mn-lt"/>
                <a:ea typeface="+mn-ea"/>
                <a:cs typeface="+mn-cs"/>
              </a:rPr>
              <a:t>webi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a:t>
            </a:r>
            <a:r>
              <a:rPr lang="en-US" sz="1200" b="0" i="0" u="none" strike="noStrike" kern="1200" baseline="0" dirty="0" smtClean="0">
                <a:solidFill>
                  <a:schemeClr val="tx1"/>
                </a:solidFill>
                <a:latin typeface="+mn-lt"/>
                <a:ea typeface="+mn-ea"/>
                <a:cs typeface="+mn-cs"/>
              </a:rPr>
              <a:t> did not make much difference in raising awareness or use. </a:t>
            </a:r>
          </a:p>
          <a:p>
            <a:r>
              <a:rPr lang="en-US" sz="1200" b="0" i="0" u="none" strike="noStrike" kern="1200" baseline="0" dirty="0" smtClean="0">
                <a:solidFill>
                  <a:schemeClr val="tx1"/>
                </a:solidFill>
                <a:latin typeface="+mn-lt"/>
                <a:ea typeface="+mn-ea"/>
                <a:cs typeface="+mn-cs"/>
              </a:rPr>
              <a:t>(4) In terms of frequencies, the strategies did better in raising awareness than they were at getting non users to use. </a:t>
            </a:r>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36</a:t>
            </a:fld>
            <a:endParaRPr lang="en-US"/>
          </a:p>
        </p:txBody>
      </p:sp>
    </p:spTree>
    <p:extLst>
      <p:ext uri="{BB962C8B-B14F-4D97-AF65-F5344CB8AC3E}">
        <p14:creationId xmlns:p14="http://schemas.microsoft.com/office/powerpoint/2010/main" val="604966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Due diligence saves money and time- If we hadn’t done our due</a:t>
            </a:r>
            <a:r>
              <a:rPr lang="en-US" b="0" baseline="0" dirty="0" smtClean="0"/>
              <a:t> diligence with the w/c braking system, we would have reinvented an already patented invention. </a:t>
            </a:r>
            <a:endParaRPr lang="en-US" b="0" dirty="0" smtClean="0"/>
          </a:p>
          <a:p>
            <a:r>
              <a:rPr lang="en-US" b="0" dirty="0" smtClean="0"/>
              <a:t>Reduction to practice is a necessary evil, but ideas are often adopted more readily than hard forms- true for bo</a:t>
            </a:r>
            <a:r>
              <a:rPr lang="en-US" b="0" baseline="0" dirty="0" smtClean="0"/>
              <a:t>th the braking system and jar opener (and others– pill crusher…). We had to prove technical feasibility, but in both cases the company then took the core concepts and developed something else that utilized their own resources and capabilities. In the jar opener case, giving away ideas rather than specs eliminated any concern from the manufacturer that we might make intellectual property claims later on…  And from our perspective, gave us the ability to help the company wouldn’t have to worry about royalties. </a:t>
            </a:r>
            <a:endParaRPr lang="en-US" b="0" dirty="0" smtClean="0"/>
          </a:p>
          <a:p>
            <a:r>
              <a:rPr lang="en-US" b="0" dirty="0" smtClean="0"/>
              <a:t>Manufacturing partners expect industry standard methods- Whirlpool</a:t>
            </a:r>
            <a:r>
              <a:rPr lang="en-US" b="0" baseline="0" dirty="0" smtClean="0"/>
              <a:t> appreciated our ability to deliver marketing info that was gathered using techniques they felt were valid. </a:t>
            </a:r>
          </a:p>
          <a:p>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37</a:t>
            </a:fld>
            <a:endParaRPr lang="en-US"/>
          </a:p>
        </p:txBody>
      </p:sp>
    </p:spTree>
    <p:extLst>
      <p:ext uri="{BB962C8B-B14F-4D97-AF65-F5344CB8AC3E}">
        <p14:creationId xmlns:p14="http://schemas.microsoft.com/office/powerpoint/2010/main" val="1380020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38</a:t>
            </a:fld>
            <a:endParaRPr lang="en-US"/>
          </a:p>
        </p:txBody>
      </p:sp>
    </p:spTree>
    <p:extLst>
      <p:ext uri="{BB962C8B-B14F-4D97-AF65-F5344CB8AC3E}">
        <p14:creationId xmlns:p14="http://schemas.microsoft.com/office/powerpoint/2010/main" val="2182424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Visit </a:t>
            </a:r>
            <a:r>
              <a:rPr lang="en-US" dirty="0" smtClean="0">
                <a:hlinkClick r:id="rId3"/>
              </a:rPr>
              <a:t>http://kt4tt.buffalo.edu/knowledgebase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39</a:t>
            </a:fld>
            <a:endParaRPr lang="en-US"/>
          </a:p>
        </p:txBody>
      </p:sp>
    </p:spTree>
    <p:extLst>
      <p:ext uri="{BB962C8B-B14F-4D97-AF65-F5344CB8AC3E}">
        <p14:creationId xmlns:p14="http://schemas.microsoft.com/office/powerpoint/2010/main" val="358065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4</a:t>
            </a:fld>
            <a:endParaRPr lang="en-US"/>
          </a:p>
        </p:txBody>
      </p:sp>
    </p:spTree>
    <p:extLst>
      <p:ext uri="{BB962C8B-B14F-4D97-AF65-F5344CB8AC3E}">
        <p14:creationId xmlns:p14="http://schemas.microsoft.com/office/powerpoint/2010/main" val="1040003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40</a:t>
            </a:fld>
            <a:endParaRPr lang="en-US"/>
          </a:p>
        </p:txBody>
      </p:sp>
    </p:spTree>
    <p:extLst>
      <p:ext uri="{BB962C8B-B14F-4D97-AF65-F5344CB8AC3E}">
        <p14:creationId xmlns:p14="http://schemas.microsoft.com/office/powerpoint/2010/main" val="3447640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41</a:t>
            </a:fld>
            <a:endParaRPr lang="en-US"/>
          </a:p>
        </p:txBody>
      </p:sp>
    </p:spTree>
    <p:extLst>
      <p:ext uri="{BB962C8B-B14F-4D97-AF65-F5344CB8AC3E}">
        <p14:creationId xmlns:p14="http://schemas.microsoft.com/office/powerpoint/2010/main" val="3988830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42</a:t>
            </a:fld>
            <a:endParaRPr lang="en-US"/>
          </a:p>
        </p:txBody>
      </p:sp>
    </p:spTree>
    <p:extLst>
      <p:ext uri="{BB962C8B-B14F-4D97-AF65-F5344CB8AC3E}">
        <p14:creationId xmlns:p14="http://schemas.microsoft.com/office/powerpoint/2010/main" val="1466854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43</a:t>
            </a:fld>
            <a:endParaRPr lang="en-US"/>
          </a:p>
        </p:txBody>
      </p:sp>
    </p:spTree>
    <p:extLst>
      <p:ext uri="{BB962C8B-B14F-4D97-AF65-F5344CB8AC3E}">
        <p14:creationId xmlns:p14="http://schemas.microsoft.com/office/powerpoint/2010/main" val="2186389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2000" dirty="0" smtClean="0"/>
              <a:t>Primary Market Research Training Module- </a:t>
            </a:r>
            <a:r>
              <a:rPr lang="en-US" sz="1800" b="0" dirty="0" smtClean="0"/>
              <a:t>Sampling and recruitment; Focus groups &amp; surveys; Outsourcing considerations</a:t>
            </a:r>
          </a:p>
          <a:p>
            <a:pPr eaLnBrk="1" hangingPunct="1"/>
            <a:r>
              <a:rPr lang="en-US" sz="2000" dirty="0" smtClean="0"/>
              <a:t>Evaluation Resource Guide- </a:t>
            </a:r>
            <a:r>
              <a:rPr lang="en-US" sz="1800" b="0" dirty="0" smtClean="0"/>
              <a:t>Basic concepts; Case studies; Sample Instruments</a:t>
            </a:r>
          </a:p>
          <a:p>
            <a:pPr eaLnBrk="1" hangingPunct="1">
              <a:spcBef>
                <a:spcPct val="0"/>
              </a:spcBef>
            </a:pPr>
            <a:endParaRPr lang="en-US" dirty="0" smtClean="0"/>
          </a:p>
        </p:txBody>
      </p:sp>
      <p:sp>
        <p:nvSpPr>
          <p:cNvPr id="21507" name="Slide Number Placeholder 3"/>
          <p:cNvSpPr txBox="1">
            <a:spLocks noGrp="1"/>
          </p:cNvSpPr>
          <p:nvPr/>
        </p:nvSpPr>
        <p:spPr bwMode="auto">
          <a:xfrm>
            <a:off x="3938871" y="8778481"/>
            <a:ext cx="3014393" cy="460779"/>
          </a:xfrm>
          <a:prstGeom prst="rect">
            <a:avLst/>
          </a:prstGeom>
          <a:noFill/>
          <a:ln>
            <a:miter lim="800000"/>
            <a:headEnd/>
            <a:tailEnd/>
          </a:ln>
        </p:spPr>
        <p:txBody>
          <a:bodyPr lIns="91672" tIns="45836" rIns="91672" bIns="45836" anchor="b"/>
          <a:lstStyle/>
          <a:p>
            <a:pPr algn="r">
              <a:defRPr/>
            </a:pPr>
            <a:fld id="{6ED2B1E9-A825-46F0-8902-7B99E3435FED}" type="slidenum">
              <a:rPr lang="en-US" sz="1200">
                <a:latin typeface="+mn-lt"/>
                <a:cs typeface="+mn-cs"/>
              </a:rPr>
              <a:pPr algn="r">
                <a:defRPr/>
              </a:pPr>
              <a:t>44</a:t>
            </a:fld>
            <a:endParaRPr lang="en-US" sz="1200" dirty="0">
              <a:latin typeface="+mn-lt"/>
              <a:cs typeface="+mn-cs"/>
            </a:endParaRPr>
          </a:p>
        </p:txBody>
      </p:sp>
    </p:spTree>
    <p:extLst>
      <p:ext uri="{BB962C8B-B14F-4D97-AF65-F5344CB8AC3E}">
        <p14:creationId xmlns:p14="http://schemas.microsoft.com/office/powerpoint/2010/main" val="1893604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45</a:t>
            </a:fld>
            <a:endParaRPr lang="en-US"/>
          </a:p>
        </p:txBody>
      </p:sp>
    </p:spTree>
    <p:extLst>
      <p:ext uri="{BB962C8B-B14F-4D97-AF65-F5344CB8AC3E}">
        <p14:creationId xmlns:p14="http://schemas.microsoft.com/office/powerpoint/2010/main" val="51213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history</a:t>
            </a:r>
            <a:r>
              <a:rPr lang="en-US" baseline="0" dirty="0" smtClean="0"/>
              <a:t> and my background…  During the time this work was conducted, our team recognized that there were no operational models to guide technology transfer activities. In 2008 we were funded to fill this important gap by establishing the models, methods, and metrics that lead to quality of life impacts for people with disabilities via successful technology transfer. From this work, the Need to Knowledge Model- a guide to best practices in R&amp;D for TT- was established. </a:t>
            </a:r>
          </a:p>
          <a:p>
            <a:endParaRPr lang="en-US" baseline="0" dirty="0" smtClean="0"/>
          </a:p>
          <a:p>
            <a:r>
              <a:rPr lang="en-US" baseline="0" dirty="0" smtClean="0"/>
              <a:t>Last cycle- </a:t>
            </a:r>
          </a:p>
          <a:p>
            <a:r>
              <a:rPr lang="en-US" baseline="0" dirty="0" err="1" smtClean="0"/>
              <a:t>NtK</a:t>
            </a:r>
            <a:r>
              <a:rPr lang="en-US" baseline="0" dirty="0" smtClean="0"/>
              <a:t> Model established</a:t>
            </a:r>
          </a:p>
          <a:p>
            <a:r>
              <a:rPr lang="en-US" baseline="0" dirty="0" smtClean="0"/>
              <a:t>Value mapping study</a:t>
            </a:r>
          </a:p>
          <a:p>
            <a:r>
              <a:rPr lang="en-US" baseline="0" dirty="0" smtClean="0"/>
              <a:t>RCT- 2 interventions, targeted KDU, targeted and tailored KT</a:t>
            </a:r>
          </a:p>
          <a:p>
            <a:r>
              <a:rPr lang="en-US" baseline="0" dirty="0" smtClean="0"/>
              <a:t>Targeting made difference in awareness, but increases in use were not significant</a:t>
            </a:r>
          </a:p>
          <a:p>
            <a:endParaRPr lang="en-US" baseline="0" dirty="0" smtClean="0"/>
          </a:p>
          <a:p>
            <a:r>
              <a:rPr lang="en-US" baseline="0" dirty="0" smtClean="0"/>
              <a:t>This cycle- </a:t>
            </a:r>
          </a:p>
          <a:p>
            <a:r>
              <a:rPr lang="en-US" baseline="0" dirty="0" smtClean="0"/>
              <a:t>Variant models</a:t>
            </a:r>
          </a:p>
          <a:p>
            <a:r>
              <a:rPr lang="en-US" baseline="0" dirty="0" smtClean="0"/>
              <a:t>Success factors (prospective study to complement prior retrospective)</a:t>
            </a:r>
          </a:p>
          <a:p>
            <a:r>
              <a:rPr lang="en-US" baseline="0" dirty="0" smtClean="0"/>
              <a:t>TTPT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322FF3D-1D5F-45A9-BDFB-2A4363847B0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0035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6</a:t>
            </a:fld>
            <a:endParaRPr lang="en-US"/>
          </a:p>
        </p:txBody>
      </p:sp>
    </p:spTree>
    <p:extLst>
      <p:ext uri="{BB962C8B-B14F-4D97-AF65-F5344CB8AC3E}">
        <p14:creationId xmlns:p14="http://schemas.microsoft.com/office/powerpoint/2010/main" val="5619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this research process</a:t>
            </a:r>
            <a:r>
              <a:rPr lang="en-US" baseline="0" dirty="0" smtClean="0"/>
              <a:t> is intended to encourage the use of an i</a:t>
            </a:r>
            <a:r>
              <a:rPr lang="en-US" dirty="0" smtClean="0"/>
              <a:t>ntegrated KT process-</a:t>
            </a:r>
            <a:r>
              <a:rPr lang="en-US" baseline="0" dirty="0" smtClean="0"/>
              <a:t> that is, beginning a project in collaboration with a variety of stakeholders, including potential knowledge users. </a:t>
            </a:r>
          </a:p>
          <a:p>
            <a:endParaRPr lang="en-US" baseline="0" dirty="0" smtClean="0"/>
          </a:p>
          <a:p>
            <a:r>
              <a:rPr lang="en-US" baseline="0" dirty="0" smtClean="0"/>
              <a:t>Mention similarities to the larger process at hand. We’ll see later on that a lot of what is happening in the formal research process is mirrored on a larger scale through NPD- it’s just in a different context. From the need identification to selecting appropriate design. But what happens is that </a:t>
            </a:r>
            <a:r>
              <a:rPr lang="en-US" baseline="0" dirty="0" err="1" smtClean="0"/>
              <a:t>reseaarchers</a:t>
            </a:r>
            <a:r>
              <a:rPr lang="en-US" baseline="0" dirty="0" smtClean="0"/>
              <a:t> think of all of their R&amp;D as happening here- they pigeonhole all D and testing into the Conduct research step, when they really should be calling for entirely different sets of methods to do the D work. This is only a piece of the process. </a:t>
            </a:r>
          </a:p>
          <a:p>
            <a:endParaRPr lang="en-US" baseline="0" dirty="0" smtClean="0"/>
          </a:p>
          <a:p>
            <a:r>
              <a:rPr lang="en-US" baseline="0" dirty="0" smtClean="0"/>
              <a:t>As KT professionals, perhaps we can help researchers to see what is missing from their process outlines. </a:t>
            </a:r>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7</a:t>
            </a:fld>
            <a:endParaRPr lang="en-US"/>
          </a:p>
        </p:txBody>
      </p:sp>
    </p:spTree>
    <p:extLst>
      <p:ext uri="{BB962C8B-B14F-4D97-AF65-F5344CB8AC3E}">
        <p14:creationId xmlns:p14="http://schemas.microsoft.com/office/powerpoint/2010/main" val="135090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8</a:t>
            </a:fld>
            <a:endParaRPr lang="en-US"/>
          </a:p>
        </p:txBody>
      </p:sp>
    </p:spTree>
    <p:extLst>
      <p:ext uri="{BB962C8B-B14F-4D97-AF65-F5344CB8AC3E}">
        <p14:creationId xmlns:p14="http://schemas.microsoft.com/office/powerpoint/2010/main" val="104537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This slide helps us to see just</a:t>
            </a:r>
            <a:r>
              <a:rPr lang="en-US" baseline="0" dirty="0" smtClean="0"/>
              <a:t> how different the outputs and outcomes from research, development and production can be. The grantees that I work with are typically trying to get to the final green square- they want to advance that state of the practice by generating technological innovations that will improve quality of life for people with disabilities. But, they are often using research methods in an attempt to get there. That’s akin to using the boat that you used to sail across Lake Ontario to get through city traffic on land. The boat will not travel on land, just as research activities will not result in invention outputs. We need another method- feet or a car- to travel on land. And we need another method- engineering development- to create invention and innovation outputs and outcomes.  </a:t>
            </a:r>
          </a:p>
          <a:p>
            <a:endParaRPr lang="en-US" baseline="0" dirty="0" smtClean="0"/>
          </a:p>
          <a:p>
            <a:r>
              <a:rPr lang="en-US" dirty="0" smtClean="0"/>
              <a:t>So, we can think of generating innovations as requiring</a:t>
            </a:r>
            <a:r>
              <a:rPr lang="en-US" baseline="0" dirty="0" smtClean="0"/>
              <a:t> three distinct processes- each of which generates a different type of output. There are often different actors involved in each process, and </a:t>
            </a:r>
            <a:r>
              <a:rPr lang="en-US" baseline="0" dirty="0" err="1" smtClean="0"/>
              <a:t>KT</a:t>
            </a:r>
            <a:r>
              <a:rPr lang="en-US" baseline="0" dirty="0" smtClean="0"/>
              <a:t> can help improve communication between those actors to create a seamless “new product development” process. </a:t>
            </a:r>
          </a:p>
          <a:p>
            <a:r>
              <a:rPr lang="en-US" baseline="0" dirty="0" smtClean="0"/>
              <a:t/>
            </a:r>
            <a:br>
              <a:rPr lang="en-US" baseline="0" dirty="0" smtClean="0"/>
            </a:br>
            <a:r>
              <a:rPr lang="en-US" baseline="0" dirty="0" smtClean="0"/>
              <a:t>One of the biggest problems that we have in helping grantees with their </a:t>
            </a:r>
            <a:r>
              <a:rPr lang="en-US" baseline="0" dirty="0" err="1" smtClean="0"/>
              <a:t>TT</a:t>
            </a:r>
            <a:r>
              <a:rPr lang="en-US" baseline="0" dirty="0" smtClean="0"/>
              <a:t> is akin to the saying “to a hammer, everything looks like a nail.” Similarly, to a traditional researcher, everything looks like a research problem that can be solved with research methods. So, when a researcher is describing a project that is actually developing a prototype invention, they will still characterize it all as research. The big problem is that in doing so, they skip many process steps that are necessary to generating an output that has commercial potential- for example, market assessments, competing product searches, prior art searches within the patent and trademark offices. Frequently these projects end up reinventing the wheel, or creating an invention that is too expensive for consumers to afford, or has too small a market size for a manufacturer to justify the expense of producing the product.  There is also this “build it and they will come” mentality that does not reflect reality. </a:t>
            </a:r>
          </a:p>
          <a:p>
            <a:endParaRPr lang="en-US" baseline="0" dirty="0" smtClean="0"/>
          </a:p>
          <a:p>
            <a:r>
              <a:rPr lang="en-US" baseline="0" dirty="0" smtClean="0"/>
              <a:t>When we think of research outputs, we know that you can publish a paper and it will automatically be put in front of numerous stakeholders who have an interest in that topic area. The journal is doing the marketing for you- they have identified the target market for a specific topic area, and have subscribers who are seeking new knowledge in that domain. They distribute the information to the potential end users, and even provide the mechanism for an interested party to contact the original researcher (corresponding author information). But, when we have a prototype invention, the dissemination tactics have to be very different. It is not enough to “publish” a patent and expect that an interested manufacturer will find it and then contact you to discuss licensing it.  (Not that it can’t happen- wheelchair braking system story- it’s just not likely.)  </a:t>
            </a:r>
          </a:p>
          <a:p>
            <a:endParaRPr lang="en-US" baseline="0" dirty="0" smtClean="0"/>
          </a:p>
          <a:p>
            <a:r>
              <a:rPr lang="en-US" baseline="0" dirty="0" smtClean="0"/>
              <a:t>So, why don’t we disseminate information about prototypes in the same way that we do discoveries-  Through print and web publications, conference presentations, and online venues? 1) Rarely are people looking for the knowledge that you have generated. Most of the time, manufacturers will develop their own solutions in house, rather than seek external sources- this happens for many reasons. There is truth to the “not invented here syndrome”- this is where someone would rather push forward their own idea instead of developing someone else’s. (You’ll treat your child with more care than your neighbor’s child.) Another reason is that company funds get committed to ongoing projects, and rarely is there a great deal of slack resources just waiting for some new product idea to pop up that is worthy of investment. And you never know where the current project ideas came from- your concept may be directly competing for resources with a project that was the brainchild of the company owner’s son. Whose idea will they invest in? If it’s going to be yours, you would have to make quite a compelling case regarding the business opportunity at stake with your invention. </a:t>
            </a:r>
          </a:p>
          <a:p>
            <a:endParaRPr lang="en-US" baseline="0" dirty="0" smtClean="0"/>
          </a:p>
          <a:p>
            <a:r>
              <a:rPr lang="en-US" baseline="0" dirty="0" smtClean="0"/>
              <a:t>The point of all of this is, Research is different than development, which is different than production. Each method has its own steps, its own rigor, and its own particular output. And each must be communicated to the stakeholders who can advance the output in a unique way. </a:t>
            </a:r>
          </a:p>
          <a:p>
            <a:endParaRPr lang="en-US" baseline="0" dirty="0" smtClean="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9</a:t>
            </a:fld>
            <a:endParaRPr lang="en-US"/>
          </a:p>
        </p:txBody>
      </p:sp>
    </p:spTree>
    <p:extLst>
      <p:ext uri="{BB962C8B-B14F-4D97-AF65-F5344CB8AC3E}">
        <p14:creationId xmlns:p14="http://schemas.microsoft.com/office/powerpoint/2010/main" val="178201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707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28AC-13F8-446D-8E0F-D950A4CA5AB8}"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0382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28AC-13F8-446D-8E0F-D950A4CA5AB8}"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76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521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C6A15E-00A1-4B13-A42A-BD0B391624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2843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2843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727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9612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457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28AC-13F8-446D-8E0F-D950A4CA5AB8}"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616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7054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FEFC318F-E589-4CBA-8DDE-14648B3B17FA}"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25680926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t4tt background">
    <p:spTree>
      <p:nvGrpSpPr>
        <p:cNvPr id="1" name=""/>
        <p:cNvGrpSpPr/>
        <p:nvPr/>
      </p:nvGrpSpPr>
      <p:grpSpPr>
        <a:xfrm>
          <a:off x="0" y="0"/>
          <a:ext cx="0" cy="0"/>
          <a:chOff x="0" y="0"/>
          <a:chExt cx="0" cy="0"/>
        </a:xfrm>
      </p:grpSpPr>
      <p:pic>
        <p:nvPicPr>
          <p:cNvPr id="7" name="Picture 6" descr="template no sine wave.jpg"/>
          <p:cNvPicPr>
            <a:picLocks noChangeAspect="1"/>
          </p:cNvPicPr>
          <p:nvPr userDrawn="1"/>
        </p:nvPicPr>
        <p:blipFill>
          <a:blip r:embed="rId2" cstate="print"/>
          <a:stretch>
            <a:fillRect/>
          </a:stretch>
        </p:blipFill>
        <p:spPr>
          <a:xfrm>
            <a:off x="134470" y="0"/>
            <a:ext cx="8875059" cy="6858000"/>
          </a:xfrm>
          <a:prstGeom prst="rect">
            <a:avLst/>
          </a:prstGeom>
        </p:spPr>
      </p:pic>
    </p:spTree>
    <p:extLst>
      <p:ext uri="{BB962C8B-B14F-4D97-AF65-F5344CB8AC3E}">
        <p14:creationId xmlns:p14="http://schemas.microsoft.com/office/powerpoint/2010/main" val="3065528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ckgroun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7543800" y="6553200"/>
            <a:ext cx="1524000" cy="246221"/>
          </a:xfrm>
          <a:prstGeom prst="rect">
            <a:avLst/>
          </a:prstGeom>
          <a:noFill/>
        </p:spPr>
        <p:txBody>
          <a:bodyPr wrap="square" rtlCol="0">
            <a:spAutoFit/>
          </a:bodyPr>
          <a:lstStyle/>
          <a:p>
            <a:pPr algn="r" fontAlgn="auto">
              <a:spcBef>
                <a:spcPts val="0"/>
              </a:spcBef>
              <a:spcAft>
                <a:spcPts val="0"/>
              </a:spcAft>
            </a:pPr>
            <a:fld id="{26631FB7-7B42-475D-881E-B74E54F3CA8B}" type="slidenum">
              <a:rPr lang="en-US" sz="1000" smtClean="0">
                <a:solidFill>
                  <a:srgbClr val="FFFFFF">
                    <a:lumMod val="65000"/>
                  </a:srgbClr>
                </a:solidFill>
                <a:latin typeface="Arial"/>
              </a:rPr>
              <a:pPr algn="r" fontAlgn="auto">
                <a:spcBef>
                  <a:spcPts val="0"/>
                </a:spcBef>
                <a:spcAft>
                  <a:spcPts val="0"/>
                </a:spcAft>
              </a:pPr>
              <a:t>‹#›</a:t>
            </a:fld>
            <a:r>
              <a:rPr lang="en-US" sz="1000" dirty="0" smtClean="0">
                <a:solidFill>
                  <a:srgbClr val="FFFFFF">
                    <a:lumMod val="65000"/>
                  </a:srgbClr>
                </a:solidFill>
                <a:latin typeface="Arial"/>
              </a:rPr>
              <a:t> </a:t>
            </a:r>
            <a:endParaRPr lang="en-US" sz="1000" dirty="0">
              <a:solidFill>
                <a:srgbClr val="FFFFFF">
                  <a:lumMod val="65000"/>
                </a:srgbClr>
              </a:solidFill>
              <a:latin typeface="Arial"/>
            </a:endParaRPr>
          </a:p>
        </p:txBody>
      </p:sp>
    </p:spTree>
    <p:extLst>
      <p:ext uri="{BB962C8B-B14F-4D97-AF65-F5344CB8AC3E}">
        <p14:creationId xmlns:p14="http://schemas.microsoft.com/office/powerpoint/2010/main" val="27556304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692D3A-0305-46F7-B69A-8BA088D543B6}"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8E91-645C-4CE0-A549-57D4EC6A4CB4}" type="slidenum">
              <a:rPr lang="en-US" smtClean="0"/>
              <a:t>‹#›</a:t>
            </a:fld>
            <a:endParaRPr lang="en-US"/>
          </a:p>
        </p:txBody>
      </p:sp>
    </p:spTree>
    <p:extLst>
      <p:ext uri="{BB962C8B-B14F-4D97-AF65-F5344CB8AC3E}">
        <p14:creationId xmlns:p14="http://schemas.microsoft.com/office/powerpoint/2010/main" val="1976773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92D3A-0305-46F7-B69A-8BA088D543B6}"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8E91-645C-4CE0-A549-57D4EC6A4CB4}" type="slidenum">
              <a:rPr lang="en-US" smtClean="0"/>
              <a:t>‹#›</a:t>
            </a:fld>
            <a:endParaRPr lang="en-US"/>
          </a:p>
        </p:txBody>
      </p:sp>
    </p:spTree>
    <p:extLst>
      <p:ext uri="{BB962C8B-B14F-4D97-AF65-F5344CB8AC3E}">
        <p14:creationId xmlns:p14="http://schemas.microsoft.com/office/powerpoint/2010/main" val="537946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692D3A-0305-46F7-B69A-8BA088D543B6}"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8E91-645C-4CE0-A549-57D4EC6A4CB4}" type="slidenum">
              <a:rPr lang="en-US" smtClean="0"/>
              <a:t>‹#›</a:t>
            </a:fld>
            <a:endParaRPr lang="en-US"/>
          </a:p>
        </p:txBody>
      </p:sp>
    </p:spTree>
    <p:extLst>
      <p:ext uri="{BB962C8B-B14F-4D97-AF65-F5344CB8AC3E}">
        <p14:creationId xmlns:p14="http://schemas.microsoft.com/office/powerpoint/2010/main" val="366233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692D3A-0305-46F7-B69A-8BA088D543B6}"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8E91-645C-4CE0-A549-57D4EC6A4CB4}" type="slidenum">
              <a:rPr lang="en-US" smtClean="0"/>
              <a:t>‹#›</a:t>
            </a:fld>
            <a:endParaRPr lang="en-US"/>
          </a:p>
        </p:txBody>
      </p:sp>
    </p:spTree>
    <p:extLst>
      <p:ext uri="{BB962C8B-B14F-4D97-AF65-F5344CB8AC3E}">
        <p14:creationId xmlns:p14="http://schemas.microsoft.com/office/powerpoint/2010/main" val="4084849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692D3A-0305-46F7-B69A-8BA088D543B6}"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D8E91-645C-4CE0-A549-57D4EC6A4CB4}" type="slidenum">
              <a:rPr lang="en-US" smtClean="0"/>
              <a:t>‹#›</a:t>
            </a:fld>
            <a:endParaRPr lang="en-US"/>
          </a:p>
        </p:txBody>
      </p:sp>
    </p:spTree>
    <p:extLst>
      <p:ext uri="{BB962C8B-B14F-4D97-AF65-F5344CB8AC3E}">
        <p14:creationId xmlns:p14="http://schemas.microsoft.com/office/powerpoint/2010/main" val="2551449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692D3A-0305-46F7-B69A-8BA088D543B6}"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D8E91-645C-4CE0-A549-57D4EC6A4CB4}" type="slidenum">
              <a:rPr lang="en-US" smtClean="0"/>
              <a:t>‹#›</a:t>
            </a:fld>
            <a:endParaRPr lang="en-US"/>
          </a:p>
        </p:txBody>
      </p:sp>
    </p:spTree>
    <p:extLst>
      <p:ext uri="{BB962C8B-B14F-4D97-AF65-F5344CB8AC3E}">
        <p14:creationId xmlns:p14="http://schemas.microsoft.com/office/powerpoint/2010/main" val="11140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A28AC-13F8-446D-8E0F-D950A4CA5AB8}"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88913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92D3A-0305-46F7-B69A-8BA088D543B6}"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D8E91-645C-4CE0-A549-57D4EC6A4CB4}" type="slidenum">
              <a:rPr lang="en-US" smtClean="0"/>
              <a:t>‹#›</a:t>
            </a:fld>
            <a:endParaRPr lang="en-US"/>
          </a:p>
        </p:txBody>
      </p:sp>
    </p:spTree>
    <p:extLst>
      <p:ext uri="{BB962C8B-B14F-4D97-AF65-F5344CB8AC3E}">
        <p14:creationId xmlns:p14="http://schemas.microsoft.com/office/powerpoint/2010/main" val="1562804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92D3A-0305-46F7-B69A-8BA088D543B6}"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8E91-645C-4CE0-A549-57D4EC6A4CB4}" type="slidenum">
              <a:rPr lang="en-US" smtClean="0"/>
              <a:t>‹#›</a:t>
            </a:fld>
            <a:endParaRPr lang="en-US"/>
          </a:p>
        </p:txBody>
      </p:sp>
    </p:spTree>
    <p:extLst>
      <p:ext uri="{BB962C8B-B14F-4D97-AF65-F5344CB8AC3E}">
        <p14:creationId xmlns:p14="http://schemas.microsoft.com/office/powerpoint/2010/main" val="318264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92D3A-0305-46F7-B69A-8BA088D543B6}"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8E91-645C-4CE0-A549-57D4EC6A4CB4}" type="slidenum">
              <a:rPr lang="en-US" smtClean="0"/>
              <a:t>‹#›</a:t>
            </a:fld>
            <a:endParaRPr lang="en-US"/>
          </a:p>
        </p:txBody>
      </p:sp>
    </p:spTree>
    <p:extLst>
      <p:ext uri="{BB962C8B-B14F-4D97-AF65-F5344CB8AC3E}">
        <p14:creationId xmlns:p14="http://schemas.microsoft.com/office/powerpoint/2010/main" val="300472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92D3A-0305-46F7-B69A-8BA088D543B6}"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8E91-645C-4CE0-A549-57D4EC6A4CB4}" type="slidenum">
              <a:rPr lang="en-US" smtClean="0"/>
              <a:t>‹#›</a:t>
            </a:fld>
            <a:endParaRPr lang="en-US"/>
          </a:p>
        </p:txBody>
      </p:sp>
    </p:spTree>
    <p:extLst>
      <p:ext uri="{BB962C8B-B14F-4D97-AF65-F5344CB8AC3E}">
        <p14:creationId xmlns:p14="http://schemas.microsoft.com/office/powerpoint/2010/main" val="2175470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92D3A-0305-46F7-B69A-8BA088D543B6}"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8E91-645C-4CE0-A549-57D4EC6A4CB4}" type="slidenum">
              <a:rPr lang="en-US" smtClean="0"/>
              <a:t>‹#›</a:t>
            </a:fld>
            <a:endParaRPr lang="en-US"/>
          </a:p>
        </p:txBody>
      </p:sp>
    </p:spTree>
    <p:extLst>
      <p:ext uri="{BB962C8B-B14F-4D97-AF65-F5344CB8AC3E}">
        <p14:creationId xmlns:p14="http://schemas.microsoft.com/office/powerpoint/2010/main" val="405846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A28AC-13F8-446D-8E0F-D950A4CA5AB8}"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9487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A28AC-13F8-446D-8E0F-D950A4CA5AB8}" type="datetimeFigureOut">
              <a:rPr lang="en-US" smtClean="0">
                <a:solidFill>
                  <a:prstClr val="black">
                    <a:tint val="75000"/>
                  </a:prstClr>
                </a:solidFill>
              </a:rPr>
              <a:pPr/>
              <a:t>4/23/2018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0548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A28AC-13F8-446D-8E0F-D950A4CA5AB8}" type="datetimeFigureOut">
              <a:rPr lang="en-US" smtClean="0">
                <a:solidFill>
                  <a:prstClr val="black">
                    <a:tint val="75000"/>
                  </a:prstClr>
                </a:solidFill>
              </a:rPr>
              <a:pPr/>
              <a:t>4/23/2018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5129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A28AC-13F8-446D-8E0F-D950A4CA5AB8}" type="datetimeFigureOut">
              <a:rPr lang="en-US" smtClean="0">
                <a:solidFill>
                  <a:prstClr val="black">
                    <a:tint val="75000"/>
                  </a:prstClr>
                </a:solidFill>
              </a:rPr>
              <a:pPr/>
              <a:t>4/23/2018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4285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28AC-13F8-446D-8E0F-D950A4CA5AB8}"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9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28AC-13F8-446D-8E0F-D950A4CA5AB8}"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7311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36A28AC-13F8-446D-8E0F-D950A4CA5AB8}" type="datetimeFigureOut">
              <a:rPr lang="en-US" smtClean="0">
                <a:solidFill>
                  <a:prstClr val="black">
                    <a:tint val="75000"/>
                  </a:prstClr>
                </a:solidFill>
                <a:latin typeface="Calibri"/>
              </a:rPr>
              <a:pPr fontAlgn="auto">
                <a:spcBef>
                  <a:spcPts val="0"/>
                </a:spcBef>
                <a:spcAft>
                  <a:spcPts val="0"/>
                </a:spcAft>
              </a:pPr>
              <a:t>4/23/2018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4847F1D-34DD-4D64-AE33-D6AAE9EF07DF}"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54028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66" r:id="rId13"/>
    <p:sldLayoutId id="2147483676" r:id="rId14"/>
    <p:sldLayoutId id="2147483717" r:id="rId15"/>
    <p:sldLayoutId id="2147483718" r:id="rId16"/>
    <p:sldLayoutId id="2147483719" r:id="rId17"/>
    <p:sldLayoutId id="2147483720" r:id="rId18"/>
    <p:sldLayoutId id="2147483722" r:id="rId19"/>
    <p:sldLayoutId id="2147483723" r:id="rId20"/>
    <p:sldLayoutId id="2147483695" r:id="rId21"/>
    <p:sldLayoutId id="2147483724" r:id="rId22"/>
    <p:sldLayoutId id="2147483707" r:id="rId23"/>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92D3A-0305-46F7-B69A-8BA088D543B6}" type="datetimeFigureOut">
              <a:rPr lang="en-US" smtClean="0"/>
              <a:t>4/23/2018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D8E91-645C-4CE0-A549-57D4EC6A4CB4}" type="slidenum">
              <a:rPr lang="en-US" smtClean="0"/>
              <a:t>‹#›</a:t>
            </a:fld>
            <a:endParaRPr lang="en-US"/>
          </a:p>
        </p:txBody>
      </p:sp>
    </p:spTree>
    <p:extLst>
      <p:ext uri="{BB962C8B-B14F-4D97-AF65-F5344CB8AC3E}">
        <p14:creationId xmlns:p14="http://schemas.microsoft.com/office/powerpoint/2010/main" val="52468015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copyright.gov/help/faq/faq-general.html#wha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uspto.gov/trademarks/basics/index.j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kt4tt.buffalo.edu/knowledgebase/index.php"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kt4tt.buffalo.edu/knowledgeba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ktdrr.org/ktlibrary/articles_pubs/tt.html"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kt4tt.buffalo.edu/publications/ResourceMaterials/index.php" TargetMode="External"/><Relationship Id="rId5" Type="http://schemas.openxmlformats.org/officeDocument/2006/relationships/hyperlink" Target="http://kt4tt.buffalo.edu/publications" TargetMode="External"/><Relationship Id="rId4" Type="http://schemas.openxmlformats.org/officeDocument/2006/relationships/hyperlink" Target="http://kt4tt.buffalo.edu/knowledgebase/model.php"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33400" y="4267200"/>
            <a:ext cx="8229600" cy="1905000"/>
          </a:xfrm>
        </p:spPr>
        <p:txBody>
          <a:bodyPr/>
          <a:lstStyle/>
          <a:p>
            <a:pPr algn="ctr" eaLnBrk="1" hangingPunct="1">
              <a:buFontTx/>
              <a:buNone/>
            </a:pPr>
            <a:r>
              <a:rPr lang="en-US" sz="2800" b="0" i="0" dirty="0" smtClean="0">
                <a:latin typeface="+mj-lt"/>
              </a:rPr>
              <a:t>Jennifer L Flagg</a:t>
            </a:r>
          </a:p>
          <a:p>
            <a:pPr algn="ctr" eaLnBrk="1" hangingPunct="1">
              <a:buFontTx/>
              <a:buNone/>
            </a:pPr>
            <a:r>
              <a:rPr lang="en-US" sz="2400" i="1" dirty="0" smtClean="0">
                <a:latin typeface="+mj-lt"/>
              </a:rPr>
              <a:t>Center on Knowledge Translation for Technology Transfer </a:t>
            </a:r>
          </a:p>
          <a:p>
            <a:pPr algn="ctr" eaLnBrk="1" hangingPunct="1">
              <a:buFontTx/>
              <a:buNone/>
            </a:pPr>
            <a:r>
              <a:rPr lang="en-US" sz="2400" b="0" i="1" dirty="0" smtClean="0">
                <a:latin typeface="+mj-lt"/>
              </a:rPr>
              <a:t>University at Buffalo</a:t>
            </a:r>
          </a:p>
          <a:p>
            <a:pPr algn="ctr" eaLnBrk="1" hangingPunct="1">
              <a:buFontTx/>
              <a:buNone/>
            </a:pPr>
            <a:endParaRPr lang="en-US" sz="2800" b="0" i="0" dirty="0">
              <a:latin typeface="+mj-lt"/>
            </a:endParaRPr>
          </a:p>
          <a:p>
            <a:pPr algn="ctr" eaLnBrk="1" hangingPunct="1">
              <a:buFontTx/>
              <a:buNone/>
            </a:pPr>
            <a:endParaRPr lang="en-US" sz="2800" b="0" i="0" dirty="0" smtClean="0">
              <a:latin typeface="+mj-lt"/>
            </a:endParaRPr>
          </a:p>
          <a:p>
            <a:pPr algn="ctr" eaLnBrk="1" hangingPunct="1">
              <a:buFontTx/>
              <a:buNone/>
            </a:pPr>
            <a:endParaRPr lang="en-US" sz="2000" dirty="0" smtClean="0">
              <a:latin typeface="+mj-lt"/>
            </a:endParaRPr>
          </a:p>
        </p:txBody>
      </p:sp>
      <p:pic>
        <p:nvPicPr>
          <p:cNvPr id="1028" name="Picture 4" descr="Technology transf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003" b="8662"/>
          <a:stretch/>
        </p:blipFill>
        <p:spPr bwMode="auto">
          <a:xfrm>
            <a:off x="2209800" y="2146029"/>
            <a:ext cx="4840345" cy="2165264"/>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438972" y="762000"/>
            <a:ext cx="8382000" cy="1295400"/>
          </a:xfrm>
        </p:spPr>
        <p:txBody>
          <a:bodyPr>
            <a:noAutofit/>
          </a:bodyPr>
          <a:lstStyle/>
          <a:p>
            <a:pPr eaLnBrk="1" hangingPunct="1"/>
            <a:r>
              <a:rPr lang="en-US" sz="4800" b="1" dirty="0" smtClean="0">
                <a:latin typeface="+mj-lt"/>
              </a:rPr>
              <a:t>Technology Transfer </a:t>
            </a:r>
            <a:br>
              <a:rPr lang="en-US" sz="4800" b="1" dirty="0" smtClean="0">
                <a:latin typeface="+mj-lt"/>
              </a:rPr>
            </a:br>
            <a:r>
              <a:rPr lang="en-US" sz="4800" b="1" dirty="0" smtClean="0">
                <a:latin typeface="+mj-lt"/>
              </a:rPr>
              <a:t>for </a:t>
            </a:r>
            <a:r>
              <a:rPr lang="en-US" sz="4800" b="1" dirty="0" err="1" smtClean="0">
                <a:latin typeface="+mj-lt"/>
              </a:rPr>
              <a:t>KT</a:t>
            </a:r>
            <a:r>
              <a:rPr lang="en-US" sz="4800" b="1" dirty="0" smtClean="0">
                <a:latin typeface="+mj-lt"/>
              </a:rPr>
              <a:t> Practitioners</a:t>
            </a:r>
            <a:endParaRPr lang="en-US" b="1" dirty="0" smtClean="0">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Flowchart KT, TT and CT."/>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tretch>
            <a:fillRect/>
          </a:stretch>
        </p:blipFill>
        <p:spPr bwMode="auto">
          <a:xfrm>
            <a:off x="533400" y="4772025"/>
            <a:ext cx="82296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descr="alt=&quot;&quot;"/>
          <p:cNvSpPr/>
          <p:nvPr/>
        </p:nvSpPr>
        <p:spPr bwMode="auto">
          <a:xfrm>
            <a:off x="4953000" y="4666565"/>
            <a:ext cx="990600" cy="5334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Right Brace 3" descr="alt=&quot;&quot;"/>
          <p:cNvSpPr/>
          <p:nvPr/>
        </p:nvSpPr>
        <p:spPr bwMode="auto">
          <a:xfrm rot="16200000">
            <a:off x="4419601" y="352425"/>
            <a:ext cx="533400" cy="8001002"/>
          </a:xfrm>
          <a:prstGeom prst="rightBrace">
            <a:avLst>
              <a:gd name="adj1" fmla="val 8333"/>
              <a:gd name="adj2" fmla="val 4970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3486399" y="3705225"/>
            <a:ext cx="2228601" cy="369332"/>
          </a:xfrm>
          <a:prstGeom prst="rect">
            <a:avLst/>
          </a:prstGeom>
          <a:noFill/>
          <a:ln>
            <a:solidFill>
              <a:schemeClr val="tx1"/>
            </a:solidFill>
          </a:ln>
        </p:spPr>
        <p:txBody>
          <a:bodyPr wrap="square" rtlCol="0">
            <a:spAutoFit/>
          </a:bodyPr>
          <a:lstStyle/>
          <a:p>
            <a:pPr algn="ctr"/>
            <a:r>
              <a:rPr lang="en-US" dirty="0" smtClean="0"/>
              <a:t>Best Practices in </a:t>
            </a:r>
            <a:r>
              <a:rPr lang="en-US" dirty="0" err="1" smtClean="0"/>
              <a:t>TT</a:t>
            </a:r>
            <a:endParaRPr lang="en-US" dirty="0"/>
          </a:p>
        </p:txBody>
      </p:sp>
      <p:sp>
        <p:nvSpPr>
          <p:cNvPr id="2" name="Title 1"/>
          <p:cNvSpPr>
            <a:spLocks noGrp="1"/>
          </p:cNvSpPr>
          <p:nvPr>
            <p:ph type="title" idx="4294967295"/>
          </p:nvPr>
        </p:nvSpPr>
        <p:spPr>
          <a:xfrm>
            <a:off x="457200" y="2709863"/>
            <a:ext cx="8229600" cy="1143000"/>
          </a:xfrm>
        </p:spPr>
        <p:txBody>
          <a:bodyPr/>
          <a:lstStyle/>
          <a:p>
            <a:r>
              <a:rPr lang="en-US" sz="3600" dirty="0" smtClean="0">
                <a:latin typeface="+mj-lt"/>
              </a:rPr>
              <a:t>When does </a:t>
            </a:r>
            <a:r>
              <a:rPr lang="en-US" sz="3600" dirty="0" err="1" smtClean="0">
                <a:latin typeface="+mj-lt"/>
              </a:rPr>
              <a:t>TT</a:t>
            </a:r>
            <a:r>
              <a:rPr lang="en-US" sz="3600" dirty="0" smtClean="0">
                <a:latin typeface="+mj-lt"/>
              </a:rPr>
              <a:t> happen?</a:t>
            </a:r>
            <a:endParaRPr lang="en-US" sz="4000" dirty="0">
              <a:latin typeface="+mj-lt"/>
            </a:endParaRPr>
          </a:p>
        </p:txBody>
      </p:sp>
      <p:sp>
        <p:nvSpPr>
          <p:cNvPr id="7" name="Title 1"/>
          <p:cNvSpPr txBox="1">
            <a:spLocks/>
          </p:cNvSpPr>
          <p:nvPr/>
        </p:nvSpPr>
        <p:spPr bwMode="auto">
          <a:xfrm>
            <a:off x="457200" y="809625"/>
            <a:ext cx="8229600" cy="198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ts val="1200"/>
              </a:spcBef>
              <a:spcAft>
                <a:spcPts val="300"/>
              </a:spcAft>
              <a:defRPr sz="4400" b="1">
                <a:solidFill>
                  <a:schemeClr val="tx2"/>
                </a:solidFill>
                <a:latin typeface="+mj-lt"/>
                <a:ea typeface="+mj-ea"/>
                <a:cs typeface="+mj-cs"/>
              </a:defRPr>
            </a:lvl1pPr>
            <a:lvl2pPr algn="ctr" rtl="0" eaLnBrk="0" fontAlgn="base" hangingPunct="0">
              <a:spcBef>
                <a:spcPts val="1200"/>
              </a:spcBef>
              <a:spcAft>
                <a:spcPts val="300"/>
              </a:spcAft>
              <a:defRPr sz="4400" b="1">
                <a:solidFill>
                  <a:schemeClr val="tx2"/>
                </a:solidFill>
                <a:latin typeface="Arial" charset="0"/>
              </a:defRPr>
            </a:lvl2pPr>
            <a:lvl3pPr algn="ctr" rtl="0" eaLnBrk="0" fontAlgn="base" hangingPunct="0">
              <a:spcBef>
                <a:spcPts val="1200"/>
              </a:spcBef>
              <a:spcAft>
                <a:spcPts val="300"/>
              </a:spcAft>
              <a:defRPr sz="4400" b="1">
                <a:solidFill>
                  <a:schemeClr val="tx2"/>
                </a:solidFill>
                <a:latin typeface="Arial" charset="0"/>
              </a:defRPr>
            </a:lvl3pPr>
            <a:lvl4pPr algn="ctr" rtl="0" eaLnBrk="0" fontAlgn="base" hangingPunct="0">
              <a:spcBef>
                <a:spcPts val="1200"/>
              </a:spcBef>
              <a:spcAft>
                <a:spcPts val="300"/>
              </a:spcAft>
              <a:defRPr sz="4400" b="1">
                <a:solidFill>
                  <a:schemeClr val="tx2"/>
                </a:solidFill>
                <a:latin typeface="Arial" charset="0"/>
              </a:defRPr>
            </a:lvl4pPr>
            <a:lvl5pPr algn="ctr" rtl="0" eaLnBrk="0" fontAlgn="base" hangingPunct="0">
              <a:spcBef>
                <a:spcPts val="1200"/>
              </a:spcBef>
              <a:spcAft>
                <a:spcPts val="300"/>
              </a:spcAft>
              <a:defRPr sz="4400" b="1">
                <a:solidFill>
                  <a:schemeClr val="tx2"/>
                </a:solidFill>
                <a:latin typeface="Arial" charset="0"/>
              </a:defRPr>
            </a:lvl5pPr>
            <a:lvl6pPr marL="457200" algn="ctr" rtl="0" fontAlgn="base">
              <a:spcBef>
                <a:spcPts val="1200"/>
              </a:spcBef>
              <a:spcAft>
                <a:spcPts val="300"/>
              </a:spcAft>
              <a:defRPr sz="4400" b="1">
                <a:solidFill>
                  <a:schemeClr val="tx2"/>
                </a:solidFill>
                <a:latin typeface="Arial" charset="0"/>
              </a:defRPr>
            </a:lvl6pPr>
            <a:lvl7pPr marL="914400" algn="ctr" rtl="0" fontAlgn="base">
              <a:spcBef>
                <a:spcPts val="1200"/>
              </a:spcBef>
              <a:spcAft>
                <a:spcPts val="300"/>
              </a:spcAft>
              <a:defRPr sz="4400" b="1">
                <a:solidFill>
                  <a:schemeClr val="tx2"/>
                </a:solidFill>
                <a:latin typeface="Arial" charset="0"/>
              </a:defRPr>
            </a:lvl7pPr>
            <a:lvl8pPr marL="1371600" algn="ctr" rtl="0" fontAlgn="base">
              <a:spcBef>
                <a:spcPts val="1200"/>
              </a:spcBef>
              <a:spcAft>
                <a:spcPts val="300"/>
              </a:spcAft>
              <a:defRPr sz="4400" b="1">
                <a:solidFill>
                  <a:schemeClr val="tx2"/>
                </a:solidFill>
                <a:latin typeface="Arial" charset="0"/>
              </a:defRPr>
            </a:lvl8pPr>
            <a:lvl9pPr marL="1828800" algn="ctr" rtl="0" fontAlgn="base">
              <a:spcBef>
                <a:spcPts val="1200"/>
              </a:spcBef>
              <a:spcAft>
                <a:spcPts val="300"/>
              </a:spcAft>
              <a:defRPr sz="4400" b="1">
                <a:solidFill>
                  <a:schemeClr val="tx2"/>
                </a:solidFill>
                <a:latin typeface="Arial" charset="0"/>
              </a:defRPr>
            </a:lvl9pPr>
          </a:lstStyle>
          <a:p>
            <a:r>
              <a:rPr lang="en-US" sz="3600" kern="0" dirty="0" smtClean="0">
                <a:solidFill>
                  <a:schemeClr val="tx1"/>
                </a:solidFill>
              </a:rPr>
              <a:t>What is Technology Transfer?</a:t>
            </a:r>
          </a:p>
          <a:p>
            <a:r>
              <a:rPr lang="en-US" sz="2400" b="0" kern="0" dirty="0">
                <a:solidFill>
                  <a:schemeClr val="tx1"/>
                </a:solidFill>
              </a:rPr>
              <a:t>The process of changing ownership and control over an </a:t>
            </a:r>
            <a:r>
              <a:rPr lang="en-US" sz="2400" b="0" kern="0" dirty="0" smtClean="0">
                <a:solidFill>
                  <a:schemeClr val="tx1"/>
                </a:solidFill>
              </a:rPr>
              <a:t>invention, </a:t>
            </a:r>
            <a:r>
              <a:rPr lang="en-US" sz="2400" b="0" kern="0" dirty="0">
                <a:solidFill>
                  <a:schemeClr val="tx1"/>
                </a:solidFill>
              </a:rPr>
              <a:t>from the </a:t>
            </a:r>
            <a:r>
              <a:rPr lang="en-US" sz="2400" b="0" kern="0" dirty="0" smtClean="0">
                <a:solidFill>
                  <a:schemeClr val="tx1"/>
                </a:solidFill>
              </a:rPr>
              <a:t>creator, </a:t>
            </a:r>
            <a:r>
              <a:rPr lang="en-US" sz="2400" b="0" kern="0" dirty="0">
                <a:solidFill>
                  <a:schemeClr val="tx1"/>
                </a:solidFill>
              </a:rPr>
              <a:t>to a party intending to generate a commercial product or service. </a:t>
            </a:r>
          </a:p>
        </p:txBody>
      </p:sp>
    </p:spTree>
    <p:extLst>
      <p:ext uri="{BB962C8B-B14F-4D97-AF65-F5344CB8AC3E}">
        <p14:creationId xmlns:p14="http://schemas.microsoft.com/office/powerpoint/2010/main" val="27746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250" fill="hold"/>
                                        <p:tgtEl>
                                          <p:spTgt spid="1026"/>
                                        </p:tgtEl>
                                        <p:attrNameLst>
                                          <p:attrName>ppt_x</p:attrName>
                                        </p:attrNameLst>
                                      </p:cBhvr>
                                      <p:tavLst>
                                        <p:tav tm="0">
                                          <p:val>
                                            <p:strVal val="#ppt_x"/>
                                          </p:val>
                                        </p:tav>
                                        <p:tav tm="100000">
                                          <p:val>
                                            <p:strVal val="#ppt_x"/>
                                          </p:val>
                                        </p:tav>
                                      </p:tavLst>
                                    </p:anim>
                                    <p:anim calcmode="lin" valueType="num">
                                      <p:cBhvr additive="base">
                                        <p:cTn id="8" dur="125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mj-lt"/>
              </a:rPr>
              <a:t>A Closer Look at the Process</a:t>
            </a:r>
            <a:endParaRPr lang="en-US" dirty="0">
              <a:latin typeface="+mj-lt"/>
            </a:endParaRPr>
          </a:p>
        </p:txBody>
      </p:sp>
      <p:sp>
        <p:nvSpPr>
          <p:cNvPr id="3" name="Content Placeholder 2"/>
          <p:cNvSpPr>
            <a:spLocks noGrp="1"/>
          </p:cNvSpPr>
          <p:nvPr>
            <p:ph idx="1"/>
          </p:nvPr>
        </p:nvSpPr>
        <p:spPr/>
        <p:txBody>
          <a:bodyPr>
            <a:noAutofit/>
          </a:bodyPr>
          <a:lstStyle/>
          <a:p>
            <a:pPr marL="0" indent="0">
              <a:buNone/>
            </a:pPr>
            <a:r>
              <a:rPr lang="en-US" sz="3600" i="0" dirty="0">
                <a:latin typeface="+mj-lt"/>
                <a:cs typeface="Arial" pitchFamily="34" charset="0"/>
              </a:rPr>
              <a:t>The Need to Knowledge </a:t>
            </a:r>
            <a:r>
              <a:rPr lang="en-US" sz="3600" i="0" dirty="0" smtClean="0">
                <a:latin typeface="+mj-lt"/>
                <a:cs typeface="Arial" pitchFamily="34" charset="0"/>
              </a:rPr>
              <a:t>Model</a:t>
            </a:r>
          </a:p>
          <a:p>
            <a:r>
              <a:rPr lang="en-US" sz="2800" dirty="0">
                <a:latin typeface="+mj-lt"/>
                <a:cs typeface="Arial" pitchFamily="34" charset="0"/>
              </a:rPr>
              <a:t>Stage gate “best practices” model for generating and commercializing technology based innovations. </a:t>
            </a:r>
          </a:p>
          <a:p>
            <a:pPr lvl="1"/>
            <a:r>
              <a:rPr lang="en-US" sz="2400" dirty="0" smtClean="0">
                <a:latin typeface="+mj-lt"/>
                <a:cs typeface="Arial" pitchFamily="34" charset="0"/>
              </a:rPr>
              <a:t>3 </a:t>
            </a:r>
            <a:r>
              <a:rPr lang="en-US" sz="2400" dirty="0">
                <a:latin typeface="+mj-lt"/>
                <a:cs typeface="Arial" pitchFamily="34" charset="0"/>
              </a:rPr>
              <a:t>phases (Research, Development, Production)</a:t>
            </a:r>
          </a:p>
          <a:p>
            <a:pPr lvl="1"/>
            <a:r>
              <a:rPr lang="en-US" sz="2400" dirty="0">
                <a:latin typeface="+mj-lt"/>
                <a:cs typeface="Arial" pitchFamily="34" charset="0"/>
              </a:rPr>
              <a:t>9 stages/gates</a:t>
            </a:r>
          </a:p>
          <a:p>
            <a:pPr lvl="1"/>
            <a:r>
              <a:rPr lang="en-US" sz="2400" dirty="0">
                <a:latin typeface="+mj-lt"/>
                <a:cs typeface="Arial" pitchFamily="34" charset="0"/>
              </a:rPr>
              <a:t>58 steps</a:t>
            </a:r>
          </a:p>
          <a:p>
            <a:pPr lvl="1"/>
            <a:r>
              <a:rPr lang="en-US" sz="2400" dirty="0">
                <a:latin typeface="+mj-lt"/>
                <a:cs typeface="Arial" pitchFamily="34" charset="0"/>
              </a:rPr>
              <a:t>3 transitions between stakeholders</a:t>
            </a:r>
          </a:p>
          <a:p>
            <a:pPr lvl="2"/>
            <a:r>
              <a:rPr lang="en-US" sz="1600" dirty="0">
                <a:latin typeface="+mj-lt"/>
                <a:cs typeface="Arial" pitchFamily="34" charset="0"/>
              </a:rPr>
              <a:t>Knowledge Translation (</a:t>
            </a:r>
            <a:r>
              <a:rPr lang="en-US" sz="1600" dirty="0" err="1">
                <a:latin typeface="+mj-lt"/>
                <a:cs typeface="Arial" pitchFamily="34" charset="0"/>
              </a:rPr>
              <a:t>KT</a:t>
            </a:r>
            <a:r>
              <a:rPr lang="en-US" sz="1600" dirty="0">
                <a:latin typeface="+mj-lt"/>
                <a:cs typeface="Arial" pitchFamily="34" charset="0"/>
              </a:rPr>
              <a:t>)</a:t>
            </a:r>
          </a:p>
          <a:p>
            <a:pPr lvl="2"/>
            <a:r>
              <a:rPr lang="en-US" sz="1600" dirty="0">
                <a:latin typeface="+mj-lt"/>
                <a:cs typeface="Arial" pitchFamily="34" charset="0"/>
              </a:rPr>
              <a:t>Technology Transfer (</a:t>
            </a:r>
            <a:r>
              <a:rPr lang="en-US" sz="1600" dirty="0" err="1">
                <a:latin typeface="+mj-lt"/>
                <a:cs typeface="Arial" pitchFamily="34" charset="0"/>
              </a:rPr>
              <a:t>TT</a:t>
            </a:r>
            <a:r>
              <a:rPr lang="en-US" sz="1600" dirty="0">
                <a:latin typeface="+mj-lt"/>
                <a:cs typeface="Arial" pitchFamily="34" charset="0"/>
              </a:rPr>
              <a:t>)</a:t>
            </a:r>
          </a:p>
          <a:p>
            <a:pPr lvl="2"/>
            <a:r>
              <a:rPr lang="en-US" sz="1600" dirty="0">
                <a:latin typeface="+mj-lt"/>
                <a:cs typeface="Arial" pitchFamily="34" charset="0"/>
              </a:rPr>
              <a:t>Commercial Transaction (CT)</a:t>
            </a:r>
            <a:endParaRPr lang="en-US" sz="1050" i="0" dirty="0">
              <a:latin typeface="+mj-lt"/>
            </a:endParaRPr>
          </a:p>
        </p:txBody>
      </p:sp>
    </p:spTree>
    <p:extLst>
      <p:ext uri="{BB962C8B-B14F-4D97-AF65-F5344CB8AC3E}">
        <p14:creationId xmlns:p14="http://schemas.microsoft.com/office/powerpoint/2010/main" val="3665230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ages 7, 8 and 9."/>
          <p:cNvPicPr>
            <a:picLocks noChangeAspect="1"/>
          </p:cNvPicPr>
          <p:nvPr/>
        </p:nvPicPr>
        <p:blipFill>
          <a:blip r:embed="rId3" cstate="print"/>
          <a:stretch>
            <a:fillRect/>
          </a:stretch>
        </p:blipFill>
        <p:spPr>
          <a:xfrm>
            <a:off x="1384402" y="5091989"/>
            <a:ext cx="7315200" cy="1665293"/>
          </a:xfrm>
          <a:prstGeom prst="rect">
            <a:avLst/>
          </a:prstGeom>
        </p:spPr>
      </p:pic>
      <p:pic>
        <p:nvPicPr>
          <p:cNvPr id="9" name="Picture 8" descr="Stages 4, 5 and 6."/>
          <p:cNvPicPr>
            <a:picLocks noChangeAspect="1"/>
          </p:cNvPicPr>
          <p:nvPr/>
        </p:nvPicPr>
        <p:blipFill>
          <a:blip r:embed="rId4" cstate="print"/>
          <a:stretch>
            <a:fillRect/>
          </a:stretch>
        </p:blipFill>
        <p:spPr>
          <a:xfrm>
            <a:off x="1384402" y="3034589"/>
            <a:ext cx="7315200" cy="2011542"/>
          </a:xfrm>
          <a:prstGeom prst="rect">
            <a:avLst/>
          </a:prstGeom>
        </p:spPr>
      </p:pic>
      <p:pic>
        <p:nvPicPr>
          <p:cNvPr id="7" name="Picture 6" descr="Stages 1, 2 and 3."/>
          <p:cNvPicPr>
            <a:picLocks noChangeAspect="1"/>
          </p:cNvPicPr>
          <p:nvPr/>
        </p:nvPicPr>
        <p:blipFill>
          <a:blip r:embed="rId5" cstate="print"/>
          <a:stretch>
            <a:fillRect/>
          </a:stretch>
        </p:blipFill>
        <p:spPr>
          <a:xfrm>
            <a:off x="1406346" y="977189"/>
            <a:ext cx="7315200" cy="2017606"/>
          </a:xfrm>
          <a:prstGeom prst="rect">
            <a:avLst/>
          </a:prstGeom>
        </p:spPr>
      </p:pic>
      <p:pic>
        <p:nvPicPr>
          <p:cNvPr id="6" name="Picture 5" descr="Innovation; invention and discovery."/>
          <p:cNvPicPr>
            <a:picLocks noChangeAspect="1"/>
          </p:cNvPicPr>
          <p:nvPr/>
        </p:nvPicPr>
        <p:blipFill>
          <a:blip r:embed="rId6" cstate="print"/>
          <a:stretch>
            <a:fillRect/>
          </a:stretch>
        </p:blipFill>
        <p:spPr>
          <a:xfrm>
            <a:off x="457200" y="977189"/>
            <a:ext cx="877824" cy="5771693"/>
          </a:xfrm>
          <a:prstGeom prst="rect">
            <a:avLst/>
          </a:prstGeom>
        </p:spPr>
      </p:pic>
      <p:pic>
        <p:nvPicPr>
          <p:cNvPr id="5" name="Picture 4" descr="Phases, stages and gates."/>
          <p:cNvPicPr>
            <a:picLocks noChangeAspect="1"/>
          </p:cNvPicPr>
          <p:nvPr/>
        </p:nvPicPr>
        <p:blipFill>
          <a:blip r:embed="rId7" cstate="print"/>
          <a:stretch>
            <a:fillRect/>
          </a:stretch>
        </p:blipFill>
        <p:spPr>
          <a:xfrm>
            <a:off x="468172" y="533400"/>
            <a:ext cx="8229600" cy="368080"/>
          </a:xfrm>
          <a:prstGeom prst="rect">
            <a:avLst/>
          </a:prstGeom>
        </p:spPr>
      </p:pic>
      <p:sp useBgFill="1">
        <p:nvSpPr>
          <p:cNvPr id="2" name="Title 1"/>
          <p:cNvSpPr>
            <a:spLocks noGrp="1"/>
          </p:cNvSpPr>
          <p:nvPr>
            <p:ph type="title" idx="4294967295"/>
          </p:nvPr>
        </p:nvSpPr>
        <p:spPr>
          <a:xfrm>
            <a:off x="457200" y="152400"/>
            <a:ext cx="8229600" cy="381000"/>
          </a:xfrm>
        </p:spPr>
        <p:txBody>
          <a:bodyPr>
            <a:normAutofit fontScale="90000"/>
          </a:bodyPr>
          <a:lstStyle/>
          <a:p>
            <a:pPr lvl="0" algn="ctr" fontAlgn="base">
              <a:spcAft>
                <a:spcPct val="0"/>
              </a:spcAft>
            </a:pPr>
            <a:r>
              <a:rPr lang="en-US" sz="2400" b="1" dirty="0">
                <a:solidFill>
                  <a:prstClr val="black"/>
                </a:solidFill>
                <a:ea typeface="+mn-ea"/>
                <a:cs typeface="Arial" charset="0"/>
              </a:rPr>
              <a:t>Need to Knowledge (</a:t>
            </a:r>
            <a:r>
              <a:rPr lang="en-US" sz="2400" b="1" dirty="0" err="1">
                <a:solidFill>
                  <a:prstClr val="black"/>
                </a:solidFill>
                <a:ea typeface="+mn-ea"/>
                <a:cs typeface="Arial" charset="0"/>
              </a:rPr>
              <a:t>NtK</a:t>
            </a:r>
            <a:r>
              <a:rPr lang="en-US" sz="2400" b="1" dirty="0">
                <a:solidFill>
                  <a:prstClr val="black"/>
                </a:solidFill>
                <a:ea typeface="+mn-ea"/>
                <a:cs typeface="Arial" charset="0"/>
              </a:rPr>
              <a:t>) Model </a:t>
            </a:r>
            <a:r>
              <a:rPr lang="en-US" sz="2400" b="1" dirty="0" smtClean="0">
                <a:solidFill>
                  <a:prstClr val="black"/>
                </a:solidFill>
                <a:ea typeface="+mn-ea"/>
                <a:cs typeface="Arial" charset="0"/>
              </a:rPr>
              <a:t>Outline</a:t>
            </a:r>
            <a:endParaRPr lang="en-US" b="1" dirty="0"/>
          </a:p>
        </p:txBody>
      </p:sp>
    </p:spTree>
    <p:extLst>
      <p:ext uri="{BB962C8B-B14F-4D97-AF65-F5344CB8AC3E}">
        <p14:creationId xmlns:p14="http://schemas.microsoft.com/office/powerpoint/2010/main" val="103219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tK Discovery Phase web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38" t="7762" r="11355" b="4029"/>
          <a:stretch/>
        </p:blipFill>
        <p:spPr bwMode="auto">
          <a:xfrm>
            <a:off x="838200" y="1295400"/>
            <a:ext cx="748064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457200" y="457200"/>
            <a:ext cx="8229600" cy="1143000"/>
          </a:xfrm>
        </p:spPr>
        <p:txBody>
          <a:bodyPr/>
          <a:lstStyle/>
          <a:p>
            <a:r>
              <a:rPr lang="en-US" b="1" dirty="0" smtClean="0">
                <a:latin typeface="+mj-lt"/>
                <a:cs typeface="Arial" pitchFamily="34" charset="0"/>
              </a:rPr>
              <a:t>Screen Shot of </a:t>
            </a:r>
            <a:r>
              <a:rPr lang="en-US" b="1" dirty="0" err="1" smtClean="0">
                <a:latin typeface="+mj-lt"/>
                <a:cs typeface="Arial" pitchFamily="34" charset="0"/>
              </a:rPr>
              <a:t>NtK</a:t>
            </a:r>
            <a:endParaRPr lang="en-US" b="1" dirty="0">
              <a:latin typeface="+mj-lt"/>
              <a:cs typeface="Arial" pitchFamily="34" charset="0"/>
            </a:endParaRPr>
          </a:p>
        </p:txBody>
      </p:sp>
    </p:spTree>
    <p:extLst>
      <p:ext uri="{BB962C8B-B14F-4D97-AF65-F5344CB8AC3E}">
        <p14:creationId xmlns:p14="http://schemas.microsoft.com/office/powerpoint/2010/main" val="2863618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lstStyle/>
          <a:p>
            <a:r>
              <a:rPr lang="en-US" dirty="0" err="1" smtClean="0">
                <a:latin typeface="+mj-lt"/>
              </a:rPr>
              <a:t>TT</a:t>
            </a:r>
            <a:r>
              <a:rPr lang="en-US" dirty="0" smtClean="0">
                <a:latin typeface="+mj-lt"/>
              </a:rPr>
              <a:t> Best Practices</a:t>
            </a:r>
            <a:endParaRPr lang="en-US" dirty="0">
              <a:latin typeface="+mj-lt"/>
            </a:endParaRPr>
          </a:p>
        </p:txBody>
      </p:sp>
      <p:sp>
        <p:nvSpPr>
          <p:cNvPr id="3" name="Content Placeholder 2"/>
          <p:cNvSpPr>
            <a:spLocks noGrp="1"/>
          </p:cNvSpPr>
          <p:nvPr>
            <p:ph idx="1"/>
          </p:nvPr>
        </p:nvSpPr>
        <p:spPr/>
        <p:txBody>
          <a:bodyPr/>
          <a:lstStyle/>
          <a:p>
            <a:r>
              <a:rPr lang="en-US" b="0" dirty="0" err="1" smtClean="0">
                <a:latin typeface="+mj-lt"/>
              </a:rPr>
              <a:t>NtK</a:t>
            </a:r>
            <a:r>
              <a:rPr lang="en-US" b="0" dirty="0" smtClean="0">
                <a:latin typeface="+mj-lt"/>
              </a:rPr>
              <a:t> combines </a:t>
            </a:r>
            <a:r>
              <a:rPr lang="en-US" dirty="0" smtClean="0">
                <a:latin typeface="+mj-lt"/>
              </a:rPr>
              <a:t>PDMA, </a:t>
            </a:r>
            <a:r>
              <a:rPr lang="en-US" dirty="0" err="1" smtClean="0">
                <a:latin typeface="+mj-lt"/>
              </a:rPr>
              <a:t>KTA</a:t>
            </a:r>
            <a:r>
              <a:rPr lang="en-US" dirty="0" smtClean="0">
                <a:latin typeface="+mj-lt"/>
              </a:rPr>
              <a:t>, and scientific research processes.</a:t>
            </a:r>
          </a:p>
          <a:p>
            <a:r>
              <a:rPr lang="en-US" dirty="0" smtClean="0">
                <a:latin typeface="+mj-lt"/>
              </a:rPr>
              <a:t>Supporting evidence </a:t>
            </a:r>
            <a:r>
              <a:rPr lang="en-US" b="0" dirty="0" smtClean="0">
                <a:latin typeface="+mj-lt"/>
              </a:rPr>
              <a:t>associated with each stage, step, and tip offer best practices as defined by academic and practice literature.</a:t>
            </a:r>
          </a:p>
          <a:p>
            <a:r>
              <a:rPr lang="en-US" b="0" dirty="0" smtClean="0">
                <a:latin typeface="+mj-lt"/>
              </a:rPr>
              <a:t>Effective practices derived from real life </a:t>
            </a:r>
            <a:r>
              <a:rPr lang="en-US" dirty="0" smtClean="0">
                <a:latin typeface="+mj-lt"/>
              </a:rPr>
              <a:t>case examples </a:t>
            </a:r>
            <a:r>
              <a:rPr lang="en-US" b="0" dirty="0" smtClean="0">
                <a:latin typeface="+mj-lt"/>
              </a:rPr>
              <a:t>for each stage.</a:t>
            </a:r>
          </a:p>
          <a:p>
            <a:endParaRPr lang="en-US" b="0" dirty="0">
              <a:latin typeface="+mj-lt"/>
            </a:endParaRPr>
          </a:p>
        </p:txBody>
      </p:sp>
    </p:spTree>
    <p:extLst>
      <p:ext uri="{BB962C8B-B14F-4D97-AF65-F5344CB8AC3E}">
        <p14:creationId xmlns:p14="http://schemas.microsoft.com/office/powerpoint/2010/main" val="4131595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14400" y="1066800"/>
            <a:ext cx="3657600" cy="5105400"/>
          </a:xfrm>
        </p:spPr>
        <p:txBody>
          <a:bodyPr/>
          <a:lstStyle/>
          <a:p>
            <a:pPr algn="ctr"/>
            <a:r>
              <a:rPr lang="en-US" sz="4400" dirty="0" smtClean="0">
                <a:latin typeface="+mj-lt"/>
              </a:rPr>
              <a:t>KT4TT in Action!</a:t>
            </a:r>
            <a:br>
              <a:rPr lang="en-US" sz="4400" dirty="0" smtClean="0">
                <a:latin typeface="+mj-lt"/>
              </a:rPr>
            </a:br>
            <a:r>
              <a:rPr lang="en-US" sz="3600" dirty="0" smtClean="0">
                <a:latin typeface="+mj-lt"/>
              </a:rPr>
              <a:t/>
            </a:r>
            <a:br>
              <a:rPr lang="en-US" sz="3600" dirty="0" smtClean="0">
                <a:latin typeface="+mj-lt"/>
              </a:rPr>
            </a:br>
            <a:r>
              <a:rPr lang="en-US" sz="3600" dirty="0" smtClean="0">
                <a:latin typeface="+mj-lt"/>
              </a:rPr>
              <a:t>-----</a:t>
            </a:r>
            <a:br>
              <a:rPr lang="en-US" sz="3600" dirty="0" smtClean="0">
                <a:latin typeface="+mj-lt"/>
              </a:rPr>
            </a:br>
            <a:r>
              <a:rPr lang="en-US" sz="3600" dirty="0" smtClean="0">
                <a:latin typeface="+mj-lt"/>
              </a:rPr>
              <a:t/>
            </a:r>
            <a:br>
              <a:rPr lang="en-US" sz="3600" dirty="0" smtClean="0">
                <a:latin typeface="+mj-lt"/>
              </a:rPr>
            </a:br>
            <a:r>
              <a:rPr lang="en-US" sz="3600" dirty="0" smtClean="0">
                <a:latin typeface="+mj-lt"/>
              </a:rPr>
              <a:t>“</a:t>
            </a:r>
            <a:r>
              <a:rPr lang="en-US" sz="3600" dirty="0" err="1" smtClean="0">
                <a:latin typeface="+mj-lt"/>
              </a:rPr>
              <a:t>Gamification</a:t>
            </a:r>
            <a:r>
              <a:rPr lang="en-US" sz="3600" dirty="0" smtClean="0">
                <a:latin typeface="+mj-lt"/>
              </a:rPr>
              <a:t>” of Technological Innovation</a:t>
            </a:r>
            <a:endParaRPr lang="en-US" sz="3600" b="0" dirty="0">
              <a:latin typeface="+mj-lt"/>
            </a:endParaRPr>
          </a:p>
        </p:txBody>
      </p:sp>
      <p:pic>
        <p:nvPicPr>
          <p:cNvPr id="7" name="Content Placeholder 6" descr="Game board."/>
          <p:cNvPicPr>
            <a:picLocks noGrp="1" noChangeAspect="1"/>
          </p:cNvPicPr>
          <p:nvPr>
            <p:ph idx="4294967295"/>
          </p:nvPr>
        </p:nvPicPr>
        <p:blipFill>
          <a:blip r:embed="rId3" cstate="print"/>
          <a:stretch>
            <a:fillRect/>
          </a:stretch>
        </p:blipFill>
        <p:spPr>
          <a:xfrm>
            <a:off x="4800600" y="852487"/>
            <a:ext cx="4022725" cy="5853113"/>
          </a:xfrm>
          <a:prstGeom prst="rect">
            <a:avLst/>
          </a:prstGeom>
        </p:spPr>
      </p:pic>
    </p:spTree>
    <p:extLst>
      <p:ext uri="{BB962C8B-B14F-4D97-AF65-F5344CB8AC3E}">
        <p14:creationId xmlns:p14="http://schemas.microsoft.com/office/powerpoint/2010/main" val="487904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lstStyle/>
          <a:p>
            <a:r>
              <a:rPr lang="en-US" dirty="0" smtClean="0">
                <a:latin typeface="+mj-lt"/>
              </a:rPr>
              <a:t>Intellectual Property</a:t>
            </a:r>
            <a:endParaRPr lang="en-US" dirty="0">
              <a:latin typeface="+mj-lt"/>
            </a:endParaRPr>
          </a:p>
        </p:txBody>
      </p:sp>
      <p:sp>
        <p:nvSpPr>
          <p:cNvPr id="6" name="Content Placeholder 5"/>
          <p:cNvSpPr>
            <a:spLocks noGrp="1"/>
          </p:cNvSpPr>
          <p:nvPr>
            <p:ph idx="1"/>
          </p:nvPr>
        </p:nvSpPr>
        <p:spPr/>
        <p:txBody>
          <a:bodyPr>
            <a:normAutofit fontScale="92500" lnSpcReduction="10000"/>
          </a:bodyPr>
          <a:lstStyle/>
          <a:p>
            <a:pPr marL="0" indent="0">
              <a:buNone/>
            </a:pPr>
            <a:r>
              <a:rPr lang="en-US" sz="2800" b="0" dirty="0">
                <a:latin typeface="+mj-lt"/>
              </a:rPr>
              <a:t>“Creations of the mind – creative works or ideas embodied in a form that can be shared or can enable others to recreate, emulate, or manufacture them” (</a:t>
            </a:r>
            <a:r>
              <a:rPr lang="en-US" sz="2800" b="0" dirty="0" err="1" smtClean="0">
                <a:latin typeface="+mj-lt"/>
              </a:rPr>
              <a:t>USPTO</a:t>
            </a:r>
            <a:r>
              <a:rPr lang="en-US" sz="2800" b="0" dirty="0" smtClean="0">
                <a:latin typeface="+mj-lt"/>
              </a:rPr>
              <a:t>)</a:t>
            </a:r>
          </a:p>
          <a:p>
            <a:pPr marL="0" indent="0">
              <a:buNone/>
            </a:pPr>
            <a:endParaRPr lang="en-US" sz="2800" b="0" dirty="0" smtClean="0">
              <a:latin typeface="+mj-lt"/>
            </a:endParaRPr>
          </a:p>
          <a:p>
            <a:r>
              <a:rPr lang="en-US" sz="2800" b="0" i="0" dirty="0" smtClean="0">
                <a:latin typeface="+mj-lt"/>
              </a:rPr>
              <a:t>Four </a:t>
            </a:r>
            <a:r>
              <a:rPr lang="en-US" sz="2800" b="0" i="0" dirty="0">
                <a:latin typeface="+mj-lt"/>
              </a:rPr>
              <a:t>primary types of </a:t>
            </a:r>
            <a:r>
              <a:rPr lang="en-US" sz="2800" b="0" i="0" dirty="0" smtClean="0">
                <a:latin typeface="+mj-lt"/>
              </a:rPr>
              <a:t>IP protection</a:t>
            </a:r>
            <a:r>
              <a:rPr lang="en-US" sz="2800" b="0" i="0" dirty="0">
                <a:latin typeface="+mj-lt"/>
              </a:rPr>
              <a:t>:</a:t>
            </a:r>
          </a:p>
          <a:p>
            <a:pPr marL="1771650" lvl="1" indent="-400050">
              <a:lnSpc>
                <a:spcPts val="3600"/>
              </a:lnSpc>
              <a:spcBef>
                <a:spcPts val="600"/>
              </a:spcBef>
              <a:spcAft>
                <a:spcPts val="600"/>
              </a:spcAft>
              <a:buFont typeface="+mj-lt"/>
              <a:buAutoNum type="arabicPeriod"/>
            </a:pPr>
            <a:r>
              <a:rPr lang="en-US" b="0" dirty="0">
                <a:latin typeface="+mj-lt"/>
              </a:rPr>
              <a:t>Patent</a:t>
            </a:r>
          </a:p>
          <a:p>
            <a:pPr marL="1771650" lvl="1" indent="-400050">
              <a:lnSpc>
                <a:spcPts val="3600"/>
              </a:lnSpc>
              <a:spcBef>
                <a:spcPts val="600"/>
              </a:spcBef>
              <a:spcAft>
                <a:spcPts val="600"/>
              </a:spcAft>
              <a:buFont typeface="+mj-lt"/>
              <a:buAutoNum type="arabicPeriod"/>
            </a:pPr>
            <a:r>
              <a:rPr lang="en-US" b="0" dirty="0">
                <a:latin typeface="+mj-lt"/>
              </a:rPr>
              <a:t>Copyright</a:t>
            </a:r>
          </a:p>
          <a:p>
            <a:pPr marL="1771650" lvl="1" indent="-400050">
              <a:lnSpc>
                <a:spcPts val="3600"/>
              </a:lnSpc>
              <a:spcBef>
                <a:spcPts val="600"/>
              </a:spcBef>
              <a:spcAft>
                <a:spcPts val="600"/>
              </a:spcAft>
              <a:buFont typeface="+mj-lt"/>
              <a:buAutoNum type="arabicPeriod"/>
            </a:pPr>
            <a:r>
              <a:rPr lang="en-US" b="0" dirty="0">
                <a:latin typeface="+mj-lt"/>
              </a:rPr>
              <a:t>Trademark</a:t>
            </a:r>
          </a:p>
          <a:p>
            <a:pPr marL="1771650" lvl="1" indent="-400050">
              <a:lnSpc>
                <a:spcPts val="3600"/>
              </a:lnSpc>
              <a:spcBef>
                <a:spcPts val="600"/>
              </a:spcBef>
              <a:spcAft>
                <a:spcPts val="600"/>
              </a:spcAft>
              <a:buFont typeface="+mj-lt"/>
              <a:buAutoNum type="arabicPeriod"/>
            </a:pPr>
            <a:r>
              <a:rPr lang="en-US" b="0" dirty="0">
                <a:latin typeface="+mj-lt"/>
              </a:rPr>
              <a:t>Trade Secret</a:t>
            </a:r>
          </a:p>
          <a:p>
            <a:endParaRPr lang="en-US" b="0" dirty="0">
              <a:latin typeface="+mj-lt"/>
            </a:endParaRPr>
          </a:p>
          <a:p>
            <a:endParaRPr lang="en-US" dirty="0">
              <a:latin typeface="+mj-lt"/>
            </a:endParaRPr>
          </a:p>
        </p:txBody>
      </p:sp>
    </p:spTree>
    <p:extLst>
      <p:ext uri="{BB962C8B-B14F-4D97-AF65-F5344CB8AC3E}">
        <p14:creationId xmlns:p14="http://schemas.microsoft.com/office/powerpoint/2010/main" val="4039027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latin typeface="+mj-lt"/>
              </a:rPr>
              <a:t>Copyright</a:t>
            </a:r>
            <a:endParaRPr lang="en-US" dirty="0">
              <a:latin typeface="+mj-lt"/>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2800" b="0" i="0" dirty="0" smtClean="0">
                <a:latin typeface="+mj-lt"/>
              </a:rPr>
              <a:t>Protection of </a:t>
            </a:r>
            <a:r>
              <a:rPr lang="en-US" sz="2800" b="0" i="0" dirty="0">
                <a:latin typeface="+mj-lt"/>
              </a:rPr>
              <a:t>original works of authorship including literary, dramatic, musical, and artistic works, such as poetry, novels, movies, songs, computer software, and architecture. </a:t>
            </a:r>
            <a:endParaRPr lang="en-US" sz="2800" b="0" i="0" dirty="0" smtClean="0">
              <a:latin typeface="+mj-lt"/>
            </a:endParaRPr>
          </a:p>
          <a:p>
            <a:r>
              <a:rPr lang="en-US" sz="2800" b="0" i="0" dirty="0" smtClean="0">
                <a:latin typeface="+mj-lt"/>
              </a:rPr>
              <a:t>Copyright </a:t>
            </a:r>
            <a:r>
              <a:rPr lang="en-US" sz="2800" b="0" i="0" dirty="0">
                <a:latin typeface="+mj-lt"/>
              </a:rPr>
              <a:t>does not protect facts, ideas, systems, or methods of operation, although it may protect the way these things are expressed.  </a:t>
            </a:r>
            <a:endParaRPr lang="en-US" sz="2800" b="0" i="0" dirty="0" smtClean="0">
              <a:latin typeface="+mj-lt"/>
            </a:endParaRPr>
          </a:p>
          <a:p>
            <a:r>
              <a:rPr lang="en-US" sz="2800" b="0" i="0" dirty="0" smtClean="0">
                <a:latin typeface="+mj-lt"/>
              </a:rPr>
              <a:t>Copyright </a:t>
            </a:r>
            <a:r>
              <a:rPr lang="en-US" sz="2800" b="0" i="0" dirty="0">
                <a:latin typeface="+mj-lt"/>
              </a:rPr>
              <a:t>protection is automatically afforded to the author of the materials listed </a:t>
            </a:r>
            <a:r>
              <a:rPr lang="en-US" sz="2800" b="0" i="0" dirty="0" smtClean="0">
                <a:latin typeface="+mj-lt"/>
              </a:rPr>
              <a:t>above upon creation.</a:t>
            </a:r>
          </a:p>
          <a:p>
            <a:pPr marL="0" indent="0" algn="ctr">
              <a:buNone/>
            </a:pPr>
            <a:r>
              <a:rPr lang="en-US" sz="1600" b="0" i="0" dirty="0" smtClean="0">
                <a:latin typeface="+mj-lt"/>
              </a:rPr>
              <a:t>U.S. </a:t>
            </a:r>
            <a:r>
              <a:rPr lang="en-US" sz="1600" b="0" i="0" dirty="0">
                <a:latin typeface="+mj-lt"/>
              </a:rPr>
              <a:t>Copyright Office: </a:t>
            </a:r>
            <a:r>
              <a:rPr lang="en-US" sz="1600" b="0" i="0" dirty="0">
                <a:latin typeface="+mj-lt"/>
                <a:hlinkClick r:id="rId4"/>
              </a:rPr>
              <a:t>http://</a:t>
            </a:r>
            <a:r>
              <a:rPr lang="en-US" sz="1600" b="0" i="0" dirty="0" smtClean="0">
                <a:latin typeface="+mj-lt"/>
                <a:hlinkClick r:id="rId4"/>
              </a:rPr>
              <a:t>www.copyright.gov/help/faq/faq-general.html#what</a:t>
            </a:r>
            <a:r>
              <a:rPr lang="en-US" sz="1600" b="0" i="0" dirty="0" smtClean="0">
                <a:latin typeface="+mj-lt"/>
              </a:rPr>
              <a:t> </a:t>
            </a:r>
            <a:r>
              <a:rPr lang="en-US" sz="2000" b="0" i="0" dirty="0" smtClean="0">
                <a:latin typeface="+mj-lt"/>
              </a:rPr>
              <a:t> </a:t>
            </a:r>
            <a:endParaRPr lang="en-US" sz="2000" b="0" i="0" dirty="0">
              <a:latin typeface="+mj-lt"/>
            </a:endParaRPr>
          </a:p>
        </p:txBody>
      </p:sp>
    </p:spTree>
    <p:extLst>
      <p:ext uri="{BB962C8B-B14F-4D97-AF65-F5344CB8AC3E}">
        <p14:creationId xmlns:p14="http://schemas.microsoft.com/office/powerpoint/2010/main" val="156142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latin typeface="+mj-lt"/>
              </a:rPr>
              <a:t>Trademark</a:t>
            </a:r>
            <a:endParaRPr lang="en-US" dirty="0">
              <a:latin typeface="+mj-lt"/>
            </a:endParaRPr>
          </a:p>
        </p:txBody>
      </p:sp>
      <p:sp>
        <p:nvSpPr>
          <p:cNvPr id="3" name="Content Placeholder 2"/>
          <p:cNvSpPr>
            <a:spLocks noGrp="1"/>
          </p:cNvSpPr>
          <p:nvPr>
            <p:ph idx="1"/>
          </p:nvPr>
        </p:nvSpPr>
        <p:spPr/>
        <p:txBody>
          <a:bodyPr/>
          <a:lstStyle/>
          <a:p>
            <a:r>
              <a:rPr lang="en-US" b="0" i="0" dirty="0">
                <a:latin typeface="+mj-lt"/>
              </a:rPr>
              <a:t>A </a:t>
            </a:r>
            <a:r>
              <a:rPr lang="en-US" b="0" i="0" dirty="0" smtClean="0">
                <a:latin typeface="+mj-lt"/>
              </a:rPr>
              <a:t>trademark- </a:t>
            </a:r>
            <a:r>
              <a:rPr lang="en-US" b="0" i="0" dirty="0">
                <a:latin typeface="+mj-lt"/>
              </a:rPr>
              <a:t>or service </a:t>
            </a:r>
            <a:r>
              <a:rPr lang="en-US" b="0" i="0" dirty="0" smtClean="0">
                <a:latin typeface="+mj-lt"/>
              </a:rPr>
              <a:t>mark- </a:t>
            </a:r>
            <a:r>
              <a:rPr lang="en-US" b="0" i="0" dirty="0">
                <a:latin typeface="+mj-lt"/>
              </a:rPr>
              <a:t>includes any word, name, symbol, device, or any combination, used or intended to be used to identify and distinguish the goods/services of one seller or provider from those of others, and to indicate the source of the goods/services</a:t>
            </a:r>
            <a:r>
              <a:rPr lang="en-US" b="0" i="0" dirty="0" smtClean="0">
                <a:latin typeface="+mj-lt"/>
              </a:rPr>
              <a:t>.</a:t>
            </a:r>
          </a:p>
          <a:p>
            <a:pPr marL="0" indent="0" algn="ctr">
              <a:buNone/>
            </a:pPr>
            <a:r>
              <a:rPr lang="en-US" sz="2000" b="0" i="0" dirty="0" smtClean="0">
                <a:latin typeface="+mj-lt"/>
              </a:rPr>
              <a:t>US Patent and </a:t>
            </a:r>
            <a:r>
              <a:rPr lang="en-US" sz="2000" b="0" i="0" dirty="0">
                <a:latin typeface="+mj-lt"/>
              </a:rPr>
              <a:t>Trademark Office: </a:t>
            </a:r>
            <a:r>
              <a:rPr lang="en-US" sz="2000" b="0" i="0" dirty="0">
                <a:latin typeface="+mj-lt"/>
                <a:hlinkClick r:id="rId4"/>
              </a:rPr>
              <a:t>http://</a:t>
            </a:r>
            <a:r>
              <a:rPr lang="en-US" sz="2000" b="0" i="0" dirty="0" smtClean="0">
                <a:latin typeface="+mj-lt"/>
                <a:hlinkClick r:id="rId4"/>
              </a:rPr>
              <a:t>www.uspto.gov/trademarks/basics/index.jsp</a:t>
            </a:r>
            <a:r>
              <a:rPr lang="en-US" sz="2000" b="0" i="0" dirty="0" smtClean="0">
                <a:latin typeface="+mj-lt"/>
              </a:rPr>
              <a:t> </a:t>
            </a:r>
            <a:endParaRPr lang="en-US" sz="2000" dirty="0">
              <a:latin typeface="+mj-lt"/>
            </a:endParaRPr>
          </a:p>
        </p:txBody>
      </p:sp>
    </p:spTree>
    <p:extLst>
      <p:ext uri="{BB962C8B-B14F-4D97-AF65-F5344CB8AC3E}">
        <p14:creationId xmlns:p14="http://schemas.microsoft.com/office/powerpoint/2010/main" val="2406059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143000"/>
          </a:xfrm>
          <a:prstGeom prst="rect">
            <a:avLst/>
          </a:prstGeom>
        </p:spPr>
        <p:txBody>
          <a:bodyPr/>
          <a:lstStyle/>
          <a:p>
            <a:r>
              <a:rPr lang="en-US" dirty="0">
                <a:latin typeface="+mj-lt"/>
              </a:rPr>
              <a:t>Patents</a:t>
            </a:r>
          </a:p>
        </p:txBody>
      </p:sp>
      <p:sp>
        <p:nvSpPr>
          <p:cNvPr id="3" name="Content Placeholder 2"/>
          <p:cNvSpPr>
            <a:spLocks noGrp="1"/>
          </p:cNvSpPr>
          <p:nvPr>
            <p:ph idx="4294967295"/>
          </p:nvPr>
        </p:nvSpPr>
        <p:spPr>
          <a:xfrm>
            <a:off x="457200" y="1676400"/>
            <a:ext cx="8229600" cy="4525963"/>
          </a:xfrm>
          <a:prstGeom prst="rect">
            <a:avLst/>
          </a:prstGeom>
        </p:spPr>
        <p:txBody>
          <a:bodyPr>
            <a:normAutofit/>
          </a:bodyPr>
          <a:lstStyle/>
          <a:p>
            <a:pPr marL="227013" indent="-227013">
              <a:lnSpc>
                <a:spcPts val="3600"/>
              </a:lnSpc>
              <a:spcBef>
                <a:spcPts val="600"/>
              </a:spcBef>
              <a:spcAft>
                <a:spcPts val="600"/>
              </a:spcAft>
              <a:buClr>
                <a:srgbClr val="000099"/>
              </a:buClr>
            </a:pPr>
            <a:r>
              <a:rPr lang="en-US" sz="2800" dirty="0">
                <a:latin typeface="+mj-lt"/>
              </a:rPr>
              <a:t>Patents are property rights granted to an inventor to exclude others from:</a:t>
            </a:r>
          </a:p>
          <a:p>
            <a:pPr marL="857250" lvl="1" indent="-287338">
              <a:lnSpc>
                <a:spcPts val="2600"/>
              </a:lnSpc>
              <a:spcBef>
                <a:spcPts val="600"/>
              </a:spcBef>
              <a:spcAft>
                <a:spcPts val="600"/>
              </a:spcAft>
              <a:buClr>
                <a:srgbClr val="000099"/>
              </a:buClr>
            </a:pPr>
            <a:r>
              <a:rPr lang="en-US" sz="2400" dirty="0">
                <a:latin typeface="+mj-lt"/>
              </a:rPr>
              <a:t>Making</a:t>
            </a:r>
          </a:p>
          <a:p>
            <a:pPr marL="857250" lvl="1" indent="-287338">
              <a:lnSpc>
                <a:spcPts val="2600"/>
              </a:lnSpc>
              <a:spcBef>
                <a:spcPts val="600"/>
              </a:spcBef>
              <a:spcAft>
                <a:spcPts val="600"/>
              </a:spcAft>
              <a:buClr>
                <a:srgbClr val="000099"/>
              </a:buClr>
            </a:pPr>
            <a:r>
              <a:rPr lang="en-US" sz="2400" dirty="0">
                <a:latin typeface="+mj-lt"/>
              </a:rPr>
              <a:t>Using </a:t>
            </a:r>
          </a:p>
          <a:p>
            <a:pPr marL="857250" lvl="1" indent="-287338">
              <a:lnSpc>
                <a:spcPts val="2600"/>
              </a:lnSpc>
              <a:spcBef>
                <a:spcPts val="600"/>
              </a:spcBef>
              <a:spcAft>
                <a:spcPts val="600"/>
              </a:spcAft>
              <a:buClr>
                <a:srgbClr val="000099"/>
              </a:buClr>
            </a:pPr>
            <a:r>
              <a:rPr lang="en-US" sz="2400" dirty="0">
                <a:latin typeface="+mj-lt"/>
              </a:rPr>
              <a:t>Offering for </a:t>
            </a:r>
            <a:r>
              <a:rPr lang="en-US" sz="2400" dirty="0" smtClean="0">
                <a:latin typeface="+mj-lt"/>
              </a:rPr>
              <a:t>sale</a:t>
            </a:r>
          </a:p>
          <a:p>
            <a:pPr marL="569912" lvl="1" indent="0">
              <a:lnSpc>
                <a:spcPts val="2600"/>
              </a:lnSpc>
              <a:spcBef>
                <a:spcPts val="600"/>
              </a:spcBef>
              <a:spcAft>
                <a:spcPts val="600"/>
              </a:spcAft>
              <a:buClr>
                <a:srgbClr val="000099"/>
              </a:buClr>
              <a:buNone/>
            </a:pPr>
            <a:endParaRPr lang="en-US" sz="2400" dirty="0">
              <a:latin typeface="+mj-lt"/>
            </a:endParaRPr>
          </a:p>
          <a:p>
            <a:pPr marL="512762">
              <a:lnSpc>
                <a:spcPts val="2600"/>
              </a:lnSpc>
              <a:spcBef>
                <a:spcPts val="600"/>
              </a:spcBef>
              <a:spcAft>
                <a:spcPts val="600"/>
              </a:spcAft>
            </a:pPr>
            <a:r>
              <a:rPr lang="en-US" sz="2800" dirty="0" smtClean="0">
                <a:latin typeface="+mj-lt"/>
              </a:rPr>
              <a:t>Patents </a:t>
            </a:r>
            <a:r>
              <a:rPr lang="en-US" sz="2800" dirty="0">
                <a:latin typeface="+mj-lt"/>
              </a:rPr>
              <a:t>are granted for a limited time, and in exchange for public disclosure of the invention when the patent is </a:t>
            </a:r>
            <a:r>
              <a:rPr lang="en-US" sz="2800" dirty="0" smtClean="0">
                <a:latin typeface="+mj-lt"/>
              </a:rPr>
              <a:t>granted.</a:t>
            </a:r>
            <a:endParaRPr lang="en-US" sz="2800" dirty="0">
              <a:latin typeface="+mj-lt"/>
            </a:endParaRPr>
          </a:p>
          <a:p>
            <a:endParaRPr lang="en-US" dirty="0">
              <a:latin typeface="+mj-lt"/>
            </a:endParaRPr>
          </a:p>
        </p:txBody>
      </p:sp>
    </p:spTree>
    <p:extLst>
      <p:ext uri="{BB962C8B-B14F-4D97-AF65-F5344CB8AC3E}">
        <p14:creationId xmlns:p14="http://schemas.microsoft.com/office/powerpoint/2010/main" val="346796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0962" name="Picture 2" descr="People using assistive devices."/>
          <p:cNvPicPr>
            <a:picLocks noGrp="1" noChangeAspect="1" noChangeArrowheads="1"/>
          </p:cNvPicPr>
          <p:nvPr>
            <p:ph idx="1"/>
          </p:nvPr>
        </p:nvPicPr>
        <p:blipFill>
          <a:blip r:embed="rId4" cstate="print"/>
          <a:srcRect/>
          <a:stretch>
            <a:fillRect/>
          </a:stretch>
        </p:blipFill>
        <p:spPr>
          <a:xfrm>
            <a:off x="1257300" y="2667000"/>
            <a:ext cx="6629400" cy="1595967"/>
          </a:xfrm>
        </p:spPr>
      </p:pic>
      <p:sp>
        <p:nvSpPr>
          <p:cNvPr id="40963" name="Rectangle 4"/>
          <p:cNvSpPr>
            <a:spLocks noChangeArrowheads="1"/>
          </p:cNvSpPr>
          <p:nvPr/>
        </p:nvSpPr>
        <p:spPr bwMode="auto">
          <a:xfrm>
            <a:off x="304800" y="4267200"/>
            <a:ext cx="8534400" cy="1569660"/>
          </a:xfrm>
          <a:prstGeom prst="rect">
            <a:avLst/>
          </a:prstGeom>
          <a:noFill/>
          <a:ln w="9525">
            <a:noFill/>
            <a:miter lim="800000"/>
            <a:headEnd/>
            <a:tailEnd/>
          </a:ln>
        </p:spPr>
        <p:txBody>
          <a:bodyPr wrap="square">
            <a:spAutoFit/>
          </a:bodyPr>
          <a:lstStyle/>
          <a:p>
            <a:pPr algn="ctr"/>
            <a:r>
              <a:rPr lang="en-US" sz="2400" dirty="0">
                <a:solidFill>
                  <a:srgbClr val="000000"/>
                </a:solidFill>
                <a:latin typeface="+mn-lt"/>
              </a:rPr>
              <a:t>The opinions contained in this presentation are those of the grantee, and do not necessarily </a:t>
            </a:r>
            <a:r>
              <a:rPr lang="en-US" sz="2400" dirty="0" smtClean="0">
                <a:solidFill>
                  <a:srgbClr val="000000"/>
                </a:solidFill>
                <a:latin typeface="+mn-lt"/>
              </a:rPr>
              <a:t>represent the policy of </a:t>
            </a:r>
            <a:r>
              <a:rPr lang="en-US" sz="2400" dirty="0">
                <a:solidFill>
                  <a:srgbClr val="000000"/>
                </a:solidFill>
                <a:latin typeface="+mn-lt"/>
              </a:rPr>
              <a:t>the </a:t>
            </a:r>
            <a:r>
              <a:rPr lang="en-US" sz="2400" dirty="0" smtClean="0">
                <a:solidFill>
                  <a:srgbClr val="000000"/>
                </a:solidFill>
                <a:latin typeface="+mn-lt"/>
              </a:rPr>
              <a:t>U.S</a:t>
            </a:r>
            <a:r>
              <a:rPr lang="en-US" sz="2400" dirty="0">
                <a:solidFill>
                  <a:srgbClr val="000000"/>
                </a:solidFill>
                <a:latin typeface="+mn-lt"/>
              </a:rPr>
              <a:t>. Department of </a:t>
            </a:r>
            <a:r>
              <a:rPr lang="en-US" sz="2400" dirty="0" smtClean="0">
                <a:solidFill>
                  <a:srgbClr val="000000"/>
                </a:solidFill>
                <a:latin typeface="+mn-lt"/>
              </a:rPr>
              <a:t>Education, and you should not assume endorsement by the Federal Government.</a:t>
            </a:r>
            <a:endParaRPr lang="en-US" sz="2000" dirty="0">
              <a:solidFill>
                <a:srgbClr val="000000"/>
              </a:solidFill>
              <a:latin typeface="+mn-lt"/>
            </a:endParaRPr>
          </a:p>
        </p:txBody>
      </p:sp>
      <p:sp>
        <p:nvSpPr>
          <p:cNvPr id="40961" name="Title 1"/>
          <p:cNvSpPr>
            <a:spLocks noGrp="1"/>
          </p:cNvSpPr>
          <p:nvPr>
            <p:ph type="title"/>
          </p:nvPr>
        </p:nvSpPr>
        <p:spPr>
          <a:xfrm>
            <a:off x="457200" y="609600"/>
            <a:ext cx="8229600" cy="2514600"/>
          </a:xfrm>
        </p:spPr>
        <p:txBody>
          <a:bodyPr>
            <a:normAutofit fontScale="90000"/>
          </a:bodyPr>
          <a:lstStyle/>
          <a:p>
            <a:r>
              <a:rPr lang="en-US" sz="2400" b="1" dirty="0" smtClean="0">
                <a:latin typeface="+mj-lt"/>
              </a:rPr>
              <a:t>ACKNOWLEDGEMENT</a:t>
            </a:r>
            <a:r>
              <a:rPr lang="en-US" sz="2400" dirty="0" smtClean="0">
                <a:latin typeface="+mj-lt"/>
              </a:rPr>
              <a:t/>
            </a:r>
            <a:br>
              <a:rPr lang="en-US" sz="2400" dirty="0" smtClean="0">
                <a:latin typeface="+mj-lt"/>
              </a:rPr>
            </a:br>
            <a:r>
              <a:rPr lang="en-US" sz="2400" b="0" dirty="0" smtClean="0">
                <a:latin typeface="+mj-lt"/>
              </a:rPr>
              <a:t/>
            </a:r>
            <a:br>
              <a:rPr lang="en-US" sz="2400" b="0" dirty="0" smtClean="0">
                <a:latin typeface="+mj-lt"/>
              </a:rPr>
            </a:br>
            <a:r>
              <a:rPr lang="en-US" sz="2400" b="0" dirty="0" smtClean="0">
                <a:latin typeface="+mj-lt"/>
              </a:rPr>
              <a:t>The contents of this presentation were developed under a grant from the U.S. Department of Education </a:t>
            </a:r>
            <a:br>
              <a:rPr lang="en-US" sz="2400" b="0" dirty="0" smtClean="0">
                <a:latin typeface="+mj-lt"/>
              </a:rPr>
            </a:br>
            <a:r>
              <a:rPr lang="en-US" sz="2400" b="0" dirty="0" smtClean="0">
                <a:solidFill>
                  <a:srgbClr val="0066FF"/>
                </a:solidFill>
                <a:latin typeface="+mj-lt"/>
              </a:rPr>
              <a:t>National Institute on Disability and Rehabilitation Research</a:t>
            </a:r>
            <a:r>
              <a:rPr lang="en-US" sz="2400" b="0" dirty="0" smtClean="0">
                <a:latin typeface="+mj-lt"/>
              </a:rPr>
              <a:t> </a:t>
            </a:r>
            <a:r>
              <a:rPr lang="en-US" sz="2400" b="0" dirty="0">
                <a:latin typeface="+mj-lt"/>
              </a:rPr>
              <a:t>grant #H133A130014.  </a:t>
            </a:r>
            <a:r>
              <a:rPr lang="en-US" b="0" dirty="0" smtClean="0">
                <a:latin typeface="+mj-lt"/>
              </a:rPr>
              <a:t/>
            </a:r>
            <a:br>
              <a:rPr lang="en-US" b="0" dirty="0" smtClean="0">
                <a:latin typeface="+mj-lt"/>
              </a:rPr>
            </a:br>
            <a:endParaRPr lang="en-US" dirty="0" smtClean="0">
              <a:latin typeface="+mj-lt"/>
            </a:endParaRPr>
          </a:p>
        </p:txBody>
      </p:sp>
    </p:spTree>
    <p:extLst>
      <p:ext uri="{BB962C8B-B14F-4D97-AF65-F5344CB8AC3E}">
        <p14:creationId xmlns:p14="http://schemas.microsoft.com/office/powerpoint/2010/main" val="3446000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143000"/>
          </a:xfrm>
          <a:prstGeom prst="rect">
            <a:avLst/>
          </a:prstGeom>
        </p:spPr>
        <p:txBody>
          <a:bodyPr>
            <a:normAutofit/>
          </a:bodyPr>
          <a:lstStyle/>
          <a:p>
            <a:r>
              <a:rPr lang="en-US" b="1" dirty="0">
                <a:solidFill>
                  <a:schemeClr val="tx1"/>
                </a:solidFill>
                <a:latin typeface="+mj-lt"/>
              </a:rPr>
              <a:t>Types of Patents</a:t>
            </a:r>
            <a:endParaRPr lang="en-US" dirty="0">
              <a:solidFill>
                <a:schemeClr val="tx1"/>
              </a:solidFill>
              <a:latin typeface="+mj-lt"/>
            </a:endParaRPr>
          </a:p>
        </p:txBody>
      </p:sp>
      <p:sp>
        <p:nvSpPr>
          <p:cNvPr id="3" name="Content Placeholder 2"/>
          <p:cNvSpPr>
            <a:spLocks noGrp="1"/>
          </p:cNvSpPr>
          <p:nvPr>
            <p:ph idx="4294967295"/>
          </p:nvPr>
        </p:nvSpPr>
        <p:spPr>
          <a:xfrm>
            <a:off x="533400" y="1600200"/>
            <a:ext cx="8229600" cy="4953000"/>
          </a:xfrm>
          <a:prstGeom prst="rect">
            <a:avLst/>
          </a:prstGeom>
        </p:spPr>
        <p:txBody>
          <a:bodyPr/>
          <a:lstStyle/>
          <a:p>
            <a:pPr marL="339725" indent="-339725">
              <a:lnSpc>
                <a:spcPts val="2200"/>
              </a:lnSpc>
              <a:spcBef>
                <a:spcPts val="600"/>
              </a:spcBef>
              <a:buFont typeface="+mj-lt"/>
              <a:buAutoNum type="arabicPeriod"/>
            </a:pPr>
            <a:r>
              <a:rPr lang="en-US" sz="2400" dirty="0">
                <a:latin typeface="+mj-lt"/>
              </a:rPr>
              <a:t>Utility Patents</a:t>
            </a:r>
          </a:p>
          <a:p>
            <a:pPr marL="687388" lvl="1" indent="-225425">
              <a:lnSpc>
                <a:spcPts val="2200"/>
              </a:lnSpc>
              <a:spcBef>
                <a:spcPts val="600"/>
              </a:spcBef>
              <a:buClr>
                <a:schemeClr val="tx1"/>
              </a:buClr>
              <a:buFont typeface="Arial" pitchFamily="34" charset="0"/>
              <a:buChar char="•"/>
            </a:pPr>
            <a:r>
              <a:rPr lang="en-US" sz="2000" dirty="0">
                <a:latin typeface="+mj-lt"/>
              </a:rPr>
              <a:t>Essentially protects how the invention </a:t>
            </a:r>
            <a:r>
              <a:rPr lang="en-US" sz="2000" dirty="0" smtClean="0">
                <a:latin typeface="+mj-lt"/>
              </a:rPr>
              <a:t>works. New and useful processes, machine, article of mfg. or any new or useful improvement, thereof</a:t>
            </a:r>
            <a:r>
              <a:rPr lang="en-US" sz="2000" dirty="0">
                <a:latin typeface="+mj-lt"/>
              </a:rPr>
              <a:t>.</a:t>
            </a:r>
            <a:endParaRPr lang="en-US" sz="2000" dirty="0" smtClean="0">
              <a:latin typeface="+mj-lt"/>
            </a:endParaRPr>
          </a:p>
          <a:p>
            <a:pPr marL="339725" indent="-339725">
              <a:spcBef>
                <a:spcPts val="1200"/>
              </a:spcBef>
              <a:buFont typeface="+mj-lt"/>
              <a:buAutoNum type="arabicPeriod" startAt="2"/>
            </a:pPr>
            <a:r>
              <a:rPr lang="en-US" sz="2400" dirty="0" smtClean="0">
                <a:latin typeface="+mj-lt"/>
              </a:rPr>
              <a:t>Design Patents</a:t>
            </a:r>
          </a:p>
          <a:p>
            <a:pPr marL="687388" lvl="1" indent="-230188">
              <a:spcBef>
                <a:spcPts val="1200"/>
              </a:spcBef>
              <a:buFont typeface="Arial" pitchFamily="34" charset="0"/>
              <a:buChar char="•"/>
            </a:pPr>
            <a:r>
              <a:rPr lang="en-US" sz="2000" dirty="0" smtClean="0">
                <a:latin typeface="+mj-lt"/>
              </a:rPr>
              <a:t>Granted </a:t>
            </a:r>
            <a:r>
              <a:rPr lang="en-US" sz="2000" dirty="0">
                <a:latin typeface="+mj-lt"/>
              </a:rPr>
              <a:t>to inventors that create a novel and nonobvious ornamental design for an article of </a:t>
            </a:r>
            <a:r>
              <a:rPr lang="en-US" sz="2000" dirty="0" smtClean="0">
                <a:latin typeface="+mj-lt"/>
              </a:rPr>
              <a:t>manufacture.</a:t>
            </a:r>
            <a:endParaRPr lang="en-US" sz="2000" dirty="0">
              <a:latin typeface="+mj-lt"/>
            </a:endParaRPr>
          </a:p>
          <a:p>
            <a:pPr marL="687388" lvl="1" indent="-230188">
              <a:spcBef>
                <a:spcPts val="1200"/>
              </a:spcBef>
              <a:buFont typeface="Arial" pitchFamily="34" charset="0"/>
              <a:buChar char="•"/>
            </a:pPr>
            <a:r>
              <a:rPr lang="en-US" sz="2000" dirty="0">
                <a:latin typeface="+mj-lt"/>
              </a:rPr>
              <a:t>Only protects how the invention looks, </a:t>
            </a:r>
            <a:r>
              <a:rPr lang="en-US" sz="2000" dirty="0" smtClean="0">
                <a:latin typeface="+mj-lt"/>
              </a:rPr>
              <a:t>not how </a:t>
            </a:r>
            <a:r>
              <a:rPr lang="en-US" sz="2000" dirty="0">
                <a:latin typeface="+mj-lt"/>
              </a:rPr>
              <a:t>the invention </a:t>
            </a:r>
            <a:r>
              <a:rPr lang="en-US" sz="2000" dirty="0" smtClean="0">
                <a:latin typeface="+mj-lt"/>
              </a:rPr>
              <a:t>works.</a:t>
            </a:r>
            <a:endParaRPr lang="en-US" sz="2000" dirty="0">
              <a:latin typeface="+mj-lt"/>
            </a:endParaRPr>
          </a:p>
          <a:p>
            <a:pPr marL="339725" indent="-339725">
              <a:spcBef>
                <a:spcPts val="1200"/>
              </a:spcBef>
              <a:buFont typeface="+mj-lt"/>
              <a:buAutoNum type="arabicPeriod" startAt="3"/>
            </a:pPr>
            <a:r>
              <a:rPr lang="en-US" sz="2400" dirty="0">
                <a:latin typeface="+mj-lt"/>
              </a:rPr>
              <a:t>Plant Patents</a:t>
            </a:r>
          </a:p>
          <a:p>
            <a:pPr marL="687388" lvl="1" indent="-225425">
              <a:spcBef>
                <a:spcPts val="1200"/>
              </a:spcBef>
              <a:buFont typeface="Arial" pitchFamily="34" charset="0"/>
              <a:buChar char="•"/>
            </a:pPr>
            <a:r>
              <a:rPr lang="en-US" sz="2000" dirty="0">
                <a:latin typeface="+mj-lt"/>
              </a:rPr>
              <a:t>Protects the development of new varieties of both sexually and asexually produced </a:t>
            </a:r>
            <a:r>
              <a:rPr lang="en-US" sz="2000" dirty="0" smtClean="0">
                <a:latin typeface="+mj-lt"/>
              </a:rPr>
              <a:t>plants.</a:t>
            </a:r>
            <a:endParaRPr lang="en-US" sz="2000" dirty="0">
              <a:latin typeface="+mj-lt"/>
            </a:endParaRPr>
          </a:p>
          <a:p>
            <a:endParaRPr lang="en-US" dirty="0">
              <a:latin typeface="+mj-lt"/>
            </a:endParaRPr>
          </a:p>
        </p:txBody>
      </p:sp>
    </p:spTree>
    <p:extLst>
      <p:ext uri="{BB962C8B-B14F-4D97-AF65-F5344CB8AC3E}">
        <p14:creationId xmlns:p14="http://schemas.microsoft.com/office/powerpoint/2010/main" val="3784123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722437"/>
            <a:ext cx="8229600" cy="4525963"/>
          </a:xfrm>
          <a:prstGeom prst="rect">
            <a:avLst/>
          </a:prstGeom>
        </p:spPr>
        <p:txBody>
          <a:bodyPr/>
          <a:lstStyle/>
          <a:p>
            <a:pPr>
              <a:lnSpc>
                <a:spcPts val="3800"/>
              </a:lnSpc>
              <a:spcBef>
                <a:spcPts val="600"/>
              </a:spcBef>
              <a:spcAft>
                <a:spcPts val="600"/>
              </a:spcAft>
            </a:pPr>
            <a:r>
              <a:rPr lang="en-US" sz="2800" b="0" i="0" dirty="0">
                <a:latin typeface="+mj-lt"/>
              </a:rPr>
              <a:t>Patent does not ensure overall functional uniqueness of your device. </a:t>
            </a:r>
          </a:p>
          <a:p>
            <a:pPr>
              <a:lnSpc>
                <a:spcPts val="3800"/>
              </a:lnSpc>
              <a:spcBef>
                <a:spcPts val="600"/>
              </a:spcBef>
              <a:spcAft>
                <a:spcPts val="600"/>
              </a:spcAft>
            </a:pPr>
            <a:r>
              <a:rPr lang="en-US" sz="2800" b="0" i="0" dirty="0">
                <a:latin typeface="+mj-lt"/>
              </a:rPr>
              <a:t>Patent does not ensure marketability. </a:t>
            </a:r>
          </a:p>
          <a:p>
            <a:pPr>
              <a:lnSpc>
                <a:spcPts val="3800"/>
              </a:lnSpc>
              <a:spcBef>
                <a:spcPts val="600"/>
              </a:spcBef>
              <a:spcAft>
                <a:spcPts val="600"/>
              </a:spcAft>
            </a:pPr>
            <a:r>
              <a:rPr lang="en-US" sz="2800" b="0" i="0" dirty="0">
                <a:latin typeface="+mj-lt"/>
              </a:rPr>
              <a:t>Patent does not ensure someone won’t steal your invention. </a:t>
            </a:r>
          </a:p>
          <a:p>
            <a:pPr>
              <a:lnSpc>
                <a:spcPts val="3800"/>
              </a:lnSpc>
              <a:spcBef>
                <a:spcPts val="600"/>
              </a:spcBef>
              <a:spcAft>
                <a:spcPts val="600"/>
              </a:spcAft>
            </a:pPr>
            <a:r>
              <a:rPr lang="en-US" sz="2800" b="0" i="0" dirty="0">
                <a:latin typeface="+mj-lt"/>
              </a:rPr>
              <a:t>Patent does not automatically cover ancillary products. </a:t>
            </a:r>
          </a:p>
          <a:p>
            <a:pPr marL="0" indent="0">
              <a:buNone/>
            </a:pPr>
            <a:endParaRPr lang="en-US" dirty="0">
              <a:latin typeface="+mj-lt"/>
            </a:endParaRPr>
          </a:p>
        </p:txBody>
      </p:sp>
      <p:sp>
        <p:nvSpPr>
          <p:cNvPr id="2" name="Title 1"/>
          <p:cNvSpPr>
            <a:spLocks noGrp="1"/>
          </p:cNvSpPr>
          <p:nvPr>
            <p:ph type="title" idx="4294967295"/>
          </p:nvPr>
        </p:nvSpPr>
        <p:spPr>
          <a:xfrm>
            <a:off x="457200" y="655637"/>
            <a:ext cx="8229600" cy="1143000"/>
          </a:xfrm>
          <a:prstGeom prst="rect">
            <a:avLst/>
          </a:prstGeom>
        </p:spPr>
        <p:txBody>
          <a:bodyPr>
            <a:normAutofit/>
          </a:bodyPr>
          <a:lstStyle/>
          <a:p>
            <a:r>
              <a:rPr lang="en-US" b="1" dirty="0">
                <a:solidFill>
                  <a:schemeClr val="tx1"/>
                </a:solidFill>
                <a:latin typeface="+mj-lt"/>
              </a:rPr>
              <a:t>What a Patent Does Not Do!</a:t>
            </a:r>
            <a:endParaRPr lang="en-US" dirty="0">
              <a:solidFill>
                <a:schemeClr val="tx1"/>
              </a:solidFill>
              <a:latin typeface="+mj-lt"/>
            </a:endParaRPr>
          </a:p>
        </p:txBody>
      </p:sp>
    </p:spTree>
    <p:extLst>
      <p:ext uri="{BB962C8B-B14F-4D97-AF65-F5344CB8AC3E}">
        <p14:creationId xmlns:p14="http://schemas.microsoft.com/office/powerpoint/2010/main" val="687267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1524000"/>
            <a:ext cx="8229600" cy="4953000"/>
          </a:xfrm>
          <a:prstGeom prst="rect">
            <a:avLst/>
          </a:prstGeom>
        </p:spPr>
        <p:txBody>
          <a:bodyPr/>
          <a:lstStyle/>
          <a:p>
            <a:pPr marL="227013" indent="-227013">
              <a:lnSpc>
                <a:spcPts val="3500"/>
              </a:lnSpc>
              <a:spcBef>
                <a:spcPts val="600"/>
              </a:spcBef>
              <a:spcAft>
                <a:spcPts val="600"/>
              </a:spcAft>
            </a:pPr>
            <a:r>
              <a:rPr lang="en-US" sz="2800" b="0" i="0" dirty="0" smtClean="0">
                <a:latin typeface="+mj-lt"/>
              </a:rPr>
              <a:t>50-65% of invention disclosures from U.S. universities are converted into U.S. patent applications. (AUTM 2008)</a:t>
            </a:r>
          </a:p>
          <a:p>
            <a:pPr marL="227013" indent="-227013">
              <a:lnSpc>
                <a:spcPts val="3500"/>
              </a:lnSpc>
              <a:spcBef>
                <a:spcPts val="600"/>
              </a:spcBef>
              <a:spcAft>
                <a:spcPts val="600"/>
              </a:spcAft>
            </a:pPr>
            <a:r>
              <a:rPr lang="en-US" sz="2800" b="0" i="0" dirty="0" smtClean="0">
                <a:latin typeface="+mj-lt"/>
              </a:rPr>
              <a:t>30-50% of U.S. Patent applications are converted into Utility patents. (AUTM 2008) </a:t>
            </a:r>
          </a:p>
          <a:p>
            <a:pPr marL="227013" indent="-227013">
              <a:lnSpc>
                <a:spcPts val="3500"/>
              </a:lnSpc>
              <a:spcBef>
                <a:spcPts val="600"/>
              </a:spcBef>
              <a:spcAft>
                <a:spcPts val="600"/>
              </a:spcAft>
            </a:pPr>
            <a:r>
              <a:rPr lang="en-US" sz="2800" b="0" i="0" dirty="0" smtClean="0">
                <a:latin typeface="+mj-lt"/>
              </a:rPr>
              <a:t>99.8% of inventions fail. Only 3,000 patents out of 1.5 million are commercially viable. (Richard </a:t>
            </a:r>
            <a:r>
              <a:rPr lang="en-US" sz="2800" b="0" i="0" dirty="0" err="1" smtClean="0">
                <a:latin typeface="+mj-lt"/>
              </a:rPr>
              <a:t>Maulsby</a:t>
            </a:r>
            <a:r>
              <a:rPr lang="en-US" sz="2800" b="0" i="0" dirty="0" smtClean="0">
                <a:latin typeface="+mj-lt"/>
              </a:rPr>
              <a:t>, Director of Public Affairs USPTO) </a:t>
            </a:r>
          </a:p>
          <a:p>
            <a:endParaRPr lang="en-US" sz="2400" b="0" i="0" dirty="0" smtClean="0">
              <a:latin typeface="+mj-lt"/>
            </a:endParaRPr>
          </a:p>
        </p:txBody>
      </p:sp>
      <p:sp>
        <p:nvSpPr>
          <p:cNvPr id="3" name="Title 2"/>
          <p:cNvSpPr>
            <a:spLocks noGrp="1"/>
          </p:cNvSpPr>
          <p:nvPr>
            <p:ph type="title" idx="4294967295"/>
          </p:nvPr>
        </p:nvSpPr>
        <p:spPr>
          <a:xfrm>
            <a:off x="457200" y="457200"/>
            <a:ext cx="8229600" cy="1143000"/>
          </a:xfrm>
          <a:prstGeom prst="rect">
            <a:avLst/>
          </a:prstGeom>
        </p:spPr>
        <p:txBody>
          <a:bodyPr>
            <a:normAutofit/>
          </a:bodyPr>
          <a:lstStyle/>
          <a:p>
            <a:r>
              <a:rPr lang="en-US" b="1" dirty="0" smtClean="0">
                <a:solidFill>
                  <a:schemeClr val="tx1"/>
                </a:solidFill>
                <a:latin typeface="+mj-lt"/>
              </a:rPr>
              <a:t>Patent Facts</a:t>
            </a:r>
            <a:endParaRPr lang="en-US" b="1" dirty="0">
              <a:solidFill>
                <a:schemeClr val="tx1"/>
              </a:solidFill>
              <a:latin typeface="+mj-lt"/>
            </a:endParaRPr>
          </a:p>
        </p:txBody>
      </p:sp>
    </p:spTree>
    <p:extLst>
      <p:ext uri="{BB962C8B-B14F-4D97-AF65-F5344CB8AC3E}">
        <p14:creationId xmlns:p14="http://schemas.microsoft.com/office/powerpoint/2010/main" val="3877669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600200"/>
          </a:xfrm>
          <a:prstGeom prst="rect">
            <a:avLst/>
          </a:prstGeom>
        </p:spPr>
        <p:txBody>
          <a:bodyPr>
            <a:normAutofit/>
          </a:bodyPr>
          <a:lstStyle/>
          <a:p>
            <a:r>
              <a:rPr lang="en-US" dirty="0" smtClean="0">
                <a:solidFill>
                  <a:schemeClr val="tx1"/>
                </a:solidFill>
                <a:latin typeface="+mj-lt"/>
              </a:rPr>
              <a:t>Early Steps </a:t>
            </a:r>
            <a:r>
              <a:rPr lang="en-US" dirty="0">
                <a:solidFill>
                  <a:schemeClr val="tx1"/>
                </a:solidFill>
                <a:latin typeface="+mj-lt"/>
              </a:rPr>
              <a:t>to </a:t>
            </a:r>
            <a:r>
              <a:rPr lang="en-US" dirty="0" smtClean="0">
                <a:solidFill>
                  <a:schemeClr val="tx1"/>
                </a:solidFill>
                <a:latin typeface="+mj-lt"/>
              </a:rPr>
              <a:t>Protect Ownership of An Invention</a:t>
            </a:r>
            <a:endParaRPr lang="en-US" sz="4800" dirty="0">
              <a:latin typeface="+mj-lt"/>
            </a:endParaRPr>
          </a:p>
        </p:txBody>
      </p:sp>
      <p:sp>
        <p:nvSpPr>
          <p:cNvPr id="3" name="Content Placeholder 2"/>
          <p:cNvSpPr>
            <a:spLocks noGrp="1"/>
          </p:cNvSpPr>
          <p:nvPr>
            <p:ph idx="4294967295"/>
          </p:nvPr>
        </p:nvSpPr>
        <p:spPr>
          <a:xfrm>
            <a:off x="914400" y="1905000"/>
            <a:ext cx="7620000" cy="4038600"/>
          </a:xfrm>
          <a:prstGeom prst="rect">
            <a:avLst/>
          </a:prstGeom>
        </p:spPr>
        <p:txBody>
          <a:bodyPr>
            <a:normAutofit lnSpcReduction="10000"/>
          </a:bodyPr>
          <a:lstStyle/>
          <a:p>
            <a:pPr lvl="2">
              <a:buFont typeface="Wingdings" pitchFamily="2" charset="2"/>
              <a:buChar char="Ø"/>
            </a:pPr>
            <a:endParaRPr lang="en-US" sz="2000" dirty="0">
              <a:latin typeface="+mj-lt"/>
            </a:endParaRPr>
          </a:p>
          <a:p>
            <a:pPr marL="0" lvl="0" indent="0">
              <a:spcBef>
                <a:spcPts val="600"/>
              </a:spcBef>
              <a:spcAft>
                <a:spcPts val="600"/>
              </a:spcAft>
              <a:buNone/>
              <a:defRPr/>
            </a:pPr>
            <a:r>
              <a:rPr lang="en-US" sz="2400" b="0" dirty="0" smtClean="0">
                <a:latin typeface="+mj-lt"/>
              </a:rPr>
              <a:t>Non-disclosure </a:t>
            </a:r>
            <a:r>
              <a:rPr lang="en-US" sz="2400" b="0" dirty="0">
                <a:latin typeface="+mj-lt"/>
              </a:rPr>
              <a:t>Agreements </a:t>
            </a:r>
            <a:endParaRPr lang="en-US" sz="2400" b="0" dirty="0" smtClean="0">
              <a:latin typeface="+mj-lt"/>
            </a:endParaRPr>
          </a:p>
          <a:p>
            <a:pPr marL="233363" lvl="1" indent="-233363">
              <a:spcBef>
                <a:spcPts val="1200"/>
              </a:spcBef>
              <a:buFont typeface="Arial" panose="020B0604020202020204" pitchFamily="34" charset="0"/>
              <a:buChar char="•"/>
            </a:pPr>
            <a:r>
              <a:rPr lang="en-US" sz="2000" b="0" dirty="0">
                <a:latin typeface="+mj-lt"/>
              </a:rPr>
              <a:t>Legal document that states the person signing the agreement will not disclose or use any of the information that is shared for any </a:t>
            </a:r>
            <a:r>
              <a:rPr lang="en-US" sz="2000" b="0" dirty="0" smtClean="0">
                <a:latin typeface="+mj-lt"/>
              </a:rPr>
              <a:t>reason.</a:t>
            </a:r>
            <a:endParaRPr lang="en-US" sz="2000" b="0" dirty="0">
              <a:latin typeface="+mj-lt"/>
            </a:endParaRPr>
          </a:p>
          <a:p>
            <a:pPr marL="233363" lvl="1" indent="-233363">
              <a:spcBef>
                <a:spcPts val="1200"/>
              </a:spcBef>
              <a:buFont typeface="Arial" panose="020B0604020202020204" pitchFamily="34" charset="0"/>
              <a:buChar char="•"/>
            </a:pPr>
            <a:r>
              <a:rPr lang="en-US" sz="2000" b="0" dirty="0">
                <a:latin typeface="+mj-lt"/>
              </a:rPr>
              <a:t>Anyone who is not a co-inventor should sign a non-disclosure agreement before you share any information with </a:t>
            </a:r>
            <a:r>
              <a:rPr lang="en-US" sz="2000" b="0" dirty="0" smtClean="0">
                <a:latin typeface="+mj-lt"/>
              </a:rPr>
              <a:t>them.</a:t>
            </a:r>
            <a:endParaRPr lang="en-US" sz="2000" b="0" dirty="0">
              <a:latin typeface="+mj-lt"/>
            </a:endParaRPr>
          </a:p>
          <a:p>
            <a:pPr marL="233363" lvl="1" indent="-233363">
              <a:spcBef>
                <a:spcPts val="600"/>
              </a:spcBef>
              <a:spcAft>
                <a:spcPts val="600"/>
              </a:spcAft>
              <a:buFont typeface="Arial" panose="020B0604020202020204" pitchFamily="34" charset="0"/>
              <a:buChar char="•"/>
              <a:defRPr/>
            </a:pPr>
            <a:r>
              <a:rPr lang="en-US" sz="2000" b="0" dirty="0" smtClean="0">
                <a:latin typeface="+mj-lt"/>
              </a:rPr>
              <a:t>If </a:t>
            </a:r>
            <a:r>
              <a:rPr lang="en-US" sz="2000" b="0" dirty="0">
                <a:latin typeface="+mj-lt"/>
              </a:rPr>
              <a:t>you are a university-based researcher, check with your University Technology Transfer office for approved agreements for you to use.</a:t>
            </a:r>
          </a:p>
          <a:p>
            <a:pPr marL="233363" lvl="1" indent="-233363">
              <a:spcBef>
                <a:spcPts val="600"/>
              </a:spcBef>
              <a:spcAft>
                <a:spcPts val="600"/>
              </a:spcAft>
              <a:buFont typeface="Arial" panose="020B0604020202020204" pitchFamily="34" charset="0"/>
              <a:buChar char="•"/>
              <a:defRPr/>
            </a:pPr>
            <a:r>
              <a:rPr lang="en-US" sz="2000" b="0" dirty="0">
                <a:latin typeface="+mj-lt"/>
              </a:rPr>
              <a:t>If you are an independent inventor, you should contact an intellectual property attorney to have an agreement drafted for specifically for your invention and your </a:t>
            </a:r>
            <a:r>
              <a:rPr lang="en-US" sz="2000" b="0" dirty="0" smtClean="0">
                <a:latin typeface="+mj-lt"/>
              </a:rPr>
              <a:t>situation.</a:t>
            </a:r>
            <a:endParaRPr lang="en-US" sz="2000" b="0" dirty="0">
              <a:latin typeface="+mj-lt"/>
            </a:endParaRPr>
          </a:p>
          <a:p>
            <a:endParaRPr lang="en-US" b="0" dirty="0">
              <a:latin typeface="+mj-lt"/>
            </a:endParaRPr>
          </a:p>
        </p:txBody>
      </p:sp>
    </p:spTree>
    <p:extLst>
      <p:ext uri="{BB962C8B-B14F-4D97-AF65-F5344CB8AC3E}">
        <p14:creationId xmlns:p14="http://schemas.microsoft.com/office/powerpoint/2010/main" val="2682605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90600"/>
            <a:ext cx="8229600" cy="1143000"/>
          </a:xfrm>
          <a:prstGeom prst="rect">
            <a:avLst/>
          </a:prstGeom>
        </p:spPr>
        <p:txBody>
          <a:bodyPr>
            <a:noAutofit/>
          </a:bodyPr>
          <a:lstStyle/>
          <a:p>
            <a:r>
              <a:rPr lang="en-US" b="1" dirty="0">
                <a:solidFill>
                  <a:schemeClr val="tx1"/>
                </a:solidFill>
                <a:latin typeface="+mj-lt"/>
              </a:rPr>
              <a:t>Early Steps to Protect Ownership of </a:t>
            </a:r>
            <a:r>
              <a:rPr lang="en-US" b="1" dirty="0" smtClean="0">
                <a:solidFill>
                  <a:schemeClr val="tx1"/>
                </a:solidFill>
                <a:latin typeface="+mj-lt"/>
              </a:rPr>
              <a:t>An Invention  </a:t>
            </a:r>
            <a:endParaRPr lang="en-US" b="1" dirty="0">
              <a:solidFill>
                <a:schemeClr val="tx1"/>
              </a:solidFill>
              <a:latin typeface="+mj-lt"/>
            </a:endParaRPr>
          </a:p>
        </p:txBody>
      </p:sp>
      <p:sp>
        <p:nvSpPr>
          <p:cNvPr id="3" name="Content Placeholder 2"/>
          <p:cNvSpPr>
            <a:spLocks noGrp="1"/>
          </p:cNvSpPr>
          <p:nvPr>
            <p:ph idx="4294967295"/>
          </p:nvPr>
        </p:nvSpPr>
        <p:spPr>
          <a:xfrm>
            <a:off x="762000" y="2362200"/>
            <a:ext cx="7620000" cy="3733800"/>
          </a:xfrm>
          <a:prstGeom prst="rect">
            <a:avLst/>
          </a:prstGeom>
        </p:spPr>
        <p:txBody>
          <a:bodyPr>
            <a:normAutofit fontScale="85000" lnSpcReduction="20000"/>
          </a:bodyPr>
          <a:lstStyle/>
          <a:p>
            <a:pPr marL="290513" indent="-233363"/>
            <a:r>
              <a:rPr lang="en-US" dirty="0" smtClean="0">
                <a:latin typeface="+mj-lt"/>
              </a:rPr>
              <a:t>Provisional Patent</a:t>
            </a:r>
          </a:p>
          <a:p>
            <a:pPr marL="690563" lvl="1" indent="-233363"/>
            <a:r>
              <a:rPr lang="en-US" dirty="0" smtClean="0">
                <a:latin typeface="+mj-lt"/>
              </a:rPr>
              <a:t>Relatively </a:t>
            </a:r>
            <a:r>
              <a:rPr lang="en-US" dirty="0">
                <a:latin typeface="+mj-lt"/>
              </a:rPr>
              <a:t>low-cost way of postponing the cost and effort of drafting and filing a non-provisional patent </a:t>
            </a:r>
            <a:r>
              <a:rPr lang="en-US" dirty="0" smtClean="0">
                <a:latin typeface="+mj-lt"/>
              </a:rPr>
              <a:t>application.</a:t>
            </a:r>
          </a:p>
          <a:p>
            <a:pPr marL="1090613" lvl="2" indent="-233363"/>
            <a:r>
              <a:rPr lang="en-US" dirty="0" smtClean="0">
                <a:latin typeface="+mj-lt"/>
              </a:rPr>
              <a:t>$</a:t>
            </a:r>
            <a:r>
              <a:rPr lang="en-US" dirty="0">
                <a:latin typeface="+mj-lt"/>
              </a:rPr>
              <a:t>250 is the application fee for large organizations and it’s $125 for small entities or an individual. </a:t>
            </a:r>
            <a:endParaRPr lang="en-US" dirty="0" smtClean="0">
              <a:latin typeface="+mj-lt"/>
            </a:endParaRPr>
          </a:p>
          <a:p>
            <a:pPr marL="690563" lvl="1" indent="-233363"/>
            <a:r>
              <a:rPr lang="en-US" dirty="0" smtClean="0">
                <a:latin typeface="+mj-lt"/>
              </a:rPr>
              <a:t>Provides </a:t>
            </a:r>
            <a:r>
              <a:rPr lang="en-US" dirty="0">
                <a:latin typeface="+mj-lt"/>
              </a:rPr>
              <a:t>the applicant one-year to determine whether they wish to proceed with the non-provisional </a:t>
            </a:r>
            <a:r>
              <a:rPr lang="en-US" dirty="0" smtClean="0">
                <a:latin typeface="+mj-lt"/>
              </a:rPr>
              <a:t>application.</a:t>
            </a:r>
            <a:endParaRPr lang="en-US" dirty="0">
              <a:latin typeface="+mj-lt"/>
            </a:endParaRPr>
          </a:p>
          <a:p>
            <a:pPr marL="690563" lvl="1" indent="-233363"/>
            <a:r>
              <a:rPr lang="en-US" dirty="0" smtClean="0">
                <a:latin typeface="+mj-lt"/>
              </a:rPr>
              <a:t>The </a:t>
            </a:r>
            <a:r>
              <a:rPr lang="en-US" dirty="0">
                <a:latin typeface="+mj-lt"/>
              </a:rPr>
              <a:t>20-year utility patent term also does not begin with the filing of a provisional application for </a:t>
            </a:r>
            <a:r>
              <a:rPr lang="en-US" dirty="0" smtClean="0">
                <a:latin typeface="+mj-lt"/>
              </a:rPr>
              <a:t>patent.</a:t>
            </a:r>
          </a:p>
          <a:p>
            <a:pPr marL="400050" lvl="1" indent="0">
              <a:lnSpc>
                <a:spcPct val="110000"/>
              </a:lnSpc>
              <a:spcBef>
                <a:spcPts val="1200"/>
              </a:spcBef>
              <a:buNone/>
            </a:pPr>
            <a:endParaRPr lang="en-US" dirty="0">
              <a:latin typeface="+mj-lt"/>
            </a:endParaRPr>
          </a:p>
          <a:p>
            <a:pPr lvl="1">
              <a:buFont typeface="Wingdings" panose="05000000000000000000" pitchFamily="2" charset="2"/>
              <a:buChar char="Ø"/>
            </a:pPr>
            <a:endParaRPr lang="en-US" sz="2000" dirty="0" smtClean="0">
              <a:latin typeface="+mj-lt"/>
            </a:endParaRPr>
          </a:p>
          <a:p>
            <a:pPr lvl="1"/>
            <a:endParaRPr lang="en-US" sz="2000" dirty="0" smtClean="0">
              <a:latin typeface="+mj-lt"/>
            </a:endParaRPr>
          </a:p>
          <a:p>
            <a:pPr lvl="1"/>
            <a:endParaRPr lang="en-US" sz="2000" dirty="0">
              <a:latin typeface="+mj-lt"/>
            </a:endParaRPr>
          </a:p>
        </p:txBody>
      </p:sp>
    </p:spTree>
    <p:extLst>
      <p:ext uri="{BB962C8B-B14F-4D97-AF65-F5344CB8AC3E}">
        <p14:creationId xmlns:p14="http://schemas.microsoft.com/office/powerpoint/2010/main" val="4282287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mj-lt"/>
              </a:rPr>
              <a:t>What’s it Worth?</a:t>
            </a:r>
            <a:endParaRPr lang="en-US" dirty="0">
              <a:latin typeface="+mj-lt"/>
            </a:endParaRPr>
          </a:p>
        </p:txBody>
      </p:sp>
      <p:sp>
        <p:nvSpPr>
          <p:cNvPr id="3" name="Content Placeholder 2"/>
          <p:cNvSpPr>
            <a:spLocks noGrp="1"/>
          </p:cNvSpPr>
          <p:nvPr>
            <p:ph idx="1"/>
          </p:nvPr>
        </p:nvSpPr>
        <p:spPr>
          <a:xfrm>
            <a:off x="457200" y="1951037"/>
            <a:ext cx="8229600" cy="4525963"/>
          </a:xfrm>
        </p:spPr>
        <p:txBody>
          <a:bodyPr>
            <a:normAutofit/>
          </a:bodyPr>
          <a:lstStyle/>
          <a:p>
            <a:pPr marL="0" indent="0" algn="ctr">
              <a:buNone/>
            </a:pPr>
            <a:r>
              <a:rPr lang="en-US" sz="4000" b="0" i="0" dirty="0" smtClean="0">
                <a:latin typeface="+mj-lt"/>
              </a:rPr>
              <a:t>Intellectual property protection is only valuable if you are able to </a:t>
            </a:r>
            <a:r>
              <a:rPr lang="en-US" sz="4000" dirty="0">
                <a:latin typeface="+mj-lt"/>
              </a:rPr>
              <a:t> </a:t>
            </a:r>
            <a:r>
              <a:rPr lang="en-US" sz="4000" dirty="0" smtClean="0">
                <a:latin typeface="+mj-lt"/>
              </a:rPr>
              <a:t>         </a:t>
            </a:r>
            <a:r>
              <a:rPr lang="en-US" sz="4000" b="0" i="0" dirty="0" smtClean="0">
                <a:latin typeface="+mj-lt"/>
              </a:rPr>
              <a:t>enforce your rights. </a:t>
            </a:r>
          </a:p>
          <a:p>
            <a:pPr marL="0" indent="0" algn="ctr">
              <a:buNone/>
            </a:pPr>
            <a:endParaRPr lang="en-US" sz="4000" b="0" i="0" dirty="0" smtClean="0">
              <a:latin typeface="+mj-lt"/>
            </a:endParaRPr>
          </a:p>
          <a:p>
            <a:pPr marL="0" indent="0" algn="ctr">
              <a:buNone/>
            </a:pPr>
            <a:r>
              <a:rPr lang="en-US" sz="4000" b="0" i="0" dirty="0" smtClean="0">
                <a:latin typeface="+mj-lt"/>
              </a:rPr>
              <a:t>Litigation is costly!</a:t>
            </a:r>
            <a:endParaRPr lang="en-US" sz="4000" b="0" i="0" dirty="0">
              <a:latin typeface="+mj-lt"/>
            </a:endParaRPr>
          </a:p>
        </p:txBody>
      </p:sp>
    </p:spTree>
    <p:extLst>
      <p:ext uri="{BB962C8B-B14F-4D97-AF65-F5344CB8AC3E}">
        <p14:creationId xmlns:p14="http://schemas.microsoft.com/office/powerpoint/2010/main" val="389128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143000"/>
          </a:xfrm>
        </p:spPr>
        <p:txBody>
          <a:bodyPr>
            <a:noAutofit/>
          </a:bodyPr>
          <a:lstStyle/>
          <a:p>
            <a:r>
              <a:rPr lang="en-US" dirty="0" smtClean="0">
                <a:latin typeface="+mj-lt"/>
              </a:rPr>
              <a:t>Where do </a:t>
            </a:r>
            <a:r>
              <a:rPr lang="en-US" dirty="0" err="1" smtClean="0">
                <a:latin typeface="+mj-lt"/>
              </a:rPr>
              <a:t>KT</a:t>
            </a:r>
            <a:r>
              <a:rPr lang="en-US" dirty="0" smtClean="0">
                <a:latin typeface="+mj-lt"/>
              </a:rPr>
              <a:t> Professionals </a:t>
            </a:r>
            <a:br>
              <a:rPr lang="en-US" dirty="0" smtClean="0">
                <a:latin typeface="+mj-lt"/>
              </a:rPr>
            </a:br>
            <a:r>
              <a:rPr lang="en-US" dirty="0" smtClean="0">
                <a:latin typeface="+mj-lt"/>
              </a:rPr>
              <a:t>Fit In to </a:t>
            </a:r>
            <a:r>
              <a:rPr lang="en-US" dirty="0" err="1" smtClean="0">
                <a:latin typeface="+mj-lt"/>
              </a:rPr>
              <a:t>TT</a:t>
            </a:r>
            <a:r>
              <a:rPr lang="en-US" dirty="0" smtClean="0">
                <a:latin typeface="+mj-lt"/>
              </a:rPr>
              <a:t>?</a:t>
            </a:r>
            <a:endParaRPr lang="en-US" dirty="0">
              <a:latin typeface="+mj-lt"/>
            </a:endParaRPr>
          </a:p>
        </p:txBody>
      </p:sp>
      <p:sp>
        <p:nvSpPr>
          <p:cNvPr id="6" name="Content Placeholder 5"/>
          <p:cNvSpPr>
            <a:spLocks noGrp="1"/>
          </p:cNvSpPr>
          <p:nvPr>
            <p:ph idx="1"/>
          </p:nvPr>
        </p:nvSpPr>
        <p:spPr>
          <a:xfrm>
            <a:off x="457200" y="2332037"/>
            <a:ext cx="8229600" cy="3992563"/>
          </a:xfrm>
        </p:spPr>
        <p:txBody>
          <a:bodyPr/>
          <a:lstStyle/>
          <a:p>
            <a:r>
              <a:rPr lang="en-US" b="0" i="0" dirty="0" smtClean="0">
                <a:latin typeface="+mj-lt"/>
              </a:rPr>
              <a:t>Educate colleagues about best practices in </a:t>
            </a:r>
            <a:r>
              <a:rPr lang="en-US" b="0" i="0" dirty="0" err="1" smtClean="0">
                <a:latin typeface="+mj-lt"/>
              </a:rPr>
              <a:t>TT</a:t>
            </a:r>
            <a:r>
              <a:rPr lang="en-US" b="0" i="0" dirty="0" smtClean="0">
                <a:latin typeface="+mj-lt"/>
              </a:rPr>
              <a:t>.</a:t>
            </a:r>
          </a:p>
          <a:p>
            <a:r>
              <a:rPr lang="en-US" b="0" i="0" dirty="0">
                <a:latin typeface="+mj-lt"/>
              </a:rPr>
              <a:t>Define important stakeholder groups.</a:t>
            </a:r>
          </a:p>
          <a:p>
            <a:r>
              <a:rPr lang="en-US" b="0" i="0" dirty="0" smtClean="0">
                <a:latin typeface="+mj-lt"/>
              </a:rPr>
              <a:t>Reconcile values and needs of different stakeholder groups.</a:t>
            </a:r>
          </a:p>
          <a:p>
            <a:r>
              <a:rPr lang="en-US" b="0" i="0" dirty="0" smtClean="0">
                <a:latin typeface="+mj-lt"/>
              </a:rPr>
              <a:t>Help researchers consider how best to communicate with each group</a:t>
            </a:r>
            <a:r>
              <a:rPr lang="en-US" b="0" i="0" dirty="0" smtClean="0">
                <a:latin typeface="+mj-lt"/>
              </a:rPr>
              <a:t>.</a:t>
            </a:r>
            <a:endParaRPr lang="en-US" b="0" i="0" dirty="0" smtClean="0">
              <a:latin typeface="+mj-lt"/>
            </a:endParaRPr>
          </a:p>
          <a:p>
            <a:endParaRPr lang="en-US" b="0" i="0" dirty="0" smtClean="0">
              <a:latin typeface="+mj-lt"/>
            </a:endParaRPr>
          </a:p>
          <a:p>
            <a:endParaRPr lang="en-US" b="0" i="0" dirty="0" smtClean="0">
              <a:latin typeface="+mj-lt"/>
            </a:endParaRPr>
          </a:p>
          <a:p>
            <a:endParaRPr lang="en-US" b="0" i="0" dirty="0">
              <a:latin typeface="+mj-lt"/>
            </a:endParaRPr>
          </a:p>
        </p:txBody>
      </p:sp>
    </p:spTree>
    <p:extLst>
      <p:ext uri="{BB962C8B-B14F-4D97-AF65-F5344CB8AC3E}">
        <p14:creationId xmlns:p14="http://schemas.microsoft.com/office/powerpoint/2010/main" val="2157049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mj-lt"/>
              </a:rPr>
              <a:t>Communication Breakdown</a:t>
            </a:r>
            <a:endParaRPr lang="en-US" dirty="0">
              <a:latin typeface="+mj-lt"/>
            </a:endParaRPr>
          </a:p>
        </p:txBody>
      </p:sp>
      <p:graphicFrame>
        <p:nvGraphicFramePr>
          <p:cNvPr id="4" name="Content Placeholder 3" descr="Key differences; academia and industry table."/>
          <p:cNvGraphicFramePr>
            <a:graphicFrameLocks noGrp="1"/>
          </p:cNvGraphicFramePr>
          <p:nvPr>
            <p:ph idx="1"/>
            <p:extLst>
              <p:ext uri="{D42A27DB-BD31-4B8C-83A1-F6EECF244321}">
                <p14:modId xmlns:p14="http://schemas.microsoft.com/office/powerpoint/2010/main" val="2153033811"/>
              </p:ext>
            </p:extLst>
          </p:nvPr>
        </p:nvGraphicFramePr>
        <p:xfrm>
          <a:off x="838200" y="1793240"/>
          <a:ext cx="7467600" cy="3921760"/>
        </p:xfrm>
        <a:graphic>
          <a:graphicData uri="http://schemas.openxmlformats.org/drawingml/2006/table">
            <a:tbl>
              <a:tblPr firstRow="1" bandRow="1">
                <a:tableStyleId>{5C22544A-7EE6-4342-B048-85BDC9FD1C3A}</a:tableStyleId>
              </a:tblPr>
              <a:tblGrid>
                <a:gridCol w="2057400"/>
                <a:gridCol w="2743200"/>
                <a:gridCol w="2667000"/>
              </a:tblGrid>
              <a:tr h="447040">
                <a:tc>
                  <a:txBody>
                    <a:bodyPr/>
                    <a:lstStyle/>
                    <a:p>
                      <a:pPr algn="ctr"/>
                      <a:r>
                        <a:rPr lang="en-US" dirty="0" smtClean="0">
                          <a:solidFill>
                            <a:schemeClr val="tx1"/>
                          </a:solidFill>
                        </a:rPr>
                        <a:t>Key Differences</a:t>
                      </a:r>
                      <a:endParaRPr lang="en-US" dirty="0">
                        <a:solidFill>
                          <a:schemeClr val="tx1"/>
                        </a:solidFill>
                      </a:endParaRPr>
                    </a:p>
                  </a:txBody>
                  <a:tcPr/>
                </a:tc>
                <a:tc>
                  <a:txBody>
                    <a:bodyPr/>
                    <a:lstStyle/>
                    <a:p>
                      <a:pPr algn="ctr"/>
                      <a:r>
                        <a:rPr lang="en-US" dirty="0" smtClean="0">
                          <a:solidFill>
                            <a:schemeClr val="tx1"/>
                          </a:solidFill>
                        </a:rPr>
                        <a:t>Academia</a:t>
                      </a:r>
                      <a:endParaRPr lang="en-US" dirty="0">
                        <a:solidFill>
                          <a:schemeClr val="tx1"/>
                        </a:solidFill>
                      </a:endParaRPr>
                    </a:p>
                  </a:txBody>
                  <a:tcPr/>
                </a:tc>
                <a:tc>
                  <a:txBody>
                    <a:bodyPr/>
                    <a:lstStyle/>
                    <a:p>
                      <a:pPr algn="ctr"/>
                      <a:r>
                        <a:rPr lang="en-US" dirty="0" smtClean="0">
                          <a:solidFill>
                            <a:schemeClr val="tx1"/>
                          </a:solidFill>
                        </a:rPr>
                        <a:t>Industry</a:t>
                      </a:r>
                      <a:endParaRPr lang="en-US" dirty="0">
                        <a:solidFill>
                          <a:schemeClr val="tx1"/>
                        </a:solidFill>
                      </a:endParaRPr>
                    </a:p>
                  </a:txBody>
                  <a:tcPr/>
                </a:tc>
              </a:tr>
              <a:tr h="370840">
                <a:tc>
                  <a:txBody>
                    <a:bodyPr/>
                    <a:lstStyle/>
                    <a:p>
                      <a:pPr algn="ctr"/>
                      <a:r>
                        <a:rPr lang="en-US" dirty="0" smtClean="0"/>
                        <a:t>Timeframes</a:t>
                      </a:r>
                      <a:endParaRPr lang="en-US" dirty="0"/>
                    </a:p>
                  </a:txBody>
                  <a:tcPr anchor="ctr"/>
                </a:tc>
                <a:tc>
                  <a:txBody>
                    <a:bodyPr/>
                    <a:lstStyle/>
                    <a:p>
                      <a:pPr algn="ctr"/>
                      <a:r>
                        <a:rPr lang="en-US" dirty="0" smtClean="0"/>
                        <a:t>Long-</a:t>
                      </a:r>
                      <a:r>
                        <a:rPr lang="en-US" baseline="0" dirty="0" smtClean="0"/>
                        <a:t> typically structured based on academic calendar</a:t>
                      </a:r>
                      <a:endParaRPr lang="en-US" dirty="0"/>
                    </a:p>
                  </a:txBody>
                  <a:tcPr anchor="ctr"/>
                </a:tc>
                <a:tc>
                  <a:txBody>
                    <a:bodyPr/>
                    <a:lstStyle/>
                    <a:p>
                      <a:pPr algn="ctr"/>
                      <a:r>
                        <a:rPr lang="en-US" dirty="0" smtClean="0"/>
                        <a:t>Short- three month</a:t>
                      </a:r>
                      <a:r>
                        <a:rPr lang="en-US" baseline="0" dirty="0" smtClean="0"/>
                        <a:t> window of opportunity</a:t>
                      </a:r>
                      <a:endParaRPr lang="en-US" dirty="0"/>
                    </a:p>
                  </a:txBody>
                  <a:tcPr anchor="ctr"/>
                </a:tc>
              </a:tr>
              <a:tr h="370840">
                <a:tc>
                  <a:txBody>
                    <a:bodyPr/>
                    <a:lstStyle/>
                    <a:p>
                      <a:pPr algn="ctr"/>
                      <a:r>
                        <a:rPr lang="en-US" dirty="0" smtClean="0"/>
                        <a:t>Critical Considerations</a:t>
                      </a:r>
                      <a:endParaRPr lang="en-US" dirty="0"/>
                    </a:p>
                  </a:txBody>
                  <a:tcPr anchor="ctr"/>
                </a:tc>
                <a:tc>
                  <a:txBody>
                    <a:bodyPr/>
                    <a:lstStyle/>
                    <a:p>
                      <a:pPr algn="ctr"/>
                      <a:r>
                        <a:rPr lang="en-US" dirty="0" smtClean="0"/>
                        <a:t>Generalizability</a:t>
                      </a:r>
                      <a:r>
                        <a:rPr lang="en-US" baseline="0" dirty="0" smtClean="0"/>
                        <a:t> of results and ability to replicate</a:t>
                      </a:r>
                      <a:endParaRPr lang="en-US" dirty="0"/>
                    </a:p>
                  </a:txBody>
                  <a:tcPr anchor="ctr"/>
                </a:tc>
                <a:tc>
                  <a:txBody>
                    <a:bodyPr/>
                    <a:lstStyle/>
                    <a:p>
                      <a:pPr algn="ctr"/>
                      <a:r>
                        <a:rPr lang="en-US" dirty="0" smtClean="0"/>
                        <a:t>Specificity of results and ability to protect</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Methods</a:t>
                      </a:r>
                    </a:p>
                  </a:txBody>
                  <a:tcPr anchor="ctr"/>
                </a:tc>
                <a:tc>
                  <a:txBody>
                    <a:bodyPr/>
                    <a:lstStyle/>
                    <a:p>
                      <a:pPr algn="ctr"/>
                      <a:r>
                        <a:rPr lang="en-US" dirty="0" smtClean="0"/>
                        <a:t>Small samples due to lack of resources</a:t>
                      </a:r>
                      <a:endParaRPr lang="en-US" dirty="0"/>
                    </a:p>
                  </a:txBody>
                  <a:tcPr anchor="ctr"/>
                </a:tc>
                <a:tc>
                  <a:txBody>
                    <a:bodyPr/>
                    <a:lstStyle/>
                    <a:p>
                      <a:pPr algn="ctr"/>
                      <a:r>
                        <a:rPr lang="en-US" dirty="0" smtClean="0"/>
                        <a:t>Large samples include</a:t>
                      </a:r>
                      <a:r>
                        <a:rPr lang="en-US" baseline="0" dirty="0" smtClean="0"/>
                        <a:t> mix of end users</a:t>
                      </a:r>
                      <a:endParaRPr lang="en-US" dirty="0"/>
                    </a:p>
                  </a:txBody>
                  <a:tcPr anchor="ctr"/>
                </a:tc>
              </a:tr>
              <a:tr h="370840">
                <a:tc>
                  <a:txBody>
                    <a:bodyPr/>
                    <a:lstStyle/>
                    <a:p>
                      <a:pPr algn="ctr"/>
                      <a:r>
                        <a:rPr lang="en-US" dirty="0" smtClean="0"/>
                        <a:t>Values</a:t>
                      </a:r>
                      <a:endParaRPr lang="en-US" dirty="0"/>
                    </a:p>
                  </a:txBody>
                  <a:tcPr anchor="ctr"/>
                </a:tc>
                <a:tc>
                  <a:txBody>
                    <a:bodyPr/>
                    <a:lstStyle/>
                    <a:p>
                      <a:pPr algn="ctr"/>
                      <a:r>
                        <a:rPr lang="en-US" dirty="0" smtClean="0"/>
                        <a:t>Tenure and promotion driven by publication</a:t>
                      </a:r>
                      <a:endParaRPr lang="en-US" dirty="0"/>
                    </a:p>
                  </a:txBody>
                  <a:tcPr anchor="ctr"/>
                </a:tc>
                <a:tc>
                  <a:txBody>
                    <a:bodyPr/>
                    <a:lstStyle/>
                    <a:p>
                      <a:pPr algn="ctr"/>
                      <a:r>
                        <a:rPr lang="en-US" dirty="0" smtClean="0"/>
                        <a:t>Longevity</a:t>
                      </a:r>
                      <a:r>
                        <a:rPr lang="en-US" baseline="0" dirty="0" smtClean="0"/>
                        <a:t> driven by market success</a:t>
                      </a:r>
                      <a:endParaRPr lang="en-US" dirty="0"/>
                    </a:p>
                  </a:txBody>
                  <a:tcPr anchor="ctr"/>
                </a:tc>
              </a:tr>
              <a:tr h="370840">
                <a:tc>
                  <a:txBody>
                    <a:bodyPr/>
                    <a:lstStyle/>
                    <a:p>
                      <a:pPr algn="ctr"/>
                      <a:r>
                        <a:rPr lang="en-US" dirty="0" smtClean="0"/>
                        <a:t>Consequences</a:t>
                      </a:r>
                      <a:endParaRPr lang="en-US" dirty="0"/>
                    </a:p>
                  </a:txBody>
                  <a:tcPr anchor="ctr"/>
                </a:tc>
                <a:tc>
                  <a:txBody>
                    <a:bodyPr/>
                    <a:lstStyle/>
                    <a:p>
                      <a:pPr algn="ctr"/>
                      <a:r>
                        <a:rPr lang="en-US" dirty="0" smtClean="0"/>
                        <a:t>No publication</a:t>
                      </a:r>
                      <a:r>
                        <a:rPr lang="en-US" baseline="0" dirty="0" smtClean="0"/>
                        <a:t> = No promotion</a:t>
                      </a:r>
                      <a:endParaRPr lang="en-US" dirty="0"/>
                    </a:p>
                  </a:txBody>
                  <a:tcPr anchor="ctr"/>
                </a:tc>
                <a:tc>
                  <a:txBody>
                    <a:bodyPr/>
                    <a:lstStyle/>
                    <a:p>
                      <a:pPr algn="ctr"/>
                      <a:r>
                        <a:rPr lang="en-US" dirty="0" smtClean="0"/>
                        <a:t>No sale = business failure and job loss</a:t>
                      </a:r>
                      <a:endParaRPr lang="en-US" dirty="0"/>
                    </a:p>
                  </a:txBody>
                  <a:tcPr anchor="ctr"/>
                </a:tc>
              </a:tr>
            </a:tbl>
          </a:graphicData>
        </a:graphic>
      </p:graphicFrame>
    </p:spTree>
    <p:extLst>
      <p:ext uri="{BB962C8B-B14F-4D97-AF65-F5344CB8AC3E}">
        <p14:creationId xmlns:p14="http://schemas.microsoft.com/office/powerpoint/2010/main" val="1381844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143000"/>
          </a:xfrm>
        </p:spPr>
        <p:txBody>
          <a:bodyPr/>
          <a:lstStyle/>
          <a:p>
            <a:r>
              <a:rPr lang="en-US" dirty="0">
                <a:latin typeface="+mj-lt"/>
              </a:rPr>
              <a:t>Role Playing </a:t>
            </a:r>
            <a:r>
              <a:rPr lang="en-US" dirty="0" smtClean="0">
                <a:latin typeface="+mj-lt"/>
              </a:rPr>
              <a:t>Exercise</a:t>
            </a:r>
            <a:endParaRPr lang="en-US" dirty="0">
              <a:latin typeface="+mj-lt"/>
            </a:endParaRPr>
          </a:p>
        </p:txBody>
      </p:sp>
      <p:sp>
        <p:nvSpPr>
          <p:cNvPr id="3" name="Content Placeholder 2"/>
          <p:cNvSpPr>
            <a:spLocks noGrp="1"/>
          </p:cNvSpPr>
          <p:nvPr>
            <p:ph idx="1"/>
          </p:nvPr>
        </p:nvSpPr>
        <p:spPr>
          <a:xfrm>
            <a:off x="457200" y="1874837"/>
            <a:ext cx="8229600" cy="4525963"/>
          </a:xfrm>
        </p:spPr>
        <p:txBody>
          <a:bodyPr/>
          <a:lstStyle/>
          <a:p>
            <a:r>
              <a:rPr lang="en-US" dirty="0" smtClean="0">
                <a:latin typeface="+mj-lt"/>
              </a:rPr>
              <a:t>4 stakeholder groups</a:t>
            </a:r>
          </a:p>
          <a:p>
            <a:pPr lvl="1"/>
            <a:r>
              <a:rPr lang="en-US" dirty="0" smtClean="0">
                <a:latin typeface="+mj-lt"/>
              </a:rPr>
              <a:t>Private sector product manufacturer</a:t>
            </a:r>
          </a:p>
          <a:p>
            <a:pPr lvl="1"/>
            <a:r>
              <a:rPr lang="en-US" dirty="0" smtClean="0">
                <a:latin typeface="+mj-lt"/>
              </a:rPr>
              <a:t>Academic inventor</a:t>
            </a:r>
          </a:p>
          <a:p>
            <a:pPr lvl="1"/>
            <a:r>
              <a:rPr lang="en-US" dirty="0" smtClean="0">
                <a:latin typeface="+mj-lt"/>
              </a:rPr>
              <a:t>Technology Transfer Office</a:t>
            </a:r>
          </a:p>
          <a:p>
            <a:pPr lvl="1"/>
            <a:r>
              <a:rPr lang="en-US" dirty="0" err="1" smtClean="0">
                <a:latin typeface="+mj-lt"/>
              </a:rPr>
              <a:t>KT</a:t>
            </a:r>
            <a:r>
              <a:rPr lang="en-US" dirty="0" smtClean="0">
                <a:latin typeface="+mj-lt"/>
              </a:rPr>
              <a:t> Professional</a:t>
            </a:r>
            <a:endParaRPr lang="en-US" dirty="0">
              <a:latin typeface="+mj-lt"/>
            </a:endParaRPr>
          </a:p>
          <a:p>
            <a:r>
              <a:rPr lang="en-US" dirty="0" smtClean="0">
                <a:latin typeface="+mj-lt"/>
              </a:rPr>
              <a:t>Let’s see if we can come to agreeable terms…</a:t>
            </a:r>
            <a:endParaRPr lang="en-US" dirty="0">
              <a:latin typeface="+mj-lt"/>
            </a:endParaRPr>
          </a:p>
        </p:txBody>
      </p:sp>
    </p:spTree>
    <p:extLst>
      <p:ext uri="{BB962C8B-B14F-4D97-AF65-F5344CB8AC3E}">
        <p14:creationId xmlns:p14="http://schemas.microsoft.com/office/powerpoint/2010/main" val="3468001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mj-lt"/>
              </a:rPr>
              <a:t>How Did </a:t>
            </a:r>
            <a:r>
              <a:rPr lang="en-US" dirty="0" smtClean="0"/>
              <a:t>It</a:t>
            </a:r>
            <a:r>
              <a:rPr lang="en-US" dirty="0" smtClean="0">
                <a:latin typeface="+mj-lt"/>
              </a:rPr>
              <a:t> Go?</a:t>
            </a:r>
            <a:endParaRPr lang="en-US" dirty="0">
              <a:latin typeface="+mj-lt"/>
            </a:endParaRPr>
          </a:p>
        </p:txBody>
      </p:sp>
      <p:sp>
        <p:nvSpPr>
          <p:cNvPr id="3" name="Content Placeholder 2"/>
          <p:cNvSpPr>
            <a:spLocks noGrp="1"/>
          </p:cNvSpPr>
          <p:nvPr>
            <p:ph idx="1"/>
          </p:nvPr>
        </p:nvSpPr>
        <p:spPr>
          <a:xfrm>
            <a:off x="457200" y="2087562"/>
            <a:ext cx="8229600" cy="4525963"/>
          </a:xfrm>
        </p:spPr>
        <p:txBody>
          <a:bodyPr/>
          <a:lstStyle/>
          <a:p>
            <a:r>
              <a:rPr lang="en-US" b="0" dirty="0" smtClean="0">
                <a:latin typeface="+mj-lt"/>
              </a:rPr>
              <a:t>Debrief on the role playing exercise and lessons learned. </a:t>
            </a:r>
          </a:p>
          <a:p>
            <a:endParaRPr lang="en-US" b="0" dirty="0" smtClean="0">
              <a:latin typeface="+mj-lt"/>
            </a:endParaRPr>
          </a:p>
          <a:p>
            <a:pPr marL="0" indent="0">
              <a:buNone/>
            </a:pPr>
            <a:endParaRPr lang="en-US" b="0" dirty="0" smtClean="0">
              <a:latin typeface="+mj-lt"/>
            </a:endParaRPr>
          </a:p>
          <a:p>
            <a:pPr marL="0" indent="0" algn="ctr">
              <a:buNone/>
            </a:pPr>
            <a:r>
              <a:rPr lang="en-US" b="0" i="1" dirty="0" smtClean="0">
                <a:latin typeface="+mj-lt"/>
              </a:rPr>
              <a:t>Let’s explore </a:t>
            </a:r>
            <a:r>
              <a:rPr lang="en-US" i="1" dirty="0" smtClean="0">
                <a:latin typeface="+mj-lt"/>
              </a:rPr>
              <a:t>a few </a:t>
            </a:r>
            <a:r>
              <a:rPr lang="en-US" i="1" dirty="0" err="1" smtClean="0">
                <a:latin typeface="+mj-lt"/>
              </a:rPr>
              <a:t>KT</a:t>
            </a:r>
            <a:r>
              <a:rPr lang="en-US" i="1" dirty="0" smtClean="0">
                <a:latin typeface="+mj-lt"/>
              </a:rPr>
              <a:t> tools that </a:t>
            </a:r>
            <a:r>
              <a:rPr lang="en-US" b="0" i="1" dirty="0" smtClean="0">
                <a:latin typeface="+mj-lt"/>
              </a:rPr>
              <a:t>can be used to help these stakeholder groups to better understand one another. </a:t>
            </a:r>
            <a:endParaRPr lang="en-US" b="0" i="1" dirty="0">
              <a:latin typeface="+mj-lt"/>
            </a:endParaRPr>
          </a:p>
        </p:txBody>
      </p:sp>
    </p:spTree>
    <p:extLst>
      <p:ext uri="{BB962C8B-B14F-4D97-AF65-F5344CB8AC3E}">
        <p14:creationId xmlns:p14="http://schemas.microsoft.com/office/powerpoint/2010/main" val="549606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Learning Objectives</a:t>
            </a:r>
            <a:endParaRPr lang="en-US" b="1" dirty="0">
              <a:latin typeface="+mj-lt"/>
            </a:endParaRPr>
          </a:p>
        </p:txBody>
      </p:sp>
      <p:sp>
        <p:nvSpPr>
          <p:cNvPr id="3" name="Content Placeholder 2"/>
          <p:cNvSpPr>
            <a:spLocks noGrp="1"/>
          </p:cNvSpPr>
          <p:nvPr>
            <p:ph idx="1"/>
          </p:nvPr>
        </p:nvSpPr>
        <p:spPr>
          <a:xfrm>
            <a:off x="457200" y="1447800"/>
            <a:ext cx="8229600" cy="4525963"/>
          </a:xfrm>
        </p:spPr>
        <p:txBody>
          <a:bodyPr/>
          <a:lstStyle/>
          <a:p>
            <a:r>
              <a:rPr lang="en-US" sz="2800" b="0" i="0" dirty="0" smtClean="0">
                <a:latin typeface="+mj-lt"/>
              </a:rPr>
              <a:t>Understand the activities involved in generating and translating/transferring knowledge to external parties. </a:t>
            </a:r>
          </a:p>
          <a:p>
            <a:r>
              <a:rPr lang="en-US" sz="2800" b="0" i="0" dirty="0" smtClean="0">
                <a:latin typeface="+mj-lt"/>
              </a:rPr>
              <a:t>Identify the major phases of the new product development process.</a:t>
            </a:r>
          </a:p>
          <a:p>
            <a:r>
              <a:rPr lang="en-US" sz="2800" b="0" i="0" dirty="0" smtClean="0">
                <a:latin typeface="+mj-lt"/>
              </a:rPr>
              <a:t>Describe various forms of intellectual property protection and when they would be used.</a:t>
            </a:r>
          </a:p>
          <a:p>
            <a:r>
              <a:rPr lang="en-US" sz="2800" b="0" i="0" dirty="0" smtClean="0">
                <a:latin typeface="+mj-lt"/>
              </a:rPr>
              <a:t>Articulate how the Knowledge to Action model can be used to define </a:t>
            </a:r>
            <a:r>
              <a:rPr lang="en-US" sz="2800" b="0" i="0" dirty="0" err="1" smtClean="0">
                <a:latin typeface="+mj-lt"/>
              </a:rPr>
              <a:t>TT</a:t>
            </a:r>
            <a:r>
              <a:rPr lang="en-US" sz="2800" b="0" i="0" dirty="0" smtClean="0">
                <a:latin typeface="+mj-lt"/>
              </a:rPr>
              <a:t> activities.</a:t>
            </a:r>
          </a:p>
          <a:p>
            <a:endParaRPr lang="en-US" sz="2800" b="0" i="0" dirty="0" smtClean="0">
              <a:latin typeface="+mj-lt"/>
            </a:endParaRPr>
          </a:p>
          <a:p>
            <a:endParaRPr lang="en-US" b="0" i="0" dirty="0" smtClean="0">
              <a:latin typeface="+mj-lt"/>
            </a:endParaRPr>
          </a:p>
          <a:p>
            <a:endParaRPr lang="en-US" b="0" i="0" dirty="0" smtClean="0">
              <a:latin typeface="+mj-lt"/>
            </a:endParaRPr>
          </a:p>
          <a:p>
            <a:endParaRPr lang="en-US" b="0" i="0" dirty="0">
              <a:latin typeface="+mj-lt"/>
            </a:endParaRPr>
          </a:p>
        </p:txBody>
      </p:sp>
    </p:spTree>
    <p:extLst>
      <p:ext uri="{BB962C8B-B14F-4D97-AF65-F5344CB8AC3E}">
        <p14:creationId xmlns:p14="http://schemas.microsoft.com/office/powerpoint/2010/main" val="4124028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t>KT</a:t>
            </a:r>
            <a:r>
              <a:rPr lang="en-US" dirty="0" smtClean="0"/>
              <a:t> for </a:t>
            </a:r>
            <a:r>
              <a:rPr lang="en-US" dirty="0" err="1" smtClean="0"/>
              <a:t>TT</a:t>
            </a:r>
            <a:r>
              <a:rPr lang="en-US" dirty="0" smtClean="0"/>
              <a:t> Tools</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smtClean="0"/>
              <a:t>Knowledge to Action Model</a:t>
            </a:r>
            <a:r>
              <a:rPr lang="en-US" dirty="0" smtClean="0"/>
              <a:t>- offers a useful framework that can be modified to reflect the translation of invention and innovation outputs. </a:t>
            </a:r>
          </a:p>
          <a:p>
            <a:r>
              <a:rPr lang="en-US" b="1" i="1" dirty="0" err="1" smtClean="0"/>
              <a:t>KT</a:t>
            </a:r>
            <a:r>
              <a:rPr lang="en-US" b="1" i="1" dirty="0" smtClean="0"/>
              <a:t> Tables</a:t>
            </a:r>
            <a:r>
              <a:rPr lang="en-US" dirty="0" smtClean="0"/>
              <a:t>- define what to share and how to share information with six stakeholder groups. Considers anticipated outcomes. </a:t>
            </a:r>
          </a:p>
          <a:p>
            <a:r>
              <a:rPr lang="en-US" b="1" i="1" dirty="0" smtClean="0"/>
              <a:t>Contextualized Knowledge Packages (</a:t>
            </a:r>
            <a:r>
              <a:rPr lang="en-US" b="1" i="1" dirty="0" err="1" smtClean="0"/>
              <a:t>CKP</a:t>
            </a:r>
            <a:r>
              <a:rPr lang="en-US" b="1" i="1" dirty="0" smtClean="0"/>
              <a:t>)</a:t>
            </a:r>
            <a:r>
              <a:rPr lang="en-US" dirty="0" smtClean="0"/>
              <a:t>- provides a framework for putting information into a form that can be easily recognized and valued by a particular stakeholder group.</a:t>
            </a:r>
            <a:endParaRPr lang="en-US" b="1" i="1" dirty="0"/>
          </a:p>
        </p:txBody>
      </p:sp>
    </p:spTree>
    <p:extLst>
      <p:ext uri="{BB962C8B-B14F-4D97-AF65-F5344CB8AC3E}">
        <p14:creationId xmlns:p14="http://schemas.microsoft.com/office/powerpoint/2010/main" val="3826113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tint val="20000"/>
          </a:schemeClr>
        </a:solidFill>
        <a:effectLst/>
      </p:bgPr>
    </p:bg>
    <p:spTree>
      <p:nvGrpSpPr>
        <p:cNvPr id="1" name=""/>
        <p:cNvGrpSpPr/>
        <p:nvPr/>
      </p:nvGrpSpPr>
      <p:grpSpPr>
        <a:xfrm>
          <a:off x="0" y="0"/>
          <a:ext cx="0" cy="0"/>
          <a:chOff x="0" y="0"/>
          <a:chExt cx="0" cy="0"/>
        </a:xfrm>
      </p:grpSpPr>
      <p:pic>
        <p:nvPicPr>
          <p:cNvPr id="2050" name="Picture 2" descr="KTA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41443"/>
            <a:ext cx="6019800" cy="506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idx="4294967295"/>
          </p:nvPr>
        </p:nvSpPr>
        <p:spPr>
          <a:xfrm>
            <a:off x="457200" y="609600"/>
            <a:ext cx="8229600" cy="1143000"/>
          </a:xfrm>
        </p:spPr>
        <p:txBody>
          <a:bodyPr/>
          <a:lstStyle/>
          <a:p>
            <a:r>
              <a:rPr lang="en-US" dirty="0" smtClean="0">
                <a:latin typeface="+mj-lt"/>
              </a:rPr>
              <a:t>Graham’s </a:t>
            </a:r>
            <a:r>
              <a:rPr lang="en-US" dirty="0" err="1" smtClean="0">
                <a:latin typeface="+mj-lt"/>
              </a:rPr>
              <a:t>KTA</a:t>
            </a:r>
            <a:r>
              <a:rPr lang="en-US" dirty="0" smtClean="0">
                <a:latin typeface="+mj-lt"/>
              </a:rPr>
              <a:t> Model</a:t>
            </a:r>
            <a:endParaRPr lang="en-US" dirty="0">
              <a:latin typeface="+mj-lt"/>
            </a:endParaRPr>
          </a:p>
        </p:txBody>
      </p:sp>
    </p:spTree>
    <p:extLst>
      <p:ext uri="{BB962C8B-B14F-4D97-AF65-F5344CB8AC3E}">
        <p14:creationId xmlns:p14="http://schemas.microsoft.com/office/powerpoint/2010/main" val="3502100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tint val="20000"/>
          </a:schemeClr>
        </a:solidFill>
        <a:effectLst/>
      </p:bgPr>
    </p:bg>
    <p:spTree>
      <p:nvGrpSpPr>
        <p:cNvPr id="1" name=""/>
        <p:cNvGrpSpPr/>
        <p:nvPr/>
      </p:nvGrpSpPr>
      <p:grpSpPr>
        <a:xfrm>
          <a:off x="0" y="0"/>
          <a:ext cx="0" cy="0"/>
          <a:chOff x="0" y="0"/>
          <a:chExt cx="0" cy="0"/>
        </a:xfrm>
      </p:grpSpPr>
      <p:pic>
        <p:nvPicPr>
          <p:cNvPr id="1026" name="Picture 2" descr="Translating Invention Outputs."/>
          <p:cNvPicPr>
            <a:picLocks noChangeAspect="1" noChangeArrowheads="1"/>
          </p:cNvPicPr>
          <p:nvPr/>
        </p:nvPicPr>
        <p:blipFill rotWithShape="1">
          <a:blip r:embed="rId3">
            <a:extLst>
              <a:ext uri="{28A0092B-C50C-407E-A947-70E740481C1C}">
                <a14:useLocalDpi xmlns:a14="http://schemas.microsoft.com/office/drawing/2010/main" val="0"/>
              </a:ext>
            </a:extLst>
          </a:blip>
          <a:srcRect l="7802" t="15316" r="17073" b="18108"/>
          <a:stretch/>
        </p:blipFill>
        <p:spPr bwMode="auto">
          <a:xfrm>
            <a:off x="725384" y="1536201"/>
            <a:ext cx="7656616" cy="524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descr="Translating Invention Outputs."/>
          <p:cNvSpPr>
            <a:spLocks noGrp="1"/>
          </p:cNvSpPr>
          <p:nvPr>
            <p:ph type="title" idx="4294967295"/>
          </p:nvPr>
        </p:nvSpPr>
        <p:spPr>
          <a:xfrm>
            <a:off x="457200" y="609600"/>
            <a:ext cx="8229600" cy="1143000"/>
          </a:xfrm>
        </p:spPr>
        <p:txBody>
          <a:bodyPr/>
          <a:lstStyle/>
          <a:p>
            <a:r>
              <a:rPr lang="en-US" b="1" dirty="0" smtClean="0">
                <a:latin typeface="+mj-lt"/>
              </a:rPr>
              <a:t>Translating Invention Outputs</a:t>
            </a:r>
            <a:endParaRPr lang="en-US" b="1" dirty="0">
              <a:latin typeface="+mj-lt"/>
            </a:endParaRPr>
          </a:p>
        </p:txBody>
      </p:sp>
    </p:spTree>
    <p:extLst>
      <p:ext uri="{BB962C8B-B14F-4D97-AF65-F5344CB8AC3E}">
        <p14:creationId xmlns:p14="http://schemas.microsoft.com/office/powerpoint/2010/main" val="2071545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9" name="Picture 3" descr="KT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34" y="838200"/>
            <a:ext cx="8366966"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28650" y="-228600"/>
            <a:ext cx="7886700" cy="1325563"/>
          </a:xfrm>
        </p:spPr>
        <p:txBody>
          <a:bodyPr/>
          <a:lstStyle/>
          <a:p>
            <a:pPr algn="ctr"/>
            <a:r>
              <a:rPr lang="en-US" b="1" dirty="0" err="1" smtClean="0">
                <a:latin typeface="+mn-lt"/>
              </a:rPr>
              <a:t>KT</a:t>
            </a:r>
            <a:r>
              <a:rPr lang="en-US" b="1" dirty="0" smtClean="0">
                <a:latin typeface="+mn-lt"/>
              </a:rPr>
              <a:t> Tables</a:t>
            </a:r>
            <a:endParaRPr lang="en-US" b="1" dirty="0">
              <a:latin typeface="+mn-lt"/>
            </a:endParaRPr>
          </a:p>
        </p:txBody>
      </p:sp>
    </p:spTree>
    <p:extLst>
      <p:ext uri="{BB962C8B-B14F-4D97-AF65-F5344CB8AC3E}">
        <p14:creationId xmlns:p14="http://schemas.microsoft.com/office/powerpoint/2010/main" val="477501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latin typeface="+mj-lt"/>
              </a:rPr>
              <a:t>Contextualized Knowledge Packages</a:t>
            </a:r>
            <a:endParaRPr lang="en-US" dirty="0">
              <a:latin typeface="+mj-lt"/>
            </a:endParaRPr>
          </a:p>
        </p:txBody>
      </p:sp>
      <p:sp>
        <p:nvSpPr>
          <p:cNvPr id="3" name="Content Placeholder 2"/>
          <p:cNvSpPr>
            <a:spLocks noGrp="1"/>
          </p:cNvSpPr>
          <p:nvPr>
            <p:ph idx="1"/>
          </p:nvPr>
        </p:nvSpPr>
        <p:spPr>
          <a:xfrm>
            <a:off x="457200" y="1828800"/>
            <a:ext cx="8229600" cy="4525963"/>
          </a:xfrm>
        </p:spPr>
        <p:txBody>
          <a:bodyPr>
            <a:normAutofit fontScale="85000" lnSpcReduction="10000"/>
          </a:bodyPr>
          <a:lstStyle/>
          <a:p>
            <a:r>
              <a:rPr lang="en-US" dirty="0"/>
              <a:t>First and foremost a </a:t>
            </a:r>
            <a:r>
              <a:rPr lang="en-US" dirty="0" err="1"/>
              <a:t>CKP</a:t>
            </a:r>
            <a:r>
              <a:rPr lang="en-US" dirty="0"/>
              <a:t> is NOT a Business </a:t>
            </a:r>
            <a:r>
              <a:rPr lang="en-US" dirty="0" smtClean="0"/>
              <a:t>Plan.</a:t>
            </a:r>
            <a:endParaRPr lang="en-US" dirty="0"/>
          </a:p>
          <a:p>
            <a:r>
              <a:rPr lang="en-US" dirty="0" err="1"/>
              <a:t>CKP</a:t>
            </a:r>
            <a:r>
              <a:rPr lang="en-US" dirty="0"/>
              <a:t> is a tailored presentation of new research findings, </a:t>
            </a:r>
            <a:r>
              <a:rPr lang="en-US" dirty="0" smtClean="0"/>
              <a:t>a development output, or </a:t>
            </a:r>
            <a:r>
              <a:rPr lang="en-US" dirty="0"/>
              <a:t>a new device or </a:t>
            </a:r>
            <a:r>
              <a:rPr lang="en-US" dirty="0" smtClean="0"/>
              <a:t>concept.</a:t>
            </a:r>
            <a:endParaRPr lang="en-US" dirty="0"/>
          </a:p>
          <a:p>
            <a:r>
              <a:rPr lang="en-US" dirty="0"/>
              <a:t>Formulated to meet the specific context requirements of </a:t>
            </a:r>
            <a:r>
              <a:rPr lang="en-US" dirty="0" smtClean="0"/>
              <a:t>a particular audience </a:t>
            </a:r>
            <a:r>
              <a:rPr lang="en-US" dirty="0"/>
              <a:t>or stakeholder </a:t>
            </a:r>
            <a:r>
              <a:rPr lang="en-US" dirty="0" smtClean="0"/>
              <a:t>group. </a:t>
            </a:r>
          </a:p>
          <a:p>
            <a:pPr lvl="1"/>
            <a:r>
              <a:rPr lang="en-US" dirty="0" smtClean="0"/>
              <a:t>Different material needed to communicate with different stakeholder groups! </a:t>
            </a:r>
            <a:endParaRPr lang="en-US" dirty="0"/>
          </a:p>
          <a:p>
            <a:r>
              <a:rPr lang="en-US" dirty="0" smtClean="0"/>
              <a:t>Researcher </a:t>
            </a:r>
            <a:r>
              <a:rPr lang="en-US" dirty="0"/>
              <a:t>translates features /  functions of his /  her research discovery </a:t>
            </a:r>
            <a:r>
              <a:rPr lang="en-US" dirty="0" smtClean="0"/>
              <a:t>or prototype invention into </a:t>
            </a:r>
            <a:r>
              <a:rPr lang="en-US" dirty="0"/>
              <a:t>a vision for a marketable consumer product. </a:t>
            </a:r>
          </a:p>
        </p:txBody>
      </p:sp>
    </p:spTree>
    <p:extLst>
      <p:ext uri="{BB962C8B-B14F-4D97-AF65-F5344CB8AC3E}">
        <p14:creationId xmlns:p14="http://schemas.microsoft.com/office/powerpoint/2010/main" val="3835843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err="1" smtClean="0"/>
              <a:t>CKP</a:t>
            </a:r>
            <a:r>
              <a:rPr lang="en-US" dirty="0" smtClean="0"/>
              <a:t> Key Points</a:t>
            </a:r>
            <a:endParaRPr lang="en-US" dirty="0"/>
          </a:p>
        </p:txBody>
      </p:sp>
      <p:sp>
        <p:nvSpPr>
          <p:cNvPr id="3" name="Content Placeholder 2"/>
          <p:cNvSpPr>
            <a:spLocks noGrp="1"/>
          </p:cNvSpPr>
          <p:nvPr>
            <p:ph idx="1"/>
          </p:nvPr>
        </p:nvSpPr>
        <p:spPr/>
        <p:txBody>
          <a:bodyPr>
            <a:normAutofit lnSpcReduction="10000"/>
          </a:bodyPr>
          <a:lstStyle/>
          <a:p>
            <a:r>
              <a:rPr lang="en-US" dirty="0" smtClean="0"/>
              <a:t>Experience has shown that researchers only </a:t>
            </a:r>
            <a:r>
              <a:rPr lang="en-US" dirty="0"/>
              <a:t>have 5 minutes of a key licensing individual’s time for review of research findings.</a:t>
            </a:r>
          </a:p>
          <a:p>
            <a:r>
              <a:rPr lang="en-US" dirty="0"/>
              <a:t>5 Key elements of a Manufacturer </a:t>
            </a:r>
            <a:r>
              <a:rPr lang="en-US" dirty="0" err="1"/>
              <a:t>CKP</a:t>
            </a:r>
            <a:endParaRPr lang="en-US" dirty="0"/>
          </a:p>
          <a:p>
            <a:pPr lvl="1"/>
            <a:r>
              <a:rPr lang="en-US" dirty="0"/>
              <a:t>Executive Summary</a:t>
            </a:r>
          </a:p>
          <a:p>
            <a:pPr lvl="1"/>
            <a:r>
              <a:rPr lang="en-US" dirty="0"/>
              <a:t>Background /   Current Situation Section</a:t>
            </a:r>
          </a:p>
          <a:p>
            <a:pPr lvl="1"/>
            <a:r>
              <a:rPr lang="en-US" dirty="0"/>
              <a:t>Technical</a:t>
            </a:r>
          </a:p>
          <a:p>
            <a:pPr lvl="1"/>
            <a:r>
              <a:rPr lang="en-US" dirty="0"/>
              <a:t>Marketing Section including IP position</a:t>
            </a:r>
          </a:p>
          <a:p>
            <a:pPr lvl="1"/>
            <a:r>
              <a:rPr lang="en-US" dirty="0"/>
              <a:t>Consumer Involvement  /   Testing  /   </a:t>
            </a:r>
            <a:r>
              <a:rPr lang="en-US" dirty="0" smtClean="0"/>
              <a:t>Input</a:t>
            </a:r>
            <a:endParaRPr lang="en-US" dirty="0"/>
          </a:p>
        </p:txBody>
      </p:sp>
    </p:spTree>
    <p:extLst>
      <p:ext uri="{BB962C8B-B14F-4D97-AF65-F5344CB8AC3E}">
        <p14:creationId xmlns:p14="http://schemas.microsoft.com/office/powerpoint/2010/main" val="3972173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mj-lt"/>
              </a:rPr>
              <a:t>Putting It All Together</a:t>
            </a:r>
            <a:endParaRPr lang="en-US" dirty="0">
              <a:latin typeface="+mj-lt"/>
            </a:endParaRPr>
          </a:p>
        </p:txBody>
      </p:sp>
      <p:sp>
        <p:nvSpPr>
          <p:cNvPr id="3" name="Content Placeholder 2"/>
          <p:cNvSpPr>
            <a:spLocks noGrp="1"/>
          </p:cNvSpPr>
          <p:nvPr>
            <p:ph idx="1"/>
          </p:nvPr>
        </p:nvSpPr>
        <p:spPr/>
        <p:txBody>
          <a:bodyPr/>
          <a:lstStyle/>
          <a:p>
            <a:r>
              <a:rPr lang="en-US" dirty="0" smtClean="0">
                <a:latin typeface="+mj-lt"/>
              </a:rPr>
              <a:t>Real life project to explore.</a:t>
            </a:r>
          </a:p>
          <a:p>
            <a:r>
              <a:rPr lang="en-US" dirty="0" smtClean="0">
                <a:latin typeface="+mj-lt"/>
              </a:rPr>
              <a:t>Let’s consider:</a:t>
            </a:r>
          </a:p>
          <a:p>
            <a:pPr lvl="1"/>
            <a:r>
              <a:rPr lang="en-US" dirty="0" smtClean="0">
                <a:latin typeface="+mj-lt"/>
              </a:rPr>
              <a:t>Who are the key </a:t>
            </a:r>
            <a:r>
              <a:rPr lang="en-US" dirty="0">
                <a:latin typeface="+mj-lt"/>
              </a:rPr>
              <a:t>s</a:t>
            </a:r>
            <a:r>
              <a:rPr lang="en-US" dirty="0" smtClean="0">
                <a:latin typeface="+mj-lt"/>
              </a:rPr>
              <a:t>takeholders</a:t>
            </a:r>
          </a:p>
          <a:p>
            <a:pPr lvl="1"/>
            <a:r>
              <a:rPr lang="en-US" dirty="0" smtClean="0">
                <a:latin typeface="+mj-lt"/>
              </a:rPr>
              <a:t>What do they need to know</a:t>
            </a:r>
          </a:p>
          <a:p>
            <a:pPr lvl="1"/>
            <a:r>
              <a:rPr lang="en-US" dirty="0" smtClean="0">
                <a:latin typeface="+mj-lt"/>
              </a:rPr>
              <a:t>How should it be communicated</a:t>
            </a:r>
          </a:p>
          <a:p>
            <a:pPr lvl="1"/>
            <a:r>
              <a:rPr lang="en-US" dirty="0" smtClean="0">
                <a:latin typeface="+mj-lt"/>
              </a:rPr>
              <a:t>Who should do the communication</a:t>
            </a:r>
          </a:p>
          <a:p>
            <a:pPr lvl="1"/>
            <a:r>
              <a:rPr lang="en-US" dirty="0" smtClean="0">
                <a:latin typeface="+mj-lt"/>
              </a:rPr>
              <a:t>What outcomes do we expect to result from the communication</a:t>
            </a:r>
          </a:p>
          <a:p>
            <a:pPr lvl="1"/>
            <a:endParaRPr lang="en-US" dirty="0">
              <a:latin typeface="+mj-lt"/>
            </a:endParaRPr>
          </a:p>
        </p:txBody>
      </p:sp>
    </p:spTree>
    <p:extLst>
      <p:ext uri="{BB962C8B-B14F-4D97-AF65-F5344CB8AC3E}">
        <p14:creationId xmlns:p14="http://schemas.microsoft.com/office/powerpoint/2010/main" val="4214034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latin typeface="+mj-lt"/>
              </a:rPr>
              <a:t>Key Takeaways</a:t>
            </a:r>
            <a:endParaRPr lang="en-US" dirty="0">
              <a:latin typeface="+mj-lt"/>
            </a:endParaRPr>
          </a:p>
        </p:txBody>
      </p:sp>
      <p:sp>
        <p:nvSpPr>
          <p:cNvPr id="3" name="Content Placeholder 2"/>
          <p:cNvSpPr>
            <a:spLocks noGrp="1"/>
          </p:cNvSpPr>
          <p:nvPr>
            <p:ph idx="1"/>
          </p:nvPr>
        </p:nvSpPr>
        <p:spPr/>
        <p:txBody>
          <a:bodyPr>
            <a:normAutofit lnSpcReduction="10000"/>
          </a:bodyPr>
          <a:lstStyle/>
          <a:p>
            <a:r>
              <a:rPr lang="en-US" b="0" i="0" dirty="0" smtClean="0">
                <a:latin typeface="+mj-lt"/>
              </a:rPr>
              <a:t>Best practices in </a:t>
            </a:r>
            <a:r>
              <a:rPr lang="en-US" b="0" i="0" dirty="0" err="1" smtClean="0">
                <a:latin typeface="+mj-lt"/>
              </a:rPr>
              <a:t>TT</a:t>
            </a:r>
            <a:r>
              <a:rPr lang="en-US" b="0" i="0" dirty="0" smtClean="0">
                <a:latin typeface="+mj-lt"/>
              </a:rPr>
              <a:t> (ideally) begin BEFORE a project is initiated. </a:t>
            </a:r>
          </a:p>
          <a:p>
            <a:r>
              <a:rPr lang="en-US" dirty="0" err="1" smtClean="0">
                <a:latin typeface="+mj-lt"/>
              </a:rPr>
              <a:t>KT</a:t>
            </a:r>
            <a:r>
              <a:rPr lang="en-US" dirty="0" smtClean="0">
                <a:latin typeface="+mj-lt"/>
              </a:rPr>
              <a:t> Practitioners can help to improve </a:t>
            </a:r>
            <a:r>
              <a:rPr lang="en-US" dirty="0" err="1" smtClean="0">
                <a:latin typeface="+mj-lt"/>
              </a:rPr>
              <a:t>TT</a:t>
            </a:r>
            <a:r>
              <a:rPr lang="en-US" dirty="0" smtClean="0">
                <a:latin typeface="+mj-lt"/>
              </a:rPr>
              <a:t> outcomes by:</a:t>
            </a:r>
          </a:p>
          <a:p>
            <a:pPr lvl="1"/>
            <a:r>
              <a:rPr lang="en-US" dirty="0" smtClean="0">
                <a:latin typeface="+mj-lt"/>
              </a:rPr>
              <a:t>Bridging communication gaps between academia and industry.</a:t>
            </a:r>
          </a:p>
          <a:p>
            <a:pPr lvl="1"/>
            <a:r>
              <a:rPr lang="en-US" b="0" i="0" dirty="0" smtClean="0">
                <a:latin typeface="+mj-lt"/>
              </a:rPr>
              <a:t>Helping researchers present the right information in the right format. </a:t>
            </a:r>
          </a:p>
          <a:p>
            <a:r>
              <a:rPr lang="en-US" dirty="0" smtClean="0">
                <a:latin typeface="+mj-lt"/>
              </a:rPr>
              <a:t>Many tools are available to help! </a:t>
            </a:r>
            <a:endParaRPr lang="en-US" b="0" i="0" dirty="0" smtClean="0">
              <a:latin typeface="+mj-lt"/>
            </a:endParaRPr>
          </a:p>
          <a:p>
            <a:endParaRPr lang="en-US" b="0" i="0" dirty="0" smtClean="0">
              <a:latin typeface="+mj-lt"/>
            </a:endParaRPr>
          </a:p>
          <a:p>
            <a:endParaRPr lang="en-US" b="0" i="0" dirty="0" smtClean="0">
              <a:latin typeface="+mj-lt"/>
            </a:endParaRPr>
          </a:p>
          <a:p>
            <a:endParaRPr lang="en-US" b="0" i="0" dirty="0" smtClean="0">
              <a:latin typeface="+mj-lt"/>
            </a:endParaRPr>
          </a:p>
          <a:p>
            <a:pPr lvl="1"/>
            <a:endParaRPr lang="en-US" b="0" dirty="0" smtClean="0">
              <a:latin typeface="+mj-lt"/>
            </a:endParaRPr>
          </a:p>
        </p:txBody>
      </p:sp>
    </p:spTree>
    <p:extLst>
      <p:ext uri="{BB962C8B-B14F-4D97-AF65-F5344CB8AC3E}">
        <p14:creationId xmlns:p14="http://schemas.microsoft.com/office/powerpoint/2010/main" val="1194932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latin typeface="+mj-lt"/>
              </a:rPr>
              <a:t>Recap on Accessing the </a:t>
            </a:r>
            <a:br>
              <a:rPr lang="en-US" dirty="0" smtClean="0">
                <a:latin typeface="+mj-lt"/>
              </a:rPr>
            </a:br>
            <a:r>
              <a:rPr lang="en-US" dirty="0" err="1" smtClean="0">
                <a:latin typeface="+mj-lt"/>
              </a:rPr>
              <a:t>NtK</a:t>
            </a:r>
            <a:r>
              <a:rPr lang="en-US" dirty="0" smtClean="0">
                <a:latin typeface="+mj-lt"/>
              </a:rPr>
              <a:t> Model and Tools</a:t>
            </a:r>
            <a:endParaRPr lang="en-US" dirty="0">
              <a:latin typeface="+mj-lt"/>
            </a:endParaRPr>
          </a:p>
        </p:txBody>
      </p:sp>
      <p:sp>
        <p:nvSpPr>
          <p:cNvPr id="3" name="Content Placeholder 2"/>
          <p:cNvSpPr>
            <a:spLocks noGrp="1"/>
          </p:cNvSpPr>
          <p:nvPr>
            <p:ph idx="1"/>
          </p:nvPr>
        </p:nvSpPr>
        <p:spPr>
          <a:xfrm>
            <a:off x="457200" y="2057400"/>
            <a:ext cx="8229600" cy="4068763"/>
          </a:xfrm>
        </p:spPr>
        <p:txBody>
          <a:bodyPr/>
          <a:lstStyle/>
          <a:p>
            <a:pPr algn="ctr">
              <a:buNone/>
            </a:pPr>
            <a:r>
              <a:rPr lang="en-US" dirty="0" smtClean="0">
                <a:latin typeface="+mj-lt"/>
              </a:rPr>
              <a:t>Visit: </a:t>
            </a:r>
            <a:r>
              <a:rPr lang="en-US" sz="2400" b="0" dirty="0" smtClean="0">
                <a:latin typeface="+mj-lt"/>
                <a:hlinkClick r:id="rId3"/>
              </a:rPr>
              <a:t>http://kt4tt.buffalo.edu/knowledgebase/index.php</a:t>
            </a:r>
            <a:endParaRPr lang="en-US" sz="2400" b="0" dirty="0" smtClean="0">
              <a:latin typeface="+mj-lt"/>
            </a:endParaRPr>
          </a:p>
          <a:p>
            <a:r>
              <a:rPr lang="en-US" sz="2400" b="0" dirty="0" smtClean="0">
                <a:latin typeface="+mj-lt"/>
              </a:rPr>
              <a:t>Click link for Informational (expanded) plain text version of model.</a:t>
            </a:r>
          </a:p>
          <a:p>
            <a:r>
              <a:rPr lang="en-US" sz="2400" b="0" dirty="0" smtClean="0">
                <a:latin typeface="+mj-lt"/>
              </a:rPr>
              <a:t>Scroll down page to review stages, gates, steps and tips. </a:t>
            </a:r>
          </a:p>
          <a:p>
            <a:r>
              <a:rPr lang="en-US" sz="2400" b="0" dirty="0" smtClean="0">
                <a:latin typeface="+mj-lt"/>
              </a:rPr>
              <a:t>Click magnifying glass icons for supporting evidence. </a:t>
            </a:r>
          </a:p>
          <a:p>
            <a:r>
              <a:rPr lang="en-US" sz="2400" b="0" dirty="0" smtClean="0">
                <a:latin typeface="+mj-lt"/>
              </a:rPr>
              <a:t>Click toolbox icons for tools. </a:t>
            </a:r>
          </a:p>
          <a:p>
            <a:r>
              <a:rPr lang="en-US" sz="2400" b="0" dirty="0" smtClean="0">
                <a:latin typeface="+mj-lt"/>
              </a:rPr>
              <a:t>Case example links found on left side of each stage.</a:t>
            </a:r>
          </a:p>
          <a:p>
            <a:endParaRPr lang="en-US" b="0" dirty="0">
              <a:latin typeface="+mj-lt"/>
            </a:endParaRPr>
          </a:p>
        </p:txBody>
      </p:sp>
    </p:spTree>
    <p:extLst>
      <p:ext uri="{BB962C8B-B14F-4D97-AF65-F5344CB8AC3E}">
        <p14:creationId xmlns:p14="http://schemas.microsoft.com/office/powerpoint/2010/main" val="1142055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latin typeface="+mj-lt"/>
                <a:cs typeface="Arial" pitchFamily="34" charset="0"/>
              </a:rPr>
              <a:t>Accessing the </a:t>
            </a:r>
            <a:r>
              <a:rPr lang="en-US" b="1" dirty="0" err="1" smtClean="0">
                <a:latin typeface="+mj-lt"/>
                <a:cs typeface="Arial" pitchFamily="34" charset="0"/>
              </a:rPr>
              <a:t>NtK</a:t>
            </a:r>
            <a:r>
              <a:rPr lang="en-US" b="1" dirty="0" smtClean="0">
                <a:latin typeface="+mj-lt"/>
                <a:cs typeface="Arial" pitchFamily="34" charset="0"/>
              </a:rPr>
              <a:t> and Tools</a:t>
            </a:r>
            <a:endParaRPr lang="en-US" b="1" dirty="0">
              <a:latin typeface="+mj-lt"/>
              <a:cs typeface="Arial" pitchFamily="34" charset="0"/>
            </a:endParaRPr>
          </a:p>
        </p:txBody>
      </p:sp>
      <p:sp>
        <p:nvSpPr>
          <p:cNvPr id="3" name="Content Placeholder 2"/>
          <p:cNvSpPr>
            <a:spLocks noGrp="1"/>
          </p:cNvSpPr>
          <p:nvPr>
            <p:ph sz="half" idx="1"/>
          </p:nvPr>
        </p:nvSpPr>
        <p:spPr>
          <a:xfrm>
            <a:off x="762000" y="1143000"/>
            <a:ext cx="7620000" cy="1143000"/>
          </a:xfrm>
        </p:spPr>
        <p:txBody>
          <a:bodyPr>
            <a:normAutofit fontScale="62500" lnSpcReduction="20000"/>
          </a:bodyPr>
          <a:lstStyle/>
          <a:p>
            <a:pPr algn="ctr">
              <a:buNone/>
            </a:pPr>
            <a:endParaRPr lang="en-US" dirty="0" smtClean="0">
              <a:latin typeface="+mj-lt"/>
            </a:endParaRPr>
          </a:p>
          <a:p>
            <a:pPr algn="ctr">
              <a:buNone/>
            </a:pPr>
            <a:r>
              <a:rPr lang="en-US" dirty="0" smtClean="0">
                <a:latin typeface="+mj-lt"/>
              </a:rPr>
              <a:t>Visit </a:t>
            </a:r>
            <a:r>
              <a:rPr lang="en-US" dirty="0" smtClean="0">
                <a:latin typeface="+mj-lt"/>
                <a:hlinkClick r:id="rId4"/>
              </a:rPr>
              <a:t>http://kt4tt.buffalo.edu/knowledgebase</a:t>
            </a:r>
            <a:endParaRPr lang="en-US" dirty="0" smtClean="0">
              <a:latin typeface="+mj-lt"/>
            </a:endParaRPr>
          </a:p>
          <a:p>
            <a:endParaRPr lang="en-US" dirty="0" smtClean="0">
              <a:latin typeface="+mj-lt"/>
            </a:endParaRPr>
          </a:p>
          <a:p>
            <a:pPr>
              <a:buNone/>
            </a:pPr>
            <a:r>
              <a:rPr lang="en-US" dirty="0" smtClean="0">
                <a:latin typeface="+mj-lt"/>
              </a:rPr>
              <a:t> </a:t>
            </a:r>
          </a:p>
          <a:p>
            <a:endParaRPr lang="en-US" dirty="0">
              <a:latin typeface="+mj-lt"/>
            </a:endParaRPr>
          </a:p>
        </p:txBody>
      </p:sp>
      <p:pic>
        <p:nvPicPr>
          <p:cNvPr id="6152" name="Picture 8" descr="KT4TT Knowledge Base web page."/>
          <p:cNvPicPr>
            <a:picLocks noGrp="1" noChangeAspect="1" noChangeArrowheads="1"/>
          </p:cNvPicPr>
          <p:nvPr>
            <p:ph sz="half" idx="2"/>
          </p:nvPr>
        </p:nvPicPr>
        <p:blipFill>
          <a:blip r:embed="rId5" cstate="print"/>
          <a:srcRect l="3161" t="13680" r="4126" b="7287"/>
          <a:stretch>
            <a:fillRect/>
          </a:stretch>
        </p:blipFill>
        <p:spPr bwMode="auto">
          <a:xfrm>
            <a:off x="725557" y="1828800"/>
            <a:ext cx="7580243"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30" name="Picture 6" descr="Scoping review pro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199" y="718468"/>
            <a:ext cx="2486025" cy="6063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Jen speaking at Stakeholder Forum on Technology for Visual Impairmen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741" t="32222" r="15066"/>
          <a:stretch/>
        </p:blipFill>
        <p:spPr bwMode="auto">
          <a:xfrm>
            <a:off x="3231737" y="4234339"/>
            <a:ext cx="2864263" cy="1910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BIR/STTR webp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4267200"/>
            <a:ext cx="2628076" cy="18641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idx="4294967295"/>
          </p:nvPr>
        </p:nvSpPr>
        <p:spPr>
          <a:xfrm>
            <a:off x="457200" y="652939"/>
            <a:ext cx="8229600" cy="1143000"/>
          </a:xfrm>
        </p:spPr>
        <p:txBody>
          <a:bodyPr/>
          <a:lstStyle/>
          <a:p>
            <a:r>
              <a:rPr lang="en-US" b="1" dirty="0" smtClean="0">
                <a:latin typeface="+mj-lt"/>
              </a:rPr>
              <a:t>My Background</a:t>
            </a:r>
            <a:endParaRPr lang="en-US" b="1" dirty="0">
              <a:latin typeface="+mj-lt"/>
            </a:endParaRPr>
          </a:p>
        </p:txBody>
      </p:sp>
      <p:pic>
        <p:nvPicPr>
          <p:cNvPr id="1026" name="Picture 2" descr="Three Industry Profiles."/>
          <p:cNvPicPr>
            <a:picLocks noGrp="1" noChangeAspect="1" noChangeArrowheads="1"/>
          </p:cNvPicPr>
          <p:nvPr>
            <p:ph idx="4294967295"/>
          </p:nvPr>
        </p:nvPicPr>
        <p:blipFill>
          <a:blip r:embed="rId7">
            <a:extLst>
              <a:ext uri="{28A0092B-C50C-407E-A947-70E740481C1C}">
                <a14:useLocalDpi xmlns:a14="http://schemas.microsoft.com/office/drawing/2010/main" val="0"/>
              </a:ext>
            </a:extLst>
          </a:blip>
          <a:srcRect/>
          <a:stretch>
            <a:fillRect/>
          </a:stretch>
        </p:blipFill>
        <p:spPr bwMode="auto">
          <a:xfrm>
            <a:off x="809625" y="1724502"/>
            <a:ext cx="4600575" cy="174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9220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descr="Discovery Phase and Step 1.1 web pages."/>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20038" t="7762" r="51996" b="54949"/>
          <a:stretch/>
        </p:blipFill>
        <p:spPr bwMode="auto">
          <a:xfrm>
            <a:off x="838200" y="1447800"/>
            <a:ext cx="2336800" cy="17526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7" name="Oval 6" descr="alt=&quot;&quot;"/>
          <p:cNvSpPr/>
          <p:nvPr/>
        </p:nvSpPr>
        <p:spPr>
          <a:xfrm>
            <a:off x="2667000" y="1905000"/>
            <a:ext cx="152400" cy="152400"/>
          </a:xfrm>
          <a:prstGeom prst="ellipse">
            <a:avLst/>
          </a:prstGeom>
          <a:solidFill>
            <a:schemeClr val="accent1">
              <a:alpha val="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tep 1.1 web page."/>
          <p:cNvPicPr>
            <a:picLocks noChangeAspect="1" noChangeArrowheads="1"/>
          </p:cNvPicPr>
          <p:nvPr/>
        </p:nvPicPr>
        <p:blipFill>
          <a:blip r:embed="rId5" cstate="print"/>
          <a:srcRect l="9420" t="8696" r="6341" b="4348"/>
          <a:stretch>
            <a:fillRect/>
          </a:stretch>
        </p:blipFill>
        <p:spPr bwMode="auto">
          <a:xfrm>
            <a:off x="3505200" y="2438400"/>
            <a:ext cx="5334000" cy="3441290"/>
          </a:xfrm>
          <a:prstGeom prst="rect">
            <a:avLst/>
          </a:prstGeom>
          <a:noFill/>
          <a:ln w="9525">
            <a:solidFill>
              <a:schemeClr val="tx1"/>
            </a:solidFill>
            <a:miter lim="800000"/>
            <a:headEnd/>
            <a:tailEnd/>
          </a:ln>
        </p:spPr>
      </p:pic>
      <p:sp>
        <p:nvSpPr>
          <p:cNvPr id="9" name="Right Arrow 8" descr="alt=&quot;&quot;"/>
          <p:cNvSpPr/>
          <p:nvPr/>
        </p:nvSpPr>
        <p:spPr>
          <a:xfrm rot="1596909">
            <a:off x="2825635" y="2123388"/>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81000"/>
            <a:ext cx="8229600" cy="1143000"/>
          </a:xfrm>
        </p:spPr>
        <p:txBody>
          <a:bodyPr/>
          <a:lstStyle/>
          <a:p>
            <a:r>
              <a:rPr lang="en-US" b="1" dirty="0" smtClean="0">
                <a:latin typeface="+mj-lt"/>
                <a:cs typeface="Arial" pitchFamily="34" charset="0"/>
              </a:rPr>
              <a:t>Supporting Evidence</a:t>
            </a:r>
            <a:endParaRPr lang="en-US" b="1" dirty="0">
              <a:latin typeface="+mj-lt"/>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Stage 1 web p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38" t="11833" r="51718" b="50169"/>
          <a:stretch/>
        </p:blipFill>
        <p:spPr bwMode="auto">
          <a:xfrm>
            <a:off x="457200" y="1371600"/>
            <a:ext cx="2819400" cy="21336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5" name="Oval 4" descr="alt=&quot;&quot;"/>
          <p:cNvSpPr/>
          <p:nvPr/>
        </p:nvSpPr>
        <p:spPr>
          <a:xfrm>
            <a:off x="2590800" y="1905000"/>
            <a:ext cx="304800" cy="30480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ool box entroes web page."/>
          <p:cNvPicPr>
            <a:picLocks noGrp="1" noChangeAspect="1" noChangeArrowheads="1"/>
          </p:cNvPicPr>
          <p:nvPr>
            <p:ph idx="1"/>
          </p:nvPr>
        </p:nvPicPr>
        <p:blipFill>
          <a:blip r:embed="rId5" cstate="print"/>
          <a:srcRect l="25798" t="10102" r="11066" b="7401"/>
          <a:stretch>
            <a:fillRect/>
          </a:stretch>
        </p:blipFill>
        <p:spPr bwMode="auto">
          <a:xfrm>
            <a:off x="3657600" y="2209800"/>
            <a:ext cx="4572000" cy="3733800"/>
          </a:xfrm>
          <a:prstGeom prst="rect">
            <a:avLst/>
          </a:prstGeom>
          <a:noFill/>
          <a:ln w="9525">
            <a:solidFill>
              <a:schemeClr val="tx1"/>
            </a:solidFill>
            <a:miter lim="800000"/>
            <a:headEnd/>
            <a:tailEnd/>
          </a:ln>
        </p:spPr>
      </p:pic>
      <p:sp>
        <p:nvSpPr>
          <p:cNvPr id="7" name="Right Arrow 6" descr="alt=&quot;&quot;"/>
          <p:cNvSpPr/>
          <p:nvPr/>
        </p:nvSpPr>
        <p:spPr>
          <a:xfrm rot="1596909">
            <a:off x="2813165" y="2220012"/>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alt=&quot;&quot;"/>
          <p:cNvSpPr/>
          <p:nvPr/>
        </p:nvSpPr>
        <p:spPr>
          <a:xfrm>
            <a:off x="3505200" y="5334000"/>
            <a:ext cx="1752600" cy="304800"/>
          </a:xfrm>
          <a:prstGeom prst="ellipse">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lstStyle/>
          <a:p>
            <a:r>
              <a:rPr lang="en-US" b="1" dirty="0" smtClean="0">
                <a:latin typeface="+mj-lt"/>
                <a:cs typeface="Arial" pitchFamily="34" charset="0"/>
              </a:rPr>
              <a:t>Tools</a:t>
            </a:r>
            <a:endParaRPr lang="en-US" b="1" dirty="0">
              <a:latin typeface="+mj-lt"/>
              <a:cs typeface="Arial" pitchFamily="34" charset="0"/>
            </a:endParaRPr>
          </a:p>
        </p:txBody>
      </p:sp>
    </p:spTree>
    <p:extLst>
      <p:ext uri="{BB962C8B-B14F-4D97-AF65-F5344CB8AC3E}">
        <p14:creationId xmlns:p14="http://schemas.microsoft.com/office/powerpoint/2010/main" val="28636183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latin typeface="+mj-lt"/>
                <a:cs typeface="Arial" pitchFamily="34" charset="0"/>
              </a:rPr>
              <a:t>Detailed Tool Listing</a:t>
            </a:r>
            <a:endParaRPr lang="en-US" b="1" dirty="0">
              <a:latin typeface="+mj-lt"/>
              <a:cs typeface="Arial" pitchFamily="34" charset="0"/>
            </a:endParaRPr>
          </a:p>
        </p:txBody>
      </p:sp>
      <p:pic>
        <p:nvPicPr>
          <p:cNvPr id="3074" name="Picture 2" descr="Anthropometry web page."/>
          <p:cNvPicPr>
            <a:picLocks noGrp="1" noChangeAspect="1" noChangeArrowheads="1"/>
          </p:cNvPicPr>
          <p:nvPr>
            <p:ph idx="1"/>
          </p:nvPr>
        </p:nvPicPr>
        <p:blipFill>
          <a:blip r:embed="rId4" cstate="print"/>
          <a:srcRect l="7909" t="6734" r="8961" b="4034"/>
          <a:stretch>
            <a:fillRect/>
          </a:stretch>
        </p:blipFill>
        <p:spPr bwMode="auto">
          <a:xfrm>
            <a:off x="1296838" y="1752600"/>
            <a:ext cx="6246962"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958010" y="1371600"/>
            <a:ext cx="3728790" cy="4525963"/>
          </a:xfrm>
        </p:spPr>
        <p:txBody>
          <a:bodyPr/>
          <a:lstStyle/>
          <a:p>
            <a:r>
              <a:rPr lang="en-US" dirty="0" err="1" smtClean="0"/>
              <a:t>KTA</a:t>
            </a:r>
            <a:r>
              <a:rPr lang="en-US" dirty="0" smtClean="0"/>
              <a:t> Diagrams and accompanying </a:t>
            </a:r>
            <a:r>
              <a:rPr lang="en-US" dirty="0" err="1" smtClean="0"/>
              <a:t>KT</a:t>
            </a:r>
            <a:r>
              <a:rPr lang="en-US" dirty="0" smtClean="0"/>
              <a:t> Tables are available for each type of output (discoveries, inventions, and innovations)</a:t>
            </a:r>
            <a:endParaRPr lang="en-US" dirty="0"/>
          </a:p>
        </p:txBody>
      </p:sp>
      <p:pic>
        <p:nvPicPr>
          <p:cNvPr id="1027" name="Picture 3" descr="Discovery outputs web page."/>
          <p:cNvPicPr>
            <a:picLocks noChangeAspect="1" noChangeArrowheads="1"/>
          </p:cNvPicPr>
          <p:nvPr/>
        </p:nvPicPr>
        <p:blipFill rotWithShape="1">
          <a:blip r:embed="rId3">
            <a:extLst>
              <a:ext uri="{28A0092B-C50C-407E-A947-70E740481C1C}">
                <a14:useLocalDpi xmlns:a14="http://schemas.microsoft.com/office/drawing/2010/main" val="0"/>
              </a:ext>
            </a:extLst>
          </a:blip>
          <a:srcRect l="35131" t="16261" r="25741" b="13366"/>
          <a:stretch/>
        </p:blipFill>
        <p:spPr bwMode="auto">
          <a:xfrm>
            <a:off x="457200" y="1371600"/>
            <a:ext cx="4500810" cy="455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descr="alt=&quot;&quot;"/>
          <p:cNvSpPr/>
          <p:nvPr/>
        </p:nvSpPr>
        <p:spPr>
          <a:xfrm>
            <a:off x="1371600" y="1638300"/>
            <a:ext cx="2362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descr="alt-&quot;&quot;"/>
          <p:cNvCxnSpPr>
            <a:stCxn id="4" idx="6"/>
          </p:cNvCxnSpPr>
          <p:nvPr/>
        </p:nvCxnSpPr>
        <p:spPr>
          <a:xfrm>
            <a:off x="3733800" y="1828800"/>
            <a:ext cx="1600200" cy="609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8229600" cy="1143000"/>
          </a:xfrm>
        </p:spPr>
        <p:txBody>
          <a:bodyPr/>
          <a:lstStyle/>
          <a:p>
            <a:r>
              <a:rPr lang="en-US" dirty="0" err="1" smtClean="0"/>
              <a:t>KTA</a:t>
            </a:r>
            <a:r>
              <a:rPr lang="en-US" dirty="0" smtClean="0"/>
              <a:t> and </a:t>
            </a:r>
            <a:r>
              <a:rPr lang="en-US" dirty="0" err="1" smtClean="0"/>
              <a:t>KT</a:t>
            </a:r>
            <a:r>
              <a:rPr lang="en-US" dirty="0" smtClean="0"/>
              <a:t> Tables</a:t>
            </a:r>
            <a:endParaRPr lang="en-US" dirty="0"/>
          </a:p>
        </p:txBody>
      </p:sp>
    </p:spTree>
    <p:extLst>
      <p:ext uri="{BB962C8B-B14F-4D97-AF65-F5344CB8AC3E}">
        <p14:creationId xmlns:p14="http://schemas.microsoft.com/office/powerpoint/2010/main" val="42218033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655638"/>
            <a:ext cx="8229600" cy="487362"/>
          </a:xfrm>
        </p:spPr>
        <p:txBody>
          <a:bodyPr>
            <a:noAutofit/>
          </a:bodyPr>
          <a:lstStyle/>
          <a:p>
            <a:pPr eaLnBrk="1" hangingPunct="1"/>
            <a:r>
              <a:rPr lang="en-US" dirty="0" smtClean="0">
                <a:latin typeface="+mj-lt"/>
              </a:rPr>
              <a:t>Resources</a:t>
            </a:r>
            <a:endParaRPr lang="en-US" sz="3600" dirty="0" smtClean="0">
              <a:latin typeface="+mj-lt"/>
            </a:endParaRPr>
          </a:p>
        </p:txBody>
      </p:sp>
      <p:sp>
        <p:nvSpPr>
          <p:cNvPr id="6147" name="Content Placeholder 2"/>
          <p:cNvSpPr>
            <a:spLocks noGrp="1"/>
          </p:cNvSpPr>
          <p:nvPr>
            <p:ph idx="4294967295"/>
          </p:nvPr>
        </p:nvSpPr>
        <p:spPr>
          <a:xfrm>
            <a:off x="685800" y="1219200"/>
            <a:ext cx="8458200" cy="5029200"/>
          </a:xfrm>
        </p:spPr>
        <p:txBody>
          <a:bodyPr>
            <a:normAutofit lnSpcReduction="10000"/>
          </a:bodyPr>
          <a:lstStyle/>
          <a:p>
            <a:pPr eaLnBrk="1" hangingPunct="1"/>
            <a:r>
              <a:rPr lang="en-US" sz="2400" dirty="0" smtClean="0">
                <a:latin typeface="+mj-lt"/>
              </a:rPr>
              <a:t>Need to Knowledge Model: </a:t>
            </a:r>
            <a:r>
              <a:rPr lang="en-US" sz="2400" b="0" dirty="0">
                <a:latin typeface="+mj-lt"/>
                <a:hlinkClick r:id="rId4"/>
              </a:rPr>
              <a:t>http://</a:t>
            </a:r>
            <a:r>
              <a:rPr lang="en-US" sz="2400" b="0" dirty="0" smtClean="0">
                <a:latin typeface="+mj-lt"/>
                <a:hlinkClick r:id="rId4"/>
              </a:rPr>
              <a:t>kt4tt.buffalo.edu/knowledgebase/model.php</a:t>
            </a:r>
            <a:endParaRPr lang="en-US" sz="2400" b="0" dirty="0" smtClean="0">
              <a:latin typeface="+mj-lt"/>
            </a:endParaRPr>
          </a:p>
          <a:p>
            <a:pPr eaLnBrk="1" hangingPunct="1"/>
            <a:r>
              <a:rPr lang="en-US" sz="2400" dirty="0" smtClean="0">
                <a:latin typeface="+mj-lt"/>
              </a:rPr>
              <a:t>Publications Page on Website: </a:t>
            </a:r>
            <a:r>
              <a:rPr lang="en-US" sz="2400" b="0" dirty="0" smtClean="0">
                <a:latin typeface="+mj-lt"/>
                <a:hlinkClick r:id="rId5"/>
              </a:rPr>
              <a:t>http://kt4tt.buffalo.edu/publications</a:t>
            </a:r>
            <a:r>
              <a:rPr lang="en-US" sz="2400" b="0" dirty="0" smtClean="0">
                <a:latin typeface="+mj-lt"/>
              </a:rPr>
              <a:t> </a:t>
            </a:r>
          </a:p>
          <a:p>
            <a:pPr eaLnBrk="1" hangingPunct="1"/>
            <a:r>
              <a:rPr lang="en-US" sz="2400" dirty="0" smtClean="0">
                <a:latin typeface="+mj-lt"/>
              </a:rPr>
              <a:t>Website Resources: </a:t>
            </a:r>
            <a:r>
              <a:rPr lang="en-US" sz="2400" b="0" dirty="0" smtClean="0">
                <a:latin typeface="+mj-lt"/>
                <a:hlinkClick r:id="rId6"/>
              </a:rPr>
              <a:t>http://kt4tt.buffalo.edu/publications/ResourceMaterials/index.php</a:t>
            </a:r>
            <a:endParaRPr lang="en-US" sz="2400" b="0" dirty="0" smtClean="0">
              <a:latin typeface="+mj-lt"/>
            </a:endParaRPr>
          </a:p>
          <a:p>
            <a:pPr lvl="1" eaLnBrk="1" hangingPunct="1"/>
            <a:r>
              <a:rPr lang="en-US" sz="1800" dirty="0" smtClean="0">
                <a:latin typeface="+mj-lt"/>
              </a:rPr>
              <a:t>Primary Market Research Training Module</a:t>
            </a:r>
          </a:p>
          <a:p>
            <a:pPr lvl="1" eaLnBrk="1" hangingPunct="1"/>
            <a:r>
              <a:rPr lang="en-US" sz="1800" dirty="0" smtClean="0">
                <a:latin typeface="+mj-lt"/>
              </a:rPr>
              <a:t>Intellectual Property Training Module</a:t>
            </a:r>
          </a:p>
          <a:p>
            <a:pPr lvl="1" eaLnBrk="1" hangingPunct="1"/>
            <a:r>
              <a:rPr lang="en-US" sz="1800" dirty="0" smtClean="0">
                <a:latin typeface="+mj-lt"/>
              </a:rPr>
              <a:t>Inventor’s Guide</a:t>
            </a:r>
          </a:p>
          <a:p>
            <a:pPr lvl="1" eaLnBrk="1" hangingPunct="1"/>
            <a:r>
              <a:rPr lang="en-US" sz="1800" dirty="0" smtClean="0">
                <a:latin typeface="+mj-lt"/>
              </a:rPr>
              <a:t>Evaluation Resource Guide</a:t>
            </a:r>
          </a:p>
          <a:p>
            <a:pPr eaLnBrk="1" hangingPunct="1"/>
            <a:r>
              <a:rPr lang="en-US" sz="2400" dirty="0" smtClean="0">
                <a:latin typeface="+mj-lt"/>
              </a:rPr>
              <a:t>Focus Technical Briefs</a:t>
            </a:r>
          </a:p>
          <a:p>
            <a:pPr lvl="1" eaLnBrk="1" hangingPunct="1"/>
            <a:r>
              <a:rPr lang="en-US" sz="2000" b="0" dirty="0" err="1" smtClean="0">
                <a:latin typeface="+mj-lt"/>
              </a:rPr>
              <a:t>KTDRR’s</a:t>
            </a:r>
            <a:r>
              <a:rPr lang="en-US" sz="2000" b="0" dirty="0" smtClean="0">
                <a:latin typeface="+mj-lt"/>
              </a:rPr>
              <a:t> </a:t>
            </a:r>
            <a:r>
              <a:rPr lang="en-US" sz="2000" b="0" dirty="0" err="1" smtClean="0">
                <a:latin typeface="+mj-lt"/>
              </a:rPr>
              <a:t>KT</a:t>
            </a:r>
            <a:r>
              <a:rPr lang="en-US" sz="2000" b="0" dirty="0" smtClean="0">
                <a:latin typeface="+mj-lt"/>
              </a:rPr>
              <a:t> Library- Technology Transfer section: </a:t>
            </a:r>
            <a:r>
              <a:rPr lang="en-US" sz="2000" b="0" dirty="0" smtClean="0">
                <a:latin typeface="+mj-lt"/>
                <a:hlinkClick r:id="rId7"/>
              </a:rPr>
              <a:t>http</a:t>
            </a:r>
            <a:r>
              <a:rPr lang="en-US" sz="2000" b="0" dirty="0">
                <a:latin typeface="+mj-lt"/>
                <a:hlinkClick r:id="rId7"/>
              </a:rPr>
              <a:t>://</a:t>
            </a:r>
            <a:r>
              <a:rPr lang="en-US" sz="2000" b="0" dirty="0" smtClean="0">
                <a:latin typeface="+mj-lt"/>
                <a:hlinkClick r:id="rId7"/>
              </a:rPr>
              <a:t>www.ktdrr.org/ktlibrary/articles_pubs/tt.html</a:t>
            </a:r>
            <a:endParaRPr lang="en-US" sz="2000" b="0" dirty="0" smtClean="0">
              <a:latin typeface="+mj-lt"/>
            </a:endParaRPr>
          </a:p>
          <a:p>
            <a:pPr lvl="1" eaLnBrk="1" hangingPunct="1"/>
            <a:endParaRPr lang="en-US" sz="2000" dirty="0" smtClean="0">
              <a:latin typeface="+mj-lt"/>
            </a:endParaRPr>
          </a:p>
          <a:p>
            <a:pPr lvl="1" eaLnBrk="1" hangingPunct="1"/>
            <a:endParaRPr lang="en-US" sz="1800" dirty="0">
              <a:latin typeface="+mj-lt"/>
            </a:endParaRPr>
          </a:p>
          <a:p>
            <a:pPr eaLnBrk="1" hangingPunct="1"/>
            <a:endParaRPr lang="en-US" sz="1800" dirty="0">
              <a:latin typeface="+mj-lt"/>
            </a:endParaRPr>
          </a:p>
          <a:p>
            <a:pPr eaLnBrk="1" hangingPunct="1">
              <a:buFontTx/>
              <a:buNone/>
            </a:pPr>
            <a:endParaRPr lang="en-US" sz="2400" dirty="0" smtClean="0">
              <a:latin typeface="+mj-lt"/>
            </a:endParaRPr>
          </a:p>
        </p:txBody>
      </p:sp>
    </p:spTree>
    <p:extLst>
      <p:ext uri="{BB962C8B-B14F-4D97-AF65-F5344CB8AC3E}">
        <p14:creationId xmlns:p14="http://schemas.microsoft.com/office/powerpoint/2010/main" val="28789290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marL="0" indent="0" algn="ctr">
              <a:buNone/>
            </a:pPr>
            <a:r>
              <a:rPr lang="en-US" dirty="0" smtClean="0">
                <a:latin typeface="+mj-lt"/>
              </a:rPr>
              <a:t>Any Questions?</a:t>
            </a:r>
          </a:p>
          <a:p>
            <a:pPr marL="0" indent="0" algn="ctr">
              <a:buNone/>
            </a:pPr>
            <a:endParaRPr lang="en-US" dirty="0">
              <a:latin typeface="+mj-lt"/>
            </a:endParaRPr>
          </a:p>
        </p:txBody>
      </p:sp>
      <p:pic>
        <p:nvPicPr>
          <p:cNvPr id="3075" name="Picture 3" descr="alt=&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1981200"/>
            <a:ext cx="1752600" cy="37703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1143000"/>
          </a:xfrm>
        </p:spPr>
        <p:txBody>
          <a:bodyPr/>
          <a:lstStyle/>
          <a:p>
            <a:r>
              <a:rPr lang="en-US" dirty="0" smtClean="0">
                <a:latin typeface="+mj-lt"/>
              </a:rPr>
              <a:t>Thank you!</a:t>
            </a:r>
            <a:endParaRPr lang="en-US" dirty="0">
              <a:latin typeface="+mj-lt"/>
            </a:endParaRPr>
          </a:p>
        </p:txBody>
      </p:sp>
    </p:spTree>
    <p:extLst>
      <p:ext uri="{BB962C8B-B14F-4D97-AF65-F5344CB8AC3E}">
        <p14:creationId xmlns:p14="http://schemas.microsoft.com/office/powerpoint/2010/main" val="1186443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1143000"/>
          </a:xfrm>
        </p:spPr>
        <p:txBody>
          <a:bodyPr>
            <a:normAutofit/>
          </a:bodyPr>
          <a:lstStyle/>
          <a:p>
            <a:r>
              <a:rPr lang="en-US" b="1" dirty="0" smtClean="0">
                <a:latin typeface="+mj-lt"/>
                <a:cs typeface="Arial" pitchFamily="34" charset="0"/>
              </a:rPr>
              <a:t>Organizational History</a:t>
            </a:r>
            <a:endParaRPr lang="en-US" b="1" dirty="0">
              <a:latin typeface="+mj-lt"/>
              <a:cs typeface="Arial" pitchFamily="34" charset="0"/>
            </a:endParaRPr>
          </a:p>
        </p:txBody>
      </p:sp>
      <p:sp>
        <p:nvSpPr>
          <p:cNvPr id="3" name="Content Placeholder 2"/>
          <p:cNvSpPr>
            <a:spLocks noGrp="1"/>
          </p:cNvSpPr>
          <p:nvPr>
            <p:ph idx="1"/>
          </p:nvPr>
        </p:nvSpPr>
        <p:spPr>
          <a:xfrm>
            <a:off x="381000" y="1676400"/>
            <a:ext cx="8382000" cy="3992563"/>
          </a:xfrm>
        </p:spPr>
        <p:txBody>
          <a:bodyPr>
            <a:normAutofit fontScale="85000" lnSpcReduction="20000"/>
          </a:bodyPr>
          <a:lstStyle/>
          <a:p>
            <a:r>
              <a:rPr lang="en-US" dirty="0" smtClean="0">
                <a:latin typeface="+mj-lt"/>
                <a:cs typeface="Arial" pitchFamily="34" charset="0"/>
              </a:rPr>
              <a:t>Tech Transfer Rehab Engineering Research Center</a:t>
            </a:r>
          </a:p>
          <a:p>
            <a:pPr lvl="1">
              <a:lnSpc>
                <a:spcPct val="150000"/>
              </a:lnSpc>
            </a:pPr>
            <a:r>
              <a:rPr lang="en-US" dirty="0" smtClean="0">
                <a:latin typeface="+mj-lt"/>
                <a:cs typeface="Arial" pitchFamily="34" charset="0"/>
              </a:rPr>
              <a:t>1993-1998: Supply push (technology driven) </a:t>
            </a:r>
          </a:p>
          <a:p>
            <a:pPr lvl="1">
              <a:lnSpc>
                <a:spcPct val="150000"/>
              </a:lnSpc>
            </a:pPr>
            <a:r>
              <a:rPr lang="en-US" dirty="0" smtClean="0">
                <a:latin typeface="+mj-lt"/>
                <a:cs typeface="Arial" pitchFamily="34" charset="0"/>
              </a:rPr>
              <a:t>1998- 2003: Demand pull (market driven)</a:t>
            </a:r>
          </a:p>
          <a:p>
            <a:pPr lvl="1">
              <a:lnSpc>
                <a:spcPct val="150000"/>
              </a:lnSpc>
            </a:pPr>
            <a:r>
              <a:rPr lang="en-US" dirty="0" smtClean="0">
                <a:latin typeface="+mj-lt"/>
                <a:cs typeface="Arial" pitchFamily="34" charset="0"/>
              </a:rPr>
              <a:t>2003-2008: Corporate collaboration </a:t>
            </a:r>
          </a:p>
          <a:p>
            <a:pPr>
              <a:lnSpc>
                <a:spcPct val="150000"/>
              </a:lnSpc>
            </a:pPr>
            <a:r>
              <a:rPr lang="en-US" dirty="0" smtClean="0">
                <a:latin typeface="+mj-lt"/>
                <a:cs typeface="Arial" pitchFamily="34" charset="0"/>
              </a:rPr>
              <a:t>Center on Knowledge Translation for Tech Transfer</a:t>
            </a:r>
          </a:p>
          <a:p>
            <a:pPr lvl="1">
              <a:lnSpc>
                <a:spcPct val="150000"/>
              </a:lnSpc>
            </a:pPr>
            <a:r>
              <a:rPr lang="en-US" dirty="0" smtClean="0">
                <a:latin typeface="+mj-lt"/>
                <a:cs typeface="Arial" pitchFamily="34" charset="0"/>
              </a:rPr>
              <a:t>2008-13: Generate models, methods, metrics </a:t>
            </a:r>
          </a:p>
          <a:p>
            <a:pPr lvl="1">
              <a:lnSpc>
                <a:spcPct val="150000"/>
              </a:lnSpc>
            </a:pPr>
            <a:r>
              <a:rPr lang="en-US" dirty="0" smtClean="0">
                <a:latin typeface="+mj-lt"/>
                <a:cs typeface="Arial" pitchFamily="34" charset="0"/>
              </a:rPr>
              <a:t>2013-18: </a:t>
            </a:r>
            <a:r>
              <a:rPr lang="en-US" dirty="0" smtClean="0">
                <a:solidFill>
                  <a:srgbClr val="FF0000"/>
                </a:solidFill>
                <a:latin typeface="+mj-lt"/>
                <a:cs typeface="Arial" pitchFamily="34" charset="0"/>
              </a:rPr>
              <a:t>New! </a:t>
            </a:r>
            <a:r>
              <a:rPr lang="en-US" dirty="0" smtClean="0">
                <a:latin typeface="+mj-lt"/>
                <a:cs typeface="Arial" pitchFamily="34" charset="0"/>
              </a:rPr>
              <a:t>Tools and technical assistance </a:t>
            </a:r>
          </a:p>
          <a:p>
            <a:pPr lvl="1"/>
            <a:endParaRPr lang="en-US" dirty="0" smtClean="0">
              <a:latin typeface="+mj-lt"/>
              <a:cs typeface="Arial" pitchFamily="34" charset="0"/>
            </a:endParaRPr>
          </a:p>
          <a:p>
            <a:pPr lvl="1"/>
            <a:endParaRPr lang="en-US" dirty="0">
              <a:latin typeface="+mj-lt"/>
            </a:endParaRPr>
          </a:p>
        </p:txBody>
      </p:sp>
    </p:spTree>
    <p:extLst>
      <p:ext uri="{BB962C8B-B14F-4D97-AF65-F5344CB8AC3E}">
        <p14:creationId xmlns:p14="http://schemas.microsoft.com/office/powerpoint/2010/main" val="1133188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err="1" smtClean="0">
                <a:latin typeface="+mj-lt"/>
              </a:rPr>
              <a:t>TT</a:t>
            </a:r>
            <a:r>
              <a:rPr lang="en-US" b="1" dirty="0" smtClean="0">
                <a:latin typeface="+mj-lt"/>
              </a:rPr>
              <a:t> and its Relation to </a:t>
            </a:r>
            <a:r>
              <a:rPr lang="en-US" b="1" dirty="0" err="1" smtClean="0">
                <a:latin typeface="+mj-lt"/>
              </a:rPr>
              <a:t>KT</a:t>
            </a:r>
            <a:endParaRPr lang="en-US" b="1" dirty="0">
              <a:latin typeface="+mj-lt"/>
            </a:endParaRPr>
          </a:p>
        </p:txBody>
      </p:sp>
      <p:sp>
        <p:nvSpPr>
          <p:cNvPr id="3" name="Content Placeholder 2"/>
          <p:cNvSpPr>
            <a:spLocks noGrp="1"/>
          </p:cNvSpPr>
          <p:nvPr>
            <p:ph idx="1"/>
          </p:nvPr>
        </p:nvSpPr>
        <p:spPr>
          <a:xfrm>
            <a:off x="457200" y="1676401"/>
            <a:ext cx="8229600" cy="4343400"/>
          </a:xfrm>
        </p:spPr>
        <p:txBody>
          <a:bodyPr>
            <a:normAutofit fontScale="92500" lnSpcReduction="10000"/>
          </a:bodyPr>
          <a:lstStyle/>
          <a:p>
            <a:pPr marL="0" indent="0">
              <a:buNone/>
            </a:pPr>
            <a:r>
              <a:rPr lang="en-US" dirty="0" smtClean="0">
                <a:latin typeface="+mj-lt"/>
              </a:rPr>
              <a:t>Tech Transfer (</a:t>
            </a:r>
            <a:r>
              <a:rPr lang="en-US" dirty="0" err="1" smtClean="0">
                <a:latin typeface="+mj-lt"/>
              </a:rPr>
              <a:t>TT</a:t>
            </a:r>
            <a:r>
              <a:rPr lang="en-US" dirty="0" smtClean="0">
                <a:latin typeface="+mj-lt"/>
              </a:rPr>
              <a:t>) involves </a:t>
            </a:r>
            <a:r>
              <a:rPr lang="en-US" b="1" i="1" dirty="0" smtClean="0">
                <a:latin typeface="+mj-lt"/>
              </a:rPr>
              <a:t>communicating information </a:t>
            </a:r>
            <a:r>
              <a:rPr lang="en-US" dirty="0" smtClean="0">
                <a:latin typeface="+mj-lt"/>
              </a:rPr>
              <a:t>regarding a knowledge output to </a:t>
            </a:r>
            <a:r>
              <a:rPr lang="en-US" b="1" i="1" dirty="0" smtClean="0">
                <a:latin typeface="+mj-lt"/>
              </a:rPr>
              <a:t>stakeholders who </a:t>
            </a:r>
            <a:r>
              <a:rPr lang="en-US" b="1" i="1" dirty="0">
                <a:latin typeface="+mj-lt"/>
              </a:rPr>
              <a:t>operate in unique </a:t>
            </a:r>
            <a:r>
              <a:rPr lang="en-US" b="1" i="1" dirty="0" smtClean="0">
                <a:latin typeface="+mj-lt"/>
              </a:rPr>
              <a:t>contexts according to their particular values and incentives. </a:t>
            </a:r>
          </a:p>
          <a:p>
            <a:pPr marL="0" indent="0">
              <a:buNone/>
            </a:pPr>
            <a:endParaRPr lang="en-US" b="1" i="1" dirty="0">
              <a:latin typeface="+mj-lt"/>
            </a:endParaRPr>
          </a:p>
          <a:p>
            <a:pPr marL="0" indent="0">
              <a:buNone/>
            </a:pPr>
            <a:r>
              <a:rPr lang="en-US" dirty="0" smtClean="0">
                <a:latin typeface="+mj-lt"/>
              </a:rPr>
              <a:t>As </a:t>
            </a:r>
            <a:r>
              <a:rPr lang="en-US" dirty="0" err="1" smtClean="0">
                <a:latin typeface="+mj-lt"/>
              </a:rPr>
              <a:t>KT</a:t>
            </a:r>
            <a:r>
              <a:rPr lang="en-US" dirty="0" smtClean="0">
                <a:latin typeface="+mj-lt"/>
              </a:rPr>
              <a:t> professionals, we </a:t>
            </a:r>
            <a:r>
              <a:rPr lang="en-US" b="1" i="1" dirty="0" smtClean="0">
                <a:latin typeface="+mj-lt"/>
              </a:rPr>
              <a:t>can help knowledge producers to better communicate with knowledge users </a:t>
            </a:r>
            <a:r>
              <a:rPr lang="en-US" dirty="0" smtClean="0">
                <a:latin typeface="+mj-lt"/>
              </a:rPr>
              <a:t>in all circumstances- including those where a device or service may eventually be produced. </a:t>
            </a:r>
          </a:p>
          <a:p>
            <a:endParaRPr lang="en-US" dirty="0">
              <a:latin typeface="+mj-lt"/>
            </a:endParaRPr>
          </a:p>
        </p:txBody>
      </p:sp>
    </p:spTree>
    <p:extLst>
      <p:ext uri="{BB962C8B-B14F-4D97-AF65-F5344CB8AC3E}">
        <p14:creationId xmlns:p14="http://schemas.microsoft.com/office/powerpoint/2010/main" val="1953622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956" y="457200"/>
            <a:ext cx="8839200" cy="1143000"/>
          </a:xfrm>
        </p:spPr>
        <p:txBody>
          <a:bodyPr/>
          <a:lstStyle/>
          <a:p>
            <a:r>
              <a:rPr lang="en-US" sz="3200" dirty="0" smtClean="0">
                <a:latin typeface="+mj-lt"/>
              </a:rPr>
              <a:t>You are probably somewhat   </a:t>
            </a:r>
            <a:br>
              <a:rPr lang="en-US" sz="3200" dirty="0" smtClean="0">
                <a:latin typeface="+mj-lt"/>
              </a:rPr>
            </a:br>
            <a:r>
              <a:rPr lang="en-US" sz="3200" dirty="0" smtClean="0">
                <a:latin typeface="+mj-lt"/>
              </a:rPr>
              <a:t>familiar with the Research Process…</a:t>
            </a:r>
            <a:endParaRPr lang="en-US" sz="3200" dirty="0">
              <a:latin typeface="+mj-lt"/>
            </a:endParaRPr>
          </a:p>
        </p:txBody>
      </p:sp>
      <p:sp>
        <p:nvSpPr>
          <p:cNvPr id="3" name="Content Placeholder 2"/>
          <p:cNvSpPr>
            <a:spLocks noGrp="1"/>
          </p:cNvSpPr>
          <p:nvPr>
            <p:ph idx="1"/>
          </p:nvPr>
        </p:nvSpPr>
        <p:spPr>
          <a:xfrm>
            <a:off x="457200" y="1600200"/>
            <a:ext cx="8229600" cy="4525963"/>
          </a:xfrm>
        </p:spPr>
        <p:txBody>
          <a:bodyPr>
            <a:normAutofit/>
          </a:bodyPr>
          <a:lstStyle/>
          <a:p>
            <a:pPr marL="0" indent="0" eaLnBrk="1" fontAlgn="ctr" hangingPunct="1">
              <a:buNone/>
            </a:pPr>
            <a:r>
              <a:rPr lang="en-US" sz="2000" dirty="0">
                <a:latin typeface="+mj-lt"/>
              </a:rPr>
              <a:t>Stage 3: Conduct Research and Generate Research-Based Findings</a:t>
            </a:r>
          </a:p>
          <a:p>
            <a:pPr eaLnBrk="1" fontAlgn="ctr" hangingPunct="1"/>
            <a:r>
              <a:rPr lang="en-US" sz="2000" b="0" i="0" dirty="0" smtClean="0">
                <a:latin typeface="+mj-lt"/>
              </a:rPr>
              <a:t>Opportunity </a:t>
            </a:r>
            <a:r>
              <a:rPr lang="en-US" sz="2000" b="0" i="0" dirty="0">
                <a:latin typeface="+mj-lt"/>
              </a:rPr>
              <a:t>for </a:t>
            </a:r>
            <a:r>
              <a:rPr lang="en-US" sz="2000" b="0" i="0" dirty="0" err="1">
                <a:latin typeface="+mj-lt"/>
              </a:rPr>
              <a:t>KT</a:t>
            </a:r>
            <a:r>
              <a:rPr lang="en-US" sz="2000" b="0" i="0" dirty="0">
                <a:latin typeface="+mj-lt"/>
              </a:rPr>
              <a:t>: Identify expertise needs and assemble </a:t>
            </a:r>
            <a:r>
              <a:rPr lang="en-US" sz="2000" b="0" i="0" dirty="0" err="1">
                <a:latin typeface="+mj-lt"/>
              </a:rPr>
              <a:t>transdisciplinary</a:t>
            </a:r>
            <a:r>
              <a:rPr lang="en-US" sz="2000" b="0" i="0" dirty="0">
                <a:latin typeface="+mj-lt"/>
              </a:rPr>
              <a:t> research team (I.e. methodologist, statistician, etc.)</a:t>
            </a:r>
          </a:p>
          <a:p>
            <a:pPr eaLnBrk="1" fontAlgn="ctr" hangingPunct="1"/>
            <a:r>
              <a:rPr lang="en-US" sz="2000" b="0" i="0" dirty="0">
                <a:latin typeface="+mj-lt"/>
              </a:rPr>
              <a:t>Identify specific knowledge gaps- purpose of research phase.</a:t>
            </a:r>
          </a:p>
          <a:p>
            <a:pPr eaLnBrk="1" fontAlgn="ctr" hangingPunct="1"/>
            <a:r>
              <a:rPr lang="en-US" sz="2000" b="0" i="0" dirty="0">
                <a:latin typeface="+mj-lt"/>
              </a:rPr>
              <a:t>Select appropriate research design and develop research plan (action research, grounded theory, cooperative research, clinical research, </a:t>
            </a:r>
            <a:r>
              <a:rPr lang="en-US" sz="2000" b="0" i="0" dirty="0" err="1">
                <a:latin typeface="+mj-lt"/>
              </a:rPr>
              <a:t>etc</a:t>
            </a:r>
            <a:r>
              <a:rPr lang="en-US" sz="2000" b="0" i="0" dirty="0">
                <a:latin typeface="+mj-lt"/>
              </a:rPr>
              <a:t>).</a:t>
            </a:r>
          </a:p>
          <a:p>
            <a:pPr eaLnBrk="1" fontAlgn="t" hangingPunct="1"/>
            <a:r>
              <a:rPr lang="en-US" sz="2000" b="0" i="0" dirty="0">
                <a:latin typeface="+mj-lt"/>
              </a:rPr>
              <a:t>Secure funding.</a:t>
            </a:r>
          </a:p>
          <a:p>
            <a:pPr eaLnBrk="1" fontAlgn="t" hangingPunct="1"/>
            <a:r>
              <a:rPr lang="en-US" sz="2000" b="0" i="0" dirty="0">
                <a:latin typeface="+mj-lt"/>
              </a:rPr>
              <a:t>Conduct research.</a:t>
            </a:r>
          </a:p>
          <a:p>
            <a:pPr eaLnBrk="1" fontAlgn="t" hangingPunct="1"/>
            <a:r>
              <a:rPr lang="en-US" sz="2000" b="0" i="0" dirty="0">
                <a:latin typeface="+mj-lt"/>
              </a:rPr>
              <a:t>Monitor and track quality.</a:t>
            </a:r>
          </a:p>
          <a:p>
            <a:pPr eaLnBrk="1" fontAlgn="t" hangingPunct="1"/>
            <a:r>
              <a:rPr lang="en-US" sz="2000" b="0" i="0" dirty="0">
                <a:latin typeface="+mj-lt"/>
              </a:rPr>
              <a:t>Refine process and optimize quality of results.</a:t>
            </a:r>
          </a:p>
          <a:p>
            <a:pPr eaLnBrk="1" fontAlgn="t" hangingPunct="1"/>
            <a:r>
              <a:rPr lang="en-US" sz="2000" b="0" i="0" dirty="0">
                <a:latin typeface="+mj-lt"/>
              </a:rPr>
              <a:t>Results - integrate findings.</a:t>
            </a:r>
          </a:p>
          <a:p>
            <a:pPr eaLnBrk="1" fontAlgn="t" hangingPunct="1"/>
            <a:r>
              <a:rPr lang="en-US" sz="2000" b="0" i="0" dirty="0">
                <a:latin typeface="+mj-lt"/>
              </a:rPr>
              <a:t>Conclusion – evaluate discovery in light of solution</a:t>
            </a:r>
            <a:r>
              <a:rPr lang="en-US" sz="2000" b="0" i="0" dirty="0" smtClean="0">
                <a:latin typeface="+mj-lt"/>
              </a:rPr>
              <a:t>.</a:t>
            </a:r>
          </a:p>
          <a:p>
            <a:pPr marL="0" indent="0" eaLnBrk="1" fontAlgn="t" hangingPunct="1">
              <a:buNone/>
            </a:pPr>
            <a:endParaRPr lang="en-US" sz="2400" dirty="0">
              <a:latin typeface="+mj-lt"/>
            </a:endParaRPr>
          </a:p>
        </p:txBody>
      </p:sp>
    </p:spTree>
    <p:extLst>
      <p:ext uri="{BB962C8B-B14F-4D97-AF65-F5344CB8AC3E}">
        <p14:creationId xmlns:p14="http://schemas.microsoft.com/office/powerpoint/2010/main" val="1968071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31837"/>
            <a:ext cx="8229600" cy="1143000"/>
          </a:xfrm>
        </p:spPr>
        <p:txBody>
          <a:bodyPr/>
          <a:lstStyle/>
          <a:p>
            <a:r>
              <a:rPr lang="en-US" sz="4000" dirty="0" smtClean="0">
                <a:latin typeface="+mj-lt"/>
              </a:rPr>
              <a:t>Two Paths for Research Output</a:t>
            </a:r>
          </a:p>
        </p:txBody>
      </p:sp>
      <p:sp>
        <p:nvSpPr>
          <p:cNvPr id="8195" name="Content Placeholder 2"/>
          <p:cNvSpPr>
            <a:spLocks noGrp="1"/>
          </p:cNvSpPr>
          <p:nvPr>
            <p:ph idx="1"/>
          </p:nvPr>
        </p:nvSpPr>
        <p:spPr>
          <a:xfrm>
            <a:off x="457200" y="1874837"/>
            <a:ext cx="8229600" cy="4525963"/>
          </a:xfrm>
        </p:spPr>
        <p:txBody>
          <a:bodyPr/>
          <a:lstStyle/>
          <a:p>
            <a:r>
              <a:rPr lang="en-US" b="0" dirty="0" smtClean="0">
                <a:latin typeface="+mj-lt"/>
              </a:rPr>
              <a:t>Path 1 – Communicate Conceptual Knowledge through Publication.</a:t>
            </a:r>
          </a:p>
          <a:p>
            <a:r>
              <a:rPr lang="en-US" b="0" dirty="0" smtClean="0">
                <a:latin typeface="+mj-lt"/>
              </a:rPr>
              <a:t>Path 2 – Transform Conceptual to Practical through further effort.</a:t>
            </a:r>
          </a:p>
          <a:p>
            <a:pPr lvl="1"/>
            <a:r>
              <a:rPr lang="en-US" b="0" dirty="0" smtClean="0">
                <a:latin typeface="+mj-lt"/>
              </a:rPr>
              <a:t>Development effort to create and test Prototype, followed by:</a:t>
            </a:r>
          </a:p>
          <a:p>
            <a:pPr lvl="1"/>
            <a:r>
              <a:rPr lang="en-US" b="0" dirty="0" smtClean="0">
                <a:latin typeface="+mj-lt"/>
              </a:rPr>
              <a:t>Production effort to create and launch Device/Service.</a:t>
            </a:r>
          </a:p>
        </p:txBody>
      </p:sp>
    </p:spTree>
    <p:extLst>
      <p:ext uri="{BB962C8B-B14F-4D97-AF65-F5344CB8AC3E}">
        <p14:creationId xmlns:p14="http://schemas.microsoft.com/office/powerpoint/2010/main" val="409291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p:cTn id="7"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195">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 calcmode="lin" valueType="num">
                                      <p:cBhvr>
                                        <p:cTn id="12"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819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8195">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 calcmode="lin" valueType="num">
                                      <p:cBhvr>
                                        <p:cTn id="17" dur="5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819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0" y="274638"/>
            <a:ext cx="8229600" cy="1143000"/>
          </a:xfrm>
        </p:spPr>
        <p:txBody>
          <a:bodyPr/>
          <a:lstStyle/>
          <a:p>
            <a:r>
              <a:rPr lang="en-US" dirty="0" smtClean="0"/>
              <a:t>Outputs and outcomes</a:t>
            </a:r>
            <a:endParaRPr lang="en-US" dirty="0"/>
          </a:p>
        </p:txBody>
      </p:sp>
      <p:pic>
        <p:nvPicPr>
          <p:cNvPr id="16" name="Picture 15" descr="Row 5."/>
          <p:cNvPicPr>
            <a:picLocks noChangeAspect="1"/>
          </p:cNvPicPr>
          <p:nvPr/>
        </p:nvPicPr>
        <p:blipFill>
          <a:blip r:embed="rId4" cstate="print"/>
          <a:stretch>
            <a:fillRect/>
          </a:stretch>
        </p:blipFill>
        <p:spPr>
          <a:xfrm>
            <a:off x="2819932" y="5449740"/>
            <a:ext cx="5319069" cy="951060"/>
          </a:xfrm>
          <a:prstGeom prst="rect">
            <a:avLst/>
          </a:prstGeom>
        </p:spPr>
      </p:pic>
      <p:pic>
        <p:nvPicPr>
          <p:cNvPr id="15" name="Picture 14" descr="Row 4."/>
          <p:cNvPicPr>
            <a:picLocks noChangeAspect="1"/>
          </p:cNvPicPr>
          <p:nvPr/>
        </p:nvPicPr>
        <p:blipFill>
          <a:blip r:embed="rId5" cstate="print"/>
          <a:stretch>
            <a:fillRect/>
          </a:stretch>
        </p:blipFill>
        <p:spPr>
          <a:xfrm>
            <a:off x="2819624" y="4365777"/>
            <a:ext cx="5323972" cy="941255"/>
          </a:xfrm>
          <a:prstGeom prst="rect">
            <a:avLst/>
          </a:prstGeom>
        </p:spPr>
      </p:pic>
      <p:pic>
        <p:nvPicPr>
          <p:cNvPr id="14" name="Picture 13" descr="Row 3."/>
          <p:cNvPicPr>
            <a:picLocks noChangeAspect="1"/>
          </p:cNvPicPr>
          <p:nvPr/>
        </p:nvPicPr>
        <p:blipFill>
          <a:blip r:embed="rId6" cstate="print"/>
          <a:stretch>
            <a:fillRect/>
          </a:stretch>
        </p:blipFill>
        <p:spPr>
          <a:xfrm>
            <a:off x="2819624" y="3249745"/>
            <a:ext cx="5333776" cy="941255"/>
          </a:xfrm>
          <a:prstGeom prst="rect">
            <a:avLst/>
          </a:prstGeom>
        </p:spPr>
      </p:pic>
      <p:pic>
        <p:nvPicPr>
          <p:cNvPr id="13" name="Picture 12" descr="Row 2."/>
          <p:cNvPicPr>
            <a:picLocks noChangeAspect="1"/>
          </p:cNvPicPr>
          <p:nvPr/>
        </p:nvPicPr>
        <p:blipFill>
          <a:blip r:embed="rId7" cstate="print"/>
          <a:stretch>
            <a:fillRect/>
          </a:stretch>
        </p:blipFill>
        <p:spPr>
          <a:xfrm>
            <a:off x="2819624" y="2133600"/>
            <a:ext cx="5333776" cy="946157"/>
          </a:xfrm>
          <a:prstGeom prst="rect">
            <a:avLst/>
          </a:prstGeom>
        </p:spPr>
      </p:pic>
      <p:pic>
        <p:nvPicPr>
          <p:cNvPr id="12" name="Picture 11" descr="Row 1."/>
          <p:cNvPicPr>
            <a:picLocks noChangeAspect="1"/>
          </p:cNvPicPr>
          <p:nvPr/>
        </p:nvPicPr>
        <p:blipFill>
          <a:blip r:embed="rId8" cstate="print"/>
          <a:stretch>
            <a:fillRect/>
          </a:stretch>
        </p:blipFill>
        <p:spPr>
          <a:xfrm>
            <a:off x="2819624" y="1039945"/>
            <a:ext cx="5333776" cy="941255"/>
          </a:xfrm>
          <a:prstGeom prst="rect">
            <a:avLst/>
          </a:prstGeom>
        </p:spPr>
      </p:pic>
      <p:pic>
        <p:nvPicPr>
          <p:cNvPr id="11" name="Picture 10" descr="Column 1."/>
          <p:cNvPicPr>
            <a:picLocks noChangeAspect="1"/>
          </p:cNvPicPr>
          <p:nvPr/>
        </p:nvPicPr>
        <p:blipFill>
          <a:blip r:embed="rId9" cstate="print"/>
          <a:stretch>
            <a:fillRect/>
          </a:stretch>
        </p:blipFill>
        <p:spPr>
          <a:xfrm>
            <a:off x="975583" y="1047415"/>
            <a:ext cx="1666805" cy="5353385"/>
          </a:xfrm>
          <a:prstGeom prst="rect">
            <a:avLst/>
          </a:prstGeom>
        </p:spPr>
      </p:pic>
    </p:spTree>
    <p:extLst>
      <p:ext uri="{BB962C8B-B14F-4D97-AF65-F5344CB8AC3E}">
        <p14:creationId xmlns:p14="http://schemas.microsoft.com/office/powerpoint/2010/main" val="375771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27585</TotalTime>
  <Words>5354</Words>
  <Application>Microsoft Office PowerPoint</Application>
  <PresentationFormat>On-screen Show (4:3)</PresentationFormat>
  <Paragraphs>400</Paragraphs>
  <Slides>45</Slides>
  <Notes>45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Calibri Light</vt:lpstr>
      <vt:lpstr>Wingdings</vt:lpstr>
      <vt:lpstr>Office Theme</vt:lpstr>
      <vt:lpstr>Custom Design</vt:lpstr>
      <vt:lpstr>Technology Transfer  for KT Practitioners</vt:lpstr>
      <vt:lpstr>ACKNOWLEDGEMENT  The contents of this presentation were developed under a grant from the U.S. Department of Education  National Institute on Disability and Rehabilitation Research grant #H133A130014.   </vt:lpstr>
      <vt:lpstr>Learning Objectives</vt:lpstr>
      <vt:lpstr>My Background</vt:lpstr>
      <vt:lpstr>Organizational History</vt:lpstr>
      <vt:lpstr>TT and its Relation to KT</vt:lpstr>
      <vt:lpstr>You are probably somewhat    familiar with the Research Process…</vt:lpstr>
      <vt:lpstr>Two Paths for Research Output</vt:lpstr>
      <vt:lpstr>Outputs and outcomes</vt:lpstr>
      <vt:lpstr>When does TT happen?</vt:lpstr>
      <vt:lpstr>A Closer Look at the Process</vt:lpstr>
      <vt:lpstr>Need to Knowledge (NtK) Model Outline</vt:lpstr>
      <vt:lpstr>Screen Shot of NtK</vt:lpstr>
      <vt:lpstr>TT Best Practices</vt:lpstr>
      <vt:lpstr>KT4TT in Action!  -----  “Gamification” of Technological Innovation</vt:lpstr>
      <vt:lpstr>Intellectual Property</vt:lpstr>
      <vt:lpstr>Copyright</vt:lpstr>
      <vt:lpstr>Trademark</vt:lpstr>
      <vt:lpstr>Patents</vt:lpstr>
      <vt:lpstr>Types of Patents</vt:lpstr>
      <vt:lpstr>What a Patent Does Not Do!</vt:lpstr>
      <vt:lpstr>Patent Facts</vt:lpstr>
      <vt:lpstr>Early Steps to Protect Ownership of An Invention</vt:lpstr>
      <vt:lpstr>Early Steps to Protect Ownership of An Invention  </vt:lpstr>
      <vt:lpstr>What’s it Worth?</vt:lpstr>
      <vt:lpstr>Where do KT Professionals  Fit In to TT?</vt:lpstr>
      <vt:lpstr>Communication Breakdown</vt:lpstr>
      <vt:lpstr>Role Playing Exercise</vt:lpstr>
      <vt:lpstr>How Did It Go?</vt:lpstr>
      <vt:lpstr>KT for TT Tools</vt:lpstr>
      <vt:lpstr>Graham’s KTA Model</vt:lpstr>
      <vt:lpstr>Translating Invention Outputs</vt:lpstr>
      <vt:lpstr>KT Tables</vt:lpstr>
      <vt:lpstr>Contextualized Knowledge Packages</vt:lpstr>
      <vt:lpstr>CKP Key Points</vt:lpstr>
      <vt:lpstr>Putting It All Together</vt:lpstr>
      <vt:lpstr>Key Takeaways</vt:lpstr>
      <vt:lpstr>Recap on Accessing the  NtK Model and Tools</vt:lpstr>
      <vt:lpstr>Accessing the NtK and Tools</vt:lpstr>
      <vt:lpstr>Supporting Evidence</vt:lpstr>
      <vt:lpstr>Tools</vt:lpstr>
      <vt:lpstr>Detailed Tool Listing</vt:lpstr>
      <vt:lpstr>KTA and KT Tables</vt:lpstr>
      <vt:lpstr>Resources</vt:lpstr>
      <vt:lpstr>Thank you!</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Distinctions: Research, Development and Commercialization</dc:title>
  <dc:creator>jlflagg</dc:creator>
  <cp:lastModifiedBy>lyarnes</cp:lastModifiedBy>
  <cp:revision>1146</cp:revision>
  <cp:lastPrinted>2014-02-25T18:37:35Z</cp:lastPrinted>
  <dcterms:created xsi:type="dcterms:W3CDTF">2008-12-05T14:51:23Z</dcterms:created>
  <dcterms:modified xsi:type="dcterms:W3CDTF">2018-04-23T19:08:21Z</dcterms:modified>
</cp:coreProperties>
</file>