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6" r:id="rId1"/>
  </p:sldMasterIdLst>
  <p:notesMasterIdLst>
    <p:notesMasterId r:id="rId22"/>
  </p:notesMasterIdLst>
  <p:sldIdLst>
    <p:sldId id="283" r:id="rId2"/>
    <p:sldId id="321" r:id="rId3"/>
    <p:sldId id="285" r:id="rId4"/>
    <p:sldId id="290" r:id="rId5"/>
    <p:sldId id="291" r:id="rId6"/>
    <p:sldId id="298" r:id="rId7"/>
    <p:sldId id="297" r:id="rId8"/>
    <p:sldId id="310" r:id="rId9"/>
    <p:sldId id="315" r:id="rId10"/>
    <p:sldId id="311" r:id="rId11"/>
    <p:sldId id="314" r:id="rId12"/>
    <p:sldId id="312" r:id="rId13"/>
    <p:sldId id="257" r:id="rId14"/>
    <p:sldId id="258" r:id="rId15"/>
    <p:sldId id="300" r:id="rId16"/>
    <p:sldId id="301" r:id="rId17"/>
    <p:sldId id="299" r:id="rId18"/>
    <p:sldId id="302" r:id="rId19"/>
    <p:sldId id="318" r:id="rId20"/>
    <p:sldId id="265" r:id="rId21"/>
  </p:sldIdLst>
  <p:sldSz cx="9144000" cy="6858000" type="screen4x3"/>
  <p:notesSz cx="6954838" cy="92408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4925" autoAdjust="0"/>
  </p:normalViewPr>
  <p:slideViewPr>
    <p:cSldViewPr>
      <p:cViewPr varScale="1">
        <p:scale>
          <a:sx n="95" d="100"/>
          <a:sy n="95" d="100"/>
        </p:scale>
        <p:origin x="492" y="84"/>
      </p:cViewPr>
      <p:guideLst>
        <p:guide orient="horz" pos="2160"/>
        <p:guide pos="2880"/>
      </p:guideLst>
    </p:cSldViewPr>
  </p:slideViewPr>
  <p:outlineViewPr>
    <p:cViewPr>
      <p:scale>
        <a:sx n="33" d="100"/>
        <a:sy n="33" d="100"/>
      </p:scale>
      <p:origin x="0" y="22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3763" cy="462042"/>
          </a:xfrm>
          <a:prstGeom prst="rect">
            <a:avLst/>
          </a:prstGeom>
        </p:spPr>
        <p:txBody>
          <a:bodyPr vert="horz" lIns="92534" tIns="46268" rIns="92534" bIns="46268" rtlCol="0"/>
          <a:lstStyle>
            <a:lvl1pPr algn="l">
              <a:defRPr sz="1200"/>
            </a:lvl1pPr>
          </a:lstStyle>
          <a:p>
            <a:endParaRPr lang="en-US" dirty="0"/>
          </a:p>
        </p:txBody>
      </p:sp>
      <p:sp>
        <p:nvSpPr>
          <p:cNvPr id="3" name="Date Placeholder 2"/>
          <p:cNvSpPr>
            <a:spLocks noGrp="1"/>
          </p:cNvSpPr>
          <p:nvPr>
            <p:ph type="dt" idx="1"/>
          </p:nvPr>
        </p:nvSpPr>
        <p:spPr>
          <a:xfrm>
            <a:off x="3939466" y="0"/>
            <a:ext cx="3013763" cy="462042"/>
          </a:xfrm>
          <a:prstGeom prst="rect">
            <a:avLst/>
          </a:prstGeom>
        </p:spPr>
        <p:txBody>
          <a:bodyPr vert="horz" lIns="92534" tIns="46268" rIns="92534" bIns="46268" rtlCol="0"/>
          <a:lstStyle>
            <a:lvl1pPr algn="r">
              <a:defRPr sz="1200"/>
            </a:lvl1pPr>
          </a:lstStyle>
          <a:p>
            <a:fld id="{4FF9917A-102C-497B-9305-FBB8B0B85F07}" type="datetimeFigureOut">
              <a:rPr lang="en-US" smtClean="0"/>
              <a:pPr/>
              <a:t>4/23/2018</a:t>
            </a:fld>
            <a:endParaRPr lang="en-US" dirty="0"/>
          </a:p>
        </p:txBody>
      </p:sp>
      <p:sp>
        <p:nvSpPr>
          <p:cNvPr id="4" name="Slide Image Placeholder 3"/>
          <p:cNvSpPr>
            <a:spLocks noGrp="1" noRot="1" noChangeAspect="1"/>
          </p:cNvSpPr>
          <p:nvPr>
            <p:ph type="sldImg" idx="2"/>
          </p:nvPr>
        </p:nvSpPr>
        <p:spPr>
          <a:xfrm>
            <a:off x="1168400" y="692150"/>
            <a:ext cx="4618038" cy="3465513"/>
          </a:xfrm>
          <a:prstGeom prst="rect">
            <a:avLst/>
          </a:prstGeom>
          <a:noFill/>
          <a:ln w="12700">
            <a:solidFill>
              <a:prstClr val="black"/>
            </a:solidFill>
          </a:ln>
        </p:spPr>
        <p:txBody>
          <a:bodyPr vert="horz" lIns="92534" tIns="46268" rIns="92534" bIns="46268" rtlCol="0" anchor="ctr"/>
          <a:lstStyle/>
          <a:p>
            <a:endParaRPr lang="en-US" dirty="0"/>
          </a:p>
        </p:txBody>
      </p:sp>
      <p:sp>
        <p:nvSpPr>
          <p:cNvPr id="5" name="Notes Placeholder 4"/>
          <p:cNvSpPr>
            <a:spLocks noGrp="1"/>
          </p:cNvSpPr>
          <p:nvPr>
            <p:ph type="body" sz="quarter" idx="3"/>
          </p:nvPr>
        </p:nvSpPr>
        <p:spPr>
          <a:xfrm>
            <a:off x="695484" y="4389398"/>
            <a:ext cx="5563870" cy="4158377"/>
          </a:xfrm>
          <a:prstGeom prst="rect">
            <a:avLst/>
          </a:prstGeom>
        </p:spPr>
        <p:txBody>
          <a:bodyPr vert="horz" lIns="92534" tIns="46268" rIns="92534" bIns="4626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7193"/>
            <a:ext cx="3013763" cy="462042"/>
          </a:xfrm>
          <a:prstGeom prst="rect">
            <a:avLst/>
          </a:prstGeom>
        </p:spPr>
        <p:txBody>
          <a:bodyPr vert="horz" lIns="92534" tIns="46268" rIns="92534" bIns="46268"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9466" y="8777193"/>
            <a:ext cx="3013763" cy="462042"/>
          </a:xfrm>
          <a:prstGeom prst="rect">
            <a:avLst/>
          </a:prstGeom>
        </p:spPr>
        <p:txBody>
          <a:bodyPr vert="horz" lIns="92534" tIns="46268" rIns="92534" bIns="46268" rtlCol="0" anchor="b"/>
          <a:lstStyle>
            <a:lvl1pPr algn="r">
              <a:defRPr sz="1200"/>
            </a:lvl1pPr>
          </a:lstStyle>
          <a:p>
            <a:fld id="{CA3E684B-A3DE-4BD4-A58A-36B96915528B}" type="slidenum">
              <a:rPr lang="en-US" smtClean="0"/>
              <a:pPr/>
              <a:t>‹#›</a:t>
            </a:fld>
            <a:endParaRPr lang="en-US" dirty="0"/>
          </a:p>
        </p:txBody>
      </p:sp>
    </p:spTree>
    <p:extLst>
      <p:ext uri="{BB962C8B-B14F-4D97-AF65-F5344CB8AC3E}">
        <p14:creationId xmlns:p14="http://schemas.microsoft.com/office/powerpoint/2010/main" val="146950360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0CF0A623-4745-4CD1-BF31-EBBEAFD06479}" type="slidenum">
              <a:rPr lang="en-US" smtClean="0"/>
              <a:pPr/>
              <a:t>1</a:t>
            </a:fld>
            <a:endParaRPr lang="en-US" dirty="0"/>
          </a:p>
        </p:txBody>
      </p:sp>
    </p:spTree>
    <p:extLst>
      <p:ext uri="{BB962C8B-B14F-4D97-AF65-F5344CB8AC3E}">
        <p14:creationId xmlns:p14="http://schemas.microsoft.com/office/powerpoint/2010/main" val="36336434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1600200"/>
            <a:ext cx="8229600" cy="4525963"/>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a:prstGeom prst="rect">
            <a:avLst/>
          </a:prstGeo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a:prstGeom prst="rect">
            <a:avLst/>
          </a:prstGeo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idx="1"/>
          </p:nvPr>
        </p:nvSpPr>
        <p:spPr>
          <a:xfrm>
            <a:off x="457200" y="1600200"/>
            <a:ext cx="8229600" cy="4525963"/>
          </a:xfrm>
          <a:prstGeom prst="rect">
            <a:avLst/>
          </a:prstGeo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a:prstGeom prst="rect">
            <a:avLst/>
          </a:prstGeo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a:prstGeom prst="rect">
            <a:avLst/>
          </a:prstGeo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a:prstGeom prst="rect">
            <a:avLst/>
          </a:prstGeom>
        </p:spPr>
        <p:txBody>
          <a:bodyPr/>
          <a:lstStyle/>
          <a:p>
            <a:r>
              <a:rPr lang="en-US" smtClean="0"/>
              <a:t>Click to edit Master title style</a:t>
            </a:r>
            <a:endParaRPr lang="en-US"/>
          </a:p>
        </p:txBody>
      </p:sp>
      <p:sp>
        <p:nvSpPr>
          <p:cNvPr id="3" name="Date Placeholder 2"/>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itile slide">
    <p:spTree>
      <p:nvGrpSpPr>
        <p:cNvPr id="1" name=""/>
        <p:cNvGrpSpPr/>
        <p:nvPr/>
      </p:nvGrpSpPr>
      <p:grpSpPr>
        <a:xfrm>
          <a:off x="0" y="0"/>
          <a:ext cx="0" cy="0"/>
          <a:chOff x="0" y="0"/>
          <a:chExt cx="0" cy="0"/>
        </a:xfrm>
      </p:grpSpPr>
      <p:pic>
        <p:nvPicPr>
          <p:cNvPr id="6" name="Picture 5" descr="title page.jpg"/>
          <p:cNvPicPr>
            <a:picLocks noChangeAspect="1"/>
          </p:cNvPicPr>
          <p:nvPr userDrawn="1"/>
        </p:nvPicPr>
        <p:blipFill>
          <a:blip r:embed="rId2" cstate="print"/>
          <a:stretch>
            <a:fillRect/>
          </a:stretch>
        </p:blipFill>
        <p:spPr>
          <a:xfrm>
            <a:off x="134470" y="0"/>
            <a:ext cx="8875059" cy="6858000"/>
          </a:xfrm>
          <a:prstGeom prst="rect">
            <a:avLst/>
          </a:prstGeom>
        </p:spPr>
      </p:pic>
      <p:sp>
        <p:nvSpPr>
          <p:cNvPr id="2" name="Title 1"/>
          <p:cNvSpPr>
            <a:spLocks noGrp="1"/>
          </p:cNvSpPr>
          <p:nvPr>
            <p:ph type="title"/>
          </p:nvPr>
        </p:nvSpPr>
        <p:spPr>
          <a:xfrm>
            <a:off x="628650" y="365125"/>
            <a:ext cx="7886700" cy="1325563"/>
          </a:xfrm>
          <a:prstGeom prst="rect">
            <a:avLst/>
          </a:prstGeom>
        </p:spPr>
        <p:txBody>
          <a:bodyPr/>
          <a:lstStyle/>
          <a:p>
            <a:r>
              <a:rPr lang="en-US" smtClean="0"/>
              <a:t>Click to edit Master title style</a:t>
            </a:r>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ackground">
    <p:spTree>
      <p:nvGrpSpPr>
        <p:cNvPr id="1" name=""/>
        <p:cNvGrpSpPr/>
        <p:nvPr/>
      </p:nvGrpSpPr>
      <p:grpSpPr>
        <a:xfrm>
          <a:off x="0" y="0"/>
          <a:ext cx="0" cy="0"/>
          <a:chOff x="0" y="0"/>
          <a:chExt cx="0" cy="0"/>
        </a:xfrm>
      </p:grpSpPr>
      <p:pic>
        <p:nvPicPr>
          <p:cNvPr id="10" name="Picture 9" descr="template no sine wave.jpg"/>
          <p:cNvPicPr>
            <a:picLocks noChangeAspect="1"/>
          </p:cNvPicPr>
          <p:nvPr userDrawn="1"/>
        </p:nvPicPr>
        <p:blipFill>
          <a:blip r:embed="rId2" cstate="print"/>
          <a:stretch>
            <a:fillRect/>
          </a:stretch>
        </p:blipFill>
        <p:spPr>
          <a:xfrm>
            <a:off x="134470" y="0"/>
            <a:ext cx="8875059" cy="6858000"/>
          </a:xfrm>
          <a:prstGeom prst="rect">
            <a:avLst/>
          </a:prstGeom>
        </p:spPr>
      </p:pic>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a:prstGeom prst="rect">
            <a:avLst/>
          </a:prstGeo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57200" y="6356350"/>
            <a:ext cx="2133600" cy="365125"/>
          </a:xfrm>
          <a:prstGeom prst="rect">
            <a:avLst/>
          </a:prstGeom>
        </p:spPr>
        <p:txBody>
          <a:bodyPr/>
          <a:lstStyle/>
          <a:p>
            <a:fld id="{4B64175F-47C7-4785-B7D7-FB3B785E950E}" type="datetimeFigureOut">
              <a:rPr lang="en-US" smtClean="0"/>
              <a:pPr/>
              <a:t>4/23/2018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a:xfrm>
            <a:off x="6553200" y="6356350"/>
            <a:ext cx="2133600" cy="365125"/>
          </a:xfrm>
          <a:prstGeom prst="rect">
            <a:avLst/>
          </a:prstGeom>
        </p:spPr>
        <p:txBody>
          <a:bodyPr/>
          <a:lstStyle/>
          <a:p>
            <a:fld id="{6B4FD0BA-2776-4D58-B153-5FC92D04F43B}" type="slidenum">
              <a:rPr lang="en-US" smtClean="0"/>
              <a:pPr/>
              <a:t>‹#›</a:t>
            </a:fld>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Tree>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 id="214748366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kt4tt.buffalo.edu/" TargetMode="Externa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3" Type="http://schemas.openxmlformats.org/officeDocument/2006/relationships/hyperlink" Target="http://www.aacinstitute.org/" TargetMode="External"/><Relationship Id="rId2" Type="http://schemas.openxmlformats.org/officeDocument/2006/relationships/hyperlink" Target="http://www.atia.org/CEU" TargetMode="External"/><Relationship Id="rId1" Type="http://schemas.openxmlformats.org/officeDocument/2006/relationships/slideLayout" Target="../slideLayouts/slideLayout8.xml"/><Relationship Id="rId4" Type="http://schemas.openxmlformats.org/officeDocument/2006/relationships/hyperlink" Target="http://www.atia.org/orlandohandouts" TargetMode="Externa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9" name="Rectangle 11"/>
          <p:cNvSpPr>
            <a:spLocks noChangeArrowheads="1"/>
          </p:cNvSpPr>
          <p:nvPr/>
        </p:nvSpPr>
        <p:spPr bwMode="auto">
          <a:xfrm>
            <a:off x="685800" y="2819400"/>
            <a:ext cx="7772400" cy="3276600"/>
          </a:xfrm>
          <a:prstGeom prst="rect">
            <a:avLst/>
          </a:prstGeom>
          <a:noFill/>
          <a:ln w="9525">
            <a:noFill/>
            <a:miter lim="800000"/>
            <a:headEnd/>
            <a:tailEnd/>
          </a:ln>
          <a:effectLst/>
        </p:spPr>
        <p:txBody>
          <a:bodyPr/>
          <a:lstStyle/>
          <a:p>
            <a:pPr marL="342900" indent="-342900" algn="ctr" eaLnBrk="1" hangingPunct="1">
              <a:lnSpc>
                <a:spcPts val="2400"/>
              </a:lnSpc>
              <a:spcBef>
                <a:spcPct val="25000"/>
              </a:spcBef>
            </a:pPr>
            <a:r>
              <a:rPr lang="en-US" sz="2000" b="1" dirty="0" smtClean="0"/>
              <a:t>James A. Leahy</a:t>
            </a:r>
          </a:p>
          <a:p>
            <a:pPr marL="342900" indent="-342900" algn="ctr" eaLnBrk="1" hangingPunct="1">
              <a:lnSpc>
                <a:spcPts val="2400"/>
              </a:lnSpc>
            </a:pPr>
            <a:r>
              <a:rPr lang="en-US" dirty="0" smtClean="0"/>
              <a:t>Center on Knowledge Translation for Technology Transfer (KT4TT)</a:t>
            </a:r>
          </a:p>
          <a:p>
            <a:pPr marL="342900" indent="-342900" algn="ctr" eaLnBrk="1" hangingPunct="1">
              <a:lnSpc>
                <a:spcPts val="2400"/>
              </a:lnSpc>
            </a:pPr>
            <a:r>
              <a:rPr lang="en-US" dirty="0" smtClean="0"/>
              <a:t>University at </a:t>
            </a:r>
            <a:r>
              <a:rPr lang="en-US" dirty="0"/>
              <a:t>Buffalo</a:t>
            </a:r>
            <a:r>
              <a:rPr lang="en-US" dirty="0">
                <a:solidFill>
                  <a:srgbClr val="0000FF"/>
                </a:solidFill>
              </a:rPr>
              <a:t> </a:t>
            </a:r>
          </a:p>
          <a:p>
            <a:pPr marL="342900" indent="-342900" algn="ctr">
              <a:lnSpc>
                <a:spcPts val="2400"/>
              </a:lnSpc>
            </a:pPr>
            <a:r>
              <a:rPr lang="en-US" u="sng" dirty="0" smtClean="0">
                <a:solidFill>
                  <a:srgbClr val="0000FF"/>
                </a:solidFill>
                <a:hlinkClick r:id="rId3"/>
              </a:rPr>
              <a:t>http://kt4tt.buffalo.edu/</a:t>
            </a:r>
            <a:endParaRPr lang="en-US" u="sng" dirty="0" smtClean="0">
              <a:solidFill>
                <a:srgbClr val="0000FF"/>
              </a:solidFill>
            </a:endParaRPr>
          </a:p>
          <a:p>
            <a:pPr marL="342900" indent="-342900" algn="ctr"/>
            <a:endParaRPr lang="en-US" u="sng" dirty="0">
              <a:solidFill>
                <a:srgbClr val="0000FF"/>
              </a:solidFill>
            </a:endParaRPr>
          </a:p>
          <a:p>
            <a:pPr algn="ctr">
              <a:lnSpc>
                <a:spcPts val="2800"/>
              </a:lnSpc>
            </a:pPr>
            <a:r>
              <a:rPr lang="en-US" sz="2000" b="1" dirty="0" smtClean="0">
                <a:solidFill>
                  <a:srgbClr val="000099"/>
                </a:solidFill>
              </a:rPr>
              <a:t>8:00 - 9:00 am</a:t>
            </a:r>
          </a:p>
          <a:p>
            <a:pPr algn="ctr">
              <a:lnSpc>
                <a:spcPts val="2800"/>
              </a:lnSpc>
            </a:pPr>
            <a:r>
              <a:rPr lang="en-US" sz="2000" b="1" dirty="0" smtClean="0">
                <a:solidFill>
                  <a:srgbClr val="000099"/>
                </a:solidFill>
              </a:rPr>
              <a:t>January </a:t>
            </a:r>
            <a:r>
              <a:rPr lang="en-US" sz="2000" b="1" dirty="0">
                <a:solidFill>
                  <a:srgbClr val="000099"/>
                </a:solidFill>
              </a:rPr>
              <a:t>31</a:t>
            </a:r>
            <a:r>
              <a:rPr lang="en-US" sz="2000" b="1" dirty="0" smtClean="0">
                <a:solidFill>
                  <a:srgbClr val="000099"/>
                </a:solidFill>
              </a:rPr>
              <a:t>, 2015</a:t>
            </a:r>
            <a:r>
              <a:rPr lang="en-US" sz="2000" dirty="0" smtClean="0">
                <a:latin typeface="Times New Roman" pitchFamily="18" charset="0"/>
              </a:rPr>
              <a:t> </a:t>
            </a:r>
            <a:endParaRPr lang="en-US" sz="2000" dirty="0">
              <a:latin typeface="Times New Roman" pitchFamily="18" charset="0"/>
            </a:endParaRPr>
          </a:p>
          <a:p>
            <a:pPr algn="ctr">
              <a:lnSpc>
                <a:spcPts val="2600"/>
              </a:lnSpc>
            </a:pPr>
            <a:r>
              <a:rPr lang="en-US" dirty="0">
                <a:solidFill>
                  <a:srgbClr val="000099"/>
                </a:solidFill>
              </a:rPr>
              <a:t>ATIA </a:t>
            </a:r>
          </a:p>
          <a:p>
            <a:pPr algn="ctr">
              <a:lnSpc>
                <a:spcPts val="2400"/>
              </a:lnSpc>
            </a:pPr>
            <a:r>
              <a:rPr lang="en-US" dirty="0">
                <a:solidFill>
                  <a:srgbClr val="000099"/>
                </a:solidFill>
              </a:rPr>
              <a:t>Orlando, Florida</a:t>
            </a:r>
          </a:p>
          <a:p>
            <a:pPr marL="342900" indent="-342900" algn="ctr"/>
            <a:endParaRPr lang="en-US" u="sng" dirty="0">
              <a:solidFill>
                <a:srgbClr val="0000FF"/>
              </a:solidFill>
            </a:endParaRPr>
          </a:p>
        </p:txBody>
      </p:sp>
      <p:sp>
        <p:nvSpPr>
          <p:cNvPr id="2058" name="Rectangle 10"/>
          <p:cNvSpPr>
            <a:spLocks noChangeArrowheads="1"/>
          </p:cNvSpPr>
          <p:nvPr/>
        </p:nvSpPr>
        <p:spPr bwMode="auto">
          <a:xfrm>
            <a:off x="0" y="685800"/>
            <a:ext cx="9144000" cy="914400"/>
          </a:xfrm>
          <a:prstGeom prst="rect">
            <a:avLst/>
          </a:prstGeom>
          <a:noFill/>
          <a:ln w="9525">
            <a:noFill/>
            <a:miter lim="800000"/>
            <a:headEnd/>
            <a:tailEnd/>
          </a:ln>
          <a:effectLst/>
        </p:spPr>
        <p:txBody>
          <a:bodyPr anchor="ctr"/>
          <a:lstStyle/>
          <a:p>
            <a:pPr algn="ctr">
              <a:lnSpc>
                <a:spcPts val="2400"/>
              </a:lnSpc>
            </a:pPr>
            <a:r>
              <a:rPr lang="en-US" dirty="0" smtClean="0">
                <a:solidFill>
                  <a:srgbClr val="000099"/>
                </a:solidFill>
              </a:rPr>
              <a:t>Session </a:t>
            </a:r>
            <a:r>
              <a:rPr lang="en-US" dirty="0">
                <a:solidFill>
                  <a:srgbClr val="000099"/>
                </a:solidFill>
              </a:rPr>
              <a:t>Code: </a:t>
            </a:r>
            <a:r>
              <a:rPr lang="en-US" dirty="0" smtClean="0">
                <a:solidFill>
                  <a:srgbClr val="000099"/>
                </a:solidFill>
              </a:rPr>
              <a:t>ACC-020</a:t>
            </a:r>
          </a:p>
        </p:txBody>
      </p:sp>
      <p:sp>
        <p:nvSpPr>
          <p:cNvPr id="4" name="Title 3"/>
          <p:cNvSpPr>
            <a:spLocks noGrp="1"/>
          </p:cNvSpPr>
          <p:nvPr>
            <p:ph type="title"/>
          </p:nvPr>
        </p:nvSpPr>
        <p:spPr>
          <a:xfrm>
            <a:off x="0" y="1265237"/>
            <a:ext cx="9144000" cy="1325563"/>
          </a:xfrm>
        </p:spPr>
        <p:txBody>
          <a:bodyPr/>
          <a:lstStyle/>
          <a:p>
            <a:pPr lvl="0">
              <a:lnSpc>
                <a:spcPts val="5000"/>
              </a:lnSpc>
              <a:spcBef>
                <a:spcPts val="0"/>
              </a:spcBef>
            </a:pPr>
            <a:r>
              <a:rPr lang="en-US" sz="3600" b="1" dirty="0">
                <a:solidFill>
                  <a:srgbClr val="000099"/>
                </a:solidFill>
                <a:effectLst>
                  <a:outerShdw blurRad="38100" dist="38100" dir="2700000" algn="tl">
                    <a:srgbClr val="C0C0C0"/>
                  </a:outerShdw>
                </a:effectLst>
                <a:ea typeface="+mn-ea"/>
                <a:cs typeface="+mn-cs"/>
              </a:rPr>
              <a:t>Designing Fundable Product Development Projects, What </a:t>
            </a:r>
            <a:r>
              <a:rPr lang="en-US" sz="3600" b="1" i="1" u="sng" dirty="0">
                <a:solidFill>
                  <a:srgbClr val="000099"/>
                </a:solidFill>
                <a:effectLst>
                  <a:outerShdw blurRad="38100" dist="38100" dir="2700000" algn="tl">
                    <a:srgbClr val="C0C0C0"/>
                  </a:outerShdw>
                </a:effectLst>
                <a:ea typeface="+mn-ea"/>
                <a:cs typeface="+mn-cs"/>
              </a:rPr>
              <a:t>YOU</a:t>
            </a:r>
            <a:r>
              <a:rPr lang="en-US" sz="3600" b="1" dirty="0">
                <a:solidFill>
                  <a:srgbClr val="000099"/>
                </a:solidFill>
                <a:effectLst>
                  <a:outerShdw blurRad="38100" dist="38100" dir="2700000" algn="tl">
                    <a:srgbClr val="C0C0C0"/>
                  </a:outerShdw>
                </a:effectLst>
                <a:ea typeface="+mn-ea"/>
                <a:cs typeface="+mn-cs"/>
              </a:rPr>
              <a:t> Need to Know!</a:t>
            </a:r>
            <a:r>
              <a:rPr lang="en-US" sz="2400" b="1" dirty="0">
                <a:solidFill>
                  <a:srgbClr val="000099"/>
                </a:solidFill>
                <a:effectLst>
                  <a:outerShdw blurRad="38100" dist="38100" dir="2700000" algn="tl">
                    <a:srgbClr val="C0C0C0"/>
                  </a:outerShdw>
                </a:effectLst>
                <a:ea typeface="+mn-ea"/>
                <a:cs typeface="+mn-cs"/>
              </a:rPr>
              <a:t/>
            </a:r>
            <a:br>
              <a:rPr lang="en-US" sz="2400" b="1" dirty="0">
                <a:solidFill>
                  <a:srgbClr val="000099"/>
                </a:solidFill>
                <a:effectLst>
                  <a:outerShdw blurRad="38100" dist="38100" dir="2700000" algn="tl">
                    <a:srgbClr val="C0C0C0"/>
                  </a:outerShdw>
                </a:effectLst>
                <a:ea typeface="+mn-ea"/>
                <a:cs typeface="+mn-cs"/>
              </a:rPr>
            </a:b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219200"/>
          </a:xfrm>
          <a:prstGeom prst="rect">
            <a:avLst/>
          </a:prstGeom>
        </p:spPr>
        <p:txBody>
          <a:bodyPr/>
          <a:lstStyle/>
          <a:p>
            <a:r>
              <a:rPr lang="en-US" sz="4000" b="1" dirty="0" smtClean="0">
                <a:solidFill>
                  <a:srgbClr val="000099"/>
                </a:solidFill>
                <a:effectLst>
                  <a:outerShdw blurRad="38100" dist="38100" dir="2700000" algn="tl">
                    <a:srgbClr val="C0C0C0"/>
                  </a:outerShdw>
                </a:effectLst>
              </a:rPr>
              <a:t>Five </a:t>
            </a:r>
            <a:r>
              <a:rPr lang="en-US" sz="4000" b="1" dirty="0">
                <a:solidFill>
                  <a:srgbClr val="000099"/>
                </a:solidFill>
                <a:effectLst>
                  <a:outerShdw blurRad="38100" dist="38100" dir="2700000" algn="tl">
                    <a:srgbClr val="C0C0C0"/>
                  </a:outerShdw>
                </a:effectLst>
              </a:rPr>
              <a:t>Best Practices </a:t>
            </a:r>
            <a:r>
              <a:rPr lang="en-US" sz="4000" b="1" dirty="0" smtClean="0">
                <a:solidFill>
                  <a:srgbClr val="000099"/>
                </a:solidFill>
                <a:effectLst>
                  <a:outerShdw blurRad="38100" dist="38100" dir="2700000" algn="tl">
                    <a:srgbClr val="C0C0C0"/>
                  </a:outerShdw>
                </a:effectLst>
              </a:rPr>
              <a:t>in</a:t>
            </a:r>
            <a:br>
              <a:rPr lang="en-US" sz="4000" b="1" dirty="0" smtClean="0">
                <a:solidFill>
                  <a:srgbClr val="000099"/>
                </a:solidFill>
                <a:effectLst>
                  <a:outerShdw blurRad="38100" dist="38100" dir="2700000" algn="tl">
                    <a:srgbClr val="C0C0C0"/>
                  </a:outerShdw>
                </a:effectLst>
              </a:rPr>
            </a:br>
            <a:r>
              <a:rPr lang="en-US" sz="4000" b="1" dirty="0" smtClean="0">
                <a:solidFill>
                  <a:srgbClr val="000099"/>
                </a:solidFill>
                <a:effectLst>
                  <a:outerShdw blurRad="38100" dist="38100" dir="2700000" algn="tl">
                    <a:srgbClr val="C0C0C0"/>
                  </a:outerShdw>
                </a:effectLst>
              </a:rPr>
              <a:t>New </a:t>
            </a:r>
            <a:r>
              <a:rPr lang="en-US" sz="4000" b="1" dirty="0">
                <a:solidFill>
                  <a:srgbClr val="000099"/>
                </a:solidFill>
                <a:effectLst>
                  <a:outerShdw blurRad="38100" dist="38100" dir="2700000" algn="tl">
                    <a:srgbClr val="C0C0C0"/>
                  </a:outerShdw>
                </a:effectLst>
              </a:rPr>
              <a:t>Product Development (cont.) </a:t>
            </a:r>
            <a:endParaRPr lang="en-US" sz="4000" dirty="0"/>
          </a:p>
        </p:txBody>
      </p:sp>
      <p:sp>
        <p:nvSpPr>
          <p:cNvPr id="3" name="Content Placeholder 2"/>
          <p:cNvSpPr>
            <a:spLocks noGrp="1"/>
          </p:cNvSpPr>
          <p:nvPr>
            <p:ph idx="4294967295"/>
          </p:nvPr>
        </p:nvSpPr>
        <p:spPr>
          <a:xfrm>
            <a:off x="609600" y="2514600"/>
            <a:ext cx="8305800" cy="4525963"/>
          </a:xfrm>
          <a:prstGeom prst="rect">
            <a:avLst/>
          </a:prstGeom>
        </p:spPr>
        <p:txBody>
          <a:bodyPr/>
          <a:lstStyle/>
          <a:p>
            <a:pPr marL="341313" lvl="1" indent="-341313">
              <a:buFont typeface="+mj-lt"/>
              <a:buAutoNum type="arabicPeriod" startAt="5"/>
            </a:pPr>
            <a:r>
              <a:rPr lang="en-US" sz="2400" b="1" dirty="0" smtClean="0"/>
              <a:t>Identify Path to Market Early On! </a:t>
            </a:r>
          </a:p>
          <a:p>
            <a:pPr marL="690563" lvl="1" indent="-349250">
              <a:spcBef>
                <a:spcPts val="600"/>
              </a:spcBef>
              <a:spcAft>
                <a:spcPts val="600"/>
              </a:spcAft>
              <a:buNone/>
            </a:pPr>
            <a:r>
              <a:rPr lang="en-US" sz="2400" dirty="0" smtClean="0"/>
              <a:t>a. Develop your Intellectual Property (IP) Strategy. Who and how will you protect any IP developed?  </a:t>
            </a:r>
          </a:p>
          <a:p>
            <a:pPr marL="690563" lvl="1" indent="-349250">
              <a:spcBef>
                <a:spcPts val="600"/>
              </a:spcBef>
              <a:spcAft>
                <a:spcPts val="600"/>
              </a:spcAft>
              <a:buNone/>
            </a:pPr>
            <a:r>
              <a:rPr lang="en-US" sz="2400" dirty="0" smtClean="0"/>
              <a:t>b. If licensing is your goal, you need to screen and identify a potential partner as early on in the design process as possible. Delays here make licensing more difficult downrange.  </a:t>
            </a:r>
          </a:p>
          <a:p>
            <a:pPr marL="690563" lvl="1" indent="-349250">
              <a:spcBef>
                <a:spcPts val="600"/>
              </a:spcBef>
              <a:spcAft>
                <a:spcPts val="600"/>
              </a:spcAft>
              <a:buNone/>
            </a:pPr>
            <a:r>
              <a:rPr lang="en-US" sz="2400" dirty="0" smtClean="0"/>
              <a:t>c.  If you plan to produce and market the product yourself, you need to develop your Business Plan! </a:t>
            </a:r>
          </a:p>
          <a:p>
            <a:pPr marL="457200" lvl="1" indent="0">
              <a:buNone/>
            </a:pPr>
            <a:r>
              <a:rPr lang="en-US" sz="2400" b="1" dirty="0"/>
              <a:t>	</a:t>
            </a:r>
            <a:endParaRPr lang="en-US" sz="2400" b="1" dirty="0" smtClean="0"/>
          </a:p>
          <a:p>
            <a:pPr lvl="1">
              <a:buFont typeface="Wingdings" panose="05000000000000000000" pitchFamily="2" charset="2"/>
              <a:buChar char="Ø"/>
            </a:pPr>
            <a:endParaRPr lang="en-US" sz="2000" dirty="0" smtClean="0"/>
          </a:p>
          <a:p>
            <a:pPr lvl="1"/>
            <a:endParaRPr lang="en-US" sz="2000" dirty="0" smtClean="0"/>
          </a:p>
          <a:p>
            <a:pPr lvl="1"/>
            <a:endParaRPr lang="en-US" sz="2000" dirty="0" smtClean="0"/>
          </a:p>
          <a:p>
            <a:pPr lvl="1"/>
            <a:endParaRPr lang="en-US" sz="2000" dirty="0" smtClean="0"/>
          </a:p>
          <a:p>
            <a:endParaRPr lang="en-US" sz="2400" dirty="0" smtClean="0"/>
          </a:p>
          <a:p>
            <a:endParaRPr lang="en-US" sz="2400" dirty="0" smtClean="0"/>
          </a:p>
          <a:p>
            <a:pPr marL="0" indent="0">
              <a:buNone/>
            </a:pPr>
            <a:endParaRPr lang="en-US" sz="2400" dirty="0" smtClean="0"/>
          </a:p>
          <a:p>
            <a:pPr marL="0" indent="0">
              <a:buNone/>
            </a:pPr>
            <a:endParaRPr lang="en-US" sz="2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3716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7 Key Elements of a Fundable </a:t>
            </a:r>
            <a:r>
              <a:rPr lang="en-US" sz="4000" b="1" dirty="0" smtClean="0">
                <a:solidFill>
                  <a:srgbClr val="000099"/>
                </a:solidFill>
                <a:effectLst>
                  <a:outerShdw blurRad="38100" dist="38100" dir="2700000" algn="tl">
                    <a:srgbClr val="C0C0C0"/>
                  </a:outerShdw>
                </a:effectLst>
              </a:rPr>
              <a:t>  </a:t>
            </a:r>
            <a:r>
              <a:rPr lang="en-US" sz="4000" b="1" dirty="0">
                <a:solidFill>
                  <a:srgbClr val="000099"/>
                </a:solidFill>
                <a:effectLst>
                  <a:outerShdw blurRad="38100" dist="38100" dir="2700000" algn="tl">
                    <a:srgbClr val="C0C0C0"/>
                  </a:outerShdw>
                </a:effectLst>
              </a:rPr>
              <a:t>Development </a:t>
            </a:r>
            <a:r>
              <a:rPr lang="en-US" sz="4000" b="1" dirty="0" smtClean="0">
                <a:solidFill>
                  <a:srgbClr val="000099"/>
                </a:solidFill>
                <a:effectLst>
                  <a:outerShdw blurRad="38100" dist="38100" dir="2700000" algn="tl">
                    <a:srgbClr val="C0C0C0"/>
                  </a:outerShdw>
                </a:effectLst>
              </a:rPr>
              <a:t>Project Grant Proposal</a:t>
            </a:r>
            <a:endParaRPr lang="en-US" sz="4000" dirty="0"/>
          </a:p>
        </p:txBody>
      </p:sp>
      <p:sp>
        <p:nvSpPr>
          <p:cNvPr id="3" name="Content Placeholder 2"/>
          <p:cNvSpPr>
            <a:spLocks noGrp="1"/>
          </p:cNvSpPr>
          <p:nvPr>
            <p:ph idx="4294967295"/>
          </p:nvPr>
        </p:nvSpPr>
        <p:spPr>
          <a:xfrm>
            <a:off x="609600" y="2713037"/>
            <a:ext cx="8077200" cy="4525963"/>
          </a:xfrm>
          <a:prstGeom prst="rect">
            <a:avLst/>
          </a:prstGeom>
        </p:spPr>
        <p:txBody>
          <a:bodyPr/>
          <a:lstStyle/>
          <a:p>
            <a:pPr marL="341313" indent="-341313">
              <a:spcBef>
                <a:spcPts val="600"/>
              </a:spcBef>
              <a:spcAft>
                <a:spcPts val="600"/>
              </a:spcAft>
              <a:buFont typeface="+mj-lt"/>
              <a:buAutoNum type="arabicPeriod"/>
            </a:pPr>
            <a:r>
              <a:rPr lang="en-US" sz="2400" dirty="0" smtClean="0"/>
              <a:t>Strong Section on the Importance of the Problem and Identifying the Need and Target Population for the device.</a:t>
            </a:r>
          </a:p>
          <a:p>
            <a:pPr marL="744538" lvl="1" indent="-287338">
              <a:spcBef>
                <a:spcPts val="600"/>
              </a:spcBef>
              <a:spcAft>
                <a:spcPts val="600"/>
              </a:spcAft>
              <a:buFont typeface="+mj-lt"/>
              <a:buAutoNum type="alphaLcPeriod"/>
            </a:pPr>
            <a:r>
              <a:rPr lang="en-US" sz="2000" dirty="0"/>
              <a:t>Research needs to be performed on existing products and methods that currently address the need. Identify deficiencies in those products and </a:t>
            </a:r>
            <a:r>
              <a:rPr lang="en-US" sz="2000" dirty="0" smtClean="0"/>
              <a:t>methods. </a:t>
            </a:r>
            <a:endParaRPr lang="en-US" sz="2000" dirty="0"/>
          </a:p>
          <a:p>
            <a:pPr marL="341313" indent="-341313">
              <a:spcBef>
                <a:spcPts val="600"/>
              </a:spcBef>
              <a:spcAft>
                <a:spcPts val="600"/>
              </a:spcAft>
              <a:buAutoNum type="arabicPeriod"/>
            </a:pPr>
            <a:r>
              <a:rPr lang="en-US" sz="2400" dirty="0" smtClean="0"/>
              <a:t>Detailed Section on what your project is and what  the Beneficial Impact your device/project will have on the Target Population? Why and How will it solve the Problem? </a:t>
            </a:r>
            <a:endParaRPr lang="en-US" sz="2000" dirty="0"/>
          </a:p>
        </p:txBody>
      </p:sp>
    </p:spTree>
    <p:extLst>
      <p:ext uri="{BB962C8B-B14F-4D97-AF65-F5344CB8AC3E}">
        <p14:creationId xmlns:p14="http://schemas.microsoft.com/office/powerpoint/2010/main" val="30022117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2192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7 </a:t>
            </a:r>
            <a:r>
              <a:rPr lang="en-US" sz="4000" b="1" dirty="0">
                <a:solidFill>
                  <a:srgbClr val="000099"/>
                </a:solidFill>
                <a:effectLst>
                  <a:outerShdw blurRad="38100" dist="38100" dir="2700000" algn="tl">
                    <a:srgbClr val="000000">
                      <a:alpha val="43137"/>
                    </a:srgbClr>
                  </a:outerShdw>
                </a:effectLst>
              </a:rPr>
              <a:t>Key Elements of a Fundable </a:t>
            </a:r>
            <a:r>
              <a:rPr lang="en-US" sz="4000" b="1" dirty="0">
                <a:solidFill>
                  <a:srgbClr val="000099"/>
                </a:solidFill>
                <a:effectLst>
                  <a:outerShdw blurRad="38100" dist="38100" dir="2700000" algn="tl">
                    <a:srgbClr val="C0C0C0"/>
                  </a:outerShdw>
                </a:effectLst>
              </a:rPr>
              <a:t>  Development Project Grant </a:t>
            </a:r>
            <a:r>
              <a:rPr lang="en-US" sz="4000" b="1" dirty="0" smtClean="0">
                <a:solidFill>
                  <a:srgbClr val="000099"/>
                </a:solidFill>
                <a:effectLst>
                  <a:outerShdw blurRad="38100" dist="38100" dir="2700000" algn="tl">
                    <a:srgbClr val="C0C0C0"/>
                  </a:outerShdw>
                </a:effectLst>
              </a:rPr>
              <a:t>Proposal</a:t>
            </a:r>
            <a:r>
              <a:rPr lang="en-US" sz="4000" b="1" dirty="0" smtClean="0">
                <a:solidFill>
                  <a:srgbClr val="000099"/>
                </a:solidFill>
                <a:effectLst>
                  <a:outerShdw blurRad="38100" dist="38100" dir="2700000" algn="tl">
                    <a:srgbClr val="000000">
                      <a:alpha val="43137"/>
                    </a:srgbClr>
                  </a:outerShdw>
                </a:effectLst>
              </a:rPr>
              <a:t> </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609600" y="2713037"/>
            <a:ext cx="7848600" cy="4297363"/>
          </a:xfrm>
          <a:prstGeom prst="rect">
            <a:avLst/>
          </a:prstGeom>
        </p:spPr>
        <p:txBody>
          <a:bodyPr/>
          <a:lstStyle/>
          <a:p>
            <a:pPr marL="341313" indent="-341313">
              <a:spcBef>
                <a:spcPts val="600"/>
              </a:spcBef>
              <a:spcAft>
                <a:spcPts val="600"/>
              </a:spcAft>
              <a:buFont typeface="+mj-lt"/>
              <a:buAutoNum type="arabicPeriod" startAt="3"/>
            </a:pPr>
            <a:r>
              <a:rPr lang="en-US" sz="2400" dirty="0" smtClean="0"/>
              <a:t>Outline how your development project addresses Goals of Funding agency. How it Addresses the RFP. </a:t>
            </a:r>
          </a:p>
          <a:p>
            <a:pPr marL="690563" indent="-349250">
              <a:spcBef>
                <a:spcPts val="600"/>
              </a:spcBef>
              <a:spcAft>
                <a:spcPts val="600"/>
              </a:spcAft>
              <a:buFont typeface="+mj-lt"/>
              <a:buAutoNum type="alphaLcPeriod"/>
            </a:pPr>
            <a:r>
              <a:rPr lang="en-US" sz="2400" dirty="0" smtClean="0"/>
              <a:t>Employment, community living  etc. </a:t>
            </a:r>
          </a:p>
          <a:p>
            <a:pPr marL="341313" indent="-341313">
              <a:spcBef>
                <a:spcPts val="600"/>
              </a:spcBef>
              <a:spcAft>
                <a:spcPts val="600"/>
              </a:spcAft>
              <a:buFont typeface="+mj-lt"/>
              <a:buAutoNum type="arabicPeriod" startAt="4"/>
            </a:pPr>
            <a:r>
              <a:rPr lang="en-US" sz="2400" dirty="0" smtClean="0"/>
              <a:t>Inclusion of Best Practices of New Product Development (NPD) outlined earlier. Ensure rigor, success and inclusion. Must show your plan for development, clinical testing and evaluation. Must show how your device is cost-effective and useful. </a:t>
            </a:r>
          </a:p>
          <a:p>
            <a:pPr marL="0" indent="0">
              <a:spcBef>
                <a:spcPts val="600"/>
              </a:spcBef>
              <a:spcAft>
                <a:spcPts val="600"/>
              </a:spcAft>
              <a:buClr>
                <a:srgbClr val="000099"/>
              </a:buClr>
              <a:buNone/>
            </a:pPr>
            <a:endParaRPr lang="en-US" sz="2400" dirty="0" smtClean="0"/>
          </a:p>
          <a:p>
            <a:pPr marL="0" indent="0">
              <a:spcBef>
                <a:spcPts val="600"/>
              </a:spcBef>
              <a:spcAft>
                <a:spcPts val="600"/>
              </a:spcAft>
              <a:buClr>
                <a:srgbClr val="000099"/>
              </a:buClr>
              <a:buNone/>
            </a:pPr>
            <a:endParaRPr lang="en-US" sz="2400" dirty="0"/>
          </a:p>
          <a:p>
            <a:pPr marL="0" indent="0">
              <a:spcBef>
                <a:spcPts val="600"/>
              </a:spcBef>
              <a:spcAft>
                <a:spcPts val="600"/>
              </a:spcAft>
              <a:buClr>
                <a:srgbClr val="000099"/>
              </a:buClr>
              <a:buNone/>
            </a:pPr>
            <a:endParaRPr lang="en-US" sz="2400" dirty="0"/>
          </a:p>
        </p:txBody>
      </p:sp>
    </p:spTree>
    <p:extLst>
      <p:ext uri="{BB962C8B-B14F-4D97-AF65-F5344CB8AC3E}">
        <p14:creationId xmlns:p14="http://schemas.microsoft.com/office/powerpoint/2010/main" val="150858161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311275"/>
          </a:xfrm>
          <a:prstGeom prst="rect">
            <a:avLst/>
          </a:prstGeom>
        </p:spPr>
        <p:txBody>
          <a:bodyPr>
            <a:normAutofit/>
          </a:bodyPr>
          <a:lstStyle/>
          <a:p>
            <a:r>
              <a:rPr lang="en-US" sz="4000" b="1" dirty="0" smtClean="0">
                <a:solidFill>
                  <a:srgbClr val="000099"/>
                </a:solidFill>
                <a:effectLst>
                  <a:outerShdw blurRad="38100" dist="38100" dir="2700000" algn="tl">
                    <a:srgbClr val="000000">
                      <a:alpha val="43137"/>
                    </a:srgbClr>
                  </a:outerShdw>
                </a:effectLst>
              </a:rPr>
              <a:t>7 </a:t>
            </a:r>
            <a:r>
              <a:rPr lang="en-US" sz="4000" b="1" dirty="0">
                <a:solidFill>
                  <a:srgbClr val="000099"/>
                </a:solidFill>
                <a:effectLst>
                  <a:outerShdw blurRad="38100" dist="38100" dir="2700000" algn="tl">
                    <a:srgbClr val="000000">
                      <a:alpha val="43137"/>
                    </a:srgbClr>
                  </a:outerShdw>
                </a:effectLst>
              </a:rPr>
              <a:t>Key Elements of a Fundable </a:t>
            </a:r>
            <a:r>
              <a:rPr lang="en-US" sz="4000" b="1" dirty="0">
                <a:solidFill>
                  <a:srgbClr val="000099"/>
                </a:solidFill>
                <a:effectLst>
                  <a:outerShdw blurRad="38100" dist="38100" dir="2700000" algn="tl">
                    <a:srgbClr val="C0C0C0"/>
                  </a:outerShdw>
                </a:effectLst>
              </a:rPr>
              <a:t>  Development Project Grant Proposal</a:t>
            </a:r>
            <a:r>
              <a:rPr lang="en-US" sz="4000" b="1" dirty="0">
                <a:solidFill>
                  <a:srgbClr val="000099"/>
                </a:solidFill>
                <a:effectLst>
                  <a:outerShdw blurRad="38100" dist="38100" dir="2700000" algn="tl">
                    <a:srgbClr val="000000">
                      <a:alpha val="43137"/>
                    </a:srgbClr>
                  </a:outerShdw>
                </a:effectLst>
              </a:rPr>
              <a:t> </a:t>
            </a:r>
          </a:p>
        </p:txBody>
      </p:sp>
      <p:sp>
        <p:nvSpPr>
          <p:cNvPr id="3" name="Content Placeholder 2"/>
          <p:cNvSpPr>
            <a:spLocks noGrp="1"/>
          </p:cNvSpPr>
          <p:nvPr>
            <p:ph idx="4294967295"/>
          </p:nvPr>
        </p:nvSpPr>
        <p:spPr>
          <a:xfrm>
            <a:off x="609600" y="2713038"/>
            <a:ext cx="7696200" cy="4525962"/>
          </a:xfrm>
          <a:prstGeom prst="rect">
            <a:avLst/>
          </a:prstGeom>
        </p:spPr>
        <p:txBody>
          <a:bodyPr>
            <a:normAutofit/>
          </a:bodyPr>
          <a:lstStyle/>
          <a:p>
            <a:pPr marL="341313" indent="-341313">
              <a:buFont typeface="+mj-lt"/>
              <a:buAutoNum type="arabicPeriod" startAt="5"/>
            </a:pPr>
            <a:r>
              <a:rPr lang="en-US" sz="2400" dirty="0" smtClean="0"/>
              <a:t>Is everything needed for success included in your Project Timeline and Budget? </a:t>
            </a:r>
          </a:p>
          <a:p>
            <a:pPr marL="690563" indent="-349250">
              <a:buFont typeface="+mj-lt"/>
              <a:buAutoNum type="alphaLcPeriod"/>
            </a:pPr>
            <a:r>
              <a:rPr lang="en-US" sz="2000" dirty="0" smtClean="0"/>
              <a:t>Specific planning and budgeting for Technology Transfer (TT)  must be included. TT is very time consuming and costly. </a:t>
            </a:r>
          </a:p>
          <a:p>
            <a:pPr marL="341313" indent="-341313">
              <a:buFont typeface="+mj-lt"/>
              <a:buAutoNum type="arabicPeriod" startAt="6"/>
            </a:pPr>
            <a:r>
              <a:rPr lang="en-US" sz="2400" dirty="0" smtClean="0"/>
              <a:t>Development Team </a:t>
            </a:r>
          </a:p>
          <a:p>
            <a:pPr marL="690563" indent="-349250">
              <a:buFont typeface="+mj-lt"/>
              <a:buAutoNum type="alphaLcPeriod"/>
            </a:pPr>
            <a:r>
              <a:rPr lang="en-US" sz="2000" dirty="0" smtClean="0"/>
              <a:t>Highlight your expertise, your teams’ and your consultants’.</a:t>
            </a:r>
          </a:p>
          <a:p>
            <a:pPr marL="457200" indent="-457200">
              <a:buFont typeface="+mj-lt"/>
              <a:buAutoNum type="arabicPeriod" startAt="7"/>
            </a:pPr>
            <a:r>
              <a:rPr lang="en-US" sz="2400" dirty="0" smtClean="0"/>
              <a:t>Must </a:t>
            </a:r>
            <a:r>
              <a:rPr lang="en-US" sz="2400" dirty="0"/>
              <a:t>Show a Commercialization Plan</a:t>
            </a:r>
            <a:r>
              <a:rPr lang="en-US" sz="2800" dirty="0"/>
              <a:t>. </a:t>
            </a:r>
          </a:p>
          <a:p>
            <a:pPr marL="690563" indent="-349250">
              <a:buFont typeface="+mj-lt"/>
              <a:buAutoNum type="alphaLcPeriod"/>
            </a:pPr>
            <a:r>
              <a:rPr lang="en-US" sz="2000" dirty="0" smtClean="0"/>
              <a:t>Must </a:t>
            </a:r>
            <a:r>
              <a:rPr lang="en-US" sz="2000" dirty="0"/>
              <a:t>show that your project will result in not just a prototype but a </a:t>
            </a:r>
            <a:r>
              <a:rPr lang="en-US" sz="2000" dirty="0" smtClean="0"/>
              <a:t>commercial product </a:t>
            </a:r>
            <a:r>
              <a:rPr lang="en-US" sz="2000" dirty="0"/>
              <a:t>that will be available to PWD. IP Plan. App example. (who will maintain, provide tech assist </a:t>
            </a:r>
            <a:r>
              <a:rPr lang="en-US" sz="2000" dirty="0" smtClean="0"/>
              <a:t>etc.)</a:t>
            </a:r>
            <a:endParaRPr lang="en-US" sz="2000" dirty="0"/>
          </a:p>
          <a:p>
            <a:pPr marL="0" indent="0">
              <a:buNone/>
            </a:pPr>
            <a:endParaRPr lang="en-US" sz="24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1066800"/>
            <a:ext cx="9144000" cy="1219200"/>
          </a:xfrm>
          <a:prstGeom prst="rect">
            <a:avLst/>
          </a:prstGeom>
        </p:spPr>
        <p:txBody>
          <a:bodyPr>
            <a:noAutofit/>
          </a:bodyPr>
          <a:lstStyle/>
          <a:p>
            <a:r>
              <a:rPr lang="en-US" sz="4000" b="1" dirty="0" smtClean="0">
                <a:solidFill>
                  <a:srgbClr val="000099"/>
                </a:solidFill>
                <a:effectLst>
                  <a:outerShdw blurRad="38100" dist="38100" dir="2700000" algn="tl">
                    <a:srgbClr val="000000">
                      <a:alpha val="43137"/>
                    </a:srgbClr>
                  </a:outerShdw>
                </a:effectLst>
              </a:rPr>
              <a:t>5 Best Practices Used In Successful Technology Transfer Plans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609600" y="2438400"/>
            <a:ext cx="7772400" cy="4800600"/>
          </a:xfrm>
          <a:prstGeom prst="rect">
            <a:avLst/>
          </a:prstGeom>
        </p:spPr>
        <p:txBody>
          <a:bodyPr/>
          <a:lstStyle/>
          <a:p>
            <a:pPr marL="341313" lvl="1" indent="-341313">
              <a:spcBef>
                <a:spcPts val="600"/>
              </a:spcBef>
              <a:spcAft>
                <a:spcPts val="600"/>
              </a:spcAft>
              <a:buFont typeface="+mj-lt"/>
              <a:buAutoNum type="arabicPeriod"/>
            </a:pPr>
            <a:r>
              <a:rPr lang="en-US" sz="2400" dirty="0" smtClean="0"/>
              <a:t>Mentioned earlier - Identify and screen potential partner companies early on and your need to engage those companies</a:t>
            </a:r>
            <a:r>
              <a:rPr lang="en-US" sz="2400" dirty="0"/>
              <a:t>. Agreements </a:t>
            </a:r>
            <a:r>
              <a:rPr lang="en-US" sz="2400" dirty="0" smtClean="0"/>
              <a:t>drafted? </a:t>
            </a:r>
          </a:p>
          <a:p>
            <a:pPr marL="690563" lvl="2" indent="-349250">
              <a:spcBef>
                <a:spcPts val="600"/>
              </a:spcBef>
              <a:spcAft>
                <a:spcPts val="600"/>
              </a:spcAft>
              <a:buFont typeface="+mj-lt"/>
              <a:buAutoNum type="alphaLcPeriod"/>
            </a:pPr>
            <a:r>
              <a:rPr lang="en-US" sz="2000" dirty="0" smtClean="0"/>
              <a:t>Disclosure to your university or funding sponsor if applicable; </a:t>
            </a:r>
          </a:p>
          <a:p>
            <a:pPr marL="690563" lvl="2" indent="-349250">
              <a:spcBef>
                <a:spcPts val="600"/>
              </a:spcBef>
              <a:spcAft>
                <a:spcPts val="600"/>
              </a:spcAft>
              <a:buFont typeface="+mj-lt"/>
              <a:buAutoNum type="alphaLcPeriod"/>
            </a:pPr>
            <a:r>
              <a:rPr lang="en-US" sz="2000" dirty="0" smtClean="0"/>
              <a:t>confidentiality or NDA drafted; </a:t>
            </a:r>
          </a:p>
          <a:p>
            <a:pPr marL="690563" lvl="2" indent="-349250">
              <a:spcBef>
                <a:spcPts val="600"/>
              </a:spcBef>
              <a:spcAft>
                <a:spcPts val="600"/>
              </a:spcAft>
              <a:buFont typeface="+mj-lt"/>
              <a:buAutoNum type="alphaLcPeriod"/>
            </a:pPr>
            <a:r>
              <a:rPr lang="en-US" sz="2000" dirty="0" smtClean="0"/>
              <a:t>if seeking a co-development partner, agreement on scope of research; </a:t>
            </a:r>
          </a:p>
          <a:p>
            <a:pPr marL="690563" lvl="2" indent="-349250">
              <a:spcBef>
                <a:spcPts val="600"/>
              </a:spcBef>
              <a:spcAft>
                <a:spcPts val="600"/>
              </a:spcAft>
              <a:buFont typeface="+mj-lt"/>
              <a:buAutoNum type="alphaLcPeriod"/>
            </a:pPr>
            <a:r>
              <a:rPr lang="en-US" sz="2000" dirty="0" smtClean="0"/>
              <a:t>agreement on ownership of IP; </a:t>
            </a:r>
          </a:p>
          <a:p>
            <a:pPr marL="690563" lvl="2" indent="-349250">
              <a:spcBef>
                <a:spcPts val="600"/>
              </a:spcBef>
              <a:spcAft>
                <a:spcPts val="600"/>
              </a:spcAft>
              <a:buFont typeface="+mj-lt"/>
              <a:buAutoNum type="alphaLcPeriod"/>
            </a:pPr>
            <a:r>
              <a:rPr lang="en-US" sz="2000" dirty="0" smtClean="0"/>
              <a:t>if licensing do you have a draft license agreement with potential terms. </a:t>
            </a:r>
          </a:p>
          <a:p>
            <a:pPr marL="914400" lvl="1" indent="-457200">
              <a:spcBef>
                <a:spcPts val="600"/>
              </a:spcBef>
              <a:spcAft>
                <a:spcPts val="600"/>
              </a:spcAft>
              <a:buClr>
                <a:srgbClr val="000099"/>
              </a:buClr>
              <a:buAutoNum type="arabicPeriod"/>
            </a:pPr>
            <a:endParaRPr lang="en-US" sz="2000" dirty="0" smtClean="0"/>
          </a:p>
          <a:p>
            <a:pPr marL="914400" lvl="1" indent="-457200">
              <a:spcBef>
                <a:spcPts val="600"/>
              </a:spcBef>
              <a:spcAft>
                <a:spcPts val="600"/>
              </a:spcAft>
              <a:buClr>
                <a:srgbClr val="000099"/>
              </a:buClr>
              <a:buAutoNum type="arabicPeriod"/>
            </a:pPr>
            <a:endParaRPr lang="en-US" sz="2000" dirty="0"/>
          </a:p>
          <a:p>
            <a:pPr lvl="1">
              <a:spcBef>
                <a:spcPts val="600"/>
              </a:spcBef>
              <a:spcAft>
                <a:spcPts val="600"/>
              </a:spcAft>
              <a:buClr>
                <a:srgbClr val="000099"/>
              </a:buClr>
              <a:buFont typeface="Wingdings" panose="05000000000000000000" pitchFamily="2" charset="2"/>
              <a:buChar char="Ø"/>
            </a:pPr>
            <a:endParaRPr lang="en-US" sz="2000" dirty="0" smtClean="0"/>
          </a:p>
          <a:p>
            <a:pPr lvl="1">
              <a:spcBef>
                <a:spcPts val="600"/>
              </a:spcBef>
              <a:spcAft>
                <a:spcPts val="600"/>
              </a:spcAft>
              <a:buClr>
                <a:srgbClr val="000099"/>
              </a:buClr>
              <a:buFont typeface="Wingdings" panose="05000000000000000000" pitchFamily="2" charset="2"/>
              <a:buChar char="Ø"/>
            </a:pPr>
            <a:endParaRPr lang="en-US" sz="2000" dirty="0" smtClean="0"/>
          </a:p>
          <a:p>
            <a:pPr marL="0" indent="0">
              <a:spcBef>
                <a:spcPts val="600"/>
              </a:spcBef>
              <a:spcAft>
                <a:spcPts val="600"/>
              </a:spcAft>
              <a:buClr>
                <a:srgbClr val="000099"/>
              </a:buClr>
              <a:buNone/>
            </a:pPr>
            <a:endParaRPr lang="en-US" sz="2000" dirty="0" smtClean="0"/>
          </a:p>
          <a:p>
            <a:pPr marL="0" indent="0">
              <a:spcBef>
                <a:spcPts val="600"/>
              </a:spcBef>
              <a:spcAft>
                <a:spcPts val="600"/>
              </a:spcAft>
              <a:buClr>
                <a:srgbClr val="000099"/>
              </a:buClr>
              <a:buNone/>
            </a:pPr>
            <a:endParaRPr lang="en-US" sz="24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2954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5 </a:t>
            </a:r>
            <a:r>
              <a:rPr lang="en-US" sz="4000" b="1" dirty="0">
                <a:solidFill>
                  <a:srgbClr val="000099"/>
                </a:solidFill>
                <a:effectLst>
                  <a:outerShdw blurRad="38100" dist="38100" dir="2700000" algn="tl">
                    <a:srgbClr val="000000">
                      <a:alpha val="43137"/>
                    </a:srgbClr>
                  </a:outerShdw>
                </a:effectLst>
              </a:rPr>
              <a:t>Best Practices Used In Successful Technology Transfer </a:t>
            </a:r>
            <a:r>
              <a:rPr lang="en-US" sz="4000" b="1" dirty="0" smtClean="0">
                <a:solidFill>
                  <a:srgbClr val="000099"/>
                </a:solidFill>
                <a:effectLst>
                  <a:outerShdw blurRad="38100" dist="38100" dir="2700000" algn="tl">
                    <a:srgbClr val="000000">
                      <a:alpha val="43137"/>
                    </a:srgbClr>
                  </a:outerShdw>
                </a:effectLst>
              </a:rPr>
              <a:t>Plans</a:t>
            </a:r>
            <a:endParaRPr lang="en-US" sz="4000" dirty="0"/>
          </a:p>
        </p:txBody>
      </p:sp>
      <p:sp>
        <p:nvSpPr>
          <p:cNvPr id="3" name="Content Placeholder 2"/>
          <p:cNvSpPr>
            <a:spLocks noGrp="1"/>
          </p:cNvSpPr>
          <p:nvPr>
            <p:ph idx="4294967295"/>
          </p:nvPr>
        </p:nvSpPr>
        <p:spPr>
          <a:xfrm>
            <a:off x="609600" y="2743200"/>
            <a:ext cx="7772400" cy="4525963"/>
          </a:xfrm>
          <a:prstGeom prst="rect">
            <a:avLst/>
          </a:prstGeom>
        </p:spPr>
        <p:txBody>
          <a:bodyPr/>
          <a:lstStyle/>
          <a:p>
            <a:pPr marL="341313" lvl="1" indent="-341313">
              <a:buFont typeface="+mj-lt"/>
              <a:buAutoNum type="arabicPeriod" startAt="2"/>
            </a:pPr>
            <a:r>
              <a:rPr lang="en-US" sz="2400" dirty="0" smtClean="0"/>
              <a:t>What unmet need is the product/tool/instrument/standard/freeware</a:t>
            </a:r>
            <a:br>
              <a:rPr lang="en-US" sz="2400" dirty="0" smtClean="0"/>
            </a:br>
            <a:r>
              <a:rPr lang="en-US" sz="2400" dirty="0" smtClean="0"/>
              <a:t>trying to fulfill? </a:t>
            </a:r>
          </a:p>
          <a:p>
            <a:pPr marL="690563" lvl="1" indent="-349250">
              <a:spcBef>
                <a:spcPts val="600"/>
              </a:spcBef>
              <a:spcAft>
                <a:spcPts val="600"/>
              </a:spcAft>
              <a:buFont typeface="+mj-lt"/>
              <a:buAutoNum type="alphaLcPeriod"/>
            </a:pPr>
            <a:r>
              <a:rPr lang="en-US" sz="2000" dirty="0" smtClean="0"/>
              <a:t>What is the scope of the project? Prevents mission creep.</a:t>
            </a:r>
          </a:p>
          <a:p>
            <a:pPr marL="690563" lvl="1" indent="-349250">
              <a:spcBef>
                <a:spcPts val="600"/>
              </a:spcBef>
              <a:spcAft>
                <a:spcPts val="600"/>
              </a:spcAft>
              <a:buFont typeface="+mj-lt"/>
              <a:buAutoNum type="alphaLcPeriod"/>
            </a:pPr>
            <a:r>
              <a:rPr lang="en-US" sz="2000" dirty="0" smtClean="0">
                <a:solidFill>
                  <a:prstClr val="black"/>
                </a:solidFill>
              </a:rPr>
              <a:t>Who is your target market? Be specific! Can your project have mainstream application? </a:t>
            </a:r>
          </a:p>
          <a:p>
            <a:pPr marL="690563" lvl="1" indent="-349250">
              <a:spcBef>
                <a:spcPts val="600"/>
              </a:spcBef>
              <a:spcAft>
                <a:spcPts val="600"/>
              </a:spcAft>
              <a:buFont typeface="+mj-lt"/>
              <a:buAutoNum type="alphaLcPeriod"/>
            </a:pPr>
            <a:r>
              <a:rPr lang="en-US" sz="2000" dirty="0" smtClean="0">
                <a:solidFill>
                  <a:prstClr val="black"/>
                </a:solidFill>
              </a:rPr>
              <a:t>Have you done a competing technology search? Do a competing product matrix. Show product differentiators. </a:t>
            </a:r>
          </a:p>
          <a:p>
            <a:pPr marL="457200" lvl="1" indent="0">
              <a:buNone/>
            </a:pPr>
            <a:r>
              <a:rPr lang="en-US" sz="2000" dirty="0">
                <a:solidFill>
                  <a:prstClr val="black"/>
                </a:solidFill>
              </a:rPr>
              <a:t>	</a:t>
            </a:r>
            <a:endParaRPr lang="en-US" sz="2000" dirty="0" smtClean="0">
              <a:solidFill>
                <a:prstClr val="black"/>
              </a:solidFill>
            </a:endParaRPr>
          </a:p>
          <a:p>
            <a:pPr marL="457200" lvl="1" indent="0">
              <a:buNone/>
            </a:pPr>
            <a:endParaRPr lang="en-US" sz="2000" dirty="0">
              <a:solidFill>
                <a:prstClr val="black"/>
              </a:solidFill>
            </a:endParaRPr>
          </a:p>
          <a:p>
            <a:pPr lvl="1">
              <a:buNone/>
            </a:pPr>
            <a:endParaRPr lang="en-US"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2954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5 </a:t>
            </a:r>
            <a:r>
              <a:rPr lang="en-US" sz="4000" b="1" dirty="0">
                <a:solidFill>
                  <a:srgbClr val="000099"/>
                </a:solidFill>
                <a:effectLst>
                  <a:outerShdw blurRad="38100" dist="38100" dir="2700000" algn="tl">
                    <a:srgbClr val="000000">
                      <a:alpha val="43137"/>
                    </a:srgbClr>
                  </a:outerShdw>
                </a:effectLst>
              </a:rPr>
              <a:t>Best Practices Used In Successful Technology Transfer </a:t>
            </a:r>
            <a:r>
              <a:rPr lang="en-US" sz="4000" b="1" dirty="0" smtClean="0">
                <a:solidFill>
                  <a:srgbClr val="000099"/>
                </a:solidFill>
                <a:effectLst>
                  <a:outerShdw blurRad="38100" dist="38100" dir="2700000" algn="tl">
                    <a:srgbClr val="000000">
                      <a:alpha val="43137"/>
                    </a:srgbClr>
                  </a:outerShdw>
                </a:effectLst>
              </a:rPr>
              <a:t>Plans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609600" y="2743200"/>
            <a:ext cx="7772400" cy="4525963"/>
          </a:xfrm>
          <a:prstGeom prst="rect">
            <a:avLst/>
          </a:prstGeom>
        </p:spPr>
        <p:txBody>
          <a:bodyPr/>
          <a:lstStyle/>
          <a:p>
            <a:pPr marL="341313" lvl="1" indent="-341313">
              <a:buFont typeface="+mj-lt"/>
              <a:buAutoNum type="arabicPeriod" startAt="3"/>
            </a:pPr>
            <a:r>
              <a:rPr lang="en-US" sz="2400" dirty="0" smtClean="0"/>
              <a:t>What external research have you done?</a:t>
            </a:r>
          </a:p>
          <a:p>
            <a:pPr marL="690563" lvl="1" indent="-349250">
              <a:spcBef>
                <a:spcPts val="600"/>
              </a:spcBef>
              <a:spcAft>
                <a:spcPts val="600"/>
              </a:spcAft>
              <a:buFont typeface="+mj-lt"/>
              <a:buAutoNum type="alphaLcPeriod"/>
            </a:pPr>
            <a:r>
              <a:rPr lang="en-US" sz="2000" dirty="0" smtClean="0"/>
              <a:t>Plan to involve end users in all stages of development and testing? </a:t>
            </a:r>
          </a:p>
          <a:p>
            <a:pPr marL="690563" lvl="1" indent="-349250">
              <a:spcBef>
                <a:spcPts val="600"/>
              </a:spcBef>
              <a:spcAft>
                <a:spcPts val="600"/>
              </a:spcAft>
              <a:buFont typeface="+mj-lt"/>
              <a:buAutoNum type="alphaLcPeriod"/>
            </a:pPr>
            <a:r>
              <a:rPr lang="en-US" sz="2000" dirty="0" smtClean="0"/>
              <a:t>Focus groups, surveys planned? If so, how many and are they up to industry standards?  </a:t>
            </a:r>
          </a:p>
          <a:p>
            <a:pPr marL="690563" lvl="1" indent="-349250">
              <a:spcBef>
                <a:spcPts val="600"/>
              </a:spcBef>
              <a:spcAft>
                <a:spcPts val="600"/>
              </a:spcAft>
              <a:buFont typeface="+mj-lt"/>
              <a:buAutoNum type="alphaLcPeriod"/>
            </a:pPr>
            <a:r>
              <a:rPr lang="en-US" sz="2000" dirty="0" smtClean="0"/>
              <a:t>Have other developers performed/performing the same work?</a:t>
            </a:r>
          </a:p>
          <a:p>
            <a:pPr marL="690563" lvl="1" indent="-349250">
              <a:spcBef>
                <a:spcPts val="600"/>
              </a:spcBef>
              <a:spcAft>
                <a:spcPts val="600"/>
              </a:spcAft>
              <a:buFont typeface="+mj-lt"/>
              <a:buAutoNum type="alphaLcPeriod"/>
            </a:pPr>
            <a:r>
              <a:rPr lang="en-US" sz="2000" dirty="0" smtClean="0"/>
              <a:t>If a product, how will your product generate income for the licensing entity? iBot, w/c handrim, app and other examples.</a:t>
            </a:r>
            <a:br>
              <a:rPr lang="en-US" sz="2000" dirty="0" smtClean="0"/>
            </a:br>
            <a:r>
              <a:rPr lang="en-US" sz="2000" dirty="0" smtClean="0"/>
              <a:t>How will it stand the test of Time???</a:t>
            </a:r>
            <a:endParaRPr lang="en-US" sz="2400" dirty="0" smtClean="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2954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5 </a:t>
            </a:r>
            <a:r>
              <a:rPr lang="en-US" sz="4000" b="1" dirty="0">
                <a:solidFill>
                  <a:srgbClr val="000099"/>
                </a:solidFill>
                <a:effectLst>
                  <a:outerShdw blurRad="38100" dist="38100" dir="2700000" algn="tl">
                    <a:srgbClr val="000000">
                      <a:alpha val="43137"/>
                    </a:srgbClr>
                  </a:outerShdw>
                </a:effectLst>
              </a:rPr>
              <a:t>Best Practices Used In Successful Technology Transfer </a:t>
            </a:r>
            <a:r>
              <a:rPr lang="en-US" sz="4000" b="1" dirty="0" smtClean="0">
                <a:solidFill>
                  <a:srgbClr val="000099"/>
                </a:solidFill>
                <a:effectLst>
                  <a:outerShdw blurRad="38100" dist="38100" dir="2700000" algn="tl">
                    <a:srgbClr val="000000">
                      <a:alpha val="43137"/>
                    </a:srgbClr>
                  </a:outerShdw>
                </a:effectLst>
              </a:rPr>
              <a:t>Plans</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609600" y="2743200"/>
            <a:ext cx="7772400" cy="3276600"/>
          </a:xfrm>
          <a:prstGeom prst="rect">
            <a:avLst/>
          </a:prstGeom>
        </p:spPr>
        <p:txBody>
          <a:bodyPr/>
          <a:lstStyle/>
          <a:p>
            <a:pPr marL="341313" lvl="1" indent="-341313">
              <a:spcBef>
                <a:spcPts val="600"/>
              </a:spcBef>
              <a:spcAft>
                <a:spcPts val="600"/>
              </a:spcAft>
              <a:buFont typeface="+mj-lt"/>
              <a:buAutoNum type="arabicPeriod" startAt="4"/>
            </a:pPr>
            <a:r>
              <a:rPr lang="en-US" sz="2400" dirty="0" smtClean="0"/>
              <a:t>Timelines with Milestones</a:t>
            </a:r>
          </a:p>
          <a:p>
            <a:pPr marL="690563" lvl="1" indent="-349250">
              <a:spcBef>
                <a:spcPts val="600"/>
              </a:spcBef>
              <a:spcAft>
                <a:spcPts val="600"/>
              </a:spcAft>
              <a:buFont typeface="+mj-lt"/>
              <a:buAutoNum type="alphaLcPeriod"/>
            </a:pPr>
            <a:r>
              <a:rPr lang="en-US" sz="2000" dirty="0" smtClean="0"/>
              <a:t>a timeline for each step of the development process</a:t>
            </a:r>
          </a:p>
          <a:p>
            <a:pPr marL="690563" lvl="1" indent="-349250">
              <a:spcBef>
                <a:spcPts val="600"/>
              </a:spcBef>
              <a:spcAft>
                <a:spcPts val="600"/>
              </a:spcAft>
              <a:buFont typeface="+mj-lt"/>
              <a:buAutoNum type="alphaLcPeriod"/>
            </a:pPr>
            <a:r>
              <a:rPr lang="en-US" sz="2000" dirty="0" smtClean="0"/>
              <a:t>personnel identified along with their FTE’s - who will be working on each stage of the project and when?</a:t>
            </a:r>
          </a:p>
          <a:p>
            <a:pPr marL="690563" lvl="1" indent="-349250">
              <a:spcBef>
                <a:spcPts val="600"/>
              </a:spcBef>
              <a:spcAft>
                <a:spcPts val="600"/>
              </a:spcAft>
              <a:buFont typeface="+mj-lt"/>
              <a:buAutoNum type="alphaLcPeriod"/>
            </a:pPr>
            <a:r>
              <a:rPr lang="en-US" sz="2000" dirty="0" smtClean="0"/>
              <a:t>adequate time allocated after completion of the project for technology transfer and commercialization</a:t>
            </a:r>
          </a:p>
          <a:p>
            <a:pPr lvl="1" indent="-342900">
              <a:spcBef>
                <a:spcPts val="600"/>
              </a:spcBef>
              <a:spcAft>
                <a:spcPts val="600"/>
              </a:spcAft>
              <a:buClr>
                <a:srgbClr val="000099"/>
              </a:buClr>
              <a:buFont typeface="Wingdings" panose="05000000000000000000" pitchFamily="2" charset="2"/>
              <a:buChar char="Ø"/>
            </a:pPr>
            <a:endParaRPr lang="en-US" sz="2000" dirty="0" smtClean="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5 </a:t>
            </a:r>
            <a:r>
              <a:rPr lang="en-US" sz="4000" b="1" dirty="0">
                <a:solidFill>
                  <a:srgbClr val="000099"/>
                </a:solidFill>
                <a:effectLst>
                  <a:outerShdw blurRad="38100" dist="38100" dir="2700000" algn="tl">
                    <a:srgbClr val="000000">
                      <a:alpha val="43137"/>
                    </a:srgbClr>
                  </a:outerShdw>
                </a:effectLst>
              </a:rPr>
              <a:t>Best Practices Used In Successful Technology Transfer </a:t>
            </a:r>
            <a:r>
              <a:rPr lang="en-US" sz="4000" b="1" dirty="0" smtClean="0">
                <a:solidFill>
                  <a:srgbClr val="000099"/>
                </a:solidFill>
                <a:effectLst>
                  <a:outerShdw blurRad="38100" dist="38100" dir="2700000" algn="tl">
                    <a:srgbClr val="000000">
                      <a:alpha val="43137"/>
                    </a:srgbClr>
                  </a:outerShdw>
                </a:effectLst>
              </a:rPr>
              <a:t>Plans</a:t>
            </a:r>
            <a:br>
              <a:rPr lang="en-US" sz="4000" b="1" dirty="0" smtClean="0">
                <a:solidFill>
                  <a:srgbClr val="000099"/>
                </a:solidFill>
                <a:effectLst>
                  <a:outerShdw blurRad="38100" dist="38100" dir="2700000" algn="tl">
                    <a:srgbClr val="000000">
                      <a:alpha val="43137"/>
                    </a:srgbClr>
                  </a:outerShdw>
                </a:effectLst>
              </a:rPr>
            </a:b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609600" y="2713037"/>
            <a:ext cx="7620000" cy="3459163"/>
          </a:xfrm>
          <a:prstGeom prst="rect">
            <a:avLst/>
          </a:prstGeom>
        </p:spPr>
        <p:txBody>
          <a:bodyPr/>
          <a:lstStyle/>
          <a:p>
            <a:pPr marL="341313" lvl="1" indent="-341313">
              <a:spcBef>
                <a:spcPts val="600"/>
              </a:spcBef>
              <a:spcAft>
                <a:spcPts val="600"/>
              </a:spcAft>
              <a:buFont typeface="+mj-lt"/>
              <a:buAutoNum type="arabicPeriod" startAt="5"/>
            </a:pPr>
            <a:r>
              <a:rPr lang="en-US" sz="2400" dirty="0" smtClean="0"/>
              <a:t>What is your plan for actual commercialization of your development project? </a:t>
            </a:r>
          </a:p>
          <a:p>
            <a:pPr marL="690563" lvl="1" indent="-349250">
              <a:spcBef>
                <a:spcPts val="600"/>
              </a:spcBef>
              <a:spcAft>
                <a:spcPts val="600"/>
              </a:spcAft>
              <a:buFont typeface="+mj-lt"/>
              <a:buAutoNum type="alphaLcPeriod"/>
            </a:pPr>
            <a:r>
              <a:rPr lang="en-US" sz="2000" dirty="0" smtClean="0"/>
              <a:t>Who will do what, when? </a:t>
            </a:r>
          </a:p>
          <a:p>
            <a:pPr marL="690563" lvl="1" indent="-349250">
              <a:spcBef>
                <a:spcPts val="600"/>
              </a:spcBef>
              <a:spcAft>
                <a:spcPts val="600"/>
              </a:spcAft>
              <a:buFont typeface="+mj-lt"/>
              <a:buAutoNum type="alphaLcPeriod"/>
            </a:pPr>
            <a:r>
              <a:rPr lang="en-US" sz="2000" dirty="0" smtClean="0"/>
              <a:t>who will develop the commercialization package and all of its elements?</a:t>
            </a:r>
          </a:p>
          <a:p>
            <a:pPr marL="690563" lvl="1" indent="-349250">
              <a:spcBef>
                <a:spcPts val="600"/>
              </a:spcBef>
              <a:spcAft>
                <a:spcPts val="600"/>
              </a:spcAft>
              <a:buFont typeface="+mj-lt"/>
              <a:buAutoNum type="alphaLcPeriod"/>
            </a:pPr>
            <a:r>
              <a:rPr lang="en-US" sz="2000" dirty="0" smtClean="0"/>
              <a:t>who will contact potential licensing companies? </a:t>
            </a:r>
          </a:p>
          <a:p>
            <a:pPr marL="400050" lvl="1" indent="0">
              <a:spcBef>
                <a:spcPts val="600"/>
              </a:spcBef>
              <a:spcAft>
                <a:spcPts val="600"/>
              </a:spcAft>
              <a:buClr>
                <a:srgbClr val="000099"/>
              </a:buClr>
              <a:buNone/>
            </a:pPr>
            <a:r>
              <a:rPr lang="en-US" sz="1600" dirty="0" smtClean="0"/>
              <a:t>BTW - Must have availability </a:t>
            </a:r>
            <a:r>
              <a:rPr lang="en-US" sz="1600" dirty="0"/>
              <a:t>of a working proof of concept prototype along with the availability of the developer to answer questions</a:t>
            </a:r>
          </a:p>
          <a:p>
            <a:pPr marL="914400" lvl="2" indent="0">
              <a:buClr>
                <a:srgbClr val="000099"/>
              </a:buClr>
              <a:buNone/>
            </a:pPr>
            <a:endParaRPr lang="en-US" sz="2000" dirty="0" smtClean="0"/>
          </a:p>
          <a:p>
            <a:pPr lvl="2">
              <a:buClr>
                <a:srgbClr val="000099"/>
              </a:buClr>
              <a:buFont typeface="Wingdings" panose="05000000000000000000" pitchFamily="2" charset="2"/>
              <a:buChar char="Ø"/>
            </a:pPr>
            <a:endParaRPr lang="en-US" sz="2000" dirty="0" smtClean="0"/>
          </a:p>
          <a:p>
            <a:pPr lvl="2">
              <a:buClr>
                <a:srgbClr val="000099"/>
              </a:buClr>
              <a:buFont typeface="Wingdings" panose="05000000000000000000" pitchFamily="2" charset="2"/>
              <a:buChar char="Ø"/>
            </a:pPr>
            <a:endParaRPr lang="en-US" sz="2000" dirty="0" smtClean="0"/>
          </a:p>
          <a:p>
            <a:pPr lvl="2">
              <a:buClr>
                <a:srgbClr val="000099"/>
              </a:buClr>
            </a:pPr>
            <a:endParaRPr lang="en-US" dirty="0" smtClean="0"/>
          </a:p>
          <a:p>
            <a:pPr lvl="2"/>
            <a:endParaRPr lang="en-US" sz="2000"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2192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Summary </a:t>
            </a:r>
            <a:endParaRPr lang="en-US" sz="4000" dirty="0"/>
          </a:p>
        </p:txBody>
      </p:sp>
      <p:sp>
        <p:nvSpPr>
          <p:cNvPr id="3" name="Content Placeholder 2"/>
          <p:cNvSpPr>
            <a:spLocks noGrp="1"/>
          </p:cNvSpPr>
          <p:nvPr>
            <p:ph idx="4294967295"/>
          </p:nvPr>
        </p:nvSpPr>
        <p:spPr>
          <a:xfrm>
            <a:off x="609600" y="2133600"/>
            <a:ext cx="8153400" cy="4754563"/>
          </a:xfrm>
          <a:prstGeom prst="rect">
            <a:avLst/>
          </a:prstGeom>
        </p:spPr>
        <p:txBody>
          <a:bodyPr/>
          <a:lstStyle/>
          <a:p>
            <a:pPr marL="233363" indent="-233363">
              <a:spcBef>
                <a:spcPts val="600"/>
              </a:spcBef>
              <a:spcAft>
                <a:spcPts val="1200"/>
              </a:spcAft>
              <a:buClr>
                <a:schemeClr val="bg1">
                  <a:lumMod val="50000"/>
                </a:schemeClr>
              </a:buClr>
            </a:pPr>
            <a:r>
              <a:rPr lang="en-US" sz="2800" dirty="0"/>
              <a:t>Visit the </a:t>
            </a:r>
            <a:r>
              <a:rPr lang="en-US" sz="2800" u="sng" dirty="0"/>
              <a:t>kt4tt.buffalo.edu</a:t>
            </a:r>
            <a:r>
              <a:rPr lang="en-US" sz="2800" dirty="0"/>
              <a:t> web site for additional information, more examples, and a Checklist titled – </a:t>
            </a:r>
            <a:r>
              <a:rPr lang="en-US" sz="2800" i="1" dirty="0"/>
              <a:t>‘From Pre-Proposal to Implementation of Development Projects’. </a:t>
            </a:r>
          </a:p>
          <a:p>
            <a:pPr marL="233363" indent="-233363">
              <a:spcBef>
                <a:spcPts val="600"/>
              </a:spcBef>
              <a:spcAft>
                <a:spcPts val="1200"/>
              </a:spcAft>
              <a:buClr>
                <a:schemeClr val="bg1">
                  <a:lumMod val="50000"/>
                </a:schemeClr>
              </a:buClr>
            </a:pPr>
            <a:r>
              <a:rPr lang="en-US" sz="2800" dirty="0"/>
              <a:t>Electronic handouts are available on the ATIA web site and there are also a few hard copy handouts available here too. </a:t>
            </a:r>
          </a:p>
          <a:p>
            <a:pPr>
              <a:buNone/>
            </a:pPr>
            <a:r>
              <a:rPr lang="en-US" sz="5400" dirty="0"/>
              <a:t>      			</a:t>
            </a:r>
            <a:endParaRPr lang="en-US" dirty="0"/>
          </a:p>
        </p:txBody>
      </p:sp>
    </p:spTree>
    <p:extLst>
      <p:ext uri="{BB962C8B-B14F-4D97-AF65-F5344CB8AC3E}">
        <p14:creationId xmlns:p14="http://schemas.microsoft.com/office/powerpoint/2010/main" val="13960621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770" name="Rectangle 2"/>
          <p:cNvSpPr>
            <a:spLocks noGrp="1" noChangeArrowheads="1"/>
          </p:cNvSpPr>
          <p:nvPr>
            <p:ph type="title" idx="4294967295"/>
          </p:nvPr>
        </p:nvSpPr>
        <p:spPr>
          <a:xfrm>
            <a:off x="457200" y="1066800"/>
            <a:ext cx="8229600" cy="1143000"/>
          </a:xfrm>
          <a:prstGeom prst="rect">
            <a:avLst/>
          </a:prstGeom>
        </p:spPr>
        <p:txBody>
          <a:bodyPr>
            <a:normAutofit/>
          </a:bodyPr>
          <a:lstStyle/>
          <a:p>
            <a:r>
              <a:rPr lang="en-US" sz="4000" b="1" dirty="0" smtClean="0">
                <a:solidFill>
                  <a:srgbClr val="000099"/>
                </a:solidFill>
                <a:effectLst>
                  <a:outerShdw blurRad="38100" dist="38100" dir="2700000" algn="tl">
                    <a:srgbClr val="C0C0C0"/>
                  </a:outerShdw>
                </a:effectLst>
              </a:rPr>
              <a:t>Key Learning Objectives</a:t>
            </a:r>
            <a:endParaRPr lang="en-US" sz="4000" b="1" dirty="0">
              <a:solidFill>
                <a:srgbClr val="000099"/>
              </a:solidFill>
              <a:effectLst>
                <a:outerShdw blurRad="38100" dist="38100" dir="2700000" algn="tl">
                  <a:srgbClr val="C0C0C0"/>
                </a:outerShdw>
              </a:effectLst>
            </a:endParaRPr>
          </a:p>
        </p:txBody>
      </p:sp>
      <p:sp>
        <p:nvSpPr>
          <p:cNvPr id="160771" name="Rectangle 3"/>
          <p:cNvSpPr>
            <a:spLocks noGrp="1" noChangeArrowheads="1"/>
          </p:cNvSpPr>
          <p:nvPr>
            <p:ph type="body" idx="4294967295"/>
          </p:nvPr>
        </p:nvSpPr>
        <p:spPr>
          <a:xfrm>
            <a:off x="838200" y="2133600"/>
            <a:ext cx="7772400" cy="4114800"/>
          </a:xfrm>
          <a:prstGeom prst="rect">
            <a:avLst/>
          </a:prstGeom>
        </p:spPr>
        <p:txBody>
          <a:bodyPr>
            <a:normAutofit/>
          </a:bodyPr>
          <a:lstStyle/>
          <a:p>
            <a:pPr marL="457200" lvl="1" indent="-457200">
              <a:spcBef>
                <a:spcPts val="600"/>
              </a:spcBef>
              <a:spcAft>
                <a:spcPts val="1200"/>
              </a:spcAft>
              <a:buClr>
                <a:schemeClr val="bg1">
                  <a:lumMod val="50000"/>
                </a:schemeClr>
              </a:buClr>
              <a:buFont typeface="Wingdings" panose="05000000000000000000" pitchFamily="2" charset="2"/>
              <a:buChar char="Ø"/>
            </a:pPr>
            <a:r>
              <a:rPr lang="en-US" dirty="0" smtClean="0"/>
              <a:t>Identify 5 Best Practices in New Product Development </a:t>
            </a:r>
          </a:p>
          <a:p>
            <a:pPr marL="457200" lvl="1" indent="-457200">
              <a:spcBef>
                <a:spcPts val="600"/>
              </a:spcBef>
              <a:spcAft>
                <a:spcPts val="1200"/>
              </a:spcAft>
              <a:buClr>
                <a:schemeClr val="bg1">
                  <a:lumMod val="50000"/>
                </a:schemeClr>
              </a:buClr>
              <a:buFont typeface="Wingdings" panose="05000000000000000000" pitchFamily="2" charset="2"/>
              <a:buChar char="Ø"/>
            </a:pPr>
            <a:r>
              <a:rPr lang="en-US" dirty="0" smtClean="0"/>
              <a:t>Discuss 7 Key Elements of a Fundable Development Project Grant Proposal</a:t>
            </a:r>
          </a:p>
          <a:p>
            <a:pPr marL="457200" lvl="1" indent="-457200">
              <a:spcBef>
                <a:spcPts val="600"/>
              </a:spcBef>
              <a:spcAft>
                <a:spcPts val="1200"/>
              </a:spcAft>
              <a:buClr>
                <a:schemeClr val="bg1">
                  <a:lumMod val="50000"/>
                </a:schemeClr>
              </a:buClr>
              <a:buFont typeface="Wingdings" panose="05000000000000000000" pitchFamily="2" charset="2"/>
              <a:buChar char="Ø"/>
            </a:pPr>
            <a:r>
              <a:rPr lang="en-US" dirty="0" smtClean="0"/>
              <a:t>Describe 5 Best Practices Used in Successful Technology Transfer Plans </a:t>
            </a:r>
            <a:endParaRPr lang="en-US" dirty="0"/>
          </a:p>
        </p:txBody>
      </p:sp>
    </p:spTree>
    <p:extLst>
      <p:ext uri="{BB962C8B-B14F-4D97-AF65-F5344CB8AC3E}">
        <p14:creationId xmlns:p14="http://schemas.microsoft.com/office/powerpoint/2010/main" val="2214237568"/>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normAutofit/>
          </a:bodyPr>
          <a:lstStyle/>
          <a:p>
            <a:r>
              <a:rPr lang="en-US" sz="4000" b="1" dirty="0">
                <a:solidFill>
                  <a:srgbClr val="000099"/>
                </a:solidFill>
                <a:effectLst>
                  <a:outerShdw blurRad="38100" dist="38100" dir="2700000" algn="tl">
                    <a:srgbClr val="000000">
                      <a:alpha val="43137"/>
                    </a:srgbClr>
                  </a:outerShdw>
                </a:effectLst>
              </a:rPr>
              <a:t>T</a:t>
            </a:r>
            <a:r>
              <a:rPr lang="en-US" sz="4000" b="1" dirty="0" smtClean="0">
                <a:solidFill>
                  <a:srgbClr val="000099"/>
                </a:solidFill>
                <a:effectLst>
                  <a:outerShdw blurRad="38100" dist="38100" dir="2700000" algn="tl">
                    <a:srgbClr val="000000">
                      <a:alpha val="43137"/>
                    </a:srgbClr>
                  </a:outerShdw>
                </a:effectLst>
              </a:rPr>
              <a:t>hank You for Attending this Session</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609600" y="2179637"/>
            <a:ext cx="8001000" cy="4525963"/>
          </a:xfrm>
          <a:prstGeom prst="rect">
            <a:avLst/>
          </a:prstGeom>
        </p:spPr>
        <p:txBody>
          <a:bodyPr/>
          <a:lstStyle/>
          <a:p>
            <a:pPr marL="233363" indent="-233363">
              <a:buClr>
                <a:schemeClr val="bg1">
                  <a:lumMod val="50000"/>
                </a:schemeClr>
              </a:buClr>
            </a:pPr>
            <a:r>
              <a:rPr lang="en-US" sz="2400" dirty="0" smtClean="0"/>
              <a:t>CEU’s – Session Code  ACC-020</a:t>
            </a:r>
          </a:p>
          <a:p>
            <a:pPr marL="627063" lvl="1">
              <a:buClr>
                <a:schemeClr val="bg1">
                  <a:lumMod val="50000"/>
                </a:schemeClr>
              </a:buClr>
            </a:pPr>
            <a:r>
              <a:rPr lang="en-US" sz="1600" dirty="0"/>
              <a:t>More info at </a:t>
            </a:r>
            <a:r>
              <a:rPr lang="en-US" sz="1600" dirty="0">
                <a:hlinkClick r:id="rId2"/>
              </a:rPr>
              <a:t>www.atia.org/CEU</a:t>
            </a:r>
            <a:endParaRPr lang="en-US" sz="1600" dirty="0"/>
          </a:p>
          <a:p>
            <a:pPr marL="627063" lvl="1">
              <a:buClr>
                <a:schemeClr val="bg1">
                  <a:lumMod val="50000"/>
                </a:schemeClr>
              </a:buClr>
            </a:pPr>
            <a:r>
              <a:rPr lang="en-US" sz="1600" dirty="0"/>
              <a:t>For ACVREP, AOTA, and ASHA CEU’s, hand in completed Attendance Forms to REGISTRATION DESK at the end of the conference. Please note </a:t>
            </a:r>
            <a:r>
              <a:rPr lang="en-US" sz="1600" dirty="0" smtClean="0"/>
              <a:t>there </a:t>
            </a:r>
            <a:r>
              <a:rPr lang="en-US" sz="1600" dirty="0"/>
              <a:t>is a $15 fee for AOTA CEU’s. </a:t>
            </a:r>
          </a:p>
          <a:p>
            <a:pPr marL="627063" lvl="1">
              <a:buClr>
                <a:schemeClr val="bg1">
                  <a:lumMod val="50000"/>
                </a:schemeClr>
              </a:buClr>
            </a:pPr>
            <a:r>
              <a:rPr lang="en-US" sz="1600" dirty="0"/>
              <a:t>For general CEU’s, apply online with THE AAC Institute: </a:t>
            </a:r>
            <a:r>
              <a:rPr lang="en-US" sz="1600" dirty="0">
                <a:hlinkClick r:id="rId3"/>
              </a:rPr>
              <a:t>www.aacinstitute.org</a:t>
            </a:r>
            <a:endParaRPr lang="en-US" sz="1600" dirty="0"/>
          </a:p>
          <a:p>
            <a:pPr marL="233363" indent="-233363">
              <a:buClr>
                <a:schemeClr val="bg1">
                  <a:lumMod val="50000"/>
                </a:schemeClr>
              </a:buClr>
            </a:pPr>
            <a:r>
              <a:rPr lang="en-US" sz="2400" dirty="0" smtClean="0"/>
              <a:t>Session Evaluation: URL </a:t>
            </a:r>
          </a:p>
          <a:p>
            <a:pPr marL="633413" lvl="1" indent="-292100">
              <a:buClr>
                <a:schemeClr val="bg1">
                  <a:lumMod val="50000"/>
                </a:schemeClr>
              </a:buClr>
            </a:pPr>
            <a:r>
              <a:rPr lang="en-US" sz="1600" dirty="0" smtClean="0"/>
              <a:t>Please help us improve the quality of our conference by completing your evaluation form. </a:t>
            </a:r>
          </a:p>
          <a:p>
            <a:pPr marL="633413" lvl="1" indent="-292100">
              <a:buClr>
                <a:schemeClr val="bg1">
                  <a:lumMod val="50000"/>
                </a:schemeClr>
              </a:buClr>
            </a:pPr>
            <a:r>
              <a:rPr lang="en-US" sz="1600" dirty="0" smtClean="0"/>
              <a:t>Completed evaluation forms should be submitted as you exit or to staff at the registration desk. </a:t>
            </a:r>
          </a:p>
          <a:p>
            <a:pPr marL="233363" indent="-233363">
              <a:buClr>
                <a:schemeClr val="bg1">
                  <a:lumMod val="50000"/>
                </a:schemeClr>
              </a:buClr>
            </a:pPr>
            <a:r>
              <a:rPr lang="en-US" sz="2400" dirty="0" smtClean="0"/>
              <a:t>Handouts</a:t>
            </a:r>
          </a:p>
          <a:p>
            <a:pPr marL="633413" lvl="1" indent="-292100">
              <a:buClr>
                <a:schemeClr val="bg1">
                  <a:lumMod val="50000"/>
                </a:schemeClr>
              </a:buClr>
            </a:pPr>
            <a:r>
              <a:rPr lang="en-US" sz="1600" dirty="0" smtClean="0"/>
              <a:t>Handouts are available at </a:t>
            </a:r>
            <a:r>
              <a:rPr lang="en-US" sz="1600" dirty="0" smtClean="0">
                <a:hlinkClick r:id="rId4"/>
              </a:rPr>
              <a:t>www.atia.org/orlandohandouts</a:t>
            </a:r>
            <a:endParaRPr lang="en-US" sz="1600" dirty="0" smtClean="0"/>
          </a:p>
          <a:p>
            <a:pPr marL="633413" lvl="1" indent="-292100">
              <a:buClr>
                <a:schemeClr val="bg1">
                  <a:lumMod val="50000"/>
                </a:schemeClr>
              </a:buClr>
            </a:pPr>
            <a:r>
              <a:rPr lang="en-US" sz="1600" dirty="0" smtClean="0"/>
              <a:t>Handout link remains live for 3 months after the conference ends. </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694" name="Rectangle 6"/>
          <p:cNvSpPr>
            <a:spLocks noGrp="1" noChangeArrowheads="1"/>
          </p:cNvSpPr>
          <p:nvPr>
            <p:ph type="title" idx="4294967295"/>
          </p:nvPr>
        </p:nvSpPr>
        <p:spPr>
          <a:xfrm>
            <a:off x="685800" y="1066800"/>
            <a:ext cx="7772400" cy="1143000"/>
          </a:xfrm>
          <a:prstGeom prst="rect">
            <a:avLst/>
          </a:prstGeom>
          <a:noFill/>
          <a:ln/>
        </p:spPr>
        <p:txBody>
          <a:bodyPr/>
          <a:lstStyle/>
          <a:p>
            <a:r>
              <a:rPr lang="en-US" sz="4000" b="1" dirty="0">
                <a:solidFill>
                  <a:srgbClr val="000099"/>
                </a:solidFill>
                <a:effectLst>
                  <a:outerShdw blurRad="38100" dist="38100" dir="2700000" algn="tl">
                    <a:srgbClr val="C0C0C0"/>
                  </a:outerShdw>
                </a:effectLst>
              </a:rPr>
              <a:t>Acknowledgement</a:t>
            </a:r>
          </a:p>
        </p:txBody>
      </p:sp>
      <p:sp>
        <p:nvSpPr>
          <p:cNvPr id="114695" name="Rectangle 7"/>
          <p:cNvSpPr>
            <a:spLocks noGrp="1" noChangeArrowheads="1"/>
          </p:cNvSpPr>
          <p:nvPr>
            <p:ph type="body" idx="4294967295"/>
          </p:nvPr>
        </p:nvSpPr>
        <p:spPr>
          <a:xfrm>
            <a:off x="685800" y="2133600"/>
            <a:ext cx="7772400" cy="4114800"/>
          </a:xfrm>
          <a:prstGeom prst="rect">
            <a:avLst/>
          </a:prstGeom>
          <a:noFill/>
          <a:ln/>
        </p:spPr>
        <p:txBody>
          <a:bodyPr/>
          <a:lstStyle/>
          <a:p>
            <a:pPr marL="0" indent="0">
              <a:spcBef>
                <a:spcPct val="25000"/>
              </a:spcBef>
              <a:buClr>
                <a:srgbClr val="000099"/>
              </a:buClr>
              <a:buNone/>
            </a:pPr>
            <a:r>
              <a:rPr lang="en-US" sz="2800" dirty="0" smtClean="0"/>
              <a:t>The KT4TT </a:t>
            </a:r>
            <a:r>
              <a:rPr lang="en-US" sz="2800" dirty="0"/>
              <a:t>is funded by the National Institute on Disability and Rehabilitation Research of the U.S. Department of </a:t>
            </a:r>
            <a:r>
              <a:rPr lang="en-US" sz="2800" dirty="0" smtClean="0"/>
              <a:t>Education. The </a:t>
            </a:r>
            <a:r>
              <a:rPr lang="en-US" sz="2800" dirty="0"/>
              <a:t>contents of this </a:t>
            </a:r>
            <a:r>
              <a:rPr lang="en-US" sz="2800" dirty="0" smtClean="0"/>
              <a:t>presentation were </a:t>
            </a:r>
            <a:r>
              <a:rPr lang="en-US" sz="2800" dirty="0"/>
              <a:t>developed under a grant from the Department of Education, NIDRR grant number H133A130014</a:t>
            </a:r>
            <a:r>
              <a:rPr lang="en-US" sz="2800" dirty="0" smtClean="0"/>
              <a:t>. However</a:t>
            </a:r>
            <a:r>
              <a:rPr lang="en-US" sz="2800" dirty="0"/>
              <a:t>, </a:t>
            </a:r>
            <a:r>
              <a:rPr lang="en-US" sz="2800" dirty="0" smtClean="0"/>
              <a:t>these </a:t>
            </a:r>
            <a:r>
              <a:rPr lang="en-US" sz="2800" dirty="0"/>
              <a:t>contents do not necessarily represent the policy of the Department of Education, and you should not assume endorsement by the Federal Government.</a:t>
            </a:r>
          </a:p>
          <a:p>
            <a:pPr marL="0" indent="0">
              <a:spcBef>
                <a:spcPct val="25000"/>
              </a:spcBef>
              <a:buClr>
                <a:srgbClr val="000099"/>
              </a:buClr>
              <a:buFontTx/>
              <a:buNone/>
            </a:pPr>
            <a:endParaRPr lang="en-US" sz="2800" dirty="0"/>
          </a:p>
          <a:p>
            <a:pPr>
              <a:spcBef>
                <a:spcPct val="25000"/>
              </a:spcBef>
            </a:pP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C0C0C0"/>
                  </a:outerShdw>
                </a:effectLst>
              </a:rPr>
              <a:t>Who or What is the KT4TT? </a:t>
            </a:r>
            <a:br>
              <a:rPr lang="en-US" sz="4000" b="1" dirty="0" smtClean="0">
                <a:solidFill>
                  <a:srgbClr val="000099"/>
                </a:solidFill>
                <a:effectLst>
                  <a:outerShdw blurRad="38100" dist="38100" dir="2700000" algn="tl">
                    <a:srgbClr val="C0C0C0"/>
                  </a:outerShdw>
                </a:effectLst>
              </a:rPr>
            </a:br>
            <a:r>
              <a:rPr lang="en-US" sz="4000" b="1" dirty="0" smtClean="0">
                <a:solidFill>
                  <a:srgbClr val="000099"/>
                </a:solidFill>
                <a:effectLst>
                  <a:outerShdw blurRad="38100" dist="38100" dir="2700000" algn="tl">
                    <a:srgbClr val="C0C0C0"/>
                  </a:outerShdw>
                </a:effectLst>
              </a:rPr>
              <a:t/>
            </a:r>
            <a:br>
              <a:rPr lang="en-US" sz="4000" b="1" dirty="0" smtClean="0">
                <a:solidFill>
                  <a:srgbClr val="000099"/>
                </a:solidFill>
                <a:effectLst>
                  <a:outerShdw blurRad="38100" dist="38100" dir="2700000" algn="tl">
                    <a:srgbClr val="C0C0C0"/>
                  </a:outerShdw>
                </a:effectLst>
              </a:rPr>
            </a:br>
            <a:endParaRPr lang="en-US" sz="4000" dirty="0"/>
          </a:p>
        </p:txBody>
      </p:sp>
      <p:sp>
        <p:nvSpPr>
          <p:cNvPr id="4" name="Content Placeholder 3"/>
          <p:cNvSpPr>
            <a:spLocks noGrp="1"/>
          </p:cNvSpPr>
          <p:nvPr>
            <p:ph idx="4294967295"/>
          </p:nvPr>
        </p:nvSpPr>
        <p:spPr>
          <a:xfrm>
            <a:off x="609600" y="2209800"/>
            <a:ext cx="8077200" cy="5257800"/>
          </a:xfrm>
          <a:prstGeom prst="rect">
            <a:avLst/>
          </a:prstGeom>
        </p:spPr>
        <p:txBody>
          <a:bodyPr/>
          <a:lstStyle/>
          <a:p>
            <a:pPr marL="233363" indent="-233363">
              <a:spcBef>
                <a:spcPts val="600"/>
              </a:spcBef>
              <a:spcAft>
                <a:spcPts val="600"/>
              </a:spcAft>
              <a:buClr>
                <a:schemeClr val="bg1">
                  <a:lumMod val="50000"/>
                </a:schemeClr>
              </a:buClr>
            </a:pPr>
            <a:r>
              <a:rPr lang="en-US" sz="2400" dirty="0" smtClean="0"/>
              <a:t>NIDRR grantee - from 1993-2008 the RERC on Technology Transfer; from 2008-2018 the Center on Knowledge Translation for Technology Transfer. </a:t>
            </a:r>
          </a:p>
          <a:p>
            <a:pPr marL="233363" indent="-233363">
              <a:spcBef>
                <a:spcPts val="600"/>
              </a:spcBef>
              <a:spcAft>
                <a:spcPts val="600"/>
              </a:spcAft>
              <a:buClr>
                <a:schemeClr val="bg1">
                  <a:lumMod val="50000"/>
                </a:schemeClr>
              </a:buClr>
            </a:pPr>
            <a:r>
              <a:rPr lang="en-US" sz="2400" dirty="0" smtClean="0"/>
              <a:t>Current Center is to contribute </a:t>
            </a:r>
            <a:r>
              <a:rPr lang="en-US" sz="2400" dirty="0"/>
              <a:t>to the increased rate of successful technology transfer of rehabilitation technology products developed by NIDRR-funded technology </a:t>
            </a:r>
            <a:r>
              <a:rPr lang="en-US" sz="2400" dirty="0" smtClean="0"/>
              <a:t>grantees. </a:t>
            </a:r>
          </a:p>
          <a:p>
            <a:pPr marL="233363" indent="-233363">
              <a:spcBef>
                <a:spcPts val="600"/>
              </a:spcBef>
              <a:spcAft>
                <a:spcPts val="600"/>
              </a:spcAft>
              <a:buClr>
                <a:schemeClr val="bg1">
                  <a:lumMod val="50000"/>
                </a:schemeClr>
              </a:buClr>
            </a:pPr>
            <a:r>
              <a:rPr lang="en-US" sz="2400" dirty="0" smtClean="0"/>
              <a:t>Provides Technical Assistance to current and prospective grantees (those writing proposals) on development project (NPD and TT) best practices.</a:t>
            </a:r>
            <a:endParaRPr lang="en-US"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C0C0C0"/>
                  </a:outerShdw>
                </a:effectLst>
              </a:rPr>
              <a:t>Presentation Focus</a:t>
            </a:r>
            <a:endParaRPr lang="en-US" sz="4000" dirty="0"/>
          </a:p>
        </p:txBody>
      </p:sp>
      <p:sp>
        <p:nvSpPr>
          <p:cNvPr id="3" name="Content Placeholder 2"/>
          <p:cNvSpPr>
            <a:spLocks noGrp="1"/>
          </p:cNvSpPr>
          <p:nvPr>
            <p:ph idx="4294967295"/>
          </p:nvPr>
        </p:nvSpPr>
        <p:spPr>
          <a:xfrm>
            <a:off x="609600" y="2133600"/>
            <a:ext cx="8077200" cy="4602163"/>
          </a:xfrm>
          <a:prstGeom prst="rect">
            <a:avLst/>
          </a:prstGeom>
        </p:spPr>
        <p:txBody>
          <a:bodyPr/>
          <a:lstStyle/>
          <a:p>
            <a:pPr marL="233363" indent="-233363">
              <a:spcBef>
                <a:spcPts val="1200"/>
              </a:spcBef>
              <a:spcAft>
                <a:spcPts val="1200"/>
              </a:spcAft>
              <a:buClr>
                <a:schemeClr val="bg1">
                  <a:lumMod val="50000"/>
                </a:schemeClr>
              </a:buClr>
            </a:pPr>
            <a:r>
              <a:rPr lang="en-US" sz="2800" dirty="0" smtClean="0"/>
              <a:t>Best Practices in New Product Development</a:t>
            </a:r>
          </a:p>
          <a:p>
            <a:pPr marL="233363" indent="-233363">
              <a:spcBef>
                <a:spcPts val="1200"/>
              </a:spcBef>
              <a:spcAft>
                <a:spcPts val="1200"/>
              </a:spcAft>
              <a:buClr>
                <a:schemeClr val="bg1">
                  <a:lumMod val="50000"/>
                </a:schemeClr>
              </a:buClr>
            </a:pPr>
            <a:r>
              <a:rPr lang="en-US" sz="2800" dirty="0" smtClean="0"/>
              <a:t>Strategic Information on </a:t>
            </a:r>
            <a:r>
              <a:rPr lang="en-US" sz="2800" b="1" i="1" dirty="0" smtClean="0"/>
              <a:t>YOUR</a:t>
            </a:r>
            <a:r>
              <a:rPr lang="en-US" sz="2800" dirty="0" smtClean="0"/>
              <a:t> Development Project that </a:t>
            </a:r>
            <a:r>
              <a:rPr lang="en-US" sz="2800" b="1" i="1" dirty="0" smtClean="0"/>
              <a:t>MUST</a:t>
            </a:r>
            <a:r>
              <a:rPr lang="en-US" sz="2800" dirty="0" smtClean="0"/>
              <a:t> be in your proposal </a:t>
            </a:r>
          </a:p>
          <a:p>
            <a:pPr marL="233363" indent="-233363">
              <a:spcBef>
                <a:spcPts val="1200"/>
              </a:spcBef>
              <a:spcAft>
                <a:spcPts val="1200"/>
              </a:spcAft>
              <a:buClr>
                <a:schemeClr val="bg1">
                  <a:lumMod val="50000"/>
                </a:schemeClr>
              </a:buClr>
            </a:pPr>
            <a:r>
              <a:rPr lang="en-US" sz="2800" dirty="0" smtClean="0"/>
              <a:t>Technology Transfer or Commercialization Best Practices that </a:t>
            </a:r>
            <a:r>
              <a:rPr lang="en-US" sz="2800" b="1" i="1" dirty="0" smtClean="0"/>
              <a:t>Need</a:t>
            </a:r>
            <a:r>
              <a:rPr lang="en-US" sz="2800" dirty="0" smtClean="0"/>
              <a:t> to be addressed in your proposal</a:t>
            </a:r>
          </a:p>
          <a:p>
            <a:pPr marL="233363" indent="-233363">
              <a:spcBef>
                <a:spcPts val="1200"/>
              </a:spcBef>
              <a:spcAft>
                <a:spcPts val="1200"/>
              </a:spcAft>
              <a:buClr>
                <a:srgbClr val="000099"/>
              </a:buClr>
            </a:pPr>
            <a:endParaRPr lang="en-US"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143000"/>
          </a:xfrm>
          <a:prstGeom prst="rect">
            <a:avLst/>
          </a:prstGeom>
        </p:spPr>
        <p:txBody>
          <a:bodyPr/>
          <a:lstStyle/>
          <a:p>
            <a:r>
              <a:rPr lang="en-US" sz="4000" b="1" dirty="0" smtClean="0">
                <a:solidFill>
                  <a:srgbClr val="000099"/>
                </a:solidFill>
                <a:effectLst>
                  <a:outerShdw blurRad="38100" dist="38100" dir="2700000" algn="tl">
                    <a:srgbClr val="000000">
                      <a:alpha val="43137"/>
                    </a:srgbClr>
                  </a:outerShdw>
                </a:effectLst>
              </a:rPr>
              <a:t>Background</a:t>
            </a:r>
            <a:endParaRPr lang="en-US" sz="4000" dirty="0"/>
          </a:p>
        </p:txBody>
      </p:sp>
      <p:sp>
        <p:nvSpPr>
          <p:cNvPr id="3" name="Content Placeholder 2"/>
          <p:cNvSpPr>
            <a:spLocks noGrp="1"/>
          </p:cNvSpPr>
          <p:nvPr>
            <p:ph idx="4294967295"/>
          </p:nvPr>
        </p:nvSpPr>
        <p:spPr>
          <a:xfrm>
            <a:off x="609600" y="2057400"/>
            <a:ext cx="8077200" cy="5181601"/>
          </a:xfrm>
          <a:prstGeom prst="rect">
            <a:avLst/>
          </a:prstGeom>
        </p:spPr>
        <p:txBody>
          <a:bodyPr/>
          <a:lstStyle/>
          <a:p>
            <a:pPr marL="233363" indent="-233363">
              <a:spcAft>
                <a:spcPts val="600"/>
              </a:spcAft>
              <a:buClr>
                <a:schemeClr val="bg1">
                  <a:lumMod val="50000"/>
                </a:schemeClr>
              </a:buClr>
            </a:pPr>
            <a:r>
              <a:rPr lang="en-US" sz="2400" dirty="0" smtClean="0"/>
              <a:t>Federally </a:t>
            </a:r>
            <a:r>
              <a:rPr lang="en-US" sz="2400" dirty="0"/>
              <a:t>funded </a:t>
            </a:r>
            <a:r>
              <a:rPr lang="en-US" sz="2400" dirty="0" smtClean="0"/>
              <a:t>AT </a:t>
            </a:r>
            <a:r>
              <a:rPr lang="en-US" sz="2400" dirty="0"/>
              <a:t>grant programs are being evaluated on the direct benefits their new AT products and services are contributing to an improvement in the Quality of Life of </a:t>
            </a:r>
            <a:r>
              <a:rPr lang="en-US" sz="2400" dirty="0" smtClean="0"/>
              <a:t>PWD. </a:t>
            </a:r>
          </a:p>
          <a:p>
            <a:pPr marL="233363" indent="-233363">
              <a:spcAft>
                <a:spcPts val="600"/>
              </a:spcAft>
              <a:buClr>
                <a:schemeClr val="bg1">
                  <a:lumMod val="50000"/>
                </a:schemeClr>
              </a:buClr>
            </a:pPr>
            <a:r>
              <a:rPr lang="en-US" sz="2400" dirty="0" smtClean="0"/>
              <a:t>In RFPs, </a:t>
            </a:r>
            <a:r>
              <a:rPr lang="en-US" sz="2400" dirty="0"/>
              <a:t>federal grant programs are stating that ‘</a:t>
            </a:r>
            <a:r>
              <a:rPr lang="en-US" sz="2400" b="1" i="1" dirty="0"/>
              <a:t>technologies developed or adapted must be designed for commercialization as consumer products or for integration into rehabilitation practice or relevant service delivery systems.’ </a:t>
            </a:r>
            <a:endParaRPr lang="en-US" sz="2400" b="1" i="1" dirty="0" smtClean="0"/>
          </a:p>
          <a:p>
            <a:pPr marL="233363" indent="-233363">
              <a:spcAft>
                <a:spcPts val="600"/>
              </a:spcAft>
              <a:buClr>
                <a:schemeClr val="bg1">
                  <a:lumMod val="50000"/>
                </a:schemeClr>
              </a:buClr>
            </a:pPr>
            <a:r>
              <a:rPr lang="en-US" sz="2400" dirty="0" smtClean="0"/>
              <a:t>Applicants </a:t>
            </a:r>
            <a:r>
              <a:rPr lang="en-US" sz="2400" dirty="0"/>
              <a:t>are expected to utilize best practices in </a:t>
            </a:r>
            <a:r>
              <a:rPr lang="en-US" sz="2400" dirty="0" smtClean="0"/>
              <a:t>NPD </a:t>
            </a:r>
            <a:r>
              <a:rPr lang="en-US" sz="2400" dirty="0"/>
              <a:t>development and sound </a:t>
            </a:r>
            <a:r>
              <a:rPr lang="en-US" sz="2400" dirty="0" smtClean="0"/>
              <a:t>TT practices </a:t>
            </a:r>
            <a:r>
              <a:rPr lang="en-US" sz="2400" dirty="0"/>
              <a:t>to </a:t>
            </a:r>
            <a:r>
              <a:rPr lang="en-US" sz="2400" dirty="0" smtClean="0"/>
              <a:t>generate planned </a:t>
            </a:r>
            <a:r>
              <a:rPr lang="en-US" sz="2400" dirty="0"/>
              <a:t>outputs and </a:t>
            </a:r>
            <a:r>
              <a:rPr lang="en-US" sz="2400" dirty="0" smtClean="0"/>
              <a:t>achieve intended </a:t>
            </a:r>
            <a:r>
              <a:rPr lang="en-US" sz="2400" dirty="0"/>
              <a:t>outcomes and impacts. </a:t>
            </a:r>
            <a:r>
              <a:rPr lang="en-US" sz="1600" dirty="0"/>
              <a:t/>
            </a:r>
            <a:br>
              <a:rPr lang="en-US" sz="1600" dirty="0"/>
            </a:br>
            <a:endParaRPr lang="en-US" sz="1600"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82675"/>
            <a:ext cx="8229600" cy="1143000"/>
          </a:xfrm>
          <a:prstGeom prst="rect">
            <a:avLst/>
          </a:prstGeom>
        </p:spPr>
        <p:txBody>
          <a:bodyPr/>
          <a:lstStyle/>
          <a:p>
            <a:r>
              <a:rPr lang="en-US" sz="4000" b="1" dirty="0" smtClean="0">
                <a:solidFill>
                  <a:srgbClr val="000099"/>
                </a:solidFill>
                <a:effectLst>
                  <a:outerShdw blurRad="38100" dist="38100" dir="2700000" algn="tl">
                    <a:srgbClr val="C0C0C0"/>
                  </a:outerShdw>
                </a:effectLst>
              </a:rPr>
              <a:t>Five Best Practices in</a:t>
            </a:r>
            <a:br>
              <a:rPr lang="en-US" sz="4000" b="1" dirty="0" smtClean="0">
                <a:solidFill>
                  <a:srgbClr val="000099"/>
                </a:solidFill>
                <a:effectLst>
                  <a:outerShdw blurRad="38100" dist="38100" dir="2700000" algn="tl">
                    <a:srgbClr val="C0C0C0"/>
                  </a:outerShdw>
                </a:effectLst>
              </a:rPr>
            </a:br>
            <a:r>
              <a:rPr lang="en-US" sz="4000" b="1" dirty="0" smtClean="0">
                <a:solidFill>
                  <a:srgbClr val="000099"/>
                </a:solidFill>
                <a:effectLst>
                  <a:outerShdw blurRad="38100" dist="38100" dir="2700000" algn="tl">
                    <a:srgbClr val="C0C0C0"/>
                  </a:outerShdw>
                </a:effectLst>
              </a:rPr>
              <a:t>New Product Development</a:t>
            </a:r>
            <a:r>
              <a:rPr lang="en-US" dirty="0" smtClean="0"/>
              <a:t/>
            </a:r>
            <a:br>
              <a:rPr lang="en-US" dirty="0" smtClean="0"/>
            </a:br>
            <a:r>
              <a:rPr lang="en-US" dirty="0" smtClean="0"/>
              <a:t/>
            </a:r>
            <a:br>
              <a:rPr lang="en-US" dirty="0" smtClean="0"/>
            </a:br>
            <a:endParaRPr lang="en-US" dirty="0"/>
          </a:p>
        </p:txBody>
      </p:sp>
      <p:sp>
        <p:nvSpPr>
          <p:cNvPr id="3" name="Content Placeholder 2"/>
          <p:cNvSpPr>
            <a:spLocks noGrp="1"/>
          </p:cNvSpPr>
          <p:nvPr>
            <p:ph idx="4294967295"/>
          </p:nvPr>
        </p:nvSpPr>
        <p:spPr>
          <a:xfrm>
            <a:off x="609600" y="2514600"/>
            <a:ext cx="8305800" cy="4906963"/>
          </a:xfrm>
          <a:prstGeom prst="rect">
            <a:avLst/>
          </a:prstGeom>
        </p:spPr>
        <p:txBody>
          <a:bodyPr/>
          <a:lstStyle/>
          <a:p>
            <a:pPr marL="341313" lvl="1" indent="-341313">
              <a:spcBef>
                <a:spcPts val="1200"/>
              </a:spcBef>
              <a:spcAft>
                <a:spcPts val="600"/>
              </a:spcAft>
              <a:buFont typeface="+mj-lt"/>
              <a:buAutoNum type="arabicPeriod"/>
            </a:pPr>
            <a:r>
              <a:rPr lang="en-US" sz="2400" b="1" dirty="0" smtClean="0"/>
              <a:t>Clear stated identification of project and project goal</a:t>
            </a:r>
          </a:p>
          <a:p>
            <a:pPr marL="690563" lvl="2" indent="-233363">
              <a:spcBef>
                <a:spcPts val="1200"/>
              </a:spcBef>
              <a:spcAft>
                <a:spcPts val="600"/>
              </a:spcAft>
              <a:buFont typeface="+mj-lt"/>
              <a:buAutoNum type="alphaLcPeriod"/>
            </a:pPr>
            <a:r>
              <a:rPr lang="en-US" sz="2000" dirty="0" smtClean="0"/>
              <a:t>If your project goal is to bring a product to the marketplace, you need to state that and in your development project, and provide the plan on how you will get there. </a:t>
            </a:r>
          </a:p>
          <a:p>
            <a:pPr marL="341313" lvl="1" indent="-341313">
              <a:spcBef>
                <a:spcPts val="1200"/>
              </a:spcBef>
              <a:spcAft>
                <a:spcPts val="600"/>
              </a:spcAft>
              <a:buFont typeface="+mj-lt"/>
              <a:buAutoNum type="arabicPeriod"/>
            </a:pPr>
            <a:r>
              <a:rPr lang="en-US" sz="2400" b="1" dirty="0" smtClean="0"/>
              <a:t>What void is the product/device/tool/standard/guideline filling? Why is it needed? </a:t>
            </a:r>
          </a:p>
          <a:p>
            <a:pPr marL="690563" lvl="2" indent="-233363">
              <a:spcBef>
                <a:spcPts val="1200"/>
              </a:spcBef>
              <a:spcAft>
                <a:spcPts val="600"/>
              </a:spcAft>
              <a:buFont typeface="+mj-lt"/>
              <a:buAutoNum type="alphaLcPeriod"/>
            </a:pPr>
            <a:r>
              <a:rPr lang="en-US" sz="2000" dirty="0" smtClean="0"/>
              <a:t>Perform in depth, not cursory,  scoping or preliminary assessment reviews (business, consumer, technical). </a:t>
            </a:r>
          </a:p>
          <a:p>
            <a:pPr marL="690563" lvl="2" indent="-233363">
              <a:spcBef>
                <a:spcPts val="1200"/>
              </a:spcBef>
              <a:spcAft>
                <a:spcPts val="600"/>
              </a:spcAft>
              <a:buFont typeface="+mj-lt"/>
              <a:buAutoNum type="alphaLcPeriod"/>
            </a:pPr>
            <a:r>
              <a:rPr lang="en-US" sz="2000" dirty="0" smtClean="0"/>
              <a:t>Team needs to be well versed in regulatory and business perspectives.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idx="4294967295"/>
          </p:nvPr>
        </p:nvSpPr>
        <p:spPr>
          <a:xfrm>
            <a:off x="457200" y="1066800"/>
            <a:ext cx="8229600" cy="1219200"/>
          </a:xfrm>
          <a:prstGeom prst="rect">
            <a:avLst/>
          </a:prstGeom>
        </p:spPr>
        <p:txBody>
          <a:bodyPr/>
          <a:lstStyle/>
          <a:p>
            <a:r>
              <a:rPr lang="en-US" sz="4000" b="1" dirty="0" smtClean="0">
                <a:solidFill>
                  <a:srgbClr val="000099"/>
                </a:solidFill>
                <a:effectLst>
                  <a:outerShdw blurRad="38100" dist="38100" dir="2700000" algn="tl">
                    <a:srgbClr val="C0C0C0"/>
                  </a:outerShdw>
                </a:effectLst>
              </a:rPr>
              <a:t>Five </a:t>
            </a:r>
            <a:r>
              <a:rPr lang="en-US" sz="4000" b="1" dirty="0">
                <a:solidFill>
                  <a:srgbClr val="000099"/>
                </a:solidFill>
                <a:effectLst>
                  <a:outerShdw blurRad="38100" dist="38100" dir="2700000" algn="tl">
                    <a:srgbClr val="C0C0C0"/>
                  </a:outerShdw>
                </a:effectLst>
              </a:rPr>
              <a:t>Best Practices </a:t>
            </a:r>
            <a:r>
              <a:rPr lang="en-US" sz="4000" b="1" dirty="0" smtClean="0">
                <a:solidFill>
                  <a:srgbClr val="000099"/>
                </a:solidFill>
                <a:effectLst>
                  <a:outerShdw blurRad="38100" dist="38100" dir="2700000" algn="tl">
                    <a:srgbClr val="C0C0C0"/>
                  </a:outerShdw>
                </a:effectLst>
              </a:rPr>
              <a:t>in</a:t>
            </a:r>
            <a:br>
              <a:rPr lang="en-US" sz="4000" b="1" dirty="0" smtClean="0">
                <a:solidFill>
                  <a:srgbClr val="000099"/>
                </a:solidFill>
                <a:effectLst>
                  <a:outerShdw blurRad="38100" dist="38100" dir="2700000" algn="tl">
                    <a:srgbClr val="C0C0C0"/>
                  </a:outerShdw>
                </a:effectLst>
              </a:rPr>
            </a:br>
            <a:r>
              <a:rPr lang="en-US" sz="4000" b="1" dirty="0" smtClean="0">
                <a:solidFill>
                  <a:srgbClr val="000099"/>
                </a:solidFill>
                <a:effectLst>
                  <a:outerShdw blurRad="38100" dist="38100" dir="2700000" algn="tl">
                    <a:srgbClr val="C0C0C0"/>
                  </a:outerShdw>
                </a:effectLst>
              </a:rPr>
              <a:t>New </a:t>
            </a:r>
            <a:r>
              <a:rPr lang="en-US" sz="4000" b="1" dirty="0">
                <a:solidFill>
                  <a:srgbClr val="000099"/>
                </a:solidFill>
                <a:effectLst>
                  <a:outerShdw blurRad="38100" dist="38100" dir="2700000" algn="tl">
                    <a:srgbClr val="C0C0C0"/>
                  </a:outerShdw>
                </a:effectLst>
              </a:rPr>
              <a:t>Product Development </a:t>
            </a:r>
            <a:r>
              <a:rPr lang="en-US" sz="4000" b="1" dirty="0" smtClean="0">
                <a:solidFill>
                  <a:srgbClr val="000099"/>
                </a:solidFill>
                <a:effectLst>
                  <a:outerShdw blurRad="38100" dist="38100" dir="2700000" algn="tl">
                    <a:srgbClr val="C0C0C0"/>
                  </a:outerShdw>
                </a:effectLst>
              </a:rPr>
              <a:t>(cont.)  </a:t>
            </a:r>
            <a:endParaRPr lang="en-US" sz="4000" dirty="0"/>
          </a:p>
        </p:txBody>
      </p:sp>
      <p:sp>
        <p:nvSpPr>
          <p:cNvPr id="4" name="Content Placeholder 3"/>
          <p:cNvSpPr>
            <a:spLocks noGrp="1"/>
          </p:cNvSpPr>
          <p:nvPr>
            <p:ph idx="4294967295"/>
          </p:nvPr>
        </p:nvSpPr>
        <p:spPr>
          <a:xfrm>
            <a:off x="609600" y="2514600"/>
            <a:ext cx="8077200" cy="4525963"/>
          </a:xfrm>
          <a:prstGeom prst="rect">
            <a:avLst/>
          </a:prstGeom>
        </p:spPr>
        <p:txBody>
          <a:bodyPr/>
          <a:lstStyle/>
          <a:p>
            <a:pPr marL="341313" indent="-341313">
              <a:buFont typeface="+mj-lt"/>
              <a:buAutoNum type="arabicPeriod" startAt="3"/>
            </a:pPr>
            <a:r>
              <a:rPr lang="en-US" sz="2400" b="1" dirty="0" smtClean="0"/>
              <a:t>Generation of a Timeline and Resource Allocations </a:t>
            </a:r>
          </a:p>
          <a:p>
            <a:pPr marL="690563" indent="-349250">
              <a:buFont typeface="+mj-lt"/>
              <a:buAutoNum type="alphaLcPeriod"/>
            </a:pPr>
            <a:r>
              <a:rPr lang="en-US" sz="2400" dirty="0" smtClean="0"/>
              <a:t>Show forethought and planning where each step of the project is identified and the time it will take to accomplish those steps or tasks. </a:t>
            </a:r>
          </a:p>
          <a:p>
            <a:pPr marL="690563" indent="-349250">
              <a:buFont typeface="+mj-lt"/>
              <a:buAutoNum type="alphaLcPeriod"/>
            </a:pPr>
            <a:r>
              <a:rPr lang="en-US" sz="2400" dirty="0" smtClean="0"/>
              <a:t>Show adequate amounts of researcher’s time and staff time are allocated to ensure reviewers that the project will be completed. Who will do what, when! </a:t>
            </a:r>
          </a:p>
          <a:p>
            <a:pPr marL="690563" indent="-349250">
              <a:buFont typeface="+mj-lt"/>
              <a:buAutoNum type="alphaLcPeriod"/>
            </a:pPr>
            <a:r>
              <a:rPr lang="en-US" sz="2400" dirty="0" smtClean="0"/>
              <a:t>Show adequate resources are allocated to allow completion of each step of the project. Don’t underfund! </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457200" y="1066800"/>
            <a:ext cx="8229600" cy="1219200"/>
          </a:xfrm>
          <a:prstGeom prst="rect">
            <a:avLst/>
          </a:prstGeom>
        </p:spPr>
        <p:txBody>
          <a:bodyPr/>
          <a:lstStyle/>
          <a:p>
            <a:r>
              <a:rPr lang="en-US" sz="4000" b="1" dirty="0" smtClean="0">
                <a:solidFill>
                  <a:srgbClr val="000099"/>
                </a:solidFill>
                <a:effectLst>
                  <a:outerShdw blurRad="38100" dist="38100" dir="2700000" algn="tl">
                    <a:srgbClr val="C0C0C0"/>
                  </a:outerShdw>
                </a:effectLst>
              </a:rPr>
              <a:t>Five </a:t>
            </a:r>
            <a:r>
              <a:rPr lang="en-US" sz="4000" b="1" dirty="0">
                <a:solidFill>
                  <a:srgbClr val="000099"/>
                </a:solidFill>
                <a:effectLst>
                  <a:outerShdw blurRad="38100" dist="38100" dir="2700000" algn="tl">
                    <a:srgbClr val="C0C0C0"/>
                  </a:outerShdw>
                </a:effectLst>
              </a:rPr>
              <a:t>Best Practices </a:t>
            </a:r>
            <a:r>
              <a:rPr lang="en-US" sz="4000" b="1" dirty="0" smtClean="0">
                <a:solidFill>
                  <a:srgbClr val="000099"/>
                </a:solidFill>
                <a:effectLst>
                  <a:outerShdw blurRad="38100" dist="38100" dir="2700000" algn="tl">
                    <a:srgbClr val="C0C0C0"/>
                  </a:outerShdw>
                </a:effectLst>
              </a:rPr>
              <a:t>in</a:t>
            </a:r>
            <a:br>
              <a:rPr lang="en-US" sz="4000" b="1" dirty="0" smtClean="0">
                <a:solidFill>
                  <a:srgbClr val="000099"/>
                </a:solidFill>
                <a:effectLst>
                  <a:outerShdw blurRad="38100" dist="38100" dir="2700000" algn="tl">
                    <a:srgbClr val="C0C0C0"/>
                  </a:outerShdw>
                </a:effectLst>
              </a:rPr>
            </a:br>
            <a:r>
              <a:rPr lang="en-US" sz="4000" b="1" dirty="0" smtClean="0">
                <a:solidFill>
                  <a:srgbClr val="000099"/>
                </a:solidFill>
                <a:effectLst>
                  <a:outerShdw blurRad="38100" dist="38100" dir="2700000" algn="tl">
                    <a:srgbClr val="C0C0C0"/>
                  </a:outerShdw>
                </a:effectLst>
              </a:rPr>
              <a:t>New </a:t>
            </a:r>
            <a:r>
              <a:rPr lang="en-US" sz="4000" b="1" dirty="0">
                <a:solidFill>
                  <a:srgbClr val="000099"/>
                </a:solidFill>
                <a:effectLst>
                  <a:outerShdw blurRad="38100" dist="38100" dir="2700000" algn="tl">
                    <a:srgbClr val="C0C0C0"/>
                  </a:outerShdw>
                </a:effectLst>
              </a:rPr>
              <a:t>Product Development (cont.) </a:t>
            </a:r>
            <a:endParaRPr lang="en-US" sz="4000" b="1" dirty="0">
              <a:solidFill>
                <a:srgbClr val="000099"/>
              </a:solidFill>
              <a:effectLst>
                <a:outerShdw blurRad="38100" dist="38100" dir="2700000" algn="tl">
                  <a:srgbClr val="000000">
                    <a:alpha val="43137"/>
                  </a:srgbClr>
                </a:outerShdw>
              </a:effectLst>
            </a:endParaRPr>
          </a:p>
        </p:txBody>
      </p:sp>
      <p:sp>
        <p:nvSpPr>
          <p:cNvPr id="3" name="Content Placeholder 2"/>
          <p:cNvSpPr>
            <a:spLocks noGrp="1"/>
          </p:cNvSpPr>
          <p:nvPr>
            <p:ph idx="4294967295"/>
          </p:nvPr>
        </p:nvSpPr>
        <p:spPr>
          <a:xfrm>
            <a:off x="609600" y="2514600"/>
            <a:ext cx="8077200" cy="4525963"/>
          </a:xfrm>
          <a:prstGeom prst="rect">
            <a:avLst/>
          </a:prstGeom>
        </p:spPr>
        <p:txBody>
          <a:bodyPr/>
          <a:lstStyle/>
          <a:p>
            <a:pPr marL="341313" indent="-341313">
              <a:spcBef>
                <a:spcPts val="1200"/>
              </a:spcBef>
              <a:buFont typeface="+mj-lt"/>
              <a:buAutoNum type="arabicPeriod" startAt="4"/>
            </a:pPr>
            <a:r>
              <a:rPr lang="en-US" sz="2400" b="1" dirty="0" smtClean="0"/>
              <a:t>Consumer/End User involvement in all stages of NPD!</a:t>
            </a:r>
          </a:p>
          <a:p>
            <a:pPr marL="690563" indent="-349250">
              <a:spcBef>
                <a:spcPts val="1200"/>
              </a:spcBef>
              <a:buFont typeface="+mj-lt"/>
              <a:buAutoNum type="alphaLcPeriod"/>
            </a:pPr>
            <a:r>
              <a:rPr lang="en-US" sz="2400" dirty="0" smtClean="0"/>
              <a:t>Plan to involve consumers/end users in every aspect of the project. </a:t>
            </a:r>
          </a:p>
          <a:p>
            <a:pPr marL="690563" indent="-349250">
              <a:spcBef>
                <a:spcPts val="1200"/>
              </a:spcBef>
              <a:buFont typeface="+mj-lt"/>
              <a:buAutoNum type="alphaLcPeriod"/>
            </a:pPr>
            <a:r>
              <a:rPr lang="en-US" sz="2400" dirty="0" smtClean="0"/>
              <a:t>Involve consumers early to identify needed design functions and features of the new product. Involve consumers in the evaluations of prototypes and the final design. </a:t>
            </a:r>
          </a:p>
          <a:p>
            <a:pPr marL="690563" indent="-349250">
              <a:spcBef>
                <a:spcPts val="1200"/>
              </a:spcBef>
              <a:buFont typeface="+mj-lt"/>
              <a:buAutoNum type="alphaLcPeriod"/>
            </a:pPr>
            <a:r>
              <a:rPr lang="en-US" sz="2400" dirty="0" smtClean="0"/>
              <a:t>Involve consumers to ascertain purchase intent and price point for the new product. </a:t>
            </a:r>
            <a:endParaRPr lang="en-US" sz="2400" dirty="0"/>
          </a:p>
        </p:txBody>
      </p:sp>
    </p:spTree>
    <p:extLst>
      <p:ext uri="{BB962C8B-B14F-4D97-AF65-F5344CB8AC3E}">
        <p14:creationId xmlns:p14="http://schemas.microsoft.com/office/powerpoint/2010/main" val="1035156194"/>
      </p:ext>
    </p:extLst>
  </p:cSld>
  <p:clrMapOvr>
    <a:masterClrMapping/>
  </p:clrMapOvr>
  <p:timing>
    <p:tnLst>
      <p:par>
        <p:cTn id="1" dur="indefinite" restart="never" nodeType="tmRoot"/>
      </p:par>
    </p:tnLst>
  </p:timing>
</p:sld>
</file>

<file path=ppt/theme/theme1.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8910</TotalTime>
  <Words>1404</Words>
  <Application>Microsoft Office PowerPoint</Application>
  <PresentationFormat>On-screen Show (4:3)</PresentationFormat>
  <Paragraphs>126</Paragraphs>
  <Slides>20</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20</vt:i4>
      </vt:variant>
    </vt:vector>
  </HeadingPairs>
  <TitlesOfParts>
    <vt:vector size="25" baseType="lpstr">
      <vt:lpstr>Arial</vt:lpstr>
      <vt:lpstr>Calibri</vt:lpstr>
      <vt:lpstr>Times New Roman</vt:lpstr>
      <vt:lpstr>Wingdings</vt:lpstr>
      <vt:lpstr>Custom Design</vt:lpstr>
      <vt:lpstr>Designing Fundable Product Development Projects, What YOU Need to Know! </vt:lpstr>
      <vt:lpstr>Key Learning Objectives</vt:lpstr>
      <vt:lpstr>Acknowledgement</vt:lpstr>
      <vt:lpstr>Who or What is the KT4TT?   </vt:lpstr>
      <vt:lpstr>Presentation Focus</vt:lpstr>
      <vt:lpstr>Background</vt:lpstr>
      <vt:lpstr>Five Best Practices in New Product Development  </vt:lpstr>
      <vt:lpstr>Five Best Practices in New Product Development (cont.)  </vt:lpstr>
      <vt:lpstr>Five Best Practices in New Product Development (cont.) </vt:lpstr>
      <vt:lpstr>Five Best Practices in New Product Development (cont.) </vt:lpstr>
      <vt:lpstr>7 Key Elements of a Fundable   Development Project Grant Proposal</vt:lpstr>
      <vt:lpstr>7 Key Elements of a Fundable   Development Project Grant Proposal </vt:lpstr>
      <vt:lpstr>7 Key Elements of a Fundable   Development Project Grant Proposal </vt:lpstr>
      <vt:lpstr>5 Best Practices Used In Successful Technology Transfer Plans</vt:lpstr>
      <vt:lpstr>5 Best Practices Used In Successful Technology Transfer Plans</vt:lpstr>
      <vt:lpstr>5 Best Practices Used In Successful Technology Transfer Plans</vt:lpstr>
      <vt:lpstr>5 Best Practices Used In Successful Technology Transfer Plans</vt:lpstr>
      <vt:lpstr>5 Best Practices Used In Successful Technology Transfer Plans </vt:lpstr>
      <vt:lpstr>Summary </vt:lpstr>
      <vt:lpstr>Thank You for Attending this Session</vt:lpstr>
    </vt:vector>
  </TitlesOfParts>
  <Company>University at Buffalo</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phhp.leahy</dc:creator>
  <cp:lastModifiedBy>lyarnes</cp:lastModifiedBy>
  <cp:revision>549</cp:revision>
  <cp:lastPrinted>2014-12-09T16:49:24Z</cp:lastPrinted>
  <dcterms:created xsi:type="dcterms:W3CDTF">2008-11-09T14:52:48Z</dcterms:created>
  <dcterms:modified xsi:type="dcterms:W3CDTF">2018-04-23T14:28:17Z</dcterms:modified>
</cp:coreProperties>
</file>