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7" r:id="rId2"/>
    <p:sldId id="384" r:id="rId3"/>
    <p:sldId id="386" r:id="rId4"/>
    <p:sldId id="340" r:id="rId5"/>
    <p:sldId id="360" r:id="rId6"/>
    <p:sldId id="346" r:id="rId7"/>
    <p:sldId id="383" r:id="rId8"/>
    <p:sldId id="362" r:id="rId9"/>
    <p:sldId id="367" r:id="rId10"/>
    <p:sldId id="363" r:id="rId11"/>
    <p:sldId id="347" r:id="rId12"/>
    <p:sldId id="372" r:id="rId13"/>
    <p:sldId id="373" r:id="rId14"/>
    <p:sldId id="366" r:id="rId15"/>
    <p:sldId id="374" r:id="rId16"/>
    <p:sldId id="377" r:id="rId17"/>
    <p:sldId id="378" r:id="rId18"/>
    <p:sldId id="380" r:id="rId19"/>
    <p:sldId id="348" r:id="rId20"/>
    <p:sldId id="326" r:id="rId21"/>
    <p:sldId id="335" r:id="rId22"/>
    <p:sldId id="325" r:id="rId23"/>
    <p:sldId id="300" r:id="rId24"/>
    <p:sldId id="337" r:id="rId25"/>
    <p:sldId id="303" r:id="rId26"/>
    <p:sldId id="338" r:id="rId27"/>
    <p:sldId id="304" r:id="rId28"/>
    <p:sldId id="339" r:id="rId29"/>
    <p:sldId id="353" r:id="rId30"/>
    <p:sldId id="354" r:id="rId31"/>
    <p:sldId id="388" r:id="rId32"/>
    <p:sldId id="278" r:id="rId3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84" d="100"/>
          <a:sy n="84" d="100"/>
        </p:scale>
        <p:origin x="102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E7F54D-A5F3-4721-87D6-FD12A6241EEA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69F807-7C35-48DE-B55C-8F63B4D04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191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7F03A3-E686-474C-90DF-2A09DED5F981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1475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41BA0C7-02B8-4CFD-B2D5-82D317F860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374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845F3C-0FD9-4B7F-A14F-23371F1D80B1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9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978BA5-2393-4A7F-BD4B-BCF87B19B1D6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32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FC2237-277B-4687-8EEC-D9274C324E80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62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AB5242-729F-4355-9AF7-392A7881EBE3}" type="slidenum">
              <a:rPr lang="en-US" altLang="en-US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6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E07AD6-7F64-40CE-AE41-9CE416EB9518}" type="slidenum">
              <a:rPr lang="en-US" altLang="en-US"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1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83A47-A516-4049-9E3D-44FFC0B037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86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78752-AC79-419D-A25B-CAD6D4069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36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9D088-6480-41C7-B9FC-DA547456B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57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0D254-656D-4141-B1D8-E6ED4DEA46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83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33154-C0A7-4A64-A854-FC7ACBFA0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9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155C3-BCB8-4ED5-B0E7-0BEA5BFED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31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C5EAB-472E-43CD-8DAE-B18AEC263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90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EEB5C-78AC-462F-A985-551C7ACE9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7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0FA-7635-49D8-BF10-78CB80A56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84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CD5D9-C7B8-48E1-BB8B-487A92C6E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19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00735-02DC-4179-9DB4-FBB4DF1968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91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0629F-501E-43F2-842B-2320EC931A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54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DC167-3E1B-486A-95DD-FAA68E20C7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71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4DB224B-D055-449D-AFB5-44A35FE489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kt4tt.buffalo.edu/knowledgebase/model.ph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implementationscience.com/content/5/1/9/figure/F1?highres=y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implementationscience.com/content/5/1/9/figure/F2?highres=y" TargetMode="Externa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implementationscience.com/content/5/1/9/figure/F3?highres=y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plementationscience.com/content/5/1/9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>Industry – The missing link between S&amp;T Policy and Societal Benefit.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Joseph P. Lane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Center on Knowledge Translation for Technology Transfer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University at Buffalo</a:t>
            </a:r>
          </a:p>
          <a:p>
            <a:pPr algn="ctr" eaLnBrk="1" hangingPunct="1"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Issues for Three Domains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en-US" altLang="en-US" b="0" smtClean="0"/>
              <a:t>Each domain has own rigor and jargon.</a:t>
            </a:r>
          </a:p>
          <a:p>
            <a:pPr eaLnBrk="1" hangingPunct="1"/>
            <a:r>
              <a:rPr lang="en-US" altLang="en-US" b="0" smtClean="0"/>
              <a:t>Actors are trained and operate in one domain, and over-value that domain.</a:t>
            </a:r>
          </a:p>
          <a:p>
            <a:pPr eaLnBrk="1" hangingPunct="1"/>
            <a:r>
              <a:rPr lang="en-US" altLang="en-US" b="0" smtClean="0"/>
              <a:t>Academic &amp; Government dominate policy at expense of Industry.</a:t>
            </a:r>
          </a:p>
          <a:p>
            <a:pPr eaLnBrk="1" hangingPunct="1"/>
            <a:r>
              <a:rPr lang="en-US" altLang="en-US" b="0" smtClean="0"/>
              <a:t>Domains are actually inter-dependent.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altLang="en-US" sz="3600" smtClean="0"/>
              <a:t>Perspective shapes Framework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altLang="en-US" sz="2800" b="0" u="sng" smtClean="0"/>
              <a:t>Mode 1 Research </a:t>
            </a:r>
            <a:r>
              <a:rPr lang="en-US" altLang="en-US" sz="2800" b="0" smtClean="0"/>
              <a:t>– Goal is expand knowledge base, so framework is “end of grant” KT or supply push.</a:t>
            </a:r>
          </a:p>
          <a:p>
            <a:r>
              <a:rPr lang="en-US" altLang="en-US" sz="2800" b="0" u="sng" smtClean="0"/>
              <a:t>Mode 2 Research </a:t>
            </a:r>
            <a:r>
              <a:rPr lang="en-US" altLang="en-US" sz="2800" b="0" smtClean="0"/>
              <a:t>– Goal to involve stakeholders in conduct of research, so framework is  “integrated” KT or Maslow’s Hammer.</a:t>
            </a:r>
          </a:p>
          <a:p>
            <a:r>
              <a:rPr lang="en-US" altLang="en-US" sz="2800" b="0" u="sng" smtClean="0"/>
              <a:t>Mode X RDP </a:t>
            </a:r>
            <a:r>
              <a:rPr lang="en-US" altLang="en-US" sz="2800" b="0" smtClean="0"/>
              <a:t>- Goal to generate technology – based innovations, so framework requires “prior to grant” KT or demand pull. </a:t>
            </a:r>
          </a:p>
          <a:p>
            <a:pPr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/>
              <a:t>Research Models “Black Box” Downstream Domains</a:t>
            </a:r>
          </a:p>
        </p:txBody>
      </p:sp>
      <p:pic>
        <p:nvPicPr>
          <p:cNvPr id="13315" name="Picture 5" descr="first r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8413" y="1600200"/>
            <a:ext cx="66071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Observations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u="sng" smtClean="0"/>
              <a:t>Research Model </a:t>
            </a:r>
            <a:r>
              <a:rPr lang="en-US" altLang="en-US" b="0" smtClean="0"/>
              <a:t>has two arcs – Publication vs. Contextualization.</a:t>
            </a:r>
          </a:p>
          <a:p>
            <a:r>
              <a:rPr lang="en-US" altLang="en-US" b="0" u="sng" smtClean="0"/>
              <a:t>Publication</a:t>
            </a:r>
            <a:r>
              <a:rPr lang="en-US" altLang="en-US" b="0" smtClean="0"/>
              <a:t> arc has one KT opportunity and lacks Application &amp; Impact (Mode 1).</a:t>
            </a:r>
          </a:p>
          <a:p>
            <a:r>
              <a:rPr lang="en-US" altLang="en-US" b="0" u="sng" smtClean="0"/>
              <a:t>Contextualization</a:t>
            </a:r>
            <a:r>
              <a:rPr lang="en-US" altLang="en-US" b="0" smtClean="0"/>
              <a:t> arc has two KT opportunities, both preceding Application and Impacts (Mode 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Breakthrough to Impact?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smtClean="0"/>
              <a:t>Use the terms, express intent and look inside the black boxes of R/D/P process.</a:t>
            </a:r>
          </a:p>
          <a:p>
            <a:r>
              <a:rPr lang="en-US" altLang="en-US" b="0" smtClean="0"/>
              <a:t>How do Research, Development and Production activity differ?</a:t>
            </a:r>
          </a:p>
          <a:p>
            <a:r>
              <a:rPr lang="en-US" altLang="en-US" b="0" smtClean="0"/>
              <a:t>How do they equate according to logic model milestones?</a:t>
            </a:r>
          </a:p>
          <a:p>
            <a:r>
              <a:rPr lang="en-US" altLang="en-US" b="0" smtClean="0"/>
              <a:t>Alignment of all three aids program planning, implementation and evaluation.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Confounds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smtClean="0"/>
              <a:t>Presenting both paths within a “research model” subsumes a separate and equally rigorous process.</a:t>
            </a:r>
          </a:p>
          <a:p>
            <a:r>
              <a:rPr lang="en-US" altLang="en-US" b="0" smtClean="0"/>
              <a:t>Researchers know, infer and apply scientific methods on both R and D.</a:t>
            </a:r>
          </a:p>
          <a:p>
            <a:r>
              <a:rPr lang="en-US" altLang="en-US" b="0" smtClean="0"/>
              <a:t>Academia &amp; Government lack appreciation for Industry role, precluding systematic knowledge preparation for absorption.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Why do these confounds matter?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mtClean="0"/>
              <a:t>Think Hockey vs. Golf</a:t>
            </a:r>
          </a:p>
        </p:txBody>
      </p:sp>
      <p:pic>
        <p:nvPicPr>
          <p:cNvPr id="18435" name="Content Placeholder 4" descr="Golfer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905000"/>
            <a:ext cx="3276600" cy="3862388"/>
          </a:xfrm>
        </p:spPr>
      </p:pic>
      <p:pic>
        <p:nvPicPr>
          <p:cNvPr id="18436" name="Content Placeholder 5" descr="Ice hockey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05000"/>
            <a:ext cx="352425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 descr="Gof; hockey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90734"/>
              </p:ext>
            </p:extLst>
          </p:nvPr>
        </p:nvGraphicFramePr>
        <p:xfrm>
          <a:off x="2667000" y="2209800"/>
          <a:ext cx="4114800" cy="3505200"/>
        </p:xfrm>
        <a:graphic>
          <a:graphicData uri="http://schemas.openxmlformats.org/drawingml/2006/table">
            <a:tbl>
              <a:tblPr firstRow="1"/>
              <a:tblGrid>
                <a:gridCol w="4114800"/>
              </a:tblGrid>
              <a:tr h="3505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GOLF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HOCKEY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Table 3" descr="Input; process; output; outcome; impact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566"/>
              </p:ext>
            </p:extLst>
          </p:nvPr>
        </p:nvGraphicFramePr>
        <p:xfrm>
          <a:off x="1524000" y="2209800"/>
          <a:ext cx="1143000" cy="3505200"/>
        </p:xfrm>
        <a:graphic>
          <a:graphicData uri="http://schemas.openxmlformats.org/drawingml/2006/table">
            <a:tbl>
              <a:tblPr firstRow="1" firstCol="1"/>
              <a:tblGrid>
                <a:gridCol w="1143000"/>
              </a:tblGrid>
              <a:tr h="76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Impact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 descr="Milestones; research; development; production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416"/>
              </p:ext>
            </p:extLst>
          </p:nvPr>
        </p:nvGraphicFramePr>
        <p:xfrm>
          <a:off x="1524000" y="1524000"/>
          <a:ext cx="5257800" cy="685800"/>
        </p:xfrm>
        <a:graphic>
          <a:graphicData uri="http://schemas.openxmlformats.org/drawingml/2006/table">
            <a:tbl>
              <a:tblPr firstRow="1"/>
              <a:tblGrid>
                <a:gridCol w="1142999"/>
                <a:gridCol w="1295400"/>
                <a:gridCol w="1295400"/>
                <a:gridCol w="1524001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Milestones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Research 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Development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Production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Should Golfers Play Hockey?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Goal determines Role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smtClean="0"/>
              <a:t>For projects intending to benefit society, research activity should be subsumed under a broader innovation framework.</a:t>
            </a:r>
          </a:p>
          <a:p>
            <a:r>
              <a:rPr lang="en-US" altLang="en-US" b="0" smtClean="0"/>
              <a:t>All three states of knowledge contribute, but some states may already exist in research literature or patent claims.</a:t>
            </a:r>
          </a:p>
          <a:p>
            <a:r>
              <a:rPr lang="en-US" altLang="en-US" b="0" smtClean="0"/>
              <a:t>Where to apply public funds to achieve the intended impact for society?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Center on KT4TT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0" i="0" smtClean="0"/>
              <a:t> Promote parity between research and development in NIDRR/USDE programs.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0" i="0" smtClean="0"/>
              <a:t> Apply standard product development practices to academic R&amp;D projects.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0" i="0" smtClean="0"/>
              <a:t> Collectively improve quality and quantity of outcomes to fulfill mission of U.S. Rehabilitation Act of 1973 (as amended).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Need to Knowledge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Based on CIHR KTA Model (Thanks!)</a:t>
            </a:r>
          </a:p>
          <a:p>
            <a:r>
              <a:rPr lang="en-US" altLang="en-US" b="0" i="0" smtClean="0"/>
              <a:t>Technology-based efforts intending impact MUST begin with a problem and potential solution validated by stakeholders.</a:t>
            </a:r>
          </a:p>
          <a:p>
            <a:r>
              <a:rPr lang="en-US" altLang="en-US" b="0" i="0" smtClean="0"/>
              <a:t>Validation - Actors “need to know” stakeholders, their need and its context prior to initiating any project – “prior to grant” perspective.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Elements of NtK Model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Full range of activities, including 3 Phases, 9 Stages, Steps, Tasks and Tips.</a:t>
            </a:r>
          </a:p>
          <a:p>
            <a:r>
              <a:rPr lang="en-US" altLang="en-US" b="0" i="0" smtClean="0"/>
              <a:t>Supported by primary/secondary findings from a scoping review of 250+ research and practice articles.</a:t>
            </a:r>
          </a:p>
          <a:p>
            <a:r>
              <a:rPr lang="en-US" altLang="en-US" smtClean="0">
                <a:hlinkClick r:id="rId2"/>
              </a:rPr>
              <a:t>http://kt4tt.buffalo.edu/knowledgebase/model.php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NtK Model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184363"/>
              </p:ext>
            </p:extLst>
          </p:nvPr>
        </p:nvGraphicFramePr>
        <p:xfrm>
          <a:off x="609600" y="762000"/>
          <a:ext cx="7772400" cy="5134012"/>
        </p:xfrm>
        <a:graphic>
          <a:graphicData uri="http://schemas.openxmlformats.org/drawingml/2006/table">
            <a:tbl>
              <a:tblPr firstRow="1"/>
              <a:tblGrid>
                <a:gridCol w="1007533"/>
                <a:gridCol w="6764867"/>
              </a:tblGrid>
              <a:tr h="315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Phases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Stages and Gates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633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Discovery (Research)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1: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Define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Problem &amp; Solution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2: Scoping</a:t>
                      </a: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3: Conduct Research and Generate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Discoveries –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Discovery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Output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Invention (Development)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KTA – Knowledge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in Discovery State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4: Build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Business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Case and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Plan for Development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5: Implement Development Plan</a:t>
                      </a: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6: Testing and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Validation –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Invention Output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Innovation (Production)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KTA – Knowledge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in Invention State (Proprietary &amp; Non-Proprietary)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7: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Plan and for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Production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8: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Launch Device or Service –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Innovation Output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KTA – Knowledge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in Innovation State (Sales &amp; Marketing)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9: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Life-Cycle Review / Terminate?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NtL</a:t>
            </a:r>
            <a:r>
              <a:rPr lang="en-US" dirty="0" smtClean="0"/>
              <a:t>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Research          Knowledge Creation.</a:t>
            </a:r>
          </a:p>
          <a:p>
            <a:r>
              <a:rPr lang="en-US" altLang="en-US" b="0" i="0" smtClean="0"/>
              <a:t>Process - New knowledge discovery results from empirical exploration.</a:t>
            </a:r>
          </a:p>
          <a:p>
            <a:r>
              <a:rPr lang="en-US" altLang="en-US" b="0" i="0" smtClean="0"/>
              <a:t>Value – Novelty in first articulation and contribution to knowledge base.</a:t>
            </a:r>
          </a:p>
          <a:p>
            <a:r>
              <a:rPr lang="en-US" altLang="en-US" b="0" i="0" smtClean="0"/>
              <a:t>Output – Conceptual idea embodied as publication.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24580" name="Right Arrow 3" descr="alt=&quot;&quot;"/>
          <p:cNvSpPr>
            <a:spLocks noChangeArrowheads="1"/>
          </p:cNvSpPr>
          <p:nvPr/>
        </p:nvSpPr>
        <p:spPr bwMode="auto">
          <a:xfrm>
            <a:off x="2819400" y="1752600"/>
            <a:ext cx="838200" cy="381000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4000" smtClean="0"/>
              <a:t>Discovery State of Knowledge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iscovery creation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creation.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Development         Knowledge Application.</a:t>
            </a:r>
          </a:p>
          <a:p>
            <a:r>
              <a:rPr lang="en-US" altLang="en-US" b="0" i="0" smtClean="0"/>
              <a:t>Process - Invention results from trial and error experimentation.</a:t>
            </a:r>
          </a:p>
          <a:p>
            <a:r>
              <a:rPr lang="en-US" altLang="en-US" b="0" i="0" smtClean="0"/>
              <a:t>Value – Novelty + Feasibility embodied proof of concept.</a:t>
            </a:r>
          </a:p>
          <a:p>
            <a:r>
              <a:rPr lang="en-US" altLang="en-US" b="0" i="0" smtClean="0"/>
              <a:t>Output – Embodied as tangible proof-of concept prototype.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6628" name="Right Arrow 3" descr="alt=&quot;&quot;"/>
          <p:cNvSpPr>
            <a:spLocks noChangeArrowheads="1"/>
          </p:cNvSpPr>
          <p:nvPr/>
        </p:nvSpPr>
        <p:spPr bwMode="auto">
          <a:xfrm>
            <a:off x="3352800" y="1752600"/>
            <a:ext cx="838200" cy="3048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4000" smtClean="0"/>
              <a:t>Invention State of Knowledge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nvention creation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 creation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Production          Knowledge Codification.</a:t>
            </a:r>
          </a:p>
          <a:p>
            <a:r>
              <a:rPr lang="en-US" altLang="en-US" b="0" i="0" smtClean="0"/>
              <a:t>Process – Innovation results from systematic specification of attributes.</a:t>
            </a:r>
          </a:p>
          <a:p>
            <a:r>
              <a:rPr lang="en-US" altLang="en-US" b="0" i="0" smtClean="0"/>
              <a:t>Value – Novelty and Feasibility + Utility to producers and consumers.</a:t>
            </a:r>
          </a:p>
          <a:p>
            <a:r>
              <a:rPr lang="en-US" altLang="en-US" b="0" i="0" smtClean="0"/>
              <a:t>Output – Embodied as functional device or service.</a:t>
            </a:r>
          </a:p>
          <a:p>
            <a:endParaRPr lang="en-US" altLang="en-US" smtClean="0"/>
          </a:p>
        </p:txBody>
      </p:sp>
      <p:sp>
        <p:nvSpPr>
          <p:cNvPr id="28676" name="Right Arrow 3" descr="alt=&quot;&quot;"/>
          <p:cNvSpPr>
            <a:spLocks noChangeArrowheads="1"/>
          </p:cNvSpPr>
          <p:nvPr/>
        </p:nvSpPr>
        <p:spPr bwMode="auto">
          <a:xfrm>
            <a:off x="2895600" y="1752600"/>
            <a:ext cx="762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4000" smtClean="0"/>
              <a:t>Innovation State of Knowledge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nnovation creation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creation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altLang="en-US" sz="3200" smtClean="0"/>
              <a:t>Market Pull completes dynamic KT cycle.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altLang="en-US" sz="2800" b="0" smtClean="0"/>
              <a:t>Technology-oriented research projects must consider downstream development and production – the GOAL.</a:t>
            </a:r>
          </a:p>
          <a:p>
            <a:r>
              <a:rPr lang="en-US" altLang="en-US" sz="2800" b="0" smtClean="0"/>
              <a:t>The successive knowledge outputs must ultimately demonstrate innovativeness:</a:t>
            </a:r>
          </a:p>
          <a:p>
            <a:pPr lvl="1"/>
            <a:r>
              <a:rPr lang="en-US" altLang="en-US" sz="2400" b="0" i="1" smtClean="0"/>
              <a:t>Novelty in marketplace.</a:t>
            </a:r>
          </a:p>
          <a:p>
            <a:pPr lvl="1"/>
            <a:r>
              <a:rPr lang="en-US" altLang="en-US" sz="2400" b="0" i="1" smtClean="0"/>
              <a:t>Feasibility in design.</a:t>
            </a:r>
          </a:p>
          <a:p>
            <a:pPr lvl="1"/>
            <a:r>
              <a:rPr lang="en-US" altLang="en-US" sz="2400" b="0" i="1" smtClean="0"/>
              <a:t>Utility to function.</a:t>
            </a:r>
          </a:p>
          <a:p>
            <a:r>
              <a:rPr lang="en-US" altLang="en-US" sz="2800" b="0" smtClean="0"/>
              <a:t>Actors define ROLE in context of GOAL.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Role of KT4TT Program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0" smtClean="0"/>
              <a:t>Apply what we know about TT and KT to create an operational model of KT4TT.</a:t>
            </a:r>
          </a:p>
          <a:p>
            <a:pPr eaLnBrk="1" hangingPunct="1"/>
            <a:r>
              <a:rPr lang="en-US" altLang="en-US" sz="2400" b="0" smtClean="0"/>
              <a:t>“Begin with end in mind” – both models lead to knowledge application and use to generate innovations.</a:t>
            </a:r>
          </a:p>
          <a:p>
            <a:pPr eaLnBrk="1" hangingPunct="1"/>
            <a:r>
              <a:rPr lang="en-US" altLang="en-US" sz="2400" b="0" smtClean="0"/>
              <a:t>Collect supporting evidence from research to speak to academic values.</a:t>
            </a:r>
          </a:p>
          <a:p>
            <a:pPr eaLnBrk="1" hangingPunct="1"/>
            <a:r>
              <a:rPr lang="en-US" altLang="en-US" sz="2400" b="0" smtClean="0"/>
              <a:t>Collect supporting evidence from development to speak to industry values.</a:t>
            </a:r>
          </a:p>
          <a:p>
            <a:pPr eaLnBrk="1" hangingPunct="1"/>
            <a:r>
              <a:rPr lang="en-US" altLang="en-US" sz="2400" b="0" smtClean="0"/>
              <a:t>Link both forms of evidence to change funding, process  and evaluation of government innovation programs.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Where we go from here?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0" smtClean="0"/>
              <a:t>Governments should change policies to link Science and Technology R&amp;D to Production Outcomes </a:t>
            </a:r>
            <a:r>
              <a:rPr lang="en-US" altLang="en-US" sz="2400" b="0" smtClean="0">
                <a:cs typeface="Arial" panose="020B0604020202020204" pitchFamily="34" charset="0"/>
              </a:rPr>
              <a:t>→ IMPACTS</a:t>
            </a:r>
            <a:r>
              <a:rPr lang="en-US" altLang="en-US" sz="2400" b="0" smtClean="0"/>
              <a:t>.</a:t>
            </a:r>
          </a:p>
          <a:p>
            <a:pPr eaLnBrk="1" hangingPunct="1"/>
            <a:r>
              <a:rPr lang="en-US" altLang="en-US" sz="2400" b="0" smtClean="0"/>
              <a:t>KT is academia’s approach to applying good business marketing practices.  This is an important step but is building bridge from one side only (supply push).</a:t>
            </a:r>
          </a:p>
          <a:p>
            <a:pPr eaLnBrk="1" hangingPunct="1"/>
            <a:r>
              <a:rPr lang="en-US" altLang="en-US" sz="2400" b="0" smtClean="0"/>
              <a:t>Now we need to add market pull from industry, to ensure Science and Technology investments return innovations that benefit society.</a:t>
            </a:r>
          </a:p>
          <a:p>
            <a:pPr eaLnBrk="1" hangingPunct="1"/>
            <a:endParaRPr lang="en-US" altLang="en-US" sz="2400" b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Points: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We have an operational model for the Innovation Process validated by research and practice literature. </a:t>
            </a:r>
          </a:p>
          <a:p>
            <a:r>
              <a:rPr lang="en-US" altLang="en-US" sz="2800" i="0" smtClean="0"/>
              <a:t>Recognizing knowledge in three states has implications for policy, practice and for communication.</a:t>
            </a:r>
          </a:p>
          <a:p>
            <a:r>
              <a:rPr lang="en-US" altLang="en-US" sz="2800" i="0" smtClean="0"/>
              <a:t>Industry is missing but critical link for achieving technology-based innovations to benefit society.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3600" smtClean="0"/>
              <a:t>Acknowledgement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000" b="0" i="0" smtClean="0">
                <a:latin typeface="Calibri" panose="020F0502020204030204" pitchFamily="34" charset="0"/>
              </a:rPr>
              <a:t>This is a presentation of the </a:t>
            </a:r>
            <a:r>
              <a:rPr lang="en-US" altLang="en-US" sz="3000" b="0" smtClean="0">
                <a:latin typeface="Calibri" panose="020F0502020204030204" pitchFamily="34" charset="0"/>
              </a:rPr>
              <a:t>Center on Knowledge Translation for Technology Transfer</a:t>
            </a:r>
            <a:r>
              <a:rPr lang="en-US" altLang="en-US" sz="3000" b="0" i="0" smtClean="0">
                <a:latin typeface="Calibri" panose="020F0502020204030204" pitchFamily="34" charset="0"/>
              </a:rPr>
              <a:t>, which is funded by the </a:t>
            </a:r>
            <a:r>
              <a:rPr lang="en-US" altLang="en-US" sz="3000" b="0" i="0" smtClean="0">
                <a:solidFill>
                  <a:srgbClr val="0066FF"/>
                </a:solidFill>
                <a:latin typeface="Calibri" panose="020F0502020204030204" pitchFamily="34" charset="0"/>
              </a:rPr>
              <a:t>National Institute on Disability and Rehabilitation Research,</a:t>
            </a:r>
            <a:r>
              <a:rPr lang="en-US" altLang="en-US" sz="3000" b="0" i="0" smtClean="0">
                <a:latin typeface="Calibri" panose="020F0502020204030204" pitchFamily="34" charset="0"/>
              </a:rPr>
              <a:t> U.S. Department of Education under grant #H133A080050.  </a:t>
            </a:r>
          </a:p>
          <a:p>
            <a:pPr algn="ctr" eaLnBrk="1" hangingPunct="1">
              <a:buFontTx/>
              <a:buNone/>
            </a:pPr>
            <a:r>
              <a:rPr lang="en-US" altLang="en-US" sz="3000" b="0" i="0" smtClean="0">
                <a:latin typeface="Calibri" panose="020F0502020204030204" pitchFamily="34" charset="0"/>
              </a:rPr>
              <a:t>The opinions contained in this presentation      are those of the grantee, and do not necessarily reflect those of the U.S. Department of Education.</a:t>
            </a:r>
          </a:p>
          <a:p>
            <a:pPr algn="ctr" eaLnBrk="1" hangingPunct="1">
              <a:buFontTx/>
              <a:buNone/>
            </a:pPr>
            <a:endParaRPr lang="en-US" altLang="en-US" sz="2800" b="0" i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/>
          <a:lstStyle/>
          <a:p>
            <a:r>
              <a:rPr lang="en-US" altLang="en-US" sz="3600" smtClean="0"/>
              <a:t>“Translating Three States of Knowledge:  Discovery, Invention &amp; Innovation”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066800" y="3276600"/>
            <a:ext cx="6858000" cy="1752600"/>
          </a:xfrm>
        </p:spPr>
        <p:txBody>
          <a:bodyPr/>
          <a:lstStyle/>
          <a:p>
            <a:r>
              <a:rPr lang="en-US" altLang="en-US" b="0" smtClean="0"/>
              <a:t>Lane &amp; Flagg (2010)  Implementation Science</a:t>
            </a:r>
          </a:p>
          <a:p>
            <a:r>
              <a:rPr lang="en-US" altLang="en-US" smtClean="0">
                <a:hlinkClick r:id="rId2"/>
              </a:rPr>
              <a:t>http://www.implementationscience.com/content/5/1/9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Historical Note</a:t>
            </a:r>
            <a:r>
              <a:rPr lang="en-US" altLang="en-US" sz="3600" smtClean="0"/>
              <a:t> </a:t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Convergence of Science and Technology</a:t>
            </a:r>
          </a:p>
          <a:p>
            <a:pPr marL="742950" lvl="2" indent="-342900" eaLnBrk="1" hangingPunct="1">
              <a:buFontTx/>
              <a:buChar char="-"/>
            </a:pPr>
            <a:r>
              <a:rPr lang="en-US" altLang="en-US" smtClean="0"/>
              <a:t>Technology, Medicine &amp; Rehabilitation (Medical Model) </a:t>
            </a:r>
            <a:r>
              <a:rPr lang="en-US" altLang="en-US" smtClean="0">
                <a:cs typeface="Arial" panose="020B0604020202020204" pitchFamily="34" charset="0"/>
              </a:rPr>
              <a:t>→</a:t>
            </a:r>
            <a:r>
              <a:rPr lang="en-US" altLang="en-US" smtClean="0"/>
              <a:t> Federal Funding for Basic Research to generate repository of science-based knowledge.</a:t>
            </a:r>
          </a:p>
          <a:p>
            <a:pPr eaLnBrk="1" hangingPunct="1"/>
            <a:r>
              <a:rPr lang="en-US" altLang="en-US" sz="2600" smtClean="0"/>
              <a:t>Convergence of Science and Society</a:t>
            </a:r>
          </a:p>
          <a:p>
            <a:pPr lvl="1" eaLnBrk="1" hangingPunct="1"/>
            <a:r>
              <a:rPr lang="en-US" altLang="en-US" sz="2400" b="0" smtClean="0"/>
              <a:t>Empowerment &amp; Independent Living (Social Model)  </a:t>
            </a:r>
            <a:r>
              <a:rPr lang="en-US" altLang="en-US" sz="2400" b="0" smtClean="0">
                <a:cs typeface="Arial" panose="020B0604020202020204" pitchFamily="34" charset="0"/>
              </a:rPr>
              <a:t>→ Federal </a:t>
            </a:r>
            <a:r>
              <a:rPr lang="en-US" altLang="en-US" sz="2400" b="0" smtClean="0"/>
              <a:t>Funding for Applied Research and Development to generate prototypes within Linear Model of innovation.</a:t>
            </a:r>
          </a:p>
          <a:p>
            <a:pPr lvl="1" eaLnBrk="1" hangingPunct="1">
              <a:buFontTx/>
              <a:buNone/>
            </a:pPr>
            <a:r>
              <a:rPr lang="en-US" altLang="en-US" sz="2400" b="0" i="1" smtClean="0"/>
              <a:t>Where is Industry in all of this? </a:t>
            </a:r>
          </a:p>
          <a:p>
            <a:pPr lvl="1" eaLnBrk="1" hangingPunct="1">
              <a:buFontTx/>
              <a:buNone/>
            </a:pPr>
            <a:endParaRPr lang="en-US" altLang="en-US" sz="2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3 Methods = 3 States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u="sng" smtClean="0"/>
              <a:t>Research</a:t>
            </a:r>
            <a:r>
              <a:rPr lang="en-US" altLang="en-US" b="0" smtClean="0"/>
              <a:t> methods generate knowledge in state of conceptual discoveries.</a:t>
            </a:r>
          </a:p>
          <a:p>
            <a:r>
              <a:rPr lang="en-US" altLang="en-US" b="0" u="sng" smtClean="0"/>
              <a:t>Development</a:t>
            </a:r>
            <a:r>
              <a:rPr lang="en-US" altLang="en-US" b="0" smtClean="0"/>
              <a:t> methods generate knowledge in state of tangible proof-of-concept prototypes.</a:t>
            </a:r>
          </a:p>
          <a:p>
            <a:r>
              <a:rPr lang="en-US" altLang="en-US" b="0" u="sng" smtClean="0"/>
              <a:t>Production</a:t>
            </a:r>
            <a:r>
              <a:rPr lang="en-US" altLang="en-US" b="0" smtClean="0"/>
              <a:t> methods generate knowledge in state of market-ready devices or service innovations.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r>
              <a:rPr lang="en-US" altLang="en-US" sz="4000" smtClean="0"/>
              <a:t>Progression through all three states is necessary to generate technology-based innovations for society.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Linear Model of Innovation is discredited, yet . .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Trajectories linked between Research,  Development &amp; Production Domains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0" smtClean="0"/>
              <a:t>Research </a:t>
            </a:r>
            <a:r>
              <a:rPr lang="en-US" altLang="en-US" i="0" smtClean="0"/>
              <a:t>→</a:t>
            </a:r>
            <a:r>
              <a:rPr lang="en-US" altLang="en-US" smtClean="0"/>
              <a:t> </a:t>
            </a:r>
            <a:r>
              <a:rPr lang="en-US" altLang="en-US" sz="2400" smtClean="0"/>
              <a:t>Discovery </a:t>
            </a:r>
            <a:r>
              <a:rPr lang="en-US" altLang="en-US" i="0" smtClean="0"/>
              <a:t>→</a:t>
            </a:r>
            <a:r>
              <a:rPr lang="en-US" altLang="en-US" sz="2400" i="0" smtClean="0"/>
              <a:t>Translation </a:t>
            </a:r>
            <a:r>
              <a:rPr lang="en-US" altLang="en-US" i="0" smtClean="0"/>
              <a:t>→ </a:t>
            </a:r>
            <a:r>
              <a:rPr lang="en-US" altLang="en-US" sz="2400" i="0" smtClean="0"/>
              <a:t>Utilization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0" smtClean="0"/>
              <a:t>Development</a:t>
            </a:r>
            <a:r>
              <a:rPr lang="en-US" altLang="en-US" i="0" smtClean="0"/>
              <a:t>→ </a:t>
            </a:r>
            <a:r>
              <a:rPr lang="en-US" altLang="en-US" sz="2400" smtClean="0"/>
              <a:t>Prototype</a:t>
            </a:r>
            <a:r>
              <a:rPr lang="en-US" altLang="en-US" i="0" smtClean="0"/>
              <a:t>→</a:t>
            </a:r>
            <a:r>
              <a:rPr lang="en-US" altLang="en-US" smtClean="0"/>
              <a:t> </a:t>
            </a:r>
            <a:r>
              <a:rPr lang="en-US" altLang="en-US" sz="2400" i="0" smtClean="0"/>
              <a:t>Transfer</a:t>
            </a:r>
            <a:r>
              <a:rPr lang="en-US" altLang="en-US" i="0" smtClean="0"/>
              <a:t>→</a:t>
            </a:r>
            <a:r>
              <a:rPr lang="en-US" altLang="en-US" smtClean="0"/>
              <a:t> </a:t>
            </a:r>
            <a:r>
              <a:rPr lang="en-US" altLang="en-US" sz="2400" i="0" smtClean="0"/>
              <a:t>Integration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i="0" smtClean="0"/>
              <a:t>* *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0" smtClean="0"/>
              <a:t>Production </a:t>
            </a:r>
            <a:r>
              <a:rPr lang="en-US" altLang="en-US" i="0" smtClean="0"/>
              <a:t>→</a:t>
            </a:r>
            <a:r>
              <a:rPr lang="en-US" altLang="en-US" sz="2400" i="0" smtClean="0"/>
              <a:t> </a:t>
            </a:r>
            <a:r>
              <a:rPr lang="en-US" altLang="en-US" sz="2400" smtClean="0"/>
              <a:t>Innovation</a:t>
            </a:r>
            <a:r>
              <a:rPr lang="en-US" altLang="en-US" sz="2400" i="0" smtClean="0"/>
              <a:t> </a:t>
            </a:r>
            <a:r>
              <a:rPr lang="en-US" altLang="en-US" i="0" smtClean="0"/>
              <a:t>→</a:t>
            </a:r>
            <a:r>
              <a:rPr lang="en-US" altLang="en-US" smtClean="0"/>
              <a:t> </a:t>
            </a:r>
            <a:r>
              <a:rPr lang="en-US" altLang="en-US" sz="2400" i="0" smtClean="0"/>
              <a:t>Release </a:t>
            </a:r>
            <a:r>
              <a:rPr lang="en-US" altLang="en-US" i="0" smtClean="0"/>
              <a:t>→</a:t>
            </a:r>
            <a:r>
              <a:rPr lang="en-US" altLang="en-US" sz="2400" i="0" smtClean="0"/>
              <a:t> Life Cycle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i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i="0" smtClean="0"/>
              <a:t>“R is not D; R about D is not D” - E. Linsenmeyer, FLC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1205" name="Group 213" descr="Evidence milestones; research discovery; development invention; production innovation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93321"/>
              </p:ext>
            </p:extLst>
          </p:nvPr>
        </p:nvGraphicFramePr>
        <p:xfrm>
          <a:off x="990600" y="761998"/>
          <a:ext cx="7239000" cy="5181602"/>
        </p:xfrm>
        <a:graphic>
          <a:graphicData uri="http://schemas.openxmlformats.org/drawingml/2006/table">
            <a:tbl>
              <a:tblPr firstRow="1"/>
              <a:tblGrid>
                <a:gridCol w="1720850"/>
                <a:gridCol w="1839913"/>
                <a:gridCol w="1839912"/>
                <a:gridCol w="18383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Evidence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8" charset="0"/>
                        <a:cs typeface="Times New Roman" pitchFamily="4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Milestones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B6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Research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48" charset="0"/>
                        <a:cs typeface="Times New Roman" pitchFamily="4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Discovery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B6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Development Invention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B6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Production Innovation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B6F0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Identify Opportunity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AC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Knowledge gap in literature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Supply Push or Demand Pull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Feature/function gap in device or service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Establish Scope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AC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Volume of topic discussion in lit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Inventor described or Analysis defined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Statement of need by Users or Vendors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Propose Solution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AC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Experimental Hypothesis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Champion’s vision or Stakeholder defined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Value Proposition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Validate Originality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AC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Literature Review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Assumed or State of Market Survey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Prior Art and State of Practice Search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Conduct Process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AC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Scientific Method – Control variables for objective results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Experimental Method – manipulate variables for subjective results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Product method – optimize function within constraints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Conclude Results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AC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Discovery noted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Innovation noted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Product Specified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Internal Delivery of Output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Scholarly manuscript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Proof of Concept Prototype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48" charset="0"/>
                          <a:cs typeface="Times New Roman" pitchFamily="48" charset="0"/>
                        </a:rPr>
                        <a:t>Market Ready Good or Service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 smtClean="0"/>
              <a:t>Evidence milestones; research discovery; development invention; production innovation.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12276</TotalTime>
  <Words>1401</Words>
  <Application>Microsoft Office PowerPoint</Application>
  <PresentationFormat>On-screen Show (4:3)</PresentationFormat>
  <Paragraphs>188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Wingdings</vt:lpstr>
      <vt:lpstr>Times New Roman</vt:lpstr>
      <vt:lpstr>Default Design</vt:lpstr>
      <vt:lpstr> Industry – The missing link between S&amp;T Policy and Societal Benefit. </vt:lpstr>
      <vt:lpstr>Center on KT4TT</vt:lpstr>
      <vt:lpstr>Role of KT4TT Program</vt:lpstr>
      <vt:lpstr>“Translating Three States of Knowledge:  Discovery, Invention &amp; Innovation”</vt:lpstr>
      <vt:lpstr> Historical Note  </vt:lpstr>
      <vt:lpstr>3 Methods = 3 States</vt:lpstr>
      <vt:lpstr>Progression through all three states is necessary to generate technology-based innovations for society.</vt:lpstr>
      <vt:lpstr>Trajectories linked between Research,  Development &amp; Production Domains</vt:lpstr>
      <vt:lpstr>Evidence milestones; research discovery; development invention; production innovation.</vt:lpstr>
      <vt:lpstr>Issues for Three Domains </vt:lpstr>
      <vt:lpstr>Perspective shapes Framework</vt:lpstr>
      <vt:lpstr>Research Models “Black Box” Downstream Domains</vt:lpstr>
      <vt:lpstr>Observations</vt:lpstr>
      <vt:lpstr>Breakthrough to Impact?</vt:lpstr>
      <vt:lpstr>Confounds</vt:lpstr>
      <vt:lpstr>Why do these confounds matter?</vt:lpstr>
      <vt:lpstr>Think Hockey vs. Golf</vt:lpstr>
      <vt:lpstr>Should Golfers Play Hockey?</vt:lpstr>
      <vt:lpstr>Goal determines Role</vt:lpstr>
      <vt:lpstr>Need to Knowledge</vt:lpstr>
      <vt:lpstr>Elements of NtK Model</vt:lpstr>
      <vt:lpstr>NtL Model</vt:lpstr>
      <vt:lpstr>Discovery State of Knowledge</vt:lpstr>
      <vt:lpstr>Discovery creation.</vt:lpstr>
      <vt:lpstr>Invention State of Knowledge</vt:lpstr>
      <vt:lpstr>Invention creation</vt:lpstr>
      <vt:lpstr>Innovation State of Knowledge</vt:lpstr>
      <vt:lpstr>Innovation creation</vt:lpstr>
      <vt:lpstr>Market Pull completes dynamic KT cycle.</vt:lpstr>
      <vt:lpstr>Where we go from here?</vt:lpstr>
      <vt:lpstr>Key Points:</vt:lpstr>
      <vt:lpstr> Acknowledgement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Distinctions: Research, Development and Commercialization</dc:title>
  <dc:creator>jlflagg</dc:creator>
  <cp:lastModifiedBy>lyarnes</cp:lastModifiedBy>
  <cp:revision>873</cp:revision>
  <dcterms:created xsi:type="dcterms:W3CDTF">2008-12-05T14:51:23Z</dcterms:created>
  <dcterms:modified xsi:type="dcterms:W3CDTF">2018-04-30T19:17:09Z</dcterms:modified>
</cp:coreProperties>
</file>