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360" r:id="rId3"/>
    <p:sldId id="389" r:id="rId4"/>
    <p:sldId id="346" r:id="rId5"/>
    <p:sldId id="300" r:id="rId6"/>
    <p:sldId id="303" r:id="rId7"/>
    <p:sldId id="304" r:id="rId8"/>
    <p:sldId id="362" r:id="rId9"/>
    <p:sldId id="391" r:id="rId10"/>
    <p:sldId id="363" r:id="rId11"/>
    <p:sldId id="377" r:id="rId12"/>
    <p:sldId id="378" r:id="rId13"/>
    <p:sldId id="380" r:id="rId14"/>
    <p:sldId id="340" r:id="rId15"/>
    <p:sldId id="326" r:id="rId16"/>
    <p:sldId id="335" r:id="rId17"/>
    <p:sldId id="325" r:id="rId18"/>
    <p:sldId id="392" r:id="rId19"/>
    <p:sldId id="354" r:id="rId20"/>
    <p:sldId id="390" r:id="rId21"/>
    <p:sldId id="27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4" d="100"/>
          <a:sy n="84" d="100"/>
        </p:scale>
        <p:origin x="10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pPr>
              <a:defRPr/>
            </a:pPr>
            <a:fld id="{7F6ABCD9-B5E8-4F05-8B81-AF72A289D8C7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1263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pPr>
              <a:defRPr/>
            </a:pPr>
            <a:fld id="{8BA1CBEF-8E8D-4F55-82D6-E7A738D7C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8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02E1D7-8193-4DA5-BDE0-A9154F4F4758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1475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1263"/>
            <a:ext cx="303784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B6EAF-1745-4229-8004-7A5A741F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4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FF0608-E926-4DA9-A64C-476DBB94D1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73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1FCE77-763F-4CEF-B2A0-E20C97AAE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6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348C99-FAE3-42A3-99FF-A50804F4E1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613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755097-2192-4E39-9EB1-B937F9A2C6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140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72C2-B0C6-4CEB-A62C-BCB5381AD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37B8C-C6BF-4868-B5C2-782800E48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46AA7-ED60-40D4-B5C4-E6F6A4184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D9DF-6DB6-4603-9FB1-2370A1E61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C0942-3192-4DA8-8D48-719E77187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8DA0-B44E-440F-8C77-136AC14B8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2BEE-DFC9-43AC-B410-1AE7A4213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0D8D8-5853-495C-A367-5219F4F40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00664-38AD-4455-9D16-3647D532E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DD3A2-A2CE-44D0-9702-63B3F69E1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810462D-F2E9-4A37-B167-0672917B3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lementationscience.com/content/5/1/9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t4tt.buffalo.edu/knowledgebase/model.php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2438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Social Model for A/T Technology Transfer – AAATE 2010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“</a:t>
            </a:r>
            <a:r>
              <a:rPr lang="en-US" sz="3600" b="0" i="1" dirty="0" smtClean="0"/>
              <a:t>From Problem Identification to Social Validation: An Operational Model”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endParaRPr lang="en-US" sz="3200" b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smtClean="0"/>
              <a:t>Joseph P. Lane, Center on Knowledge Translation for Technology Transfer, University at Buffalo</a:t>
            </a:r>
          </a:p>
          <a:p>
            <a:pPr algn="ctr"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Issues &amp; Confounds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754563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2800" b="0" i="0" dirty="0" smtClean="0"/>
              <a:t>Each Method </a:t>
            </a:r>
            <a:r>
              <a:rPr lang="en-US" sz="2800" b="0" dirty="0" smtClean="0"/>
              <a:t>has own </a:t>
            </a:r>
            <a:r>
              <a:rPr lang="en-US" sz="2800" b="0" i="0" dirty="0" smtClean="0"/>
              <a:t>rigor and jargon.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b="0" i="0" dirty="0" smtClean="0"/>
              <a:t>Actors </a:t>
            </a:r>
            <a:r>
              <a:rPr lang="en-US" sz="2800" b="0" dirty="0" smtClean="0"/>
              <a:t>over-value</a:t>
            </a:r>
            <a:r>
              <a:rPr lang="en-US" sz="2800" b="0" i="0" dirty="0" smtClean="0"/>
              <a:t> the method in which they are trained and operate.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b="0" i="0" dirty="0" smtClean="0"/>
              <a:t>Academia &amp; Government focus on “R&amp;D” fails to connect actors, methods &amp; goals.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b="0" i="0" dirty="0" smtClean="0"/>
              <a:t>Lack of policy/program foresight precludes adequate preparation of knowledge for successful Industry absorption.</a:t>
            </a:r>
          </a:p>
          <a:p>
            <a:pPr eaLnBrk="1" hangingPunct="1">
              <a:buClr>
                <a:schemeClr val="accent2"/>
              </a:buClr>
              <a:buFontTx/>
              <a:buNone/>
            </a:pPr>
            <a:endParaRPr lang="en-US" b="0" dirty="0" smtClean="0"/>
          </a:p>
          <a:p>
            <a:pPr eaLnBrk="1" hangingPunct="1"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Why should these confounds matter to A/T Technology Transfer?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olf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978794"/>
            <a:ext cx="3021531" cy="3888606"/>
          </a:xfrm>
          <a:prstGeom prst="rect">
            <a:avLst/>
          </a:prstGeom>
        </p:spPr>
      </p:pic>
      <p:pic>
        <p:nvPicPr>
          <p:cNvPr id="10" name="Picture 9" descr="Hockey."/>
          <p:cNvPicPr>
            <a:picLocks noChangeAspect="1"/>
          </p:cNvPicPr>
          <p:nvPr/>
        </p:nvPicPr>
        <p:blipFill>
          <a:blip r:embed="rId3" cstate="print"/>
          <a:srcRect l="14516" t="649"/>
          <a:stretch>
            <a:fillRect/>
          </a:stretch>
        </p:blipFill>
        <p:spPr>
          <a:xfrm>
            <a:off x="1371600" y="1981200"/>
            <a:ext cx="3505200" cy="38862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3600" dirty="0" smtClean="0"/>
              <a:t>Think Golf versus Hockey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lestones; research; development; production. Input; process; output; outcome; impact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4104" y="1752600"/>
            <a:ext cx="5955792" cy="4706112"/>
          </a:xfrm>
          <a:prstGeom prst="rect">
            <a:avLst/>
          </a:prstGeo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3600" dirty="0" smtClean="0"/>
              <a:t>Should Golfers play Hockey?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sz="3600" smtClean="0"/>
              <a:t>“Translating Three States of Knowledge:  Discovery, Invention &amp; Innovation”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077200" cy="1752600"/>
          </a:xfrm>
        </p:spPr>
        <p:txBody>
          <a:bodyPr/>
          <a:lstStyle/>
          <a:p>
            <a:r>
              <a:rPr lang="en-US" b="0" smtClean="0"/>
              <a:t>Lane &amp; Flagg (2010)  </a:t>
            </a:r>
          </a:p>
          <a:p>
            <a:r>
              <a:rPr lang="en-US" b="0" smtClean="0"/>
              <a:t>Implementation Science</a:t>
            </a:r>
          </a:p>
          <a:p>
            <a:r>
              <a:rPr lang="en-US" sz="2400" smtClean="0">
                <a:hlinkClick r:id="rId2"/>
              </a:rPr>
              <a:t>http://www.implementationscience.com/content/5/1/9</a:t>
            </a:r>
            <a:endParaRPr lang="en-US" sz="24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z="3600" dirty="0" smtClean="0"/>
              <a:t>Need to Knowledge (</a:t>
            </a:r>
            <a:r>
              <a:rPr lang="en-US" sz="3600" dirty="0" err="1" smtClean="0"/>
              <a:t>NtK</a:t>
            </a:r>
            <a:r>
              <a:rPr lang="en-US" sz="3600" dirty="0" smtClean="0"/>
              <a:t>) Model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798637"/>
            <a:ext cx="8382000" cy="452596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800" dirty="0" smtClean="0"/>
              <a:t>Integration</a:t>
            </a:r>
            <a:r>
              <a:rPr lang="en-US" sz="2800" b="0" i="0" dirty="0" smtClean="0"/>
              <a:t> – PDMA’s NPD practices with CIHR’s KTA Model.</a:t>
            </a:r>
          </a:p>
          <a:p>
            <a:pPr>
              <a:buClr>
                <a:schemeClr val="accent2"/>
              </a:buClr>
            </a:pPr>
            <a:r>
              <a:rPr lang="en-US" sz="2800" dirty="0" smtClean="0"/>
              <a:t>Validation</a:t>
            </a:r>
            <a:r>
              <a:rPr lang="en-US" sz="2800" b="0" i="0" dirty="0" smtClean="0"/>
              <a:t> – All R&amp;D projects intending impact must start with a real problem and potential solution validated by stakeholders.</a:t>
            </a:r>
          </a:p>
          <a:p>
            <a:pPr>
              <a:buClr>
                <a:schemeClr val="accent2"/>
              </a:buClr>
            </a:pPr>
            <a:r>
              <a:rPr lang="en-US" sz="2800" dirty="0" smtClean="0"/>
              <a:t>Orientation</a:t>
            </a:r>
            <a:r>
              <a:rPr lang="en-US" sz="2800" b="0" i="0" dirty="0" smtClean="0"/>
              <a:t> – Actors need to know problem, stakeholders, methods and role in advancing process toward the Goal.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 smtClean="0"/>
              <a:t>Elements of </a:t>
            </a:r>
            <a:r>
              <a:rPr lang="en-US" sz="3600" dirty="0" err="1" smtClean="0"/>
              <a:t>NtK</a:t>
            </a:r>
            <a:r>
              <a:rPr lang="en-US" sz="3600" dirty="0" smtClean="0"/>
              <a:t> Model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800" b="0" i="0" dirty="0" smtClean="0"/>
              <a:t>Full range of activities includes 3 Phases, 9 Stages &amp; Gates, Steps, Tasks and Tips.</a:t>
            </a:r>
          </a:p>
          <a:p>
            <a:pPr>
              <a:buClr>
                <a:schemeClr val="accent2"/>
              </a:buClr>
            </a:pPr>
            <a:r>
              <a:rPr lang="en-US" sz="2800" b="0" i="0" dirty="0" smtClean="0"/>
              <a:t>Supported by primary/secondary findings (scoping review of 250+ research and practice articles), and A/T case examples.</a:t>
            </a:r>
          </a:p>
          <a:p>
            <a:pPr>
              <a:buClr>
                <a:schemeClr val="accent2"/>
              </a:buClr>
            </a:pPr>
            <a:r>
              <a:rPr lang="en-US" sz="2800" b="0" i="0" dirty="0" smtClean="0"/>
              <a:t>Logic Model orientation – “Begin with the end in mind” (Stephen Covey), and work backwards through process to achieve it.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tL Model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NtL</a:t>
            </a:r>
            <a:r>
              <a:rPr lang="en-US" dirty="0" smtClean="0"/>
              <a:t>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219200"/>
          </a:xfrm>
        </p:spPr>
        <p:txBody>
          <a:bodyPr/>
          <a:lstStyle/>
          <a:p>
            <a:r>
              <a:rPr lang="en-US" smtClean="0"/>
              <a:t>Let’s take a look!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924800" cy="1066800"/>
          </a:xfrm>
        </p:spPr>
        <p:txBody>
          <a:bodyPr/>
          <a:lstStyle/>
          <a:p>
            <a:r>
              <a:rPr lang="en-US" sz="2400" smtClean="0">
                <a:hlinkClick r:id="rId2"/>
              </a:rPr>
              <a:t>http://kt4tt.buffalo.edu/knowledgebase/model.php</a:t>
            </a:r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AT-TT Recommendations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2400" b="0" dirty="0" smtClean="0"/>
              <a:t>Change governments policies – directly link Science and Technology R&amp;D to Production Outcomes.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400" b="0" dirty="0" smtClean="0"/>
              <a:t>End “Rush to Research” – Subsume applied research under a broader innovation framework, to verify if new research will add value, is relevant or even necessary.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400" b="0" dirty="0" smtClean="0"/>
              <a:t>Require technology-oriented research projects to address downstream development and production plans.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400" b="0" dirty="0" smtClean="0"/>
              <a:t>Add voices of Stakeholders (particularly Industry &amp; Customers) to ensure public S&amp;T investments generate innovations that benefit society – The GOAL!</a:t>
            </a:r>
          </a:p>
          <a:p>
            <a:pPr eaLnBrk="1" hangingPunct="1"/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207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Historical Trends 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830763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defRPr/>
            </a:pPr>
            <a:r>
              <a:rPr lang="en-US" sz="2600" dirty="0" smtClean="0"/>
              <a:t>Convergence of Science and Technology</a:t>
            </a:r>
          </a:p>
          <a:p>
            <a:pPr marL="742950" lvl="2" indent="-342900" eaLnBrk="1" hangingPunct="1">
              <a:buClr>
                <a:schemeClr val="accent2"/>
              </a:buClr>
              <a:buFontTx/>
              <a:buChar char="-"/>
              <a:defRPr/>
            </a:pPr>
            <a:r>
              <a:rPr lang="en-US" dirty="0" smtClean="0"/>
              <a:t>Technology &amp; Rehabilitation (Medical Model) </a:t>
            </a:r>
          </a:p>
          <a:p>
            <a:pPr marL="1200150" lvl="3" indent="-342900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Public funding for </a:t>
            </a:r>
            <a:r>
              <a:rPr lang="en-US" i="1" u="sng" dirty="0" smtClean="0"/>
              <a:t>Basic Research</a:t>
            </a:r>
            <a:r>
              <a:rPr lang="en-US" i="1" dirty="0" smtClean="0"/>
              <a:t> </a:t>
            </a:r>
            <a:r>
              <a:rPr lang="en-US" dirty="0" smtClean="0"/>
              <a:t>generates a repository of conceptual knowledge; </a:t>
            </a:r>
          </a:p>
          <a:p>
            <a:pPr marL="1200150" lvl="3" indent="-342900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Innovation expected via </a:t>
            </a:r>
            <a:r>
              <a:rPr lang="en-US" i="1" dirty="0" smtClean="0"/>
              <a:t>Diffusion Model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en-US" sz="2600" dirty="0" smtClean="0"/>
              <a:t>Convergence of Science and Society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sz="2400" b="0" dirty="0" smtClean="0"/>
              <a:t>Empowerment &amp; Independent Living (Social Model)  </a:t>
            </a:r>
            <a:r>
              <a:rPr lang="en-US" sz="2400" b="0" dirty="0" smtClean="0">
                <a:cs typeface="Arial" charset="0"/>
              </a:rPr>
              <a:t> </a:t>
            </a:r>
          </a:p>
          <a:p>
            <a:pPr lvl="2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cs typeface="Arial" charset="0"/>
              </a:rPr>
              <a:t> Public f</a:t>
            </a:r>
            <a:r>
              <a:rPr lang="en-US" sz="2000" dirty="0" smtClean="0"/>
              <a:t>unding for </a:t>
            </a:r>
            <a:r>
              <a:rPr lang="en-US" sz="2000" u="sng" dirty="0" smtClean="0"/>
              <a:t>Applied R&amp;D</a:t>
            </a:r>
            <a:r>
              <a:rPr lang="en-US" sz="2000" dirty="0" smtClean="0"/>
              <a:t> generates a repository of prototype devices/services;  </a:t>
            </a:r>
          </a:p>
          <a:p>
            <a:pPr lvl="2"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Innovation expected via </a:t>
            </a:r>
            <a:r>
              <a:rPr lang="en-US" sz="2000" i="1" dirty="0" smtClean="0"/>
              <a:t>Linear Model</a:t>
            </a:r>
            <a:r>
              <a:rPr lang="en-US" sz="2000" dirty="0" smtClean="0"/>
              <a:t>.</a:t>
            </a:r>
          </a:p>
          <a:p>
            <a:pPr lvl="1" eaLnBrk="1" hangingPunct="1">
              <a:buClr>
                <a:schemeClr val="accent2"/>
              </a:buClr>
              <a:buFontTx/>
              <a:buNone/>
              <a:defRPr/>
            </a:pPr>
            <a:endParaRPr lang="en-US" sz="2600" dirty="0" smtClean="0"/>
          </a:p>
          <a:p>
            <a:pPr eaLnBrk="1" hangingPunct="1">
              <a:buClr>
                <a:schemeClr val="accent2"/>
              </a:buClr>
              <a:buFontTx/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 smtClean="0"/>
              <a:t>Review three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0" dirty="0" smtClean="0"/>
              <a:t>Knowledge embodied in three distinct states: </a:t>
            </a:r>
            <a:r>
              <a:rPr lang="en-US" sz="2800" b="0" i="0" dirty="0" smtClean="0"/>
              <a:t>generated by Research, Development and Production methods respectively.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0" dirty="0" smtClean="0"/>
              <a:t>Industry is critical missing partner: G</a:t>
            </a:r>
            <a:r>
              <a:rPr lang="en-US" sz="2800" b="0" i="0" dirty="0" smtClean="0"/>
              <a:t>overnment and academia projects to benefit society fail to cross gaps </a:t>
            </a:r>
            <a:r>
              <a:rPr lang="en-US" sz="2800" b="0" i="0" smtClean="0"/>
              <a:t>to become market </a:t>
            </a:r>
            <a:r>
              <a:rPr lang="en-US" sz="2800" b="0" i="0" dirty="0" smtClean="0"/>
              <a:t>innovations.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0" dirty="0" smtClean="0"/>
              <a:t>Evidence-based framework exists: Links</a:t>
            </a:r>
            <a:r>
              <a:rPr lang="en-US" sz="2800" b="0" i="0" dirty="0" smtClean="0"/>
              <a:t> three methods, communicates knowledge in three states, and integrates key stakeholder.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Acknowledgement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84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0" i="0" dirty="0" smtClean="0"/>
              <a:t>This is a presentation of the </a:t>
            </a:r>
            <a:r>
              <a:rPr lang="en-US" sz="3000" b="0" dirty="0" smtClean="0"/>
              <a:t>Center on Knowledge Translation for Technology Transfer</a:t>
            </a:r>
            <a:r>
              <a:rPr lang="en-US" sz="3000" b="0" i="0" dirty="0" smtClean="0"/>
              <a:t>, which is funded by the </a:t>
            </a:r>
            <a:r>
              <a:rPr lang="en-US" sz="3000" b="0" i="0" dirty="0" smtClean="0">
                <a:solidFill>
                  <a:srgbClr val="0066FF"/>
                </a:solidFill>
              </a:rPr>
              <a:t>National Institute on Disability and Rehabilitation Research,</a:t>
            </a:r>
            <a:r>
              <a:rPr lang="en-US" sz="3000" b="0" i="0" dirty="0" smtClean="0"/>
              <a:t> U.S. Department of Education under grant #H133A080050.  </a:t>
            </a:r>
          </a:p>
          <a:p>
            <a:pPr algn="ctr" eaLnBrk="1" hangingPunct="1">
              <a:buFontTx/>
              <a:buNone/>
            </a:pPr>
            <a:r>
              <a:rPr lang="en-US" sz="3000" b="0" i="0" dirty="0" smtClean="0">
                <a:latin typeface="Arial" pitchFamily="34" charset="0"/>
                <a:cs typeface="Arial" pitchFamily="34" charset="0"/>
              </a:rPr>
              <a:t>The opinions contained in this presentation      are those of the grantee, and do not necessarily reflect those of the U.S. Department of Education.</a:t>
            </a:r>
          </a:p>
          <a:p>
            <a:pPr algn="ctr" eaLnBrk="1" hangingPunct="1">
              <a:buFontTx/>
              <a:buNone/>
            </a:pPr>
            <a:endParaRPr lang="en-US" sz="2800" b="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sz="3600" dirty="0" smtClean="0"/>
              <a:t>Convergence of Science &amp; Industry:</a:t>
            </a:r>
            <a:endParaRPr lang="en-US" sz="3600" b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Knowledge embodied in three distinct states: </a:t>
            </a:r>
            <a:r>
              <a:rPr lang="en-US" sz="2400" b="0" i="0" dirty="0" smtClean="0"/>
              <a:t>generated by Research, Development and Production methods respectively.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Industry is critical missing partner: G</a:t>
            </a:r>
            <a:r>
              <a:rPr lang="en-US" sz="2400" b="0" i="0" dirty="0" smtClean="0"/>
              <a:t>overnment and academia projects intended to benefit society fail to cross gaps to becoming market innovations.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Evidence-based framework exists: </a:t>
            </a:r>
            <a:r>
              <a:rPr lang="en-US" sz="2400" b="0" i="0" dirty="0" smtClean="0"/>
              <a:t>Links three methods, communicates knowledge in three states, and integrates key stakeholder. </a:t>
            </a:r>
          </a:p>
          <a:p>
            <a:pPr>
              <a:buClr>
                <a:schemeClr val="accent2"/>
              </a:buClr>
            </a:pP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r>
              <a:rPr lang="en-US" sz="3600" dirty="0" smtClean="0"/>
              <a:t>3 Methods = 3 Knowledge States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800" b="0" i="0" u="sng" dirty="0" smtClean="0"/>
              <a:t>Research</a:t>
            </a:r>
            <a:r>
              <a:rPr lang="en-US" sz="2800" b="0" i="0" dirty="0" smtClean="0"/>
              <a:t> methods generate knowledge in </a:t>
            </a:r>
            <a:r>
              <a:rPr lang="en-US" sz="2800" b="0" dirty="0" smtClean="0"/>
              <a:t>gas state</a:t>
            </a:r>
            <a:r>
              <a:rPr lang="en-US" sz="2800" b="0" i="0" dirty="0" smtClean="0"/>
              <a:t> of </a:t>
            </a:r>
            <a:r>
              <a:rPr lang="en-US" sz="2800" i="0" dirty="0" smtClean="0">
                <a:solidFill>
                  <a:srgbClr val="C00000"/>
                </a:solidFill>
              </a:rPr>
              <a:t>Conceptual Discoveries</a:t>
            </a:r>
            <a:r>
              <a:rPr lang="en-US" sz="2800" b="0" i="0" dirty="0" smtClean="0"/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800" b="0" i="0" u="sng" dirty="0" smtClean="0"/>
              <a:t>Development</a:t>
            </a:r>
            <a:r>
              <a:rPr lang="en-US" sz="2800" b="0" i="0" dirty="0" smtClean="0"/>
              <a:t> methods create knowledge in </a:t>
            </a:r>
            <a:r>
              <a:rPr lang="en-US" sz="2800" b="0" dirty="0" smtClean="0"/>
              <a:t>liquid state</a:t>
            </a:r>
            <a:r>
              <a:rPr lang="en-US" sz="2800" b="0" i="0" dirty="0" smtClean="0"/>
              <a:t> of </a:t>
            </a:r>
            <a:r>
              <a:rPr lang="en-US" sz="2800" i="0" dirty="0" smtClean="0">
                <a:solidFill>
                  <a:srgbClr val="C00000"/>
                </a:solidFill>
              </a:rPr>
              <a:t>Tangible Inventions</a:t>
            </a:r>
            <a:r>
              <a:rPr lang="en-US" sz="2800" b="0" i="0" dirty="0" smtClean="0"/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800" b="0" i="0" u="sng" dirty="0" smtClean="0"/>
              <a:t>Production</a:t>
            </a:r>
            <a:r>
              <a:rPr lang="en-US" sz="2800" b="0" i="0" dirty="0" smtClean="0"/>
              <a:t> methods formulate knowledge in </a:t>
            </a:r>
            <a:r>
              <a:rPr lang="en-US" sz="2800" b="0" dirty="0" smtClean="0"/>
              <a:t>solid state </a:t>
            </a:r>
            <a:r>
              <a:rPr lang="en-US" sz="2800" b="0" i="0" dirty="0" smtClean="0"/>
              <a:t>of </a:t>
            </a:r>
            <a:r>
              <a:rPr lang="en-US" sz="2800" i="0" dirty="0" smtClean="0">
                <a:solidFill>
                  <a:srgbClr val="C00000"/>
                </a:solidFill>
              </a:rPr>
              <a:t>Market Innovations</a:t>
            </a:r>
            <a:r>
              <a:rPr lang="en-US" sz="2800" b="0" i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3600" dirty="0" smtClean="0"/>
              <a:t>1) Discovery State of Knowledge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8610600" cy="45259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Research methods create new knowledge.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Process – Empirical analysis reveals novel insights regarding key variables.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Output – </a:t>
            </a:r>
            <a:r>
              <a:rPr lang="en-US" sz="2800" i="0" dirty="0" smtClean="0">
                <a:solidFill>
                  <a:srgbClr val="C00000"/>
                </a:solidFill>
              </a:rPr>
              <a:t>Conceptual Discovery </a:t>
            </a:r>
            <a:r>
              <a:rPr lang="en-US" sz="2800" b="0" i="0" dirty="0" smtClean="0"/>
              <a:t>expressed as manuscript or presentation.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Value – </a:t>
            </a:r>
            <a:r>
              <a:rPr lang="en-US" sz="2800" i="0" dirty="0" smtClean="0"/>
              <a:t>Novelty</a:t>
            </a:r>
            <a:r>
              <a:rPr lang="en-US" sz="2800" b="0" i="0" dirty="0" smtClean="0"/>
              <a:t> as first articulation of new concept as contributed to knowledge base.</a:t>
            </a:r>
          </a:p>
          <a:p>
            <a:pPr>
              <a:buClr>
                <a:schemeClr val="accent2"/>
              </a:buClr>
            </a:pPr>
            <a:endParaRPr lang="en-US" sz="2800" b="0" i="0" dirty="0" smtClean="0"/>
          </a:p>
          <a:p>
            <a:pPr>
              <a:buClr>
                <a:schemeClr val="accent2"/>
              </a:buClr>
            </a:pPr>
            <a:endParaRPr lang="en-US" sz="2800" dirty="0" smtClean="0"/>
          </a:p>
          <a:p>
            <a:pPr>
              <a:buClr>
                <a:schemeClr val="accent2"/>
              </a:buClr>
            </a:pPr>
            <a:endParaRPr lang="en-US" sz="2800" dirty="0" smtClean="0"/>
          </a:p>
          <a:p>
            <a:pPr>
              <a:buClr>
                <a:schemeClr val="accent2"/>
              </a:buCl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z="4000" dirty="0" smtClean="0"/>
              <a:t>2) Invention State of Knowledge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09600" y="1798637"/>
            <a:ext cx="7924800" cy="45259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Development methods apply knowledge.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Process – Trial and error experimentation and testing demonstrates proof-of-concept.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Output – </a:t>
            </a:r>
            <a:r>
              <a:rPr lang="en-US" sz="2800" i="0" dirty="0" smtClean="0">
                <a:solidFill>
                  <a:srgbClr val="C00000"/>
                </a:solidFill>
              </a:rPr>
              <a:t>Tangible Invention </a:t>
            </a:r>
            <a:r>
              <a:rPr lang="en-US" sz="2800" b="0" i="0" dirty="0" smtClean="0"/>
              <a:t>embodied as operational prototype.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Value – </a:t>
            </a:r>
            <a:r>
              <a:rPr lang="en-US" sz="2800" i="0" dirty="0" smtClean="0"/>
              <a:t>Novelty</a:t>
            </a:r>
            <a:r>
              <a:rPr lang="en-US" sz="2800" b="0" i="0" dirty="0" smtClean="0"/>
              <a:t> of conceptual discovery + </a:t>
            </a:r>
            <a:r>
              <a:rPr lang="en-US" sz="2800" i="0" dirty="0" smtClean="0"/>
              <a:t>Feasibility</a:t>
            </a:r>
            <a:r>
              <a:rPr lang="en-US" sz="2800" b="0" i="0" dirty="0" smtClean="0"/>
              <a:t> of tangible invention.</a:t>
            </a:r>
          </a:p>
          <a:p>
            <a:pPr>
              <a:buClr>
                <a:schemeClr val="accent2"/>
              </a:buClr>
            </a:pPr>
            <a:endParaRPr lang="en-US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</p:spPr>
        <p:txBody>
          <a:bodyPr/>
          <a:lstStyle/>
          <a:p>
            <a:r>
              <a:rPr lang="en-US" sz="3600" dirty="0" smtClean="0"/>
              <a:t>3) Innovation State of Knowledge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763000" cy="45259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Production methods codify knowledge.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Process – Systematic specification of components and attributes yields final form.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Output – </a:t>
            </a:r>
            <a:r>
              <a:rPr lang="en-US" sz="2800" i="0" dirty="0" smtClean="0">
                <a:solidFill>
                  <a:srgbClr val="C00000"/>
                </a:solidFill>
              </a:rPr>
              <a:t>Market Innovation </a:t>
            </a:r>
            <a:r>
              <a:rPr lang="en-US" sz="2800" b="0" i="0" dirty="0" smtClean="0"/>
              <a:t>embodied as viable device or service in a defined context.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800" b="0" i="0" dirty="0" smtClean="0"/>
              <a:t>Value – </a:t>
            </a:r>
            <a:r>
              <a:rPr lang="en-US" sz="2800" i="0" dirty="0" smtClean="0"/>
              <a:t>Novelty</a:t>
            </a:r>
            <a:r>
              <a:rPr lang="en-US" sz="2800" b="0" i="0" dirty="0" smtClean="0"/>
              <a:t>, </a:t>
            </a:r>
            <a:r>
              <a:rPr lang="en-US" sz="2800" i="0" dirty="0" smtClean="0"/>
              <a:t>Feasibility</a:t>
            </a:r>
            <a:r>
              <a:rPr lang="en-US" sz="2800" b="0" i="0" dirty="0" smtClean="0"/>
              <a:t> + </a:t>
            </a:r>
            <a:r>
              <a:rPr lang="en-US" sz="2800" i="0" dirty="0" smtClean="0"/>
              <a:t>Utility</a:t>
            </a:r>
            <a:r>
              <a:rPr lang="en-US" sz="2800" b="0" i="0" dirty="0" smtClean="0"/>
              <a:t> defined as revenue to company and function to customers.</a:t>
            </a:r>
          </a:p>
          <a:p>
            <a:pPr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Delivering Solutions to Problems involves progress across three Knowledge States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763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0" dirty="0" smtClean="0"/>
              <a:t>Research </a:t>
            </a:r>
            <a:r>
              <a:rPr lang="en-US" i="0" dirty="0" smtClean="0"/>
              <a:t>→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Discovery</a:t>
            </a:r>
            <a:r>
              <a:rPr lang="en-US" sz="2400" dirty="0" smtClean="0"/>
              <a:t> </a:t>
            </a:r>
            <a:r>
              <a:rPr lang="en-US" i="0" dirty="0" smtClean="0"/>
              <a:t>→</a:t>
            </a:r>
            <a:r>
              <a:rPr lang="en-US" sz="2400" i="0" dirty="0" smtClean="0"/>
              <a:t>Translation </a:t>
            </a:r>
            <a:r>
              <a:rPr lang="en-US" i="0" dirty="0" smtClean="0"/>
              <a:t>→ </a:t>
            </a:r>
            <a:r>
              <a:rPr lang="en-US" sz="2400" i="0" dirty="0" smtClean="0"/>
              <a:t>Utilization ↓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0" dirty="0" smtClean="0"/>
              <a:t>Development</a:t>
            </a:r>
            <a:r>
              <a:rPr lang="en-US" i="0" dirty="0" smtClean="0"/>
              <a:t>→ </a:t>
            </a:r>
            <a:r>
              <a:rPr lang="en-US" sz="2400" dirty="0" smtClean="0">
                <a:solidFill>
                  <a:srgbClr val="C00000"/>
                </a:solidFill>
              </a:rPr>
              <a:t>Invention</a:t>
            </a:r>
            <a:r>
              <a:rPr lang="en-US" i="0" dirty="0" smtClean="0"/>
              <a:t>→</a:t>
            </a:r>
            <a:r>
              <a:rPr lang="en-US" dirty="0" smtClean="0"/>
              <a:t> </a:t>
            </a:r>
            <a:r>
              <a:rPr lang="en-US" sz="2400" i="0" dirty="0" smtClean="0"/>
              <a:t>Transfer</a:t>
            </a:r>
            <a:r>
              <a:rPr lang="en-US" i="0" dirty="0" smtClean="0"/>
              <a:t>→</a:t>
            </a:r>
            <a:r>
              <a:rPr lang="en-US" dirty="0" smtClean="0"/>
              <a:t> </a:t>
            </a:r>
            <a:r>
              <a:rPr lang="en-US" sz="2400" i="0" dirty="0" smtClean="0"/>
              <a:t>Integration ↓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i="0" dirty="0" smtClean="0"/>
              <a:t>Production </a:t>
            </a:r>
            <a:r>
              <a:rPr lang="en-US" i="0" dirty="0" smtClean="0"/>
              <a:t>→  </a:t>
            </a:r>
            <a:r>
              <a:rPr lang="en-US" sz="2400" dirty="0" smtClean="0">
                <a:solidFill>
                  <a:srgbClr val="C00000"/>
                </a:solidFill>
              </a:rPr>
              <a:t>Innovation</a:t>
            </a:r>
            <a:r>
              <a:rPr lang="en-US" sz="2400" i="0" dirty="0" smtClean="0">
                <a:solidFill>
                  <a:srgbClr val="C00000"/>
                </a:solidFill>
              </a:rPr>
              <a:t>  </a:t>
            </a:r>
            <a:r>
              <a:rPr lang="en-US" i="0" dirty="0" smtClean="0"/>
              <a:t>→</a:t>
            </a:r>
            <a:r>
              <a:rPr lang="en-US" dirty="0" smtClean="0"/>
              <a:t>  </a:t>
            </a:r>
            <a:r>
              <a:rPr lang="en-US" sz="2400" i="0" dirty="0" smtClean="0"/>
              <a:t>Release  </a:t>
            </a:r>
            <a:r>
              <a:rPr lang="en-US" i="0" dirty="0" smtClean="0"/>
              <a:t>→</a:t>
            </a:r>
            <a:r>
              <a:rPr lang="en-US" sz="2400" i="0" dirty="0" smtClean="0"/>
              <a:t> Lifecycle ↓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iscovery documented; invention claimed; innovation specified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417064"/>
            <a:ext cx="6821424" cy="3450336"/>
          </a:xfrm>
          <a:prstGeom prst="rect">
            <a:avLst/>
          </a:prstGeom>
        </p:spPr>
      </p:pic>
      <p:pic>
        <p:nvPicPr>
          <p:cNvPr id="12" name="Picture 11" descr="Internal delivery of output; scholarly manuscript; proof of concept prototype; market ready device or service.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5867400"/>
            <a:ext cx="8942832" cy="743712"/>
          </a:xfrm>
          <a:prstGeom prst="rect">
            <a:avLst/>
          </a:prstGeom>
        </p:spPr>
      </p:pic>
      <p:pic>
        <p:nvPicPr>
          <p:cNvPr id="11" name="Picture 10" descr="Identify opportunity; establish scope; propose solution; validate originality; conduct process; conclude results.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2410968"/>
            <a:ext cx="2145792" cy="3456432"/>
          </a:xfrm>
          <a:prstGeom prst="rect">
            <a:avLst/>
          </a:prstGeom>
        </p:spPr>
      </p:pic>
      <p:pic>
        <p:nvPicPr>
          <p:cNvPr id="10" name="Picture 9" descr="Evidence milestones; research discovery; development invention; production innovation.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1600200"/>
            <a:ext cx="8936736" cy="822960"/>
          </a:xfrm>
          <a:prstGeom prst="rect">
            <a:avLst/>
          </a:prstGeom>
        </p:spPr>
      </p:pic>
      <p:sp>
        <p:nvSpPr>
          <p:cNvPr id="10242" name="Title 3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sz="2800" b="0" dirty="0" smtClean="0"/>
              <a:t>Milestones align three Methods to improve project planning, implementation and evaluation.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22417</TotalTime>
  <Words>819</Words>
  <Application>Microsoft Office PowerPoint</Application>
  <PresentationFormat>On-screen Show (4:3)</PresentationFormat>
  <Paragraphs>83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Default Design</vt:lpstr>
      <vt:lpstr> The Social Model for A/T Technology Transfer – AAATE 2010  “From Problem Identification to Social Validation: An Operational Model” </vt:lpstr>
      <vt:lpstr> Historical Trends  </vt:lpstr>
      <vt:lpstr>Convergence of Science &amp; Industry:</vt:lpstr>
      <vt:lpstr>3 Methods = 3 Knowledge States</vt:lpstr>
      <vt:lpstr>1) Discovery State of Knowledge</vt:lpstr>
      <vt:lpstr>2) Invention State of Knowledge</vt:lpstr>
      <vt:lpstr>3) Innovation State of Knowledge</vt:lpstr>
      <vt:lpstr>Delivering Solutions to Problems involves progress across three Knowledge States</vt:lpstr>
      <vt:lpstr>Milestones align three Methods to improve project planning, implementation and evaluation.</vt:lpstr>
      <vt:lpstr>Issues &amp; Confounds</vt:lpstr>
      <vt:lpstr>Why should these confounds matter to A/T Technology Transfer?</vt:lpstr>
      <vt:lpstr>Think Golf versus Hockey</vt:lpstr>
      <vt:lpstr>Should Golfers play Hockey?</vt:lpstr>
      <vt:lpstr>“Translating Three States of Knowledge:  Discovery, Invention &amp; Innovation”</vt:lpstr>
      <vt:lpstr>Need to Knowledge (NtK) Model</vt:lpstr>
      <vt:lpstr>Elements of NtK Model</vt:lpstr>
      <vt:lpstr>NtL Model</vt:lpstr>
      <vt:lpstr>Let’s take a look!</vt:lpstr>
      <vt:lpstr>AT-TT Recommendations</vt:lpstr>
      <vt:lpstr>Review three key points</vt:lpstr>
      <vt:lpstr> Acknowledgement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Distinctions: Research, Development and Commercialization</dc:title>
  <dc:creator>jlflagg</dc:creator>
  <cp:lastModifiedBy>lyarnes</cp:lastModifiedBy>
  <cp:revision>945</cp:revision>
  <dcterms:created xsi:type="dcterms:W3CDTF">2008-12-05T14:51:23Z</dcterms:created>
  <dcterms:modified xsi:type="dcterms:W3CDTF">2018-04-30T18:00:38Z</dcterms:modified>
</cp:coreProperties>
</file>