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7" r:id="rId2"/>
    <p:sldId id="393" r:id="rId3"/>
    <p:sldId id="360" r:id="rId4"/>
    <p:sldId id="389" r:id="rId5"/>
    <p:sldId id="300" r:id="rId6"/>
    <p:sldId id="303" r:id="rId7"/>
    <p:sldId id="304" r:id="rId8"/>
    <p:sldId id="362" r:id="rId9"/>
    <p:sldId id="395" r:id="rId10"/>
    <p:sldId id="396" r:id="rId11"/>
    <p:sldId id="407" r:id="rId12"/>
    <p:sldId id="403" r:id="rId13"/>
    <p:sldId id="397" r:id="rId14"/>
    <p:sldId id="398" r:id="rId15"/>
    <p:sldId id="399" r:id="rId16"/>
    <p:sldId id="400" r:id="rId17"/>
    <p:sldId id="401" r:id="rId18"/>
    <p:sldId id="402" r:id="rId19"/>
    <p:sldId id="406" r:id="rId20"/>
    <p:sldId id="404" r:id="rId2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359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130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1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707E12-99EA-4698-8626-55DE8CD78404}" type="datetimeFigureOut">
              <a:rPr lang="en-US"/>
              <a:pPr>
                <a:defRPr/>
              </a:pPr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ACC615-EBE8-4735-8788-4522C14BAD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371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625B12C-AB96-426C-AA16-63D2FDBC3C31}" type="datetimeFigureOut">
              <a:rPr lang="en-US"/>
              <a:pPr>
                <a:defRPr/>
              </a:pPr>
              <a:t>4/27/2018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1475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6D3B79F-03C3-41D8-B823-E861EAB839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1686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1A69A3-9E98-4EFD-9129-31C51BC0612B}" type="slidenum">
              <a:rPr lang="en-US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598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A2AD885-1AC4-4E79-AAB2-9D6825B9D48C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902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0355C-96BE-4DBC-8563-3435EC6704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35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7AFCD-A933-4055-9F14-BE77C25BB3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09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90EE7-CD5D-4617-B53F-B1532DDB36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345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0C626A-60AE-4960-A0B3-24D369D346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966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9B74A1-641D-44FE-B431-9631FD69B7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712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4F48A-4764-4BF5-84D0-2361A6B8F7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4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C37DB-F4FD-4CBD-B3BA-160E5A7B6C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49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7E8DEC-91CE-497B-92AA-A95A26AFD1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8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35F3CB-0BB0-4CAA-8780-3CC6641B7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50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05698-7379-414E-B578-EFB13B7951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42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1196F-DC5F-4A37-8329-1F19BA982A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31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593AC-120C-4D50-A514-76253758E9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87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D7E5F-8767-42B9-8A9C-54B531E57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40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3FF05CC-130F-4CCF-A289-AA88D81276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382000" cy="2438400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Innovation in Universal Design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“</a:t>
            </a:r>
            <a:r>
              <a:rPr lang="en-US" altLang="en-US" sz="3600" b="0" i="1" dirty="0" smtClean="0"/>
              <a:t>Universal integration of research, education, innovation and enterprise at DIT </a:t>
            </a:r>
            <a:r>
              <a:rPr lang="en-US" altLang="en-US" sz="3600" b="0" i="1" dirty="0" err="1" smtClean="0"/>
              <a:t>GrangeGorman</a:t>
            </a:r>
            <a:r>
              <a:rPr lang="en-US" altLang="en-US" sz="3600" b="0" i="1" dirty="0" smtClean="0"/>
              <a:t>” </a:t>
            </a:r>
            <a:r>
              <a:rPr lang="en-US" altLang="en-US" sz="3200" b="0" dirty="0" smtClean="0"/>
              <a:t/>
            </a:r>
            <a:br>
              <a:rPr lang="en-US" altLang="en-US" sz="3200" b="0" dirty="0" smtClean="0"/>
            </a:br>
            <a:endParaRPr lang="en-US" altLang="en-US" sz="3200" b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91000"/>
            <a:ext cx="8229600" cy="1676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 b="0" i="0" smtClean="0"/>
              <a:t>Joseph P. Lane, University at Buffalo</a:t>
            </a:r>
          </a:p>
          <a:p>
            <a:pPr algn="ctr" eaLnBrk="1" hangingPunct="1">
              <a:buFontTx/>
              <a:buNone/>
            </a:pPr>
            <a:endParaRPr lang="en-US" altLang="en-US" sz="20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0" smtClean="0"/>
              <a:t>UD Principles abound in Journals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696200" cy="49831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0" smtClean="0"/>
              <a:t>Quality Progress; IEEE Trans on Eng Mgt; Harvard Business Review; Quality Eng; European J. of OR; Trends in Food Sci &amp; Tech; J. of Prod &amp; Brand Mgt; J. of Prod Innov Mgt;  Eng Mgt; J. of Eng Design; Int. J. of Prod Res; Behavioral Res in Acct; R&amp;D Mgt; Int. J. of Prod Dev; Knowledge &amp; Process Mgt; Medical Device Tech; Production Plan &amp; Control; Strategic Direction; J. of Eng &amp; Tech Mgt; Creativity &amp; Innovation Mgt; J of Prod Dev; Industrial Mgt &amp; Data Systems; Int. J. of Operations and Production Mgt; Res. Tech Mgt; Advances in Competitiveness Res; Int. J. of Medical Marketing; Computers in Industry; J. of Business Res; Int J of Production Economics.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 hidden="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" name="Picture 2" descr="Man in wheelchair unable to overcome prevailing attitudes, and two people don't understand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left to 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Lead the Change!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3600" b="0" smtClean="0"/>
              <a:t>A new scientific truth does not triumph by convincing its opponents and making them see the light, </a:t>
            </a:r>
          </a:p>
          <a:p>
            <a:pPr>
              <a:buFontTx/>
              <a:buNone/>
            </a:pPr>
            <a:r>
              <a:rPr lang="en-US" altLang="en-US" sz="3600" b="0" smtClean="0"/>
              <a:t>but rather because its opponents eventually die, and a new generation grows up that is familiar with it.</a:t>
            </a:r>
          </a:p>
          <a:p>
            <a:pPr lvl="1" algn="r">
              <a:buFontTx/>
              <a:buNone/>
            </a:pPr>
            <a:r>
              <a:rPr lang="en-US" altLang="en-US" b="0" smtClean="0"/>
              <a:t>- Thomas Kuhn quoting Max Planck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DIT/CEUD: UD &amp; Innovation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altLang="en-US" b="0" i="0" dirty="0" smtClean="0"/>
              <a:t>The core principles and practices of Universal Design need to become fully integrated into theory and practice before their benefits to society are fully realized.</a:t>
            </a:r>
          </a:p>
          <a:p>
            <a:r>
              <a:rPr lang="en-US" altLang="en-US" b="0" i="0" dirty="0" smtClean="0"/>
              <a:t>Collaborative programs between government, academia and industry could address five key UD areas at DIT </a:t>
            </a:r>
            <a:r>
              <a:rPr lang="en-US" altLang="en-US" b="0" i="0" dirty="0" err="1" smtClean="0"/>
              <a:t>GrangeGorman</a:t>
            </a:r>
            <a:r>
              <a:rPr lang="en-US" altLang="en-US" b="0" i="0" dirty="0" smtClean="0"/>
              <a:t>, supported by the CEUD.</a:t>
            </a:r>
          </a:p>
          <a:p>
            <a:endParaRPr lang="en-US" altLang="en-US" dirty="0" smtClean="0"/>
          </a:p>
          <a:p>
            <a:pPr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1) Clarify/Improve Definition &amp; Principles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983163"/>
          </a:xfrm>
        </p:spPr>
        <p:txBody>
          <a:bodyPr/>
          <a:lstStyle/>
          <a:p>
            <a:r>
              <a:rPr lang="en-US" altLang="en-US" smtClean="0"/>
              <a:t>Definition – </a:t>
            </a:r>
            <a:r>
              <a:rPr lang="en-US" altLang="en-US" b="0" i="0" smtClean="0"/>
              <a:t>Easy to comprehend, sound feasible and affordable, reflect social participation, and address the public’s emotional responses to design.</a:t>
            </a:r>
          </a:p>
          <a:p>
            <a:r>
              <a:rPr lang="en-US" altLang="en-US" i="0" smtClean="0"/>
              <a:t>Principles</a:t>
            </a:r>
            <a:r>
              <a:rPr lang="en-US" altLang="en-US" b="0" i="0" smtClean="0"/>
              <a:t> – Substantiate with a set of goals that define what UD seeks to achieve in measurable terms.</a:t>
            </a:r>
          </a:p>
          <a:p>
            <a:r>
              <a:rPr lang="en-US" altLang="en-US" i="0" smtClean="0"/>
              <a:t>Alignment </a:t>
            </a:r>
            <a:r>
              <a:rPr lang="en-US" altLang="en-US" b="0" i="0" smtClean="0"/>
              <a:t>– Related UD to social justice, sustainability and public health.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en-US" altLang="en-US" sz="3200" smtClean="0"/>
              <a:t>2) Overcome Utopian Ideal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906963"/>
          </a:xfrm>
        </p:spPr>
        <p:txBody>
          <a:bodyPr/>
          <a:lstStyle/>
          <a:p>
            <a:r>
              <a:rPr lang="en-US" altLang="en-US" b="0" i="0" dirty="0" smtClean="0"/>
              <a:t>UD viewed as unrealistic and unobtainable, particularly in industry.</a:t>
            </a:r>
          </a:p>
          <a:p>
            <a:r>
              <a:rPr lang="en-US" altLang="en-US" b="0" i="0" dirty="0" smtClean="0"/>
              <a:t>R. Mace: “to the greatest extent feasible”</a:t>
            </a:r>
          </a:p>
          <a:p>
            <a:r>
              <a:rPr lang="en-US" altLang="en-US" b="0" i="0" dirty="0" smtClean="0"/>
              <a:t>E. </a:t>
            </a:r>
            <a:r>
              <a:rPr lang="en-US" altLang="en-US" b="0" i="0" dirty="0" err="1" smtClean="0"/>
              <a:t>Steinfeld</a:t>
            </a:r>
            <a:r>
              <a:rPr lang="en-US" altLang="en-US" b="0" i="0" dirty="0" smtClean="0"/>
              <a:t>: “universal designing.”</a:t>
            </a:r>
          </a:p>
          <a:p>
            <a:r>
              <a:rPr lang="en-US" altLang="en-US" b="0" i="0" dirty="0" smtClean="0"/>
              <a:t>EU – “Design for All” → “Design for More”</a:t>
            </a:r>
          </a:p>
          <a:p>
            <a:r>
              <a:rPr lang="en-US" altLang="en-US" b="0" i="0" dirty="0" smtClean="0"/>
              <a:t>Market Broadening, Trans-Generational or Human Centered Design.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sz="3200" smtClean="0"/>
              <a:t>3) Increase Supply of UD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Partner with designers, builders, developers and manufacturers, as well as the building regulatory community.</a:t>
            </a:r>
          </a:p>
          <a:p>
            <a:r>
              <a:rPr lang="en-US" altLang="en-US" b="0" i="0" smtClean="0"/>
              <a:t>Promote participation in voluntary standards and building codes.</a:t>
            </a:r>
          </a:p>
          <a:p>
            <a:r>
              <a:rPr lang="en-US" altLang="en-US" b="0" i="0" smtClean="0"/>
              <a:t>Education and train next generation of scholars and practitioners in paradigm.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4) Increase Demand for UD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0" i="0" smtClean="0"/>
              <a:t>Educate the public, particularly segments who experience functional impairments.</a:t>
            </a:r>
          </a:p>
          <a:p>
            <a:r>
              <a:rPr lang="en-US" altLang="en-US" b="0" i="0" smtClean="0"/>
              <a:t>Educate policy makers about the need to design for changing demographics.</a:t>
            </a:r>
          </a:p>
          <a:p>
            <a:r>
              <a:rPr lang="en-US" altLang="en-US" b="0" i="0" smtClean="0"/>
              <a:t>Promote exemplars of UD in products, building and environments.</a:t>
            </a:r>
          </a:p>
          <a:p>
            <a:r>
              <a:rPr lang="en-US" altLang="en-US" b="0" i="0" smtClean="0"/>
              <a:t>Collaborate with manufacturers and buildings responding to market forces.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5) Promote Evidence-based Practice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b="0" i="0" dirty="0" smtClean="0"/>
              <a:t>Pervasively integrate theory and practice in programs and environments.</a:t>
            </a:r>
          </a:p>
          <a:p>
            <a:r>
              <a:rPr lang="en-US" altLang="en-US" b="0" i="0" dirty="0" smtClean="0"/>
              <a:t>Collect and evaluate date on outcomes to evaluate effectiveness of UD interventions, assess the quality of services delivered, and relate programs to policies.</a:t>
            </a:r>
          </a:p>
          <a:p>
            <a:r>
              <a:rPr lang="en-US" altLang="en-US" b="0" i="0" dirty="0" smtClean="0"/>
              <a:t>Apply knowledge translation to gather and review UD findings, then communicate results to all stakeholder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600200"/>
          </a:xfrm>
        </p:spPr>
        <p:txBody>
          <a:bodyPr/>
          <a:lstStyle/>
          <a:p>
            <a:r>
              <a:rPr lang="en-US" altLang="en-US" sz="3200" b="0" i="1" smtClean="0"/>
              <a:t>Universal integration of research, education, innovation and enterprise at DIT GrangeGorman?  </a:t>
            </a:r>
            <a:r>
              <a:rPr lang="en-US" altLang="en-US" sz="3200" b="0" smtClean="0"/>
              <a:t>Yes!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altLang="en-US" sz="2800" b="0" smtClean="0"/>
              <a:t>Macro trends favor integration of knowledge in all states, and implementation for impact.</a:t>
            </a:r>
          </a:p>
          <a:p>
            <a:r>
              <a:rPr lang="en-US" altLang="en-US" sz="2800" b="0" smtClean="0"/>
              <a:t>Universal Design principles ready for refinement, expansion and demonstration.</a:t>
            </a:r>
          </a:p>
          <a:p>
            <a:r>
              <a:rPr lang="en-US" altLang="en-US" sz="2800" b="0" smtClean="0"/>
              <a:t>Government, academia and industry may achieve alignment at this time and in this place.</a:t>
            </a:r>
          </a:p>
          <a:p>
            <a:r>
              <a:rPr lang="en-US" altLang="en-US" sz="2800" b="0" smtClean="0"/>
              <a:t>Champions now need to influence planning, policy and practice.</a:t>
            </a:r>
          </a:p>
          <a:p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Three University Missions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30763"/>
          </a:xfrm>
        </p:spPr>
        <p:txBody>
          <a:bodyPr/>
          <a:lstStyle/>
          <a:p>
            <a:r>
              <a:rPr lang="en-US" altLang="en-US" b="0" i="0" dirty="0" smtClean="0"/>
              <a:t>Research – Scholarly monasticism evolving into dynamic engagement  </a:t>
            </a:r>
          </a:p>
          <a:p>
            <a:pPr lvl="1"/>
            <a:r>
              <a:rPr lang="en-US" altLang="en-US" sz="2400" b="0" dirty="0" err="1" smtClean="0"/>
              <a:t>Broadstone</a:t>
            </a:r>
            <a:r>
              <a:rPr lang="en-US" altLang="en-US" sz="2400" b="0" dirty="0" smtClean="0"/>
              <a:t> “Science &amp; Industry Centre”</a:t>
            </a:r>
          </a:p>
          <a:p>
            <a:r>
              <a:rPr lang="en-US" altLang="en-US" b="0" i="0" dirty="0" smtClean="0"/>
              <a:t>Education – Holistic view of student life and lifelong learning</a:t>
            </a:r>
          </a:p>
          <a:p>
            <a:pPr lvl="1"/>
            <a:r>
              <a:rPr lang="en-US" altLang="en-US" sz="2400" b="0" dirty="0" smtClean="0"/>
              <a:t>“Two Hearts” Academic/Health &amp; Social/Cultural</a:t>
            </a:r>
          </a:p>
          <a:p>
            <a:r>
              <a:rPr lang="en-US" altLang="en-US" b="0" i="0" dirty="0" smtClean="0"/>
              <a:t>Service </a:t>
            </a:r>
            <a:r>
              <a:rPr lang="en-US" altLang="en-US" dirty="0" smtClean="0"/>
              <a:t>– </a:t>
            </a:r>
            <a:r>
              <a:rPr lang="en-US" altLang="en-US" b="0" i="0" dirty="0" smtClean="0"/>
              <a:t>University as civic catalyst</a:t>
            </a:r>
          </a:p>
          <a:p>
            <a:pPr lvl="1"/>
            <a:r>
              <a:rPr lang="en-US" altLang="en-US" b="0" dirty="0" smtClean="0"/>
              <a:t> </a:t>
            </a:r>
            <a:r>
              <a:rPr lang="en-US" altLang="en-US" sz="2400" b="0" dirty="0" smtClean="0"/>
              <a:t>“Connections” as “City Building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819400"/>
            <a:ext cx="8229600" cy="1981200"/>
          </a:xfr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62000" y="4953000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The opinions contained in this presentation are those of the grantee, and do not necessarily reflect those of the </a:t>
            </a:r>
          </a:p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U.S. Department of Education.</a:t>
            </a: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r>
              <a:rPr lang="en-US" altLang="en-US" sz="2400" smtClean="0">
                <a:latin typeface="Calibri" panose="020F0502020204030204" pitchFamily="34" charset="0"/>
              </a:rPr>
              <a:t>ACKNOWLEDGEMENT</a:t>
            </a:r>
            <a:r>
              <a:rPr lang="en-US" altLang="en-US" sz="2400" b="0" smtClean="0">
                <a:latin typeface="Calibri" panose="020F0502020204030204" pitchFamily="34" charset="0"/>
              </a:rPr>
              <a:t/>
            </a:r>
            <a:br>
              <a:rPr lang="en-US" altLang="en-US" sz="2400" b="0" smtClean="0">
                <a:latin typeface="Calibri" panose="020F0502020204030204" pitchFamily="34" charset="0"/>
              </a:rPr>
            </a:br>
            <a:r>
              <a:rPr lang="en-US" altLang="en-US" sz="2400" b="0" smtClean="0">
                <a:latin typeface="Calibri" panose="020F0502020204030204" pitchFamily="34" charset="0"/>
              </a:rPr>
              <a:t>This is a presentation of the Center on Knowledge Translation for Technology Transfer, which is funded by the </a:t>
            </a:r>
            <a:r>
              <a:rPr lang="en-US" altLang="en-US" sz="2400" b="0" smtClean="0">
                <a:solidFill>
                  <a:srgbClr val="0066FF"/>
                </a:solidFill>
                <a:latin typeface="Calibri" panose="020F0502020204030204" pitchFamily="34" charset="0"/>
              </a:rPr>
              <a:t>National Institute on Disability and Rehabilitation Research,</a:t>
            </a:r>
            <a:r>
              <a:rPr lang="en-US" altLang="en-US" sz="2400" b="0" smtClean="0">
                <a:latin typeface="Calibri" panose="020F0502020204030204" pitchFamily="34" charset="0"/>
              </a:rPr>
              <a:t> U.S. Department of Education under grant #H133A080050.  </a:t>
            </a:r>
            <a:r>
              <a:rPr lang="en-US" altLang="en-US" b="0" smtClean="0">
                <a:latin typeface="Calibri" panose="020F0502020204030204" pitchFamily="34" charset="0"/>
              </a:rPr>
              <a:t/>
            </a:r>
            <a:br>
              <a:rPr lang="en-US" altLang="en-US" b="0" smtClean="0">
                <a:latin typeface="Calibri" panose="020F0502020204030204" pitchFamily="34" charset="0"/>
              </a:rPr>
            </a:br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Successive Trends</a:t>
            </a:r>
            <a:endParaRPr lang="en-US" altLang="en-US" sz="360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029200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Convergence of Science &amp; Technology</a:t>
            </a:r>
          </a:p>
          <a:p>
            <a:pPr marL="1200150" lvl="3" indent="-342900" eaLnBrk="1" hangingPunct="1">
              <a:buFont typeface="Wingdings" panose="05000000000000000000" pitchFamily="2" charset="2"/>
              <a:buChar char="Ø"/>
            </a:pPr>
            <a:r>
              <a:rPr lang="en-US" altLang="en-US" sz="2400" smtClean="0"/>
              <a:t>Public funding for </a:t>
            </a:r>
            <a:r>
              <a:rPr lang="en-US" altLang="en-US" sz="2400" i="1" u="sng" smtClean="0"/>
              <a:t>Basic Research </a:t>
            </a:r>
            <a:r>
              <a:rPr lang="en-US" altLang="en-US" sz="2400" smtClean="0"/>
              <a:t> generates a repository of conceptual knowledge; </a:t>
            </a:r>
          </a:p>
          <a:p>
            <a:pPr marL="1200150" lvl="3" indent="-342900" eaLnBrk="1" hangingPunct="1">
              <a:buFont typeface="Wingdings" panose="05000000000000000000" pitchFamily="2" charset="2"/>
              <a:buChar char="Ø"/>
            </a:pPr>
            <a:r>
              <a:rPr lang="en-US" altLang="en-US" sz="2400" smtClean="0"/>
              <a:t>Innovation expected via </a:t>
            </a:r>
            <a:r>
              <a:rPr lang="en-US" altLang="en-US" sz="2400" i="1" smtClean="0"/>
              <a:t>Diffusion Model</a:t>
            </a:r>
            <a:r>
              <a:rPr lang="en-US" altLang="en-US" sz="2400" smtClean="0"/>
              <a:t>.</a:t>
            </a:r>
          </a:p>
          <a:p>
            <a:pPr eaLnBrk="1" hangingPunct="1"/>
            <a:r>
              <a:rPr lang="en-US" altLang="en-US" sz="2600" smtClean="0"/>
              <a:t>Convergence of Science, Technology &amp; Society</a:t>
            </a:r>
            <a:r>
              <a:rPr lang="en-US" altLang="en-US" sz="2400" b="0" smtClean="0"/>
              <a:t>  </a:t>
            </a:r>
            <a:r>
              <a:rPr lang="en-US" altLang="en-US" sz="2400" b="0" smtClean="0">
                <a:cs typeface="Arial" panose="020B0604020202020204" pitchFamily="34" charset="0"/>
              </a:rPr>
              <a:t> 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mtClean="0">
                <a:cs typeface="Arial" panose="020B0604020202020204" pitchFamily="34" charset="0"/>
              </a:rPr>
              <a:t> Public f</a:t>
            </a:r>
            <a:r>
              <a:rPr lang="en-US" altLang="en-US" smtClean="0"/>
              <a:t>unding for </a:t>
            </a:r>
            <a:r>
              <a:rPr lang="en-US" altLang="en-US" u="sng" smtClean="0"/>
              <a:t>Applied R&amp;D</a:t>
            </a:r>
            <a:r>
              <a:rPr lang="en-US" altLang="en-US" smtClean="0"/>
              <a:t> generates a repository of prototype devices/services;  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mtClean="0"/>
              <a:t>Innovation expected via </a:t>
            </a:r>
            <a:r>
              <a:rPr lang="en-US" altLang="en-US" i="1" smtClean="0"/>
              <a:t>Linear Model</a:t>
            </a:r>
            <a:r>
              <a:rPr lang="en-US" altLang="en-US" smtClean="0"/>
              <a:t>.</a:t>
            </a:r>
          </a:p>
          <a:p>
            <a:pPr eaLnBrk="1" hangingPunct="1"/>
            <a:r>
              <a:rPr lang="en-US" altLang="en-US" sz="2600" smtClean="0"/>
              <a:t>Convergence of Government, Academia, Industry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smtClean="0"/>
              <a:t>Integrate three sectors in </a:t>
            </a:r>
            <a:r>
              <a:rPr lang="en-US" altLang="en-US" u="sng" smtClean="0"/>
              <a:t>Problem Solution</a:t>
            </a:r>
            <a:r>
              <a:rPr lang="en-US" altLang="en-US" smtClean="0"/>
              <a:t>.</a:t>
            </a:r>
          </a:p>
          <a:p>
            <a:pPr lvl="2" eaLnBrk="1" hangingPunct="1">
              <a:buFont typeface="Wingdings" panose="05000000000000000000" pitchFamily="2" charset="2"/>
              <a:buChar char="Ø"/>
            </a:pPr>
            <a:r>
              <a:rPr lang="en-US" altLang="en-US" i="1" smtClean="0"/>
              <a:t>“Open” </a:t>
            </a:r>
            <a:r>
              <a:rPr lang="en-US" altLang="en-US" smtClean="0"/>
              <a:t>innovation and evidence-based impacts.</a:t>
            </a:r>
          </a:p>
          <a:p>
            <a:pPr eaLnBrk="1" hangingPunct="1">
              <a:buFontTx/>
              <a:buNone/>
            </a:pPr>
            <a:endParaRPr lang="en-US" alt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altLang="en-US" sz="3600" smtClean="0"/>
              <a:t>Third Wave Convergence</a:t>
            </a:r>
            <a:endParaRPr lang="en-US" altLang="en-US" sz="3600" b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en-US" sz="2800" b="0" smtClean="0"/>
              <a:t>Knowledge is embodied in three distinct states: </a:t>
            </a:r>
            <a:r>
              <a:rPr lang="en-US" altLang="en-US" sz="2800" b="0" i="0" smtClean="0"/>
              <a:t>generated by Research, Development and Production methods respectively.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800" b="0" smtClean="0"/>
              <a:t>Industry is critical missing partner: G</a:t>
            </a:r>
            <a:r>
              <a:rPr lang="en-US" altLang="en-US" sz="2800" b="0" i="0" smtClean="0"/>
              <a:t>overnment and academic projects intended to benefit society fail to cross market delivery gaps.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800" b="0" smtClean="0"/>
              <a:t>Evidence supports collaborative approach:  </a:t>
            </a:r>
            <a:r>
              <a:rPr lang="en-US" altLang="en-US" sz="2800" b="0" i="0" smtClean="0"/>
              <a:t>Links three methods, communicates knowledge in three states, and integrates key stakeholder. 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</p:spPr>
        <p:txBody>
          <a:bodyPr/>
          <a:lstStyle/>
          <a:p>
            <a:r>
              <a:rPr lang="en-US" altLang="en-US" sz="4000" smtClean="0"/>
              <a:t>1) Discovery State of Knowledge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Research methods create new knowledge.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Process – Empirical analysis reveals novel insights regarding key variables.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Output – </a:t>
            </a:r>
            <a:r>
              <a:rPr lang="en-US" altLang="en-US" i="0" smtClean="0">
                <a:solidFill>
                  <a:srgbClr val="C00000"/>
                </a:solidFill>
              </a:rPr>
              <a:t>Conceptual Discovery </a:t>
            </a:r>
            <a:r>
              <a:rPr lang="en-US" altLang="en-US" b="0" i="0" smtClean="0"/>
              <a:t>expressed as manuscript or presentation - diffusion.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Value – </a:t>
            </a:r>
            <a:r>
              <a:rPr lang="en-US" altLang="en-US" i="0" smtClean="0"/>
              <a:t>Novelty</a:t>
            </a:r>
            <a:r>
              <a:rPr lang="en-US" altLang="en-US" b="0" i="0" smtClean="0"/>
              <a:t> as first articulation of new concept as contributed to knowledge base.</a:t>
            </a:r>
          </a:p>
          <a:p>
            <a:endParaRPr lang="en-US" altLang="en-US" b="0" i="0" smtClean="0"/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altLang="en-US" sz="4000" smtClean="0"/>
              <a:t>2) Invention State of Knowledge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Development methods apply knowledge.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Process – Trial and error experimentation and testing demonstrates proof-of-concept.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Output – </a:t>
            </a:r>
            <a:r>
              <a:rPr lang="en-US" altLang="en-US" i="0" smtClean="0">
                <a:solidFill>
                  <a:srgbClr val="C00000"/>
                </a:solidFill>
              </a:rPr>
              <a:t>Tangible Invention </a:t>
            </a:r>
            <a:r>
              <a:rPr lang="en-US" altLang="en-US" b="0" i="0" smtClean="0"/>
              <a:t>embodied as operational prototype - transfer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Value – </a:t>
            </a:r>
            <a:r>
              <a:rPr lang="en-US" altLang="en-US" i="0" smtClean="0"/>
              <a:t>Novelty</a:t>
            </a:r>
            <a:r>
              <a:rPr lang="en-US" altLang="en-US" b="0" i="0" smtClean="0"/>
              <a:t> of conceptual discovery + </a:t>
            </a:r>
            <a:r>
              <a:rPr lang="en-US" altLang="en-US" i="0" smtClean="0"/>
              <a:t>Feasibility</a:t>
            </a:r>
            <a:r>
              <a:rPr lang="en-US" altLang="en-US" b="0" i="0" smtClean="0"/>
              <a:t> of tangible invention.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altLang="en-US" sz="4000" smtClean="0"/>
              <a:t>3) Innovation State of Knowledge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Production methods codify knowledge.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Process – Systematic specification of components and attributes yields final form.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Output – </a:t>
            </a:r>
            <a:r>
              <a:rPr lang="en-US" altLang="en-US" i="0" smtClean="0">
                <a:solidFill>
                  <a:srgbClr val="C00000"/>
                </a:solidFill>
              </a:rPr>
              <a:t>Market Innovation </a:t>
            </a:r>
            <a:r>
              <a:rPr lang="en-US" altLang="en-US" b="0" i="0" smtClean="0"/>
              <a:t>embodied as viable device/service in defined context - commercialization.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en-US" b="0" i="0" smtClean="0"/>
              <a:t>Value – </a:t>
            </a:r>
            <a:r>
              <a:rPr lang="en-US" altLang="en-US" i="0" smtClean="0"/>
              <a:t>Novelty</a:t>
            </a:r>
            <a:r>
              <a:rPr lang="en-US" altLang="en-US" b="0" i="0" smtClean="0"/>
              <a:t>, </a:t>
            </a:r>
            <a:r>
              <a:rPr lang="en-US" altLang="en-US" i="0" smtClean="0"/>
              <a:t>Feasibility</a:t>
            </a:r>
            <a:r>
              <a:rPr lang="en-US" altLang="en-US" b="0" i="0" smtClean="0"/>
              <a:t> + </a:t>
            </a:r>
            <a:r>
              <a:rPr lang="en-US" altLang="en-US" i="0" smtClean="0"/>
              <a:t>Utility</a:t>
            </a:r>
            <a:r>
              <a:rPr lang="en-US" altLang="en-US" b="0" i="0" smtClean="0"/>
              <a:t> as revenue to company, function to customers.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Delivering Solutions to Problems involves progress across three Knowledge States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39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Research 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Discovery</a:t>
            </a:r>
            <a:r>
              <a:rPr lang="en-US" sz="2400" dirty="0" smtClean="0"/>
              <a:t> </a:t>
            </a:r>
            <a:r>
              <a:rPr lang="en-US" i="0" dirty="0" smtClean="0"/>
              <a:t>→</a:t>
            </a:r>
            <a:r>
              <a:rPr lang="en-US" sz="2400" i="0" dirty="0" smtClean="0"/>
              <a:t>Translation </a:t>
            </a:r>
            <a:r>
              <a:rPr lang="en-US" i="0" dirty="0" smtClean="0"/>
              <a:t>→ </a:t>
            </a:r>
            <a:r>
              <a:rPr lang="en-US" sz="2400" i="0" dirty="0" smtClean="0"/>
              <a:t>Utilization ↓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Development</a:t>
            </a:r>
            <a:r>
              <a:rPr lang="en-US" i="0" dirty="0" smtClean="0"/>
              <a:t>→ </a:t>
            </a:r>
            <a:r>
              <a:rPr lang="en-US" sz="2400" dirty="0" smtClean="0">
                <a:solidFill>
                  <a:srgbClr val="C00000"/>
                </a:solidFill>
              </a:rPr>
              <a:t>Invention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i="0" dirty="0" smtClean="0"/>
              <a:t>Transfer</a:t>
            </a:r>
            <a:r>
              <a:rPr lang="en-US" i="0" dirty="0" smtClean="0"/>
              <a:t>→</a:t>
            </a:r>
            <a:r>
              <a:rPr lang="en-US" dirty="0" smtClean="0"/>
              <a:t> </a:t>
            </a:r>
            <a:r>
              <a:rPr lang="en-US" sz="2400" i="0" dirty="0" smtClean="0"/>
              <a:t>Integration ↓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i="0" dirty="0" smtClean="0"/>
              <a:t>Production </a:t>
            </a:r>
            <a:r>
              <a:rPr lang="en-US" i="0" dirty="0" smtClean="0"/>
              <a:t>→  </a:t>
            </a:r>
            <a:r>
              <a:rPr lang="en-US" sz="2400" dirty="0" smtClean="0">
                <a:solidFill>
                  <a:srgbClr val="C00000"/>
                </a:solidFill>
              </a:rPr>
              <a:t>Innovation</a:t>
            </a:r>
            <a:r>
              <a:rPr lang="en-US" sz="2400" i="0" dirty="0" smtClean="0">
                <a:solidFill>
                  <a:srgbClr val="C00000"/>
                </a:solidFill>
              </a:rPr>
              <a:t>  </a:t>
            </a:r>
            <a:r>
              <a:rPr lang="en-US" i="0" dirty="0" smtClean="0"/>
              <a:t>→</a:t>
            </a:r>
            <a:r>
              <a:rPr lang="en-US" dirty="0" smtClean="0"/>
              <a:t>  </a:t>
            </a:r>
            <a:r>
              <a:rPr lang="en-US" sz="2400" i="0" dirty="0" smtClean="0"/>
              <a:t>Release  </a:t>
            </a:r>
            <a:r>
              <a:rPr lang="en-US" i="0" dirty="0" smtClean="0"/>
              <a:t>→</a:t>
            </a:r>
            <a:r>
              <a:rPr lang="en-US" sz="2400" i="0" dirty="0" smtClean="0"/>
              <a:t> Lifecycle ↓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/>
          <a:lstStyle/>
          <a:p>
            <a:r>
              <a:rPr lang="en-US" altLang="en-US" sz="3600" dirty="0" smtClean="0"/>
              <a:t>7 Principles of Universal Design share attributes of an Innovation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r>
              <a:rPr lang="en-US" altLang="en-US" sz="2400" i="0" dirty="0" smtClean="0"/>
              <a:t>Novelty</a:t>
            </a:r>
            <a:r>
              <a:rPr lang="en-US" altLang="en-US" sz="2400" b="0" i="0" dirty="0" smtClean="0"/>
              <a:t> in that a product, system or environment offer more features or adaptability than those that previously existed.</a:t>
            </a:r>
          </a:p>
          <a:p>
            <a:r>
              <a:rPr lang="en-US" altLang="en-US" sz="2400" i="0" dirty="0" smtClean="0"/>
              <a:t>Feasibility</a:t>
            </a:r>
            <a:r>
              <a:rPr lang="en-US" altLang="en-US" sz="2400" b="0" i="0" dirty="0" smtClean="0"/>
              <a:t> in that a product, system or environment operates as intended under the full range of conditions specified in the design.</a:t>
            </a:r>
          </a:p>
          <a:p>
            <a:r>
              <a:rPr lang="en-US" altLang="en-US" sz="2400" i="0" dirty="0" smtClean="0"/>
              <a:t>Utility </a:t>
            </a:r>
            <a:r>
              <a:rPr lang="en-US" altLang="en-US" sz="2400" b="0" i="0" dirty="0" smtClean="0"/>
              <a:t>in facilitating function despite the variations in the user’s abilities or their approach taken to the task, while generating an appropriate return to the provider to sustain operation and support.</a:t>
            </a:r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22572</TotalTime>
  <Words>1102</Words>
  <Application>Microsoft Office PowerPoint</Application>
  <PresentationFormat>On-screen Show (4:3)</PresentationFormat>
  <Paragraphs>94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Default Design</vt:lpstr>
      <vt:lpstr> Innovation in Universal Design  “Universal integration of research, education, innovation and enterprise at DIT GrangeGorman”  </vt:lpstr>
      <vt:lpstr>Three University Missions</vt:lpstr>
      <vt:lpstr> Successive Trends</vt:lpstr>
      <vt:lpstr>Third Wave Convergence</vt:lpstr>
      <vt:lpstr>1) Discovery State of Knowledge</vt:lpstr>
      <vt:lpstr>2) Invention State of Knowledge</vt:lpstr>
      <vt:lpstr>3) Innovation State of Knowledge</vt:lpstr>
      <vt:lpstr>Delivering Solutions to Problems involves progress across three Knowledge States</vt:lpstr>
      <vt:lpstr>7 Principles of Universal Design share attributes of an Innovation</vt:lpstr>
      <vt:lpstr>UD Principles abound in Journals</vt:lpstr>
      <vt:lpstr>What’s left to do?</vt:lpstr>
      <vt:lpstr>Lead the Change!</vt:lpstr>
      <vt:lpstr>DIT/CEUD: UD &amp; Innovation</vt:lpstr>
      <vt:lpstr>1) Clarify/Improve Definition &amp; Principles</vt:lpstr>
      <vt:lpstr>2) Overcome Utopian Ideal</vt:lpstr>
      <vt:lpstr>3) Increase Supply of UD</vt:lpstr>
      <vt:lpstr>4) Increase Demand for UD</vt:lpstr>
      <vt:lpstr>5) Promote Evidence-based Practice</vt:lpstr>
      <vt:lpstr>Universal integration of research, education, innovation and enterprise at DIT GrangeGorman?  Yes!</vt:lpstr>
      <vt:lpstr>ACKNOWLEDGEMENT This is a presentation of the Center on Knowledge Translation for Technology Transfer, which is funded by the National Institute on Disability and Rehabilitation Research, U.S. Department of Education under grant #H133A080050.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Distinctions: Research, Development and Commercialization</dc:title>
  <dc:creator>jlflagg</dc:creator>
  <cp:lastModifiedBy>lyarnes</cp:lastModifiedBy>
  <cp:revision>953</cp:revision>
  <dcterms:created xsi:type="dcterms:W3CDTF">2008-12-05T14:51:23Z</dcterms:created>
  <dcterms:modified xsi:type="dcterms:W3CDTF">2018-04-27T15:05:35Z</dcterms:modified>
</cp:coreProperties>
</file>