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7" r:id="rId2"/>
    <p:sldId id="725" r:id="rId3"/>
    <p:sldId id="722" r:id="rId4"/>
    <p:sldId id="723" r:id="rId5"/>
    <p:sldId id="726" r:id="rId6"/>
    <p:sldId id="727" r:id="rId7"/>
    <p:sldId id="728" r:id="rId8"/>
    <p:sldId id="734" r:id="rId9"/>
    <p:sldId id="719" r:id="rId10"/>
    <p:sldId id="718" r:id="rId11"/>
    <p:sldId id="721" r:id="rId12"/>
    <p:sldId id="720" r:id="rId13"/>
    <p:sldId id="709" r:id="rId14"/>
    <p:sldId id="714" r:id="rId15"/>
    <p:sldId id="710" r:id="rId16"/>
    <p:sldId id="711" r:id="rId17"/>
    <p:sldId id="712" r:id="rId18"/>
    <p:sldId id="713" r:id="rId19"/>
    <p:sldId id="715" r:id="rId20"/>
    <p:sldId id="697" r:id="rId21"/>
    <p:sldId id="427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34BBB6"/>
    <a:srgbClr val="3ED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97792" autoAdjust="0"/>
  </p:normalViewPr>
  <p:slideViewPr>
    <p:cSldViewPr>
      <p:cViewPr varScale="1">
        <p:scale>
          <a:sx n="82" d="100"/>
          <a:sy n="82" d="100"/>
        </p:scale>
        <p:origin x="90" y="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>
              <a:defRPr sz="1200"/>
            </a:lvl1pPr>
          </a:lstStyle>
          <a:p>
            <a:fld id="{C3D9057C-920D-7D43-97CD-F1F1C55AA8A3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>
              <a:defRPr sz="1200"/>
            </a:lvl1pPr>
          </a:lstStyle>
          <a:p>
            <a:fld id="{9DC8AE2A-6A7C-1A4F-8CB5-DCE9E2AD3F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4222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>
              <a:defRPr sz="1200"/>
            </a:lvl1pPr>
          </a:lstStyle>
          <a:p>
            <a:fld id="{B65E52B4-920F-4B8F-9C45-A5D4B82778AA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5" rIns="93170" bIns="4658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0" tIns="46585" rIns="93170" bIns="465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>
              <a:defRPr sz="1200"/>
            </a:lvl1pPr>
          </a:lstStyle>
          <a:p>
            <a:fld id="{2041ACC6-FECB-4CCD-9158-4A95CF894A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3920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46A8B52-B906-4F6F-9252-2BFBE7DC95CC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270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D1EE9-0D43-47E8-9223-B271712A18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8AC0D-D91A-40BC-A4C6-6B1E9D0B7C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AB1B5-DA1C-48FE-8CF1-119D718077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2FC86-8EBD-4FA4-B8E0-EAEB7040C0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7D7C6-0E23-4EA6-BFFB-C73778FD2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29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3B434-01AE-4249-A135-664B00F5D1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C318F-E589-4CBA-8DDE-14648B3B17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EC0E4-9C25-4B41-AE83-0ABC0AE94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A9E7C-CB4D-41D1-B643-9D76442738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78ECF-FE31-4C47-BF4B-D49A18CE9F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1D52F-0F9D-4AB2-AE23-A6E1A37985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ACC07-8F96-4ACF-8C7D-95E6A355C0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038ED-FB34-4E84-94C1-80FD39DECC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KT4TT logo med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000" y="38100"/>
            <a:ext cx="12954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lvl1pPr algn="ctr" rtl="0" eaLnBrk="0" fontAlgn="base" hangingPunct="0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ts val="300"/>
        </a:spcAft>
        <a:buChar char="•"/>
        <a:defRPr sz="3200" b="1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200"/>
        </a:spcBef>
        <a:spcAft>
          <a:spcPts val="30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phhp.buffalo.edu/cat/kt4tt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t4tt.buffalo.edu/knowledgebase/model.php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plementationscience.com/content/8/1/21" TargetMode="External"/><Relationship Id="rId2" Type="http://schemas.openxmlformats.org/officeDocument/2006/relationships/hyperlink" Target="http://atia.org/i4a/pages/index.cfm?pageID=464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mplementationscience.com/content/5/1/9" TargetMode="External"/><Relationship Id="rId4" Type="http://schemas.openxmlformats.org/officeDocument/2006/relationships/hyperlink" Target="http://www.implementationscience.com/content/7/1/4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5562600"/>
            <a:ext cx="7467600" cy="119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endParaRPr kumimoji="1" lang="en-US" sz="1500" i="1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>
              <a:spcBef>
                <a:spcPct val="20000"/>
              </a:spcBef>
            </a:pPr>
            <a:r>
              <a:rPr kumimoji="1" lang="en-US" sz="15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Funded by NIDILRR, ACL/DHHS PR# 90DP0054</a:t>
            </a:r>
          </a:p>
          <a:p>
            <a:pPr algn="ctr">
              <a:spcBef>
                <a:spcPct val="20000"/>
              </a:spcBef>
            </a:pPr>
            <a:endParaRPr kumimoji="1" lang="en-US" sz="1600" i="1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>
              <a:spcBef>
                <a:spcPct val="20000"/>
              </a:spcBef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0" i="0" dirty="0" smtClean="0"/>
              <a:t>Joseph P. Lane &amp; James </a:t>
            </a:r>
            <a:r>
              <a:rPr lang="en-US" sz="2800" b="0" i="0" dirty="0" err="1" smtClean="0"/>
              <a:t>Condron</a:t>
            </a:r>
            <a:endParaRPr lang="en-US" sz="2800" b="0" i="0" dirty="0" smtClean="0"/>
          </a:p>
          <a:p>
            <a:pPr algn="ctr" eaLnBrk="1" hangingPunct="1">
              <a:buFontTx/>
              <a:buNone/>
            </a:pPr>
            <a:r>
              <a:rPr lang="en-US" sz="2400" b="0" i="0" dirty="0" smtClean="0"/>
              <a:t>Center on Knowledge Translation for Technology Transfer</a:t>
            </a:r>
          </a:p>
          <a:p>
            <a:pPr algn="ctr" eaLnBrk="1" hangingPunct="1">
              <a:buFontTx/>
              <a:buNone/>
            </a:pPr>
            <a:r>
              <a:rPr lang="en-US" sz="2400" b="0" i="0" dirty="0">
                <a:hlinkClick r:id="rId3"/>
              </a:rPr>
              <a:t>http://sphhp.buffalo.edu/cat/</a:t>
            </a:r>
            <a:r>
              <a:rPr lang="en-US" sz="2400" b="0" i="0" dirty="0" smtClean="0">
                <a:hlinkClick r:id="rId3"/>
              </a:rPr>
              <a:t>kt4tt.html</a:t>
            </a:r>
            <a:endParaRPr lang="en-US" sz="2400" b="0" i="0" dirty="0" smtClean="0"/>
          </a:p>
          <a:p>
            <a:pPr algn="ctr" eaLnBrk="1" hangingPunct="1">
              <a:buFontTx/>
              <a:buNone/>
            </a:pPr>
            <a:r>
              <a:rPr lang="en-US" sz="2400" b="0" i="0" dirty="0" smtClean="0"/>
              <a:t>School of Public Health &amp; Health Professions</a:t>
            </a:r>
          </a:p>
          <a:p>
            <a:pPr algn="ctr" eaLnBrk="1" hangingPunct="1">
              <a:buFontTx/>
              <a:buNone/>
            </a:pPr>
            <a:r>
              <a:rPr lang="en-US" sz="2400" b="0" i="0" dirty="0" smtClean="0"/>
              <a:t> University at Buffalo (SUNY)</a:t>
            </a:r>
          </a:p>
          <a:p>
            <a:pPr algn="ctr" eaLnBrk="1" hangingPunct="1">
              <a:buFontTx/>
              <a:buNone/>
            </a:pPr>
            <a:endParaRPr lang="en-US" sz="2000" dirty="0" smtClean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8382000" cy="1676400"/>
          </a:xfrm>
        </p:spPr>
        <p:txBody>
          <a:bodyPr/>
          <a:lstStyle/>
          <a:p>
            <a:pPr eaLnBrk="1" hangingPunct="1"/>
            <a:r>
              <a:rPr lang="en-US" sz="3600" i="1" dirty="0" smtClean="0"/>
              <a:t>Analytic Tools:  Ensuring industry </a:t>
            </a:r>
            <a:r>
              <a:rPr lang="en-US" sz="3600" i="1" dirty="0"/>
              <a:t>r</a:t>
            </a:r>
            <a:r>
              <a:rPr lang="en-US" sz="3600" i="1" dirty="0" smtClean="0"/>
              <a:t>elevance for university-based R&amp;D projects intending transfer.</a:t>
            </a:r>
            <a:endParaRPr lang="en-US" sz="3200" b="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ages 7, 8 and 9.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4402" y="5091989"/>
            <a:ext cx="7315200" cy="1665293"/>
          </a:xfrm>
          <a:prstGeom prst="rect">
            <a:avLst/>
          </a:prstGeom>
        </p:spPr>
      </p:pic>
      <p:pic>
        <p:nvPicPr>
          <p:cNvPr id="9" name="Picture 8" descr="Stages 4, 5 and 6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4402" y="3034589"/>
            <a:ext cx="7315200" cy="2011542"/>
          </a:xfrm>
          <a:prstGeom prst="rect">
            <a:avLst/>
          </a:prstGeom>
        </p:spPr>
      </p:pic>
      <p:pic>
        <p:nvPicPr>
          <p:cNvPr id="7" name="Picture 6" descr="Stages 1,2 and 3.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6346" y="977189"/>
            <a:ext cx="7315200" cy="2017606"/>
          </a:xfrm>
          <a:prstGeom prst="rect">
            <a:avLst/>
          </a:prstGeom>
        </p:spPr>
      </p:pic>
      <p:pic>
        <p:nvPicPr>
          <p:cNvPr id="6" name="Picture 5" descr="Discovery, Invention and Innovation.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977189"/>
            <a:ext cx="877824" cy="5771693"/>
          </a:xfrm>
          <a:prstGeom prst="rect">
            <a:avLst/>
          </a:prstGeom>
        </p:spPr>
      </p:pic>
      <p:pic>
        <p:nvPicPr>
          <p:cNvPr id="5" name="Picture 4" descr="Phases, Stages and Gates.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172" y="533400"/>
            <a:ext cx="8229600" cy="368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152400"/>
            <a:ext cx="7015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Need to Knowledge (</a:t>
            </a:r>
            <a:r>
              <a:rPr lang="en-US" b="1" dirty="0" err="1" smtClean="0"/>
              <a:t>NtK</a:t>
            </a:r>
            <a:r>
              <a:rPr lang="en-US" b="1" dirty="0" smtClean="0"/>
              <a:t>) Model for Technological Innovations</a:t>
            </a:r>
            <a:endParaRPr lang="en-US" b="1" dirty="0"/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4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5400"/>
          </a:xfrm>
        </p:spPr>
        <p:txBody>
          <a:bodyPr/>
          <a:lstStyle/>
          <a:p>
            <a:r>
              <a:rPr lang="en-US" sz="3600" dirty="0" err="1" smtClean="0"/>
              <a:t>NtK</a:t>
            </a:r>
            <a:r>
              <a:rPr lang="en-US" sz="3600" dirty="0" smtClean="0"/>
              <a:t> Model helps explain where Market Innovations come from: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373563"/>
          </a:xfrm>
        </p:spPr>
        <p:txBody>
          <a:bodyPr/>
          <a:lstStyle/>
          <a:p>
            <a:r>
              <a:rPr lang="en-US" sz="2800" b="0" i="0" dirty="0" smtClean="0"/>
              <a:t>Clarifies processes and mechanisms underlying technology-based Innovation, by integrating academic &amp; industry literature.</a:t>
            </a:r>
          </a:p>
          <a:p>
            <a:r>
              <a:rPr lang="en-US" sz="2800" b="0" i="0" dirty="0" smtClean="0"/>
              <a:t>Establishes linkages between three distinct methods and their respective knowledge outputs for implementation/communication.</a:t>
            </a:r>
          </a:p>
          <a:p>
            <a:r>
              <a:rPr lang="en-US" sz="2800" b="0" i="0" dirty="0" smtClean="0"/>
              <a:t>Offers structure to sponsors &amp; grantees for program/project planning, implementation, monitoring and evaluation. </a:t>
            </a:r>
            <a:endParaRPr lang="en-US" sz="2800" b="0" i="0" dirty="0"/>
          </a:p>
        </p:txBody>
      </p:sp>
    </p:spTree>
    <p:extLst>
      <p:ext uri="{BB962C8B-B14F-4D97-AF65-F5344CB8AC3E}">
        <p14:creationId xmlns:p14="http://schemas.microsoft.com/office/powerpoint/2010/main" val="41189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686800" cy="1325562"/>
          </a:xfrm>
        </p:spPr>
        <p:txBody>
          <a:bodyPr/>
          <a:lstStyle/>
          <a:p>
            <a:r>
              <a:rPr lang="en-US" sz="3200" dirty="0" smtClean="0"/>
              <a:t>Problem:  </a:t>
            </a:r>
            <a:r>
              <a:rPr lang="en-US" sz="3200" dirty="0" err="1" smtClean="0"/>
              <a:t>NtK</a:t>
            </a:r>
            <a:r>
              <a:rPr lang="en-US" sz="3200" dirty="0" smtClean="0"/>
              <a:t> Model lacked details on Technical, Business &amp; Marketing Analysis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sz="2800" b="0" i="0" dirty="0" smtClean="0"/>
              <a:t>These analyses are required throughout all three Phases, while most Grantees are only familiar with a sub-set of them.</a:t>
            </a:r>
          </a:p>
          <a:p>
            <a:r>
              <a:rPr lang="en-US" sz="2800" b="0" i="0" dirty="0" smtClean="0"/>
              <a:t>Technical, market and customer analyses address three different yet equally critical issues for technological innovation.</a:t>
            </a:r>
          </a:p>
          <a:p>
            <a:r>
              <a:rPr lang="en-US" sz="2800" b="0" i="0" dirty="0" smtClean="0"/>
              <a:t>Knowing what you don’t know but need to do is critical to creating a successful transfer team.</a:t>
            </a:r>
            <a:endParaRPr lang="en-US" sz="2800" b="0" i="0" dirty="0"/>
          </a:p>
        </p:txBody>
      </p:sp>
    </p:spTree>
    <p:extLst>
      <p:ext uri="{BB962C8B-B14F-4D97-AF65-F5344CB8AC3E}">
        <p14:creationId xmlns:p14="http://schemas.microsoft.com/office/powerpoint/2010/main" val="162723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Ireland/USA Partnership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b="0" i="0" dirty="0" smtClean="0"/>
              <a:t>Dr. James </a:t>
            </a:r>
            <a:r>
              <a:rPr lang="en-US" b="0" i="0" dirty="0" err="1" smtClean="0"/>
              <a:t>Condron</a:t>
            </a:r>
            <a:r>
              <a:rPr lang="en-US" b="0" i="0" dirty="0" smtClean="0"/>
              <a:t> &amp; Professor Eugene Coyle – School of Engineering, Dublin Institutes of Technology.</a:t>
            </a:r>
          </a:p>
          <a:p>
            <a:r>
              <a:rPr lang="en-US" b="0" i="0" dirty="0" smtClean="0"/>
              <a:t>Dr. Gerald Craddock &amp; James Hubbard, National Disability Association, Ireland.</a:t>
            </a:r>
          </a:p>
          <a:p>
            <a:r>
              <a:rPr lang="en-US" b="0" i="0" dirty="0" smtClean="0"/>
              <a:t>Joseph Lane, Jennifer Flagg &amp; Michelle Lockett, University at Buffalo, USA.</a:t>
            </a:r>
            <a:endParaRPr lang="en-US" b="0" i="0" dirty="0"/>
          </a:p>
        </p:txBody>
      </p:sp>
    </p:spTree>
    <p:extLst>
      <p:ext uri="{BB962C8B-B14F-4D97-AF65-F5344CB8AC3E}">
        <p14:creationId xmlns:p14="http://schemas.microsoft.com/office/powerpoint/2010/main" val="4244642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obox.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2971800"/>
            <a:ext cx="1371600" cy="1371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i="0" dirty="0" smtClean="0"/>
              <a:t>Go to tools for Technical, Marketing </a:t>
            </a:r>
          </a:p>
          <a:p>
            <a:pPr algn="ctr">
              <a:buNone/>
            </a:pPr>
            <a:r>
              <a:rPr lang="en-US" i="0" dirty="0" smtClean="0"/>
              <a:t>and Customer Analyses</a:t>
            </a:r>
          </a:p>
          <a:p>
            <a:pPr algn="ctr">
              <a:buNone/>
            </a:pPr>
            <a:endParaRPr lang="en-US" i="0" dirty="0" smtClean="0"/>
          </a:p>
          <a:p>
            <a:pPr algn="ctr">
              <a:buNone/>
            </a:pPr>
            <a:endParaRPr lang="en-US" i="0" dirty="0" smtClean="0"/>
          </a:p>
          <a:p>
            <a:pPr algn="ctr">
              <a:buNone/>
            </a:pPr>
            <a:r>
              <a:rPr lang="en-US" sz="2400" i="0" dirty="0" smtClean="0">
                <a:hlinkClick r:id="rId3"/>
              </a:rPr>
              <a:t>http://kt4tt.buffalo.edu/knowledgebase/model.php</a:t>
            </a:r>
            <a:endParaRPr lang="en-US" sz="2400" b="0" i="0" dirty="0" smtClean="0"/>
          </a:p>
          <a:p>
            <a:pPr algn="ctr">
              <a:buNone/>
            </a:pPr>
            <a:endParaRPr lang="en-US" i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NtK</a:t>
            </a:r>
            <a:r>
              <a:rPr lang="en-US" dirty="0" smtClean="0"/>
              <a:t> Model’s Toolbox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6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3200" dirty="0" smtClean="0"/>
              <a:t>Five Competency Categories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059363"/>
          </a:xfrm>
        </p:spPr>
        <p:txBody>
          <a:bodyPr/>
          <a:lstStyle/>
          <a:p>
            <a:pPr lvl="0"/>
            <a:r>
              <a:rPr lang="en-US" sz="2000" b="0" i="0" u="sng" dirty="0" smtClean="0"/>
              <a:t>Electrical/electronic engineering tools:</a:t>
            </a:r>
            <a:r>
              <a:rPr lang="en-US" sz="2000" b="0" i="0" dirty="0" smtClean="0"/>
              <a:t> measurement systems, design and testing systems and mass manufacturing tools.</a:t>
            </a:r>
          </a:p>
          <a:p>
            <a:pPr lvl="0"/>
            <a:r>
              <a:rPr lang="en-US" sz="2000" b="0" i="0" u="sng" dirty="0" smtClean="0"/>
              <a:t>Material science tools:</a:t>
            </a:r>
            <a:r>
              <a:rPr lang="en-US" sz="2000" b="0" i="0" dirty="0" smtClean="0"/>
              <a:t> required to make the choice for a particular manufacturing material or to examine the characteristics of a potential material.</a:t>
            </a:r>
          </a:p>
          <a:p>
            <a:pPr lvl="0"/>
            <a:r>
              <a:rPr lang="en-US" sz="2000" b="0" i="0" u="sng" dirty="0" smtClean="0"/>
              <a:t>Mechanical engineering tools:</a:t>
            </a:r>
            <a:r>
              <a:rPr lang="en-US" sz="2000" b="0" i="0" dirty="0" smtClean="0"/>
              <a:t> encompasses the generation and application of heat and mechanical power and the design, production, and use of machines and tools.</a:t>
            </a:r>
          </a:p>
          <a:p>
            <a:pPr lvl="0"/>
            <a:r>
              <a:rPr lang="en-US" sz="2000" b="0" i="0" u="sng" dirty="0" smtClean="0"/>
              <a:t>Business tools:</a:t>
            </a:r>
            <a:r>
              <a:rPr lang="en-US" sz="2000" b="0" i="0" dirty="0" smtClean="0"/>
              <a:t> such as quantifying customer requirements, benchmarking, marketing tools, business feasibility, process improvement and return on investment.</a:t>
            </a:r>
          </a:p>
          <a:p>
            <a:r>
              <a:rPr lang="en-US" sz="2000" b="0" i="0" u="sng" dirty="0" smtClean="0"/>
              <a:t>Inclusive/Universal Design tools: </a:t>
            </a:r>
            <a:r>
              <a:rPr lang="en-US" sz="2000" b="0" i="0" dirty="0" smtClean="0"/>
              <a:t>to ensure that the widest possible audience will be considered in the design process, regardless of age, size, ability or disability.</a:t>
            </a:r>
          </a:p>
          <a:p>
            <a:pPr lvl="0"/>
            <a:endParaRPr lang="en-US" sz="2000" b="0" i="0" dirty="0"/>
          </a:p>
        </p:txBody>
      </p:sp>
    </p:spTree>
    <p:extLst>
      <p:ext uri="{BB962C8B-B14F-4D97-AF65-F5344CB8AC3E}">
        <p14:creationId xmlns:p14="http://schemas.microsoft.com/office/powerpoint/2010/main" val="210739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200" dirty="0" smtClean="0"/>
              <a:t>Type/Range of Tools</a:t>
            </a:r>
            <a:endParaRPr lang="en-US" sz="3200" dirty="0"/>
          </a:p>
        </p:txBody>
      </p:sp>
      <p:pic>
        <p:nvPicPr>
          <p:cNvPr id="3074" name="Picture 2" descr="Tool types and ranges table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7924800" cy="513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2662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3200" dirty="0" smtClean="0"/>
              <a:t>Distribution of 79 Tools by Group</a:t>
            </a:r>
            <a:endParaRPr lang="en-US" sz="3200" dirty="0"/>
          </a:p>
        </p:txBody>
      </p:sp>
      <p:pic>
        <p:nvPicPr>
          <p:cNvPr id="1026" name="Picture 2" descr="Tools distribution table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576" y="1143000"/>
            <a:ext cx="7418847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4543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304800"/>
          </a:xfrm>
        </p:spPr>
        <p:txBody>
          <a:bodyPr/>
          <a:lstStyle/>
          <a:p>
            <a:r>
              <a:rPr lang="en-US" sz="3200" dirty="0" smtClean="0"/>
              <a:t>Screen Image of Tool Summary</a:t>
            </a:r>
            <a:endParaRPr lang="en-US" sz="3200" dirty="0"/>
          </a:p>
        </p:txBody>
      </p:sp>
      <p:pic>
        <p:nvPicPr>
          <p:cNvPr id="4098" name="Picture 2" descr="Tool summary screensot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066800"/>
            <a:ext cx="7062284" cy="526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7662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3600" dirty="0" smtClean="0"/>
              <a:t>Related Publications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458200" cy="5059363"/>
          </a:xfrm>
        </p:spPr>
        <p:txBody>
          <a:bodyPr/>
          <a:lstStyle/>
          <a:p>
            <a:r>
              <a:rPr lang="en-US" sz="1800" b="0" i="0" dirty="0" smtClean="0"/>
              <a:t>Flagg, JA, Lockett, MM, </a:t>
            </a:r>
            <a:r>
              <a:rPr lang="en-US" sz="1800" b="0" i="0" dirty="0" err="1" smtClean="0"/>
              <a:t>Condron</a:t>
            </a:r>
            <a:r>
              <a:rPr lang="en-US" sz="1800" b="0" i="0" dirty="0" smtClean="0"/>
              <a:t> J &amp; Lane, JP (2015). “Tools for analysis in Assistive Technology research, development and production.”  </a:t>
            </a:r>
            <a:r>
              <a:rPr lang="en-US" sz="1800" b="0" dirty="0" smtClean="0"/>
              <a:t>Assistive Technology Outcomes </a:t>
            </a:r>
            <a:r>
              <a:rPr lang="en-US" sz="1800" b="0" dirty="0"/>
              <a:t>and Benefits</a:t>
            </a:r>
            <a:r>
              <a:rPr lang="en-US" sz="1800" b="0" i="0" dirty="0"/>
              <a:t>, 9, 1, 20-37. </a:t>
            </a:r>
            <a:r>
              <a:rPr lang="en-US" sz="1800" b="0" i="0" dirty="0">
                <a:hlinkClick r:id="rId2"/>
              </a:rPr>
              <a:t>http://atia.org/i4a/pages/index.cfm?pageID=</a:t>
            </a:r>
            <a:r>
              <a:rPr lang="en-US" sz="1800" b="0" i="0" dirty="0" smtClean="0">
                <a:hlinkClick r:id="rId2"/>
              </a:rPr>
              <a:t>4643</a:t>
            </a:r>
            <a:endParaRPr lang="en-US" sz="1800" b="0" i="0" dirty="0" smtClean="0"/>
          </a:p>
          <a:p>
            <a:r>
              <a:rPr lang="en-US" sz="1800" b="0" i="0" dirty="0" smtClean="0"/>
              <a:t>Flagg, J, Lane, J., &amp; Lockett M.  (2013) “Need to Knowledge (</a:t>
            </a:r>
            <a:r>
              <a:rPr lang="en-US" sz="1800" b="0" i="0" dirty="0" err="1" smtClean="0"/>
              <a:t>NtK</a:t>
            </a:r>
            <a:r>
              <a:rPr lang="en-US" sz="1800" b="0" i="0" dirty="0" smtClean="0"/>
              <a:t>) Model:  An Evidence-based Framework for Generating Technology-based Innovations.”  Implementation Science, 8, 21, </a:t>
            </a:r>
            <a:r>
              <a:rPr lang="en-US" sz="1800" b="0" i="0" u="sng" dirty="0" smtClean="0">
                <a:hlinkClick r:id="rId3"/>
              </a:rPr>
              <a:t>http://www.implementationscience.com/content/8/1/21</a:t>
            </a:r>
            <a:endParaRPr lang="en-US" sz="1800" b="0" i="0" u="sng" dirty="0" smtClean="0"/>
          </a:p>
          <a:p>
            <a:r>
              <a:rPr lang="en-US" sz="1800" b="0" i="0" dirty="0" smtClean="0"/>
              <a:t>Stone</a:t>
            </a:r>
            <a:r>
              <a:rPr lang="en-US" sz="1800" b="0" i="0" dirty="0"/>
              <a:t>, V. &amp; Lane J (2012).  “Modeling the Technology Innovation Process: How the implementation of science, engineering and industry methods combine to generate beneficial socio-economic impacts.”  </a:t>
            </a:r>
            <a:r>
              <a:rPr lang="en-US" sz="1800" b="0" dirty="0"/>
              <a:t>Implementation Science</a:t>
            </a:r>
            <a:r>
              <a:rPr lang="en-US" sz="1800" b="0" i="0" dirty="0"/>
              <a:t>, 7, 1, 44. </a:t>
            </a:r>
            <a:r>
              <a:rPr lang="en-US" sz="1800" b="0" i="0" u="sng" dirty="0">
                <a:hlinkClick r:id="rId4"/>
              </a:rPr>
              <a:t>http://www.implementationscience.com/content/7/1/44</a:t>
            </a:r>
            <a:r>
              <a:rPr lang="en-US" sz="1800" b="0" i="0" dirty="0"/>
              <a:t>.</a:t>
            </a:r>
          </a:p>
          <a:p>
            <a:pPr lvl="0"/>
            <a:r>
              <a:rPr lang="en-US" sz="1800" b="0" i="0" dirty="0"/>
              <a:t>Lane, J &amp; Flagg, J.  (2010) “Translating 3 States of Knowledge:  Discovery, Invention &amp; Innovation.”  </a:t>
            </a:r>
            <a:r>
              <a:rPr lang="en-US" sz="1800" b="0" dirty="0"/>
              <a:t>Implementation Science</a:t>
            </a:r>
            <a:r>
              <a:rPr lang="en-US" sz="1800" b="0" i="0" dirty="0"/>
              <a:t>, 5, 1, 9.  </a:t>
            </a:r>
            <a:r>
              <a:rPr lang="en-US" sz="1800" b="0" i="0" u="sng" dirty="0">
                <a:hlinkClick r:id="rId5"/>
              </a:rPr>
              <a:t>http://www.implementationscience.com/content/5/1/9</a:t>
            </a:r>
            <a:endParaRPr lang="en-US" sz="1800" b="0" i="0" dirty="0"/>
          </a:p>
          <a:p>
            <a:endParaRPr lang="en-US" sz="1800" b="0" i="0" u="sng" dirty="0" smtClean="0"/>
          </a:p>
        </p:txBody>
      </p:sp>
    </p:spTree>
    <p:extLst>
      <p:ext uri="{BB962C8B-B14F-4D97-AF65-F5344CB8AC3E}">
        <p14:creationId xmlns:p14="http://schemas.microsoft.com/office/powerpoint/2010/main" val="522267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What’s this session about?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058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400" b="0" i="0" dirty="0" smtClean="0"/>
              <a:t>It’s about clarifying the role of government-sponsored and university-based R&amp;D projects intending to benefit society by generating innovative products and services;</a:t>
            </a:r>
          </a:p>
          <a:p>
            <a:r>
              <a:rPr lang="en-US" sz="2400" b="0" i="0" dirty="0" smtClean="0"/>
              <a:t>For programs intending societal benefit, </a:t>
            </a:r>
            <a:r>
              <a:rPr lang="en-US" sz="2400" b="0" i="0" dirty="0"/>
              <a:t>t</a:t>
            </a:r>
            <a:r>
              <a:rPr lang="en-US" sz="2400" b="0" i="0" dirty="0" smtClean="0"/>
              <a:t>he role of university R&amp;D is within the broader context of the commercial marketplace.</a:t>
            </a:r>
          </a:p>
          <a:p>
            <a:r>
              <a:rPr lang="en-US" sz="2400" b="0" i="0" dirty="0" smtClean="0"/>
              <a:t>Sponsors and Investigators must subordinate their own expertise and incentives to the requirements of industry.</a:t>
            </a:r>
            <a:endParaRPr lang="en-US" sz="2400" b="0" i="0" dirty="0"/>
          </a:p>
          <a:p>
            <a:r>
              <a:rPr lang="en-US" sz="2400" b="0" i="0" dirty="0" smtClean="0"/>
              <a:t>The key to successful transfers of university-based technology is prior to grant engagement of corporations, and providing evidence deemed valid by industry.</a:t>
            </a:r>
            <a:endParaRPr lang="en-US" sz="2400" b="0" i="0" dirty="0"/>
          </a:p>
        </p:txBody>
      </p:sp>
    </p:spTree>
    <p:extLst>
      <p:ext uri="{BB962C8B-B14F-4D97-AF65-F5344CB8AC3E}">
        <p14:creationId xmlns:p14="http://schemas.microsoft.com/office/powerpoint/2010/main" val="75128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ag of China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181600"/>
            <a:ext cx="1295400" cy="838200"/>
          </a:xfrm>
          <a:prstGeom prst="rect">
            <a:avLst/>
          </a:prstGeom>
        </p:spPr>
      </p:pic>
      <p:pic>
        <p:nvPicPr>
          <p:cNvPr id="6" name="Picture 5" descr="Flag of the Netherlands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19200"/>
            <a:ext cx="1293091" cy="812800"/>
          </a:xfrm>
          <a:prstGeom prst="rect">
            <a:avLst/>
          </a:prstGeom>
        </p:spPr>
      </p:pic>
      <p:pic>
        <p:nvPicPr>
          <p:cNvPr id="7" name="Picture 6" descr="Flag of Finland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438399"/>
            <a:ext cx="1295400" cy="814251"/>
          </a:xfrm>
          <a:prstGeom prst="rect">
            <a:avLst/>
          </a:prstGeom>
        </p:spPr>
      </p:pic>
      <p:pic>
        <p:nvPicPr>
          <p:cNvPr id="8" name="Picture 7" descr="Flag of France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2743200"/>
            <a:ext cx="1295400" cy="869623"/>
          </a:xfrm>
          <a:prstGeom prst="rect">
            <a:avLst/>
          </a:prstGeom>
        </p:spPr>
      </p:pic>
      <p:pic>
        <p:nvPicPr>
          <p:cNvPr id="9" name="Picture 8" descr="German flag.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304800"/>
            <a:ext cx="1219200" cy="766354"/>
          </a:xfrm>
          <a:prstGeom prst="rect">
            <a:avLst/>
          </a:prstGeom>
        </p:spPr>
      </p:pic>
      <p:pic>
        <p:nvPicPr>
          <p:cNvPr id="10" name="Picture 9" descr="Flag of Greece.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5410200"/>
            <a:ext cx="1333500" cy="838200"/>
          </a:xfrm>
          <a:prstGeom prst="rect">
            <a:avLst/>
          </a:prstGeom>
        </p:spPr>
      </p:pic>
      <p:pic>
        <p:nvPicPr>
          <p:cNvPr id="11" name="Picture 10" descr="Flag of Italy.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1200" y="228600"/>
            <a:ext cx="1219200" cy="766354"/>
          </a:xfrm>
          <a:prstGeom prst="rect">
            <a:avLst/>
          </a:prstGeom>
        </p:spPr>
      </p:pic>
      <p:pic>
        <p:nvPicPr>
          <p:cNvPr id="12" name="Picture 11" descr="Flag of Japan.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6200" y="228600"/>
            <a:ext cx="1219200" cy="766354"/>
          </a:xfrm>
          <a:prstGeom prst="rect">
            <a:avLst/>
          </a:prstGeom>
        </p:spPr>
      </p:pic>
      <p:pic>
        <p:nvPicPr>
          <p:cNvPr id="13" name="Picture 12" descr="Flag of South Korea.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1400" y="4114800"/>
            <a:ext cx="1295400" cy="814252"/>
          </a:xfrm>
          <a:prstGeom prst="rect">
            <a:avLst/>
          </a:prstGeom>
        </p:spPr>
      </p:pic>
      <p:pic>
        <p:nvPicPr>
          <p:cNvPr id="14" name="Picture 13" descr="Flag of Portugal.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000" y="3886200"/>
            <a:ext cx="1295400" cy="814251"/>
          </a:xfrm>
          <a:prstGeom prst="rect">
            <a:avLst/>
          </a:prstGeom>
        </p:spPr>
      </p:pic>
      <p:pic>
        <p:nvPicPr>
          <p:cNvPr id="15" name="Picture 14" descr="Flag of Russia.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5000" y="228600"/>
            <a:ext cx="1229591" cy="772885"/>
          </a:xfrm>
          <a:prstGeom prst="rect">
            <a:avLst/>
          </a:prstGeom>
        </p:spPr>
      </p:pic>
      <p:pic>
        <p:nvPicPr>
          <p:cNvPr id="16" name="Picture 15" descr="Flag of Spain.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91400" y="1524000"/>
            <a:ext cx="1293091" cy="8128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28800" y="1524000"/>
            <a:ext cx="541020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/>
              <a:t>Issues in Science, Technology &amp; Innovation </a:t>
            </a:r>
            <a:r>
              <a:rPr lang="en-US" dirty="0" smtClean="0"/>
              <a:t>Policies.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en-US" dirty="0"/>
              <a:t>Three States of Knowledge – Origins, Relationships &amp; </a:t>
            </a:r>
            <a:r>
              <a:rPr lang="en-US" dirty="0" smtClean="0"/>
              <a:t>Transitions.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en-US" dirty="0"/>
              <a:t>Comprehensive Model of Technological </a:t>
            </a:r>
            <a:r>
              <a:rPr lang="en-US" dirty="0" smtClean="0"/>
              <a:t>Innovation.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en-US" dirty="0"/>
              <a:t>Tools for Effective Knowledge </a:t>
            </a:r>
            <a:r>
              <a:rPr lang="en-US" dirty="0" smtClean="0"/>
              <a:t>Translation.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en-US" dirty="0"/>
              <a:t>Tools for Successful Technology </a:t>
            </a:r>
            <a:r>
              <a:rPr lang="en-US" dirty="0" smtClean="0"/>
              <a:t>Transfer.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en-US" dirty="0"/>
              <a:t>Tools for Achieving Invention </a:t>
            </a:r>
            <a:r>
              <a:rPr lang="en-US" dirty="0" smtClean="0"/>
              <a:t>Commercialization.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en-US" dirty="0"/>
              <a:t>Market Research </a:t>
            </a:r>
            <a:r>
              <a:rPr lang="en-US" dirty="0" smtClean="0"/>
              <a:t>Resources.</a:t>
            </a:r>
            <a:endParaRPr lang="en-US" dirty="0"/>
          </a:p>
        </p:txBody>
      </p:sp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eople using assistive devices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971800"/>
            <a:ext cx="8229600" cy="1981200"/>
          </a:xfrm>
        </p:spPr>
      </p:pic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1295400" y="5181600"/>
            <a:ext cx="6553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 </a:t>
            </a:r>
            <a:r>
              <a:rPr lang="en-US" dirty="0"/>
              <a:t>The </a:t>
            </a:r>
            <a:r>
              <a:rPr lang="en-US" dirty="0" smtClean="0"/>
              <a:t>contents </a:t>
            </a:r>
            <a:r>
              <a:rPr lang="en-US" dirty="0"/>
              <a:t>do not necessarily represent the policy of NIDILRR, ACL, HHS, and you should not assume endorsement by the Federal Government</a:t>
            </a:r>
            <a:r>
              <a:rPr lang="en-US" dirty="0" smtClean="0"/>
              <a:t>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98120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ACKNOWLEDGEMENT</a:t>
            </a:r>
            <a:r>
              <a:rPr lang="en-US" sz="2400" b="0" dirty="0" smtClean="0">
                <a:latin typeface="Calibri" pitchFamily="34" charset="0"/>
              </a:rPr>
              <a:t/>
            </a:r>
            <a:br>
              <a:rPr lang="en-US" sz="2400" b="0" dirty="0" smtClean="0">
                <a:latin typeface="Calibri" pitchFamily="34" charset="0"/>
              </a:rPr>
            </a:br>
            <a:r>
              <a:rPr lang="en-US" sz="1800" b="0" dirty="0" smtClean="0"/>
              <a:t>The </a:t>
            </a:r>
            <a:r>
              <a:rPr lang="en-US" sz="1800" b="0" dirty="0"/>
              <a:t>contents </a:t>
            </a:r>
            <a:r>
              <a:rPr lang="en-US" sz="1800" b="0" dirty="0" smtClean="0"/>
              <a:t>were created </a:t>
            </a:r>
            <a:r>
              <a:rPr lang="en-US" sz="1800" b="0" dirty="0"/>
              <a:t>under a </a:t>
            </a:r>
            <a:r>
              <a:rPr lang="en-US" sz="1800" b="0" dirty="0" smtClean="0"/>
              <a:t>cooperative agreement </a:t>
            </a:r>
            <a:r>
              <a:rPr lang="en-US" sz="1800" b="0" dirty="0"/>
              <a:t>from the 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>National </a:t>
            </a:r>
            <a:r>
              <a:rPr lang="en-US" sz="1800" b="0" dirty="0"/>
              <a:t>Institute on Disability, Independent Living, and Rehabilitation Research </a:t>
            </a:r>
            <a:r>
              <a:rPr lang="en-US" sz="1800" b="0" dirty="0" smtClean="0"/>
              <a:t>(</a:t>
            </a:r>
            <a:r>
              <a:rPr lang="en-US" sz="1800" b="0" dirty="0"/>
              <a:t>#</a:t>
            </a:r>
            <a:r>
              <a:rPr lang="en-US" sz="1800" b="0" dirty="0" smtClean="0"/>
              <a:t>90DP0054)</a:t>
            </a:r>
            <a:r>
              <a:rPr lang="en-US" sz="1800" b="0" dirty="0"/>
              <a:t>.  NIDILRR is a Center within the Administration for Community Living (ACL), Department of Health and Human Services (HHS</a:t>
            </a:r>
            <a:r>
              <a:rPr lang="en-US" sz="1800" b="0" dirty="0" smtClean="0"/>
              <a:t>).</a:t>
            </a:r>
            <a:r>
              <a:rPr lang="en-US" sz="1800" b="0" dirty="0"/>
              <a:t> </a:t>
            </a:r>
            <a:endParaRPr lang="en-US" sz="18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sz="2800" dirty="0" smtClean="0"/>
              <a:t>Public Support for Knowledge Creation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648201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000" dirty="0" smtClean="0"/>
              <a:t>Grant-based Scientific Research</a:t>
            </a:r>
            <a:r>
              <a:rPr lang="en-US" sz="2000" i="0" dirty="0" smtClean="0"/>
              <a:t> Programs </a:t>
            </a:r>
            <a:r>
              <a:rPr lang="en-US" sz="2000" b="0" i="0" dirty="0" smtClean="0"/>
              <a:t>– Exploration to discover new  knowledge about physical world (science/medicine).  	</a:t>
            </a:r>
            <a:r>
              <a:rPr lang="en-US" sz="2000" b="0" i="1" dirty="0" smtClean="0">
                <a:solidFill>
                  <a:srgbClr val="0000FF"/>
                </a:solidFill>
              </a:rPr>
              <a:t>Grant-based Scholarship → Peer System → Publish for Tenure</a:t>
            </a:r>
            <a:r>
              <a:rPr lang="en-US" sz="2000" b="0" dirty="0" smtClean="0">
                <a:solidFill>
                  <a:srgbClr val="0000FF"/>
                </a:solidFill>
              </a:rPr>
              <a:t>.</a:t>
            </a:r>
          </a:p>
          <a:p>
            <a:pPr marL="342900" lvl="1" indent="-342900">
              <a:buFontTx/>
              <a:buChar char="•"/>
            </a:pPr>
            <a:r>
              <a:rPr lang="en-US" sz="2000" dirty="0" smtClean="0"/>
              <a:t>Contract R&amp;D for Production Programs</a:t>
            </a:r>
            <a:r>
              <a:rPr lang="en-US" sz="2000" b="0" dirty="0" smtClean="0"/>
              <a:t> – Application of S&amp;E to deliver specified products with national value (defense/energy):  	</a:t>
            </a:r>
            <a:r>
              <a:rPr lang="en-US" sz="2000" b="0" i="1" dirty="0" smtClean="0">
                <a:solidFill>
                  <a:srgbClr val="008000"/>
                </a:solidFill>
              </a:rPr>
              <a:t>Contract Production → Performance Specs → Sell for Profit.</a:t>
            </a:r>
          </a:p>
          <a:p>
            <a:pPr>
              <a:buNone/>
            </a:pPr>
            <a:r>
              <a:rPr lang="en-US" sz="2000" b="0" dirty="0" smtClean="0">
                <a:solidFill>
                  <a:srgbClr val="00B050"/>
                </a:solidFill>
              </a:rPr>
              <a:t>-    	</a:t>
            </a:r>
            <a:r>
              <a:rPr lang="en-US" sz="2000" b="0" dirty="0" smtClean="0"/>
              <a:t>BOTH of t</a:t>
            </a:r>
            <a:r>
              <a:rPr lang="en-US" sz="1800" b="0" dirty="0" smtClean="0"/>
              <a:t>hese programs work well - because their respective expectations, systems and incentives are closely and properly aligned. </a:t>
            </a:r>
          </a:p>
          <a:p>
            <a:r>
              <a:rPr lang="en-US" sz="2000" dirty="0" smtClean="0"/>
              <a:t>Sponsored “R&amp;D” for “S&amp;T” Innovation</a:t>
            </a:r>
            <a:r>
              <a:rPr lang="en-US" sz="2000" i="0" dirty="0" smtClean="0"/>
              <a:t> </a:t>
            </a:r>
            <a:r>
              <a:rPr lang="en-US" sz="2000" b="0" i="0" dirty="0" smtClean="0"/>
              <a:t>– Generate S&amp;E outputs for commercial exploitation to generate beneficial socio-economic impacts.                                                            	</a:t>
            </a:r>
            <a:r>
              <a:rPr lang="en-US" sz="2000" b="0" dirty="0" smtClean="0">
                <a:solidFill>
                  <a:srgbClr val="FF0000"/>
                </a:solidFill>
              </a:rPr>
              <a:t>Scholarly outputs for tenure ≠ Corporate requirements for profit</a:t>
            </a:r>
            <a:r>
              <a:rPr lang="en-US" sz="2000" i="0" dirty="0" smtClean="0">
                <a:solidFill>
                  <a:srgbClr val="FF0000"/>
                </a:solidFill>
              </a:rPr>
              <a:t> </a:t>
            </a:r>
            <a:endParaRPr lang="en-US" sz="2000" b="0" i="0" dirty="0" smtClean="0">
              <a:solidFill>
                <a:srgbClr val="FF0000"/>
              </a:solidFill>
            </a:endParaRPr>
          </a:p>
          <a:p>
            <a:pPr lvl="1">
              <a:buFontTx/>
              <a:buChar char="-"/>
            </a:pPr>
            <a:r>
              <a:rPr lang="en-US" sz="1800" b="0" i="0" dirty="0" smtClean="0">
                <a:solidFill>
                  <a:srgbClr val="000000"/>
                </a:solidFill>
              </a:rPr>
              <a:t>HYBRID programs have many </a:t>
            </a:r>
            <a:r>
              <a:rPr lang="en-US" sz="1800" b="0" dirty="0" smtClean="0">
                <a:solidFill>
                  <a:srgbClr val="000000"/>
                </a:solidFill>
              </a:rPr>
              <a:t>problems because their expectations, systems and incentives are misaligned or even incongruent!                                  </a:t>
            </a:r>
            <a:endParaRPr lang="en-US" sz="1800" i="0" dirty="0" smtClean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endParaRPr lang="en-US" sz="2000" b="0" dirty="0" smtClean="0">
              <a:solidFill>
                <a:srgbClr val="FF0000"/>
              </a:solidFill>
            </a:endParaRP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5570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r>
              <a:rPr lang="en-US" sz="3200" dirty="0" smtClean="0"/>
              <a:t>Hybrid Programs intending Impact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z="2000" i="0" dirty="0" smtClean="0"/>
              <a:t>United States –</a:t>
            </a:r>
          </a:p>
          <a:p>
            <a:pPr lvl="1"/>
            <a:r>
              <a:rPr lang="en-US" sz="1600" b="0" i="0" dirty="0" smtClean="0"/>
              <a:t>All SBIR</a:t>
            </a:r>
            <a:r>
              <a:rPr lang="en-US" sz="1600" b="0" dirty="0" smtClean="0"/>
              <a:t> &amp; </a:t>
            </a:r>
            <a:r>
              <a:rPr lang="en-US" sz="1600" b="0" i="0" dirty="0" smtClean="0"/>
              <a:t>STTR Programs</a:t>
            </a:r>
            <a:r>
              <a:rPr lang="en-US" sz="1600" i="0" dirty="0" smtClean="0"/>
              <a:t>;  NSF</a:t>
            </a:r>
            <a:r>
              <a:rPr lang="en-US" sz="1600" b="0" i="0" dirty="0" smtClean="0"/>
              <a:t> – Engineering Research Centers (ERC); Industry/University Cooperative Research Centers (I/U CRC); Innovation Corps (I-Corp);  </a:t>
            </a:r>
            <a:r>
              <a:rPr lang="en-US" sz="1600" i="0" dirty="0" smtClean="0"/>
              <a:t>NIH</a:t>
            </a:r>
            <a:r>
              <a:rPr lang="en-US" sz="1600" b="0" i="0" dirty="0" smtClean="0"/>
              <a:t> – Program on Public/Private Partnerships</a:t>
            </a:r>
            <a:r>
              <a:rPr lang="en-US" sz="1600" b="0" dirty="0" smtClean="0"/>
              <a:t>;  </a:t>
            </a:r>
            <a:r>
              <a:rPr lang="en-US" sz="1600" i="0" dirty="0" smtClean="0"/>
              <a:t>NIST</a:t>
            </a:r>
            <a:r>
              <a:rPr lang="en-US" sz="1600" b="0" i="0" dirty="0" smtClean="0"/>
              <a:t> – Technology Innovation Program (TIP); </a:t>
            </a:r>
            <a:r>
              <a:rPr lang="en-US" sz="1600" i="0" dirty="0" err="1" smtClean="0"/>
              <a:t>DoEd</a:t>
            </a:r>
            <a:r>
              <a:rPr lang="en-US" sz="1600" b="0" i="0" dirty="0" smtClean="0"/>
              <a:t> – Rehabilitation Engineering Research Centers (RERC); Field Initiated Development (FID).</a:t>
            </a:r>
            <a:endParaRPr lang="en-US" sz="2000" b="0" i="0" dirty="0" smtClean="0"/>
          </a:p>
          <a:p>
            <a:r>
              <a:rPr lang="en-US" sz="2000" i="0" dirty="0" smtClean="0"/>
              <a:t>Canada</a:t>
            </a:r>
            <a:r>
              <a:rPr lang="en-US" sz="2000" b="0" i="0" dirty="0" smtClean="0"/>
              <a:t> – </a:t>
            </a:r>
          </a:p>
          <a:p>
            <a:pPr lvl="1"/>
            <a:r>
              <a:rPr lang="en-US" sz="1600" b="0" i="0" dirty="0" smtClean="0"/>
              <a:t>Natural Science and Engineering Research Council (NSERC); Canadian Institutes for Health Research (CIHR).</a:t>
            </a:r>
          </a:p>
          <a:p>
            <a:r>
              <a:rPr lang="en-US" sz="2000" i="0" dirty="0" smtClean="0"/>
              <a:t>European Union – </a:t>
            </a:r>
          </a:p>
          <a:p>
            <a:pPr lvl="1"/>
            <a:r>
              <a:rPr lang="en-US" sz="1600" b="0" dirty="0"/>
              <a:t>Research Framework </a:t>
            </a:r>
            <a:r>
              <a:rPr lang="en-US" sz="1600" b="0" dirty="0" err="1"/>
              <a:t>Programme</a:t>
            </a:r>
            <a:r>
              <a:rPr lang="en-US" sz="1600" b="0" dirty="0"/>
              <a:t>; </a:t>
            </a:r>
            <a:r>
              <a:rPr lang="en-US" sz="1600" b="0" dirty="0" smtClean="0"/>
              <a:t>Innovation </a:t>
            </a:r>
            <a:r>
              <a:rPr lang="en-US" sz="1600" b="0" dirty="0"/>
              <a:t>Framework </a:t>
            </a:r>
            <a:r>
              <a:rPr lang="en-US" sz="1600" b="0" dirty="0" err="1" smtClean="0"/>
              <a:t>Programme</a:t>
            </a:r>
            <a:r>
              <a:rPr lang="en-US" sz="1600" b="0" dirty="0" smtClean="0"/>
              <a:t>.</a:t>
            </a:r>
            <a:endParaRPr lang="en-US" sz="1600" b="0" dirty="0"/>
          </a:p>
          <a:p>
            <a:r>
              <a:rPr lang="en-US" sz="2000" i="0" dirty="0" smtClean="0"/>
              <a:t>Brazil </a:t>
            </a:r>
            <a:r>
              <a:rPr lang="en-US" sz="2000" b="0" i="0" dirty="0" smtClean="0"/>
              <a:t>– </a:t>
            </a:r>
            <a:endParaRPr lang="en-US" sz="2000" b="0" i="0" dirty="0"/>
          </a:p>
          <a:p>
            <a:pPr lvl="1"/>
            <a:r>
              <a:rPr lang="en-US" sz="1600" b="0" dirty="0" smtClean="0"/>
              <a:t>Ministry of Science, Technology &amp; Innovation.</a:t>
            </a:r>
            <a:endParaRPr lang="en-US" sz="1600" b="0" dirty="0"/>
          </a:p>
          <a:p>
            <a:pPr lvl="1"/>
            <a:endParaRPr lang="en-US" sz="2000" b="0" i="0" dirty="0" smtClean="0"/>
          </a:p>
        </p:txBody>
      </p:sp>
    </p:spTree>
    <p:extLst>
      <p:ext uri="{BB962C8B-B14F-4D97-AF65-F5344CB8AC3E}">
        <p14:creationId xmlns:p14="http://schemas.microsoft.com/office/powerpoint/2010/main" val="188648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Key Points about Operational Issues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/>
            <a:r>
              <a:rPr lang="en-US" sz="2800" b="0" i="0" dirty="0" smtClean="0"/>
              <a:t>Federal grant priority/review criteria do not fully reflect standard practices for engineering development, technology transfer and industry production activities.</a:t>
            </a:r>
          </a:p>
          <a:p>
            <a:pPr eaLnBrk="1" hangingPunct="1"/>
            <a:r>
              <a:rPr lang="en-US" sz="2800" b="0" i="0" dirty="0" smtClean="0"/>
              <a:t>Academic Grantees and “Peer” reviewers focus attention and resources on research agenda – academic incentives.  No Industry presence.</a:t>
            </a:r>
          </a:p>
          <a:p>
            <a:pPr eaLnBrk="1" hangingPunct="1"/>
            <a:r>
              <a:rPr lang="en-US" sz="2800" b="0" i="0" dirty="0" smtClean="0"/>
              <a:t>Investigators do not reserve resources for critical downstream transfer activities, as they are unrelated to short-term focus on funding research to generate publications for T&amp;P.</a:t>
            </a:r>
          </a:p>
          <a:p>
            <a:pPr eaLnBrk="1" hangingPunct="1">
              <a:buFontTx/>
              <a:buNone/>
            </a:pP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390819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534400" cy="1295400"/>
          </a:xfrm>
        </p:spPr>
        <p:txBody>
          <a:bodyPr/>
          <a:lstStyle/>
          <a:p>
            <a:r>
              <a:rPr lang="en-US" sz="3200" dirty="0" smtClean="0"/>
              <a:t>Hybrid Programs: 3 Different Methods yield 3 different Knowledge </a:t>
            </a:r>
            <a:r>
              <a:rPr lang="en-US" sz="3200" dirty="0"/>
              <a:t>O</a:t>
            </a:r>
            <a:r>
              <a:rPr lang="en-US" sz="3200" dirty="0" smtClean="0"/>
              <a:t>utputs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>
              <a:buNone/>
            </a:pPr>
            <a:r>
              <a:rPr lang="en-US" b="0" i="0" dirty="0" smtClean="0"/>
              <a:t>Scientific Research Method►</a:t>
            </a:r>
          </a:p>
          <a:p>
            <a:pPr>
              <a:buNone/>
            </a:pPr>
            <a:r>
              <a:rPr lang="en-US" b="0" i="1" dirty="0" smtClean="0"/>
              <a:t>          </a:t>
            </a:r>
            <a:r>
              <a:rPr lang="en-US" b="0" i="1" dirty="0" smtClean="0">
                <a:solidFill>
                  <a:srgbClr val="0070C0"/>
                </a:solidFill>
              </a:rPr>
              <a:t>Conceptual Discovery</a:t>
            </a:r>
          </a:p>
          <a:p>
            <a:pPr>
              <a:buNone/>
            </a:pPr>
            <a:r>
              <a:rPr lang="en-US" b="0" i="0" dirty="0" smtClean="0"/>
              <a:t>Engineering Development Method</a:t>
            </a:r>
            <a:r>
              <a:rPr lang="en-US" b="0" dirty="0" smtClean="0"/>
              <a:t>►</a:t>
            </a:r>
          </a:p>
          <a:p>
            <a:pPr>
              <a:buNone/>
            </a:pPr>
            <a:r>
              <a:rPr lang="en-US" b="0" i="1" dirty="0" smtClean="0"/>
              <a:t>          </a:t>
            </a:r>
            <a:r>
              <a:rPr lang="en-US" b="0" i="1" dirty="0" smtClean="0">
                <a:solidFill>
                  <a:srgbClr val="C00000"/>
                </a:solidFill>
              </a:rPr>
              <a:t>Prototype Invention</a:t>
            </a:r>
          </a:p>
          <a:p>
            <a:pPr>
              <a:buNone/>
            </a:pPr>
            <a:r>
              <a:rPr lang="en-US" b="0" i="0" dirty="0" smtClean="0"/>
              <a:t>Industrial Production Method►</a:t>
            </a:r>
          </a:p>
          <a:p>
            <a:pPr>
              <a:buNone/>
            </a:pPr>
            <a:r>
              <a:rPr lang="en-US" b="0" i="1" dirty="0" smtClean="0"/>
              <a:t>         </a:t>
            </a:r>
            <a:r>
              <a:rPr lang="en-US" b="0" i="1" dirty="0" smtClean="0">
                <a:solidFill>
                  <a:srgbClr val="00B050"/>
                </a:solidFill>
              </a:rPr>
              <a:t>Commercial Product</a:t>
            </a:r>
            <a:endParaRPr lang="en-US" b="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50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Issues for Three Methods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eaLnBrk="1" hangingPunct="1"/>
            <a:r>
              <a:rPr lang="en-US" b="0" dirty="0" smtClean="0"/>
              <a:t>Each Method has own rigor and jargon, and each output state is unique.</a:t>
            </a:r>
          </a:p>
          <a:p>
            <a:pPr eaLnBrk="1" hangingPunct="1"/>
            <a:r>
              <a:rPr lang="en-US" b="0" dirty="0" smtClean="0"/>
              <a:t>Actors are trained and operate in one method and over-value that method.</a:t>
            </a:r>
          </a:p>
          <a:p>
            <a:pPr eaLnBrk="1" hangingPunct="1"/>
            <a:r>
              <a:rPr lang="en-US" b="0" dirty="0" smtClean="0"/>
              <a:t>All methods </a:t>
            </a:r>
            <a:r>
              <a:rPr lang="en-US" b="0" dirty="0"/>
              <a:t>are </a:t>
            </a:r>
            <a:r>
              <a:rPr lang="en-US" b="0" dirty="0" smtClean="0"/>
              <a:t>essential and inter</a:t>
            </a:r>
            <a:r>
              <a:rPr lang="en-US" b="0" dirty="0"/>
              <a:t>-dependent</a:t>
            </a:r>
            <a:r>
              <a:rPr lang="en-US" b="0" dirty="0" smtClean="0"/>
              <a:t>.</a:t>
            </a:r>
          </a:p>
          <a:p>
            <a:pPr eaLnBrk="1" hangingPunct="1"/>
            <a:r>
              <a:rPr lang="en-US" b="0" dirty="0" smtClean="0"/>
              <a:t>Academic &amp; Government sectors dominate policy at expense of Industry.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349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sz="3600" dirty="0" smtClean="0"/>
              <a:t>Project Mission:  Integrate Concepts</a:t>
            </a:r>
            <a:br>
              <a:rPr lang="en-US" sz="3600" dirty="0" smtClean="0"/>
            </a:br>
            <a:endParaRPr lang="en-US" sz="3600" b="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78363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 b="0" dirty="0" smtClean="0"/>
              <a:t>Knowledge embodied in three distinct states:  </a:t>
            </a:r>
            <a:r>
              <a:rPr lang="en-US" sz="2400" b="0" i="0" dirty="0" smtClean="0"/>
              <a:t>Know role of Research, Development and Production methods in context of project – plan and budget accordingly.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 b="0" dirty="0" smtClean="0"/>
              <a:t>Initiate with Industry engagement: G</a:t>
            </a:r>
            <a:r>
              <a:rPr lang="en-US" sz="2400" b="0" i="0" dirty="0" smtClean="0"/>
              <a:t>overnment and academia projects intended to benefit society fail to cross gaps to becoming market innovations.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 b="0" dirty="0" smtClean="0"/>
              <a:t>Apply </a:t>
            </a:r>
            <a:r>
              <a:rPr lang="en-US" sz="2400" b="0" smtClean="0"/>
              <a:t>evidence-based framework</a:t>
            </a:r>
            <a:r>
              <a:rPr lang="en-US" sz="2400" b="0" dirty="0" smtClean="0"/>
              <a:t>: </a:t>
            </a:r>
            <a:r>
              <a:rPr lang="en-US" sz="2400" b="0" i="0" dirty="0" smtClean="0"/>
              <a:t>Links three methods, communicates knowledge in three states, and integrates key stakeholder who will determine eventual success. </a:t>
            </a:r>
          </a:p>
          <a:p>
            <a:pPr>
              <a:buClr>
                <a:schemeClr val="accent2"/>
              </a:buClr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077419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4572000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sz="2400" dirty="0" smtClean="0"/>
              <a:t>Orientation</a:t>
            </a:r>
            <a:r>
              <a:rPr lang="en-US" sz="2400" b="0" i="0" dirty="0" smtClean="0"/>
              <a:t> – </a:t>
            </a:r>
            <a:r>
              <a:rPr lang="en-US" sz="2200" b="0" i="0" dirty="0" smtClean="0"/>
              <a:t>Actors engaged in innovation “need to know”:  Problem/Solution; Methods/Outputs; Stakeholder roles; and Goal in context of beneficial socio-economic impacts. </a:t>
            </a:r>
          </a:p>
          <a:p>
            <a:pPr>
              <a:buClr>
                <a:schemeClr val="accent2"/>
              </a:buClr>
            </a:pPr>
            <a:r>
              <a:rPr lang="en-US" sz="2400" dirty="0" smtClean="0"/>
              <a:t>Integration</a:t>
            </a:r>
            <a:r>
              <a:rPr lang="en-US" sz="2400" b="0" i="0" dirty="0" smtClean="0"/>
              <a:t> – </a:t>
            </a:r>
            <a:r>
              <a:rPr lang="en-US" sz="2200" b="0" i="0" dirty="0" smtClean="0"/>
              <a:t>Product Development Managers Association (PDMA) New Product Development practices (implementation); Canadian Institutes of Health Research (CIHR) Knowledge to Action Model (communication).</a:t>
            </a:r>
          </a:p>
          <a:p>
            <a:pPr>
              <a:buClr>
                <a:schemeClr val="accent2"/>
              </a:buClr>
            </a:pPr>
            <a:r>
              <a:rPr lang="en-US" sz="2400" dirty="0" smtClean="0"/>
              <a:t>Validation</a:t>
            </a:r>
            <a:r>
              <a:rPr lang="en-US" sz="2400" b="0" i="0" dirty="0" smtClean="0"/>
              <a:t> – </a:t>
            </a:r>
            <a:r>
              <a:rPr lang="en-US" sz="2200" b="0" i="0" dirty="0" smtClean="0"/>
              <a:t>Stage-Gate structure populated with supporting evidence (1,000+ excerpts) from scoping review of academic and industry literature 1985 – 2010     , along with case studies drawn from author’s experience transferring 50+ inventions.</a:t>
            </a:r>
            <a:r>
              <a:rPr lang="en-US" sz="2400" b="0" i="0" dirty="0" smtClean="0"/>
              <a:t> </a:t>
            </a:r>
          </a:p>
        </p:txBody>
      </p:sp>
      <p:pic>
        <p:nvPicPr>
          <p:cNvPr id="4" name="Picture 3" descr="Magnyfing glass.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5105400"/>
            <a:ext cx="381000" cy="381000"/>
          </a:xfrm>
          <a:prstGeom prst="rect">
            <a:avLst/>
          </a:prstGeom>
        </p:spPr>
      </p:pic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r>
              <a:rPr lang="en-US" sz="3600" dirty="0" smtClean="0"/>
              <a:t>Need to Knowledge (NtK) Model</a:t>
            </a:r>
            <a:br>
              <a:rPr lang="en-US" sz="3600" dirty="0" smtClean="0"/>
            </a:br>
            <a:endParaRPr 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4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45224</TotalTime>
  <Words>1187</Words>
  <Application>Microsoft Office PowerPoint</Application>
  <PresentationFormat>On-screen Show (4:3)</PresentationFormat>
  <Paragraphs>101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Default Design</vt:lpstr>
      <vt:lpstr>Analytic Tools:  Ensuring industry relevance for university-based R&amp;D projects intending transfer.</vt:lpstr>
      <vt:lpstr>What’s this session about?</vt:lpstr>
      <vt:lpstr>Public Support for Knowledge Creation</vt:lpstr>
      <vt:lpstr>Hybrid Programs intending Impact</vt:lpstr>
      <vt:lpstr>Key Points about Operational Issues</vt:lpstr>
      <vt:lpstr>Hybrid Programs: 3 Different Methods yield 3 different Knowledge Outputs</vt:lpstr>
      <vt:lpstr>Issues for Three Methods </vt:lpstr>
      <vt:lpstr>Project Mission:  Integrate Concepts </vt:lpstr>
      <vt:lpstr>Need to Knowledge (NtK) Model </vt:lpstr>
      <vt:lpstr>PowerPoint Presentation</vt:lpstr>
      <vt:lpstr>NtK Model helps explain where Market Innovations come from:</vt:lpstr>
      <vt:lpstr>Problem:  NtK Model lacked details on Technical, Business &amp; Marketing Analysis </vt:lpstr>
      <vt:lpstr>Ireland/USA Partnership</vt:lpstr>
      <vt:lpstr>NtK Model’s Toolbox</vt:lpstr>
      <vt:lpstr>Five Competency Categories</vt:lpstr>
      <vt:lpstr>Type/Range of Tools</vt:lpstr>
      <vt:lpstr>Distribution of 79 Tools by Group</vt:lpstr>
      <vt:lpstr>Screen Image of Tool Summary</vt:lpstr>
      <vt:lpstr>Related Publications</vt:lpstr>
      <vt:lpstr>PowerPoint Presentation</vt:lpstr>
      <vt:lpstr>ACKNOWLEDGEMENT The contents were created under a cooperative agreement from the  National Institute on Disability, Independent Living, and Rehabilitation Research (#90DP0054).  NIDILRR is a Center within the Administration for Community Living (ACL), Department of Health and Human Services (HHS). </vt:lpstr>
    </vt:vector>
  </TitlesOfParts>
  <Company>University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Theoretical Discussions: Operationalizing Knowledge Translation for Successful AT Commercialization</dc:title>
  <dc:creator>jlflagg</dc:creator>
  <cp:lastModifiedBy>lyarnes</cp:lastModifiedBy>
  <cp:revision>541</cp:revision>
  <cp:lastPrinted>2015-10-15T16:00:16Z</cp:lastPrinted>
  <dcterms:created xsi:type="dcterms:W3CDTF">2011-02-28T18:02:26Z</dcterms:created>
  <dcterms:modified xsi:type="dcterms:W3CDTF">2018-04-20T18:17:09Z</dcterms:modified>
</cp:coreProperties>
</file>