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558" r:id="rId3"/>
    <p:sldId id="650" r:id="rId4"/>
    <p:sldId id="633" r:id="rId5"/>
    <p:sldId id="634" r:id="rId6"/>
    <p:sldId id="635" r:id="rId7"/>
    <p:sldId id="638" r:id="rId8"/>
    <p:sldId id="639" r:id="rId9"/>
    <p:sldId id="641" r:id="rId10"/>
    <p:sldId id="642" r:id="rId11"/>
    <p:sldId id="643" r:id="rId12"/>
    <p:sldId id="640" r:id="rId13"/>
    <p:sldId id="644" r:id="rId14"/>
    <p:sldId id="645" r:id="rId15"/>
    <p:sldId id="630" r:id="rId16"/>
    <p:sldId id="646" r:id="rId17"/>
    <p:sldId id="647" r:id="rId18"/>
    <p:sldId id="567" r:id="rId19"/>
    <p:sldId id="626" r:id="rId20"/>
    <p:sldId id="569" r:id="rId21"/>
    <p:sldId id="648" r:id="rId22"/>
    <p:sldId id="649" r:id="rId23"/>
    <p:sldId id="625" r:id="rId24"/>
    <p:sldId id="560" r:id="rId25"/>
    <p:sldId id="568" r:id="rId26"/>
    <p:sldId id="504" r:id="rId27"/>
    <p:sldId id="503" r:id="rId28"/>
    <p:sldId id="571" r:id="rId29"/>
    <p:sldId id="631" r:id="rId30"/>
    <p:sldId id="572" r:id="rId31"/>
    <p:sldId id="573" r:id="rId32"/>
    <p:sldId id="574" r:id="rId33"/>
    <p:sldId id="632" r:id="rId34"/>
    <p:sldId id="651" r:id="rId35"/>
    <p:sldId id="570" r:id="rId36"/>
    <p:sldId id="652" r:id="rId37"/>
    <p:sldId id="575" r:id="rId38"/>
    <p:sldId id="594" r:id="rId39"/>
    <p:sldId id="42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02" autoAdjust="0"/>
    <p:restoredTop sz="97792" autoAdjust="0"/>
  </p:normalViewPr>
  <p:slideViewPr>
    <p:cSldViewPr>
      <p:cViewPr>
        <p:scale>
          <a:sx n="100" d="100"/>
          <a:sy n="100" d="100"/>
        </p:scale>
        <p:origin x="-12" y="222"/>
      </p:cViewPr>
      <p:guideLst>
        <p:guide orient="horz" pos="2160"/>
        <p:guide pos="2880"/>
      </p:guideLst>
    </p:cSldViewPr>
  </p:slideViewPr>
  <p:outlineViewPr>
    <p:cViewPr>
      <p:scale>
        <a:sx n="33" d="100"/>
        <a:sy n="33" d="100"/>
      </p:scale>
      <p:origin x="0" y="3355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itchFamily="34" charset="0"/>
                <a:cs typeface="Arial" pitchFamily="34" charset="0"/>
              </a:defRPr>
            </a:pPr>
            <a:r>
              <a:rPr lang="en-US" sz="1600" dirty="0">
                <a:latin typeface="Arial" pitchFamily="34" charset="0"/>
                <a:cs typeface="Arial" pitchFamily="34" charset="0"/>
              </a:rPr>
              <a:t>Number of Excerpts by Code in the </a:t>
            </a:r>
            <a:r>
              <a:rPr lang="en-US" sz="1600" dirty="0" smtClean="0">
                <a:latin typeface="Arial" pitchFamily="34" charset="0"/>
                <a:cs typeface="Arial" pitchFamily="34" charset="0"/>
              </a:rPr>
              <a:t>Research/Discovery Phase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c:rich>
      </c:tx>
      <c:layout>
        <c:manualLayout>
          <c:xMode val="edge"/>
          <c:yMode val="edge"/>
          <c:x val="0.1020151647710705"/>
          <c:y val="2.905434614790801E-2"/>
        </c:manualLayout>
      </c:layout>
      <c:overlay val="0"/>
    </c:title>
    <c:autoTitleDeleted val="0"/>
    <c:plotArea>
      <c:layout>
        <c:manualLayout>
          <c:layoutTarget val="inner"/>
          <c:xMode val="edge"/>
          <c:yMode val="edge"/>
          <c:x val="0.44258767155973616"/>
          <c:y val="0.13454861111111124"/>
          <c:w val="0.50898533386938094"/>
          <c:h val="0.76974108705162037"/>
        </c:manualLayout>
      </c:layout>
      <c:barChart>
        <c:barDir val="bar"/>
        <c:grouping val="clustered"/>
        <c:varyColors val="0"/>
        <c:ser>
          <c:idx val="0"/>
          <c:order val="0"/>
          <c:tx>
            <c:strRef>
              <c:f>'Top Codes'!$D$2</c:f>
              <c:strCache>
                <c:ptCount val="1"/>
                <c:pt idx="0">
                  <c:v># of Excerpts </c:v>
                </c:pt>
              </c:strCache>
            </c:strRef>
          </c:tx>
          <c:spPr>
            <a:solidFill>
              <a:srgbClr val="00B0F0"/>
            </a:solidFill>
          </c:spPr>
          <c:invertIfNegative val="0"/>
          <c:dLbls>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Codes'!$B$3:$B$9</c:f>
              <c:strCache>
                <c:ptCount val="7"/>
                <c:pt idx="0">
                  <c:v>Cross Functional Teams / Integration</c:v>
                </c:pt>
                <c:pt idx="1">
                  <c:v>Market Conditions</c:v>
                </c:pt>
                <c:pt idx="2">
                  <c:v>NPD Process</c:v>
                </c:pt>
                <c:pt idx="3">
                  <c:v>Consumer Needs Identification</c:v>
                </c:pt>
                <c:pt idx="4">
                  <c:v>Stakeholder  Involvement</c:v>
                </c:pt>
                <c:pt idx="5">
                  <c:v>NPD Proficiency</c:v>
                </c:pt>
                <c:pt idx="6">
                  <c:v>Preliminary Assessments</c:v>
                </c:pt>
              </c:strCache>
            </c:strRef>
          </c:cat>
          <c:val>
            <c:numRef>
              <c:f>'Top Codes'!$D$3:$D$9</c:f>
              <c:numCache>
                <c:formatCode>General</c:formatCode>
                <c:ptCount val="7"/>
                <c:pt idx="0">
                  <c:v>19</c:v>
                </c:pt>
                <c:pt idx="1">
                  <c:v>18</c:v>
                </c:pt>
                <c:pt idx="2">
                  <c:v>15</c:v>
                </c:pt>
                <c:pt idx="3">
                  <c:v>13</c:v>
                </c:pt>
                <c:pt idx="4">
                  <c:v>13</c:v>
                </c:pt>
                <c:pt idx="5">
                  <c:v>12</c:v>
                </c:pt>
                <c:pt idx="6">
                  <c:v>10</c:v>
                </c:pt>
              </c:numCache>
            </c:numRef>
          </c:val>
        </c:ser>
        <c:dLbls>
          <c:showLegendKey val="0"/>
          <c:showVal val="0"/>
          <c:showCatName val="0"/>
          <c:showSerName val="0"/>
          <c:showPercent val="0"/>
          <c:showBubbleSize val="0"/>
        </c:dLbls>
        <c:gapWidth val="150"/>
        <c:axId val="296297784"/>
        <c:axId val="296295040"/>
      </c:barChart>
      <c:catAx>
        <c:axId val="296297784"/>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188538387869636E-2"/>
              <c:y val="0.39744641294838223"/>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296295040"/>
        <c:crosses val="autoZero"/>
        <c:auto val="1"/>
        <c:lblAlgn val="ctr"/>
        <c:lblOffset val="100"/>
        <c:noMultiLvlLbl val="0"/>
      </c:catAx>
      <c:valAx>
        <c:axId val="296295040"/>
        <c:scaling>
          <c:orientation val="minMax"/>
        </c:scaling>
        <c:delete val="0"/>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9124749736471771"/>
              <c:y val="0.91490868328959096"/>
            </c:manualLayout>
          </c:layout>
          <c:overlay val="0"/>
        </c:title>
        <c:numFmt formatCode="General" sourceLinked="1"/>
        <c:majorTickMark val="in"/>
        <c:minorTickMark val="none"/>
        <c:tickLblPos val="none"/>
        <c:crossAx val="296297784"/>
        <c:crosses val="autoZero"/>
        <c:crossBetween val="between"/>
      </c:valAx>
      <c:spPr>
        <a:ln w="0">
          <a:solidFill>
            <a:schemeClr val="tx1">
              <a:lumMod val="50000"/>
              <a:lumOff val="50000"/>
            </a:schemeClr>
          </a:solidFill>
        </a:ln>
      </c:spPr>
    </c:plotArea>
    <c:plotVisOnly val="1"/>
    <c:dispBlanksAs val="gap"/>
    <c:showDLblsOverMax val="0"/>
  </c:chart>
  <c:spPr>
    <a:ln>
      <a:solidFill>
        <a:schemeClr val="tx1">
          <a:lumMod val="50000"/>
          <a:lumOff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600" dirty="0"/>
              <a:t>Number of Excerpts by Code in the </a:t>
            </a:r>
            <a:r>
              <a:rPr lang="en-US" sz="1600" dirty="0" smtClean="0"/>
              <a:t>Development/Invention</a:t>
            </a:r>
            <a:r>
              <a:rPr lang="en-US" sz="1600" baseline="0" dirty="0" smtClean="0"/>
              <a:t> </a:t>
            </a:r>
            <a:r>
              <a:rPr lang="en-US" sz="1600" baseline="0" dirty="0"/>
              <a:t>Phase</a:t>
            </a:r>
          </a:p>
        </c:rich>
      </c:tx>
      <c:layout>
        <c:manualLayout>
          <c:xMode val="edge"/>
          <c:yMode val="edge"/>
          <c:x val="0.22677509842519691"/>
          <c:y val="2.1701388888888892E-2"/>
        </c:manualLayout>
      </c:layout>
      <c:overlay val="0"/>
    </c:title>
    <c:autoTitleDeleted val="0"/>
    <c:plotArea>
      <c:layout>
        <c:manualLayout>
          <c:layoutTarget val="inner"/>
          <c:xMode val="edge"/>
          <c:yMode val="edge"/>
          <c:x val="0.41984038539229229"/>
          <c:y val="0.1388888888888889"/>
          <c:w val="0.54682623045788392"/>
          <c:h val="0.77864583333333826"/>
        </c:manualLayout>
      </c:layout>
      <c:barChart>
        <c:barDir val="bar"/>
        <c:grouping val="clustered"/>
        <c:varyColors val="0"/>
        <c:ser>
          <c:idx val="1"/>
          <c:order val="0"/>
          <c:tx>
            <c:strRef>
              <c:f>'Top Codes'!$D$13</c:f>
              <c:strCache>
                <c:ptCount val="1"/>
                <c:pt idx="0">
                  <c:v># of Excerpts </c:v>
                </c:pt>
              </c:strCache>
            </c:strRef>
          </c:tx>
          <c:spPr>
            <a:solidFill>
              <a:srgbClr val="C00000"/>
            </a:solidFill>
          </c:spPr>
          <c:invertIfNegative val="0"/>
          <c:dLbls>
            <c:spPr>
              <a:noFill/>
              <a:ln>
                <a:noFill/>
              </a:ln>
              <a:effectLst/>
            </c:spPr>
            <c:txPr>
              <a:bodyPr/>
              <a:lstStyle/>
              <a:p>
                <a:pPr>
                  <a:defRPr sz="12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Codes'!$B$14:$B$19</c:f>
              <c:strCache>
                <c:ptCount val="6"/>
                <c:pt idx="0">
                  <c:v>Tools</c:v>
                </c:pt>
                <c:pt idx="1">
                  <c:v>Cross Functional Teams / Integration</c:v>
                </c:pt>
                <c:pt idx="2">
                  <c:v>Stakeholder Involvement</c:v>
                </c:pt>
                <c:pt idx="3">
                  <c:v>Communication/Feedback</c:v>
                </c:pt>
                <c:pt idx="4">
                  <c:v>Consumer Needs Identification</c:v>
                </c:pt>
                <c:pt idx="5">
                  <c:v>Market Conditions</c:v>
                </c:pt>
              </c:strCache>
            </c:strRef>
          </c:cat>
          <c:val>
            <c:numRef>
              <c:f>'Top Codes'!$D$14:$D$19</c:f>
              <c:numCache>
                <c:formatCode>General</c:formatCode>
                <c:ptCount val="6"/>
                <c:pt idx="0">
                  <c:v>16</c:v>
                </c:pt>
                <c:pt idx="1">
                  <c:v>15</c:v>
                </c:pt>
                <c:pt idx="2">
                  <c:v>11</c:v>
                </c:pt>
                <c:pt idx="3">
                  <c:v>10</c:v>
                </c:pt>
                <c:pt idx="4">
                  <c:v>9</c:v>
                </c:pt>
                <c:pt idx="5">
                  <c:v>9</c:v>
                </c:pt>
              </c:numCache>
            </c:numRef>
          </c:val>
        </c:ser>
        <c:dLbls>
          <c:showLegendKey val="0"/>
          <c:showVal val="0"/>
          <c:showCatName val="0"/>
          <c:showSerName val="0"/>
          <c:showPercent val="0"/>
          <c:showBubbleSize val="0"/>
        </c:dLbls>
        <c:gapWidth val="150"/>
        <c:axId val="296291512"/>
        <c:axId val="296296216"/>
      </c:barChart>
      <c:catAx>
        <c:axId val="296291512"/>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4403051181102381E-2"/>
              <c:y val="0.3975585083114625"/>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296296216"/>
        <c:crosses val="autoZero"/>
        <c:auto val="1"/>
        <c:lblAlgn val="ctr"/>
        <c:lblOffset val="100"/>
        <c:noMultiLvlLbl val="0"/>
      </c:catAx>
      <c:valAx>
        <c:axId val="296296216"/>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7748679694390359"/>
              <c:y val="0.92358923884514432"/>
            </c:manualLayout>
          </c:layout>
          <c:overlay val="0"/>
        </c:title>
        <c:numFmt formatCode="General" sourceLinked="1"/>
        <c:majorTickMark val="out"/>
        <c:minorTickMark val="none"/>
        <c:tickLblPos val="none"/>
        <c:crossAx val="296291512"/>
        <c:crosses val="autoZero"/>
        <c:crossBetween val="between"/>
      </c:valAx>
      <c:spPr>
        <a:ln>
          <a:solidFill>
            <a:schemeClr val="bg1">
              <a:lumMod val="50000"/>
            </a:schemeClr>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sz="1600" dirty="0">
                <a:latin typeface="Arial" pitchFamily="34" charset="0"/>
                <a:cs typeface="Arial" pitchFamily="34" charset="0"/>
              </a:rPr>
              <a:t>Number of Excerpts by Code in </a:t>
            </a:r>
            <a:r>
              <a:rPr lang="en-US" sz="1600" dirty="0" smtClean="0">
                <a:latin typeface="Arial" pitchFamily="34" charset="0"/>
                <a:cs typeface="Arial" pitchFamily="34" charset="0"/>
              </a:rPr>
              <a:t>the Production/Innovation </a:t>
            </a:r>
            <a:r>
              <a:rPr lang="en-US" sz="1600" dirty="0">
                <a:latin typeface="Arial" pitchFamily="34" charset="0"/>
                <a:cs typeface="Arial" pitchFamily="34" charset="0"/>
              </a:rPr>
              <a:t>Phase</a:t>
            </a:r>
          </a:p>
        </c:rich>
      </c:tx>
      <c:layout>
        <c:manualLayout>
          <c:xMode val="edge"/>
          <c:yMode val="edge"/>
          <c:x val="0.18866386121377685"/>
          <c:y val="1.2547051442910958E-2"/>
        </c:manualLayout>
      </c:layout>
      <c:overlay val="0"/>
    </c:title>
    <c:autoTitleDeleted val="0"/>
    <c:plotArea>
      <c:layout>
        <c:manualLayout>
          <c:layoutTarget val="inner"/>
          <c:xMode val="edge"/>
          <c:yMode val="edge"/>
          <c:x val="0.4390703717797374"/>
          <c:y val="0.10294404429653375"/>
          <c:w val="0.53821174304884767"/>
          <c:h val="0.82595611906611555"/>
        </c:manualLayout>
      </c:layout>
      <c:barChart>
        <c:barDir val="bar"/>
        <c:grouping val="clustered"/>
        <c:varyColors val="0"/>
        <c:ser>
          <c:idx val="0"/>
          <c:order val="0"/>
          <c:tx>
            <c:strRef>
              <c:f>'Top Codes'!$D$23</c:f>
              <c:strCache>
                <c:ptCount val="1"/>
                <c:pt idx="0">
                  <c:v># of Excerpts </c:v>
                </c:pt>
              </c:strCache>
            </c:strRef>
          </c:tx>
          <c:spPr>
            <a:solidFill>
              <a:srgbClr val="00B050"/>
            </a:solidFill>
          </c:spPr>
          <c:invertIfNegative val="0"/>
          <c:dLbls>
            <c:dLbl>
              <c:idx val="0"/>
              <c:layout>
                <c:manualLayout>
                  <c:x val="-6.1957868649318484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Codes'!$B$24:$B$30</c:f>
              <c:strCache>
                <c:ptCount val="7"/>
                <c:pt idx="0">
                  <c:v>Tools</c:v>
                </c:pt>
                <c:pt idx="1">
                  <c:v>Cross Functional Teams / Integration</c:v>
                </c:pt>
                <c:pt idx="2">
                  <c:v>NPD Process</c:v>
                </c:pt>
                <c:pt idx="3">
                  <c:v>Lead Time/Time to Market</c:v>
                </c:pt>
                <c:pt idx="4">
                  <c:v>Stage-Gate</c:v>
                </c:pt>
                <c:pt idx="5">
                  <c:v>Sales or Profits</c:v>
                </c:pt>
                <c:pt idx="6">
                  <c:v>Market Conditions</c:v>
                </c:pt>
              </c:strCache>
            </c:strRef>
          </c:cat>
          <c:val>
            <c:numRef>
              <c:f>'Top Codes'!$D$24:$D$30</c:f>
              <c:numCache>
                <c:formatCode>_(* #,##0_);_(* \(#,##0\);_(* "-"??_);_(@_)</c:formatCode>
                <c:ptCount val="7"/>
                <c:pt idx="0">
                  <c:v>11</c:v>
                </c:pt>
                <c:pt idx="1">
                  <c:v>7</c:v>
                </c:pt>
                <c:pt idx="2">
                  <c:v>7</c:v>
                </c:pt>
                <c:pt idx="3">
                  <c:v>5</c:v>
                </c:pt>
                <c:pt idx="4">
                  <c:v>5</c:v>
                </c:pt>
                <c:pt idx="5">
                  <c:v>4</c:v>
                </c:pt>
                <c:pt idx="6">
                  <c:v>4</c:v>
                </c:pt>
              </c:numCache>
            </c:numRef>
          </c:val>
        </c:ser>
        <c:dLbls>
          <c:showLegendKey val="0"/>
          <c:showVal val="0"/>
          <c:showCatName val="0"/>
          <c:showSerName val="0"/>
          <c:showPercent val="0"/>
          <c:showBubbleSize val="0"/>
        </c:dLbls>
        <c:gapWidth val="150"/>
        <c:axId val="296295824"/>
        <c:axId val="271717416"/>
      </c:barChart>
      <c:catAx>
        <c:axId val="296295824"/>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0012721445771347E-2"/>
              <c:y val="0.43000214193688735"/>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271717416"/>
        <c:crosses val="autoZero"/>
        <c:auto val="1"/>
        <c:lblAlgn val="ctr"/>
        <c:lblOffset val="100"/>
        <c:noMultiLvlLbl val="0"/>
      </c:catAx>
      <c:valAx>
        <c:axId val="271717416"/>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61806453880764856"/>
              <c:y val="0.93598896122928177"/>
            </c:manualLayout>
          </c:layout>
          <c:overlay val="0"/>
        </c:title>
        <c:numFmt formatCode="_(* #,##0_);_(* \(#,##0\);_(* &quot;-&quot;??_);_(@_)" sourceLinked="1"/>
        <c:majorTickMark val="out"/>
        <c:minorTickMark val="none"/>
        <c:tickLblPos val="none"/>
        <c:crossAx val="296295824"/>
        <c:crosses val="autoZero"/>
        <c:crossBetween val="between"/>
      </c:valAx>
      <c:spPr>
        <a:noFill/>
        <a:ln>
          <a:solidFill>
            <a:schemeClr val="bg1">
              <a:lumMod val="50000"/>
            </a:schemeClr>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C3D9057C-920D-7D43-97CD-F1F1C55AA8A3}" type="datetimeFigureOut">
              <a:rPr lang="en-US" smtClean="0"/>
              <a:pPr/>
              <a:t>5/7/2018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9DC8AE2A-6A7C-1A4F-8CB5-DCE9E2AD3FE8}" type="slidenum">
              <a:rPr lang="en-US" smtClean="0"/>
              <a:pPr/>
              <a:t>‹#›</a:t>
            </a:fld>
            <a:endParaRPr lang="en-US" dirty="0"/>
          </a:p>
        </p:txBody>
      </p:sp>
    </p:spTree>
    <p:extLst>
      <p:ext uri="{BB962C8B-B14F-4D97-AF65-F5344CB8AC3E}">
        <p14:creationId xmlns:p14="http://schemas.microsoft.com/office/powerpoint/2010/main" val="3754370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vl1pPr>
          </a:lstStyle>
          <a:p>
            <a:fld id="{B65E52B4-920F-4B8F-9C45-A5D4B82778AA}" type="datetimeFigureOut">
              <a:rPr lang="en-US" smtClean="0"/>
              <a:pPr/>
              <a:t>5/7/2018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vl1pPr>
          </a:lstStyle>
          <a:p>
            <a:fld id="{2041ACC6-FECB-4CCD-9158-4A95CF894AFB}" type="slidenum">
              <a:rPr lang="en-US" smtClean="0"/>
              <a:pPr/>
              <a:t>‹#›</a:t>
            </a:fld>
            <a:endParaRPr lang="en-US" dirty="0"/>
          </a:p>
        </p:txBody>
      </p:sp>
    </p:spTree>
    <p:extLst>
      <p:ext uri="{BB962C8B-B14F-4D97-AF65-F5344CB8AC3E}">
        <p14:creationId xmlns:p14="http://schemas.microsoft.com/office/powerpoint/2010/main" val="23451501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46392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20DD1EE9-0D43-47E8-9223-B271712A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E68AC0D-D91A-40BC-A4C6-6B1E9D0B7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014AB1B5-DA1C-48FE-8CF1-119D718077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A22FC86-8EBD-4FA4-B8E0-EAEB7040C0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B47D7C6-0E23-4EA6-BFFB-C73778FD26B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t4tt background">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493B434-01AE-4249-A135-664B00F5D1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EEC0E4-9C25-4B41-AE83-0ABC0AE94B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8A9E7C-CB4D-41D1-B643-9D7644273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3F978ECF-FE31-4C47-BF4B-D49A18CE9F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AA01D52F-0F9D-4AB2-AE23-A6E1A37985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CEBACC07-8F96-4ACF-8C7D-95E6A355C0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D7038ED-FB34-4E84-94C1-80FD39DECC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p:nvPicPr>
        <p:blipFill>
          <a:blip r:embed="rId18"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www.implementationscience.com/content/7/1/44/abstrac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kt4tt.buffalo.edu/knowledgebase/search.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kt4tt.buffalo.edu/knowledgebase/research.php?model=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kt4tt.buffalo.edu/knowledgebase/search.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990600"/>
            <a:ext cx="8382000" cy="1676400"/>
          </a:xfrm>
        </p:spPr>
        <p:txBody>
          <a:bodyPr/>
          <a:lstStyle/>
          <a:p>
            <a:pPr eaLnBrk="1" hangingPunct="1"/>
            <a:r>
              <a:rPr lang="en-US" sz="3600" dirty="0" smtClean="0"/>
              <a:t>From Concept to Market:  Linking Research, Development and Production Activities</a:t>
            </a:r>
            <a:endParaRPr lang="en-US" sz="3200" b="0" dirty="0" smtClean="0"/>
          </a:p>
        </p:txBody>
      </p:sp>
      <p:sp>
        <p:nvSpPr>
          <p:cNvPr id="2051" name="Rectangle 3"/>
          <p:cNvSpPr>
            <a:spLocks noGrp="1" noChangeArrowheads="1"/>
          </p:cNvSpPr>
          <p:nvPr>
            <p:ph type="body" idx="1"/>
          </p:nvPr>
        </p:nvSpPr>
        <p:spPr>
          <a:xfrm>
            <a:off x="457200" y="2895600"/>
            <a:ext cx="8229600" cy="1066800"/>
          </a:xfrm>
        </p:spPr>
        <p:txBody>
          <a:bodyPr/>
          <a:lstStyle/>
          <a:p>
            <a:pPr algn="ctr" eaLnBrk="1" hangingPunct="1">
              <a:buFontTx/>
              <a:buNone/>
            </a:pPr>
            <a:r>
              <a:rPr lang="en-US" sz="2800" b="0" i="0" dirty="0" smtClean="0"/>
              <a:t>Joseph P. Lane</a:t>
            </a:r>
          </a:p>
          <a:p>
            <a:pPr algn="ctr" eaLnBrk="1" hangingPunct="1">
              <a:buFontTx/>
              <a:buNone/>
            </a:pPr>
            <a:r>
              <a:rPr lang="en-US" sz="2400" b="0" i="0" dirty="0" smtClean="0"/>
              <a:t>Center on Knowledge Translation for Technology Transfer</a:t>
            </a:r>
          </a:p>
          <a:p>
            <a:pPr algn="ctr" eaLnBrk="1" hangingPunct="1">
              <a:buFontTx/>
              <a:buNone/>
            </a:pPr>
            <a:r>
              <a:rPr lang="en-US" sz="2400" b="0" i="0" dirty="0" smtClean="0">
                <a:hlinkClick r:id="rId3"/>
              </a:rPr>
              <a:t>http://kt4tt.buffalo.edu</a:t>
            </a:r>
            <a:endParaRPr lang="en-US" sz="2400" b="0" i="0" dirty="0" smtClean="0"/>
          </a:p>
          <a:p>
            <a:pPr algn="ctr" eaLnBrk="1" hangingPunct="1">
              <a:buFontTx/>
              <a:buNone/>
            </a:pPr>
            <a:r>
              <a:rPr lang="en-US" sz="2400" b="0" i="0" dirty="0" smtClean="0"/>
              <a:t>School of Public Health &amp; Health Professions</a:t>
            </a:r>
          </a:p>
          <a:p>
            <a:pPr algn="ctr" eaLnBrk="1" hangingPunct="1">
              <a:buFontTx/>
              <a:buNone/>
            </a:pPr>
            <a:r>
              <a:rPr lang="en-US" sz="2400" b="0" i="0" dirty="0" smtClean="0"/>
              <a:t> University at Buffalo (SUNY)</a:t>
            </a:r>
          </a:p>
          <a:p>
            <a:pPr algn="ctr" eaLnBrk="1" hangingPunct="1">
              <a:buFontTx/>
              <a:buNone/>
            </a:pPr>
            <a:endParaRPr lang="en-US" sz="2000" dirty="0" smtClean="0"/>
          </a:p>
        </p:txBody>
      </p:sp>
      <p:sp>
        <p:nvSpPr>
          <p:cNvPr id="6" name="Rectangle 5"/>
          <p:cNvSpPr/>
          <p:nvPr/>
        </p:nvSpPr>
        <p:spPr>
          <a:xfrm>
            <a:off x="838200" y="5562600"/>
            <a:ext cx="7467600" cy="1191095"/>
          </a:xfrm>
          <a:prstGeom prst="rect">
            <a:avLst/>
          </a:prstGeom>
        </p:spPr>
        <p:txBody>
          <a:bodyPr wrap="square">
            <a:spAutoFit/>
          </a:bodyPr>
          <a:lstStyle/>
          <a:p>
            <a:pPr algn="ctr">
              <a:spcBef>
                <a:spcPct val="20000"/>
              </a:spcBef>
            </a:pPr>
            <a:endParaRPr kumimoji="1" lang="en-US" sz="1500" i="1" dirty="0" smtClean="0">
              <a:solidFill>
                <a:srgbClr val="000000"/>
              </a:solidFill>
              <a:effectLst>
                <a:outerShdw blurRad="38100" dist="38100" dir="2700000" algn="tl">
                  <a:srgbClr val="DDDDDD"/>
                </a:outerShdw>
              </a:effectLst>
            </a:endParaRPr>
          </a:p>
          <a:p>
            <a:pPr algn="ctr">
              <a:spcBef>
                <a:spcPct val="20000"/>
              </a:spcBef>
            </a:pPr>
            <a:r>
              <a:rPr kumimoji="1" lang="en-US" sz="1500" i="1" dirty="0" smtClean="0">
                <a:solidFill>
                  <a:srgbClr val="000000"/>
                </a:solidFill>
                <a:effectLst>
                  <a:outerShdw blurRad="38100" dist="38100" dir="2700000" algn="tl">
                    <a:srgbClr val="DDDDDD"/>
                  </a:outerShdw>
                </a:effectLst>
              </a:rPr>
              <a:t>Funded by NIDRR, US Department of Education, PR# H133A060028</a:t>
            </a:r>
          </a:p>
          <a:p>
            <a:pPr algn="ctr">
              <a:spcBef>
                <a:spcPct val="20000"/>
              </a:spcBef>
            </a:pPr>
            <a:endParaRPr kumimoji="1" lang="en-US" sz="1600" i="1" dirty="0" smtClean="0">
              <a:solidFill>
                <a:srgbClr val="000000"/>
              </a:solidFill>
              <a:effectLst>
                <a:outerShdw blurRad="38100" dist="38100" dir="2700000" algn="tl">
                  <a:srgbClr val="DDDDDD"/>
                </a:outerShdw>
              </a:effectLst>
            </a:endParaRPr>
          </a:p>
          <a:p>
            <a:pPr algn="ctr">
              <a:spcBef>
                <a:spcPct val="20000"/>
              </a:spcBef>
            </a:pPr>
            <a:endParaRPr lang="en-US" sz="1600" dirty="0" smtClean="0">
              <a:solidFill>
                <a:srgbClr val="00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914400"/>
          </a:xfrm>
        </p:spPr>
        <p:txBody>
          <a:bodyPr/>
          <a:lstStyle/>
          <a:p>
            <a:r>
              <a:rPr lang="en-US" sz="3600" dirty="0" smtClean="0"/>
              <a:t>Invention State</a:t>
            </a:r>
          </a:p>
        </p:txBody>
      </p:sp>
      <p:sp>
        <p:nvSpPr>
          <p:cNvPr id="26627" name="Content Placeholder 2"/>
          <p:cNvSpPr>
            <a:spLocks noGrp="1"/>
          </p:cNvSpPr>
          <p:nvPr>
            <p:ph idx="1"/>
          </p:nvPr>
        </p:nvSpPr>
        <p:spPr>
          <a:xfrm>
            <a:off x="609600" y="1143000"/>
            <a:ext cx="7924800" cy="5105400"/>
          </a:xfrm>
        </p:spPr>
        <p:txBody>
          <a:bodyPr/>
          <a:lstStyle/>
          <a:p>
            <a:pPr>
              <a:buClr>
                <a:schemeClr val="accent2"/>
              </a:buClr>
              <a:buFont typeface="Wingdings" pitchFamily="2" charset="2"/>
              <a:buChar char="ü"/>
            </a:pPr>
            <a:r>
              <a:rPr lang="en-US" sz="2800" b="0" i="0" dirty="0" smtClean="0"/>
              <a:t>Engineering Development methods combine and apply knowledge as functional artifacts.</a:t>
            </a:r>
          </a:p>
          <a:p>
            <a:pPr>
              <a:buClr>
                <a:schemeClr val="accent2"/>
              </a:buClr>
              <a:buFont typeface="Wingdings" pitchFamily="2" charset="2"/>
              <a:buChar char="ü"/>
            </a:pPr>
            <a:r>
              <a:rPr lang="en-US" sz="2800" b="0" i="0" dirty="0" smtClean="0"/>
              <a:t>Process – Trial and error experimentation and testing demonstrates proof-of-concept, initiated through supply/demand forces.</a:t>
            </a:r>
          </a:p>
          <a:p>
            <a:pPr>
              <a:buClr>
                <a:schemeClr val="accent2"/>
              </a:buClr>
              <a:buFont typeface="Wingdings" pitchFamily="2" charset="2"/>
              <a:buChar char="ü"/>
            </a:pPr>
            <a:r>
              <a:rPr lang="en-US" sz="2800" b="0" i="0" dirty="0" smtClean="0"/>
              <a:t>Output – </a:t>
            </a:r>
            <a:r>
              <a:rPr lang="en-US" sz="2800" i="0" dirty="0" smtClean="0">
                <a:solidFill>
                  <a:srgbClr val="C00000"/>
                </a:solidFill>
              </a:rPr>
              <a:t>Prototype Invention </a:t>
            </a:r>
            <a:r>
              <a:rPr lang="en-US" sz="2800" b="0" i="0" dirty="0" smtClean="0"/>
              <a:t>claimed and embodied as operational prototype.</a:t>
            </a:r>
          </a:p>
          <a:p>
            <a:pPr>
              <a:buClr>
                <a:schemeClr val="accent2"/>
              </a:buClr>
              <a:buFont typeface="Wingdings" pitchFamily="2" charset="2"/>
              <a:buChar char="ü"/>
            </a:pPr>
            <a:r>
              <a:rPr lang="en-US" sz="2800" b="0" i="0" dirty="0" smtClean="0"/>
              <a:t>Legal IP Status – Patent protection.</a:t>
            </a:r>
          </a:p>
          <a:p>
            <a:pPr>
              <a:buClr>
                <a:schemeClr val="accent2"/>
              </a:buClr>
              <a:buFont typeface="Wingdings" pitchFamily="2" charset="2"/>
              <a:buChar char="ü"/>
            </a:pPr>
            <a:r>
              <a:rPr lang="en-US" sz="2800" b="0" i="0" dirty="0" smtClean="0"/>
              <a:t>Value – </a:t>
            </a:r>
            <a:r>
              <a:rPr lang="en-US" sz="2800" i="0" dirty="0" smtClean="0"/>
              <a:t>Novelty</a:t>
            </a:r>
            <a:r>
              <a:rPr lang="en-US" sz="2800" b="0" i="0" dirty="0" smtClean="0"/>
              <a:t> of conceptual discovery </a:t>
            </a:r>
            <a:r>
              <a:rPr lang="en-US" sz="2800" i="0" dirty="0" smtClean="0"/>
              <a:t>+ Feasibility</a:t>
            </a:r>
            <a:r>
              <a:rPr lang="en-US" sz="2800" b="0" i="0" dirty="0" smtClean="0"/>
              <a:t> of tangible invention.</a:t>
            </a:r>
          </a:p>
          <a:p>
            <a:pPr>
              <a:buClr>
                <a:schemeClr val="accent2"/>
              </a:buClr>
            </a:pPr>
            <a:endParaRPr lang="en-US" dirty="0" smtClean="0"/>
          </a:p>
          <a:p>
            <a:pPr>
              <a:buClr>
                <a:schemeClr val="accent2"/>
              </a:buClr>
            </a:pPr>
            <a:endParaRPr lang="en-US" dirty="0" smtClean="0"/>
          </a:p>
          <a:p>
            <a:pPr>
              <a:buClr>
                <a:schemeClr val="accent2"/>
              </a:buCl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20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20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20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20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33400"/>
            <a:ext cx="8229600" cy="838200"/>
          </a:xfrm>
        </p:spPr>
        <p:txBody>
          <a:bodyPr/>
          <a:lstStyle/>
          <a:p>
            <a:r>
              <a:rPr lang="en-US" sz="3600" dirty="0" smtClean="0"/>
              <a:t>Innovation State</a:t>
            </a:r>
          </a:p>
        </p:txBody>
      </p:sp>
      <p:sp>
        <p:nvSpPr>
          <p:cNvPr id="28675" name="Content Placeholder 2"/>
          <p:cNvSpPr>
            <a:spLocks noGrp="1"/>
          </p:cNvSpPr>
          <p:nvPr>
            <p:ph idx="1"/>
          </p:nvPr>
        </p:nvSpPr>
        <p:spPr>
          <a:xfrm>
            <a:off x="228600" y="1219200"/>
            <a:ext cx="8763000" cy="5181600"/>
          </a:xfrm>
        </p:spPr>
        <p:txBody>
          <a:bodyPr/>
          <a:lstStyle/>
          <a:p>
            <a:pPr>
              <a:buClr>
                <a:schemeClr val="accent2"/>
              </a:buClr>
              <a:buFont typeface="Wingdings" pitchFamily="2" charset="2"/>
              <a:buChar char="ü"/>
            </a:pPr>
            <a:r>
              <a:rPr lang="en-US" sz="2800" b="0" i="0" dirty="0" smtClean="0"/>
              <a:t>Industrial Production methods codify knowledge in products/components positioned as new/improved.</a:t>
            </a:r>
          </a:p>
          <a:p>
            <a:pPr>
              <a:buClr>
                <a:schemeClr val="accent2"/>
              </a:buClr>
              <a:buFont typeface="Wingdings" pitchFamily="2" charset="2"/>
              <a:buChar char="ü"/>
            </a:pPr>
            <a:r>
              <a:rPr lang="en-US" sz="2800" b="0" i="0" dirty="0" smtClean="0"/>
              <a:t>Process – Systematic specification of components and attributes yields final form.</a:t>
            </a:r>
          </a:p>
          <a:p>
            <a:pPr>
              <a:buClr>
                <a:schemeClr val="accent2"/>
              </a:buClr>
              <a:buFont typeface="Wingdings" pitchFamily="2" charset="2"/>
              <a:buChar char="ü"/>
            </a:pPr>
            <a:r>
              <a:rPr lang="en-US" sz="2800" b="0" i="0" dirty="0" smtClean="0"/>
              <a:t>Output – </a:t>
            </a:r>
            <a:r>
              <a:rPr lang="en-US" sz="2800" i="0" dirty="0" smtClean="0">
                <a:solidFill>
                  <a:srgbClr val="C00000"/>
                </a:solidFill>
              </a:rPr>
              <a:t>Market Innovation </a:t>
            </a:r>
            <a:r>
              <a:rPr lang="en-US" sz="2800" b="0" i="0" dirty="0" smtClean="0"/>
              <a:t>embodied as viable device or service in a defined context, initiated through a commercial market opportunity.</a:t>
            </a:r>
          </a:p>
          <a:p>
            <a:pPr>
              <a:buClr>
                <a:schemeClr val="accent2"/>
              </a:buClr>
              <a:buFont typeface="Wingdings" pitchFamily="2" charset="2"/>
              <a:buChar char="ü"/>
            </a:pPr>
            <a:r>
              <a:rPr lang="en-US" sz="2800" b="0" i="0" dirty="0" smtClean="0"/>
              <a:t>Legal IP Status – Trademark protection.</a:t>
            </a:r>
          </a:p>
          <a:p>
            <a:pPr>
              <a:buClr>
                <a:schemeClr val="accent2"/>
              </a:buClr>
              <a:buFont typeface="Wingdings" pitchFamily="2" charset="2"/>
              <a:buChar char="ü"/>
            </a:pPr>
            <a:r>
              <a:rPr lang="en-US" sz="2800" b="0" i="0" dirty="0" smtClean="0"/>
              <a:t>Value – </a:t>
            </a:r>
            <a:r>
              <a:rPr lang="en-US" sz="2800" i="0" dirty="0" smtClean="0"/>
              <a:t>Novelty +</a:t>
            </a:r>
            <a:r>
              <a:rPr lang="en-US" sz="2800" b="0" i="0" dirty="0" smtClean="0"/>
              <a:t> </a:t>
            </a:r>
            <a:r>
              <a:rPr lang="en-US" sz="2800" i="0" dirty="0" smtClean="0"/>
              <a:t>Feasibility</a:t>
            </a:r>
            <a:r>
              <a:rPr lang="en-US" sz="2800" b="0" i="0" dirty="0" smtClean="0"/>
              <a:t> + </a:t>
            </a:r>
            <a:r>
              <a:rPr lang="en-US" sz="2800" i="0" dirty="0" smtClean="0"/>
              <a:t>Utility</a:t>
            </a:r>
            <a:r>
              <a:rPr lang="en-US" sz="2800" b="0" i="0" dirty="0" smtClean="0"/>
              <a:t> defined as revenue to company and function to customers.</a:t>
            </a:r>
          </a:p>
          <a:p>
            <a:pPr>
              <a:buClr>
                <a:schemeClr val="accent2"/>
              </a:buCl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20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20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20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20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20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5800"/>
            <a:ext cx="8229600" cy="914400"/>
          </a:xfrm>
        </p:spPr>
        <p:txBody>
          <a:bodyPr/>
          <a:lstStyle/>
          <a:p>
            <a:pPr eaLnBrk="1" hangingPunct="1"/>
            <a:r>
              <a:rPr lang="en-US" sz="4000" dirty="0" smtClean="0"/>
              <a:t>Importance of Untangling Terms </a:t>
            </a:r>
          </a:p>
        </p:txBody>
      </p:sp>
      <p:sp>
        <p:nvSpPr>
          <p:cNvPr id="11267" name="Rectangle 3"/>
          <p:cNvSpPr>
            <a:spLocks noGrp="1" noChangeArrowheads="1"/>
          </p:cNvSpPr>
          <p:nvPr>
            <p:ph type="body" idx="1"/>
          </p:nvPr>
        </p:nvSpPr>
        <p:spPr>
          <a:xfrm>
            <a:off x="457200" y="1524000"/>
            <a:ext cx="8229600" cy="4602163"/>
          </a:xfrm>
        </p:spPr>
        <p:txBody>
          <a:bodyPr/>
          <a:lstStyle/>
          <a:p>
            <a:pPr eaLnBrk="1" hangingPunct="1"/>
            <a:r>
              <a:rPr lang="en-US" sz="2800" b="0" dirty="0" smtClean="0"/>
              <a:t>Each Method has own rigor and jargon.</a:t>
            </a:r>
          </a:p>
          <a:p>
            <a:pPr eaLnBrk="1" hangingPunct="1"/>
            <a:r>
              <a:rPr lang="en-US" sz="2800" b="0" dirty="0" smtClean="0"/>
              <a:t>Actors are trained and operate in one method and tend to over-value that method.</a:t>
            </a:r>
          </a:p>
          <a:p>
            <a:pPr eaLnBrk="1" hangingPunct="1"/>
            <a:r>
              <a:rPr lang="en-US" sz="2800" b="0" dirty="0" smtClean="0"/>
              <a:t>Academic &amp; Government sectors dominate “STI” policy at the expense of Industry – the only sector with time and money constraints. . . </a:t>
            </a:r>
          </a:p>
          <a:p>
            <a:pPr eaLnBrk="1" hangingPunct="1"/>
            <a:r>
              <a:rPr lang="en-US" sz="2800" b="0" dirty="0" smtClean="0"/>
              <a:t>Methods are actually inter-dependent, while traditional dichotomies are all complementary factors supporting innovation outcomes.</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ind men and Elephant."/>
          <p:cNvPicPr>
            <a:picLocks noChangeAspect="1"/>
          </p:cNvPicPr>
          <p:nvPr/>
        </p:nvPicPr>
        <p:blipFill>
          <a:blip r:embed="rId2" cstate="print"/>
          <a:stretch>
            <a:fillRect/>
          </a:stretch>
        </p:blipFill>
        <p:spPr>
          <a:xfrm>
            <a:off x="1143000" y="838200"/>
            <a:ext cx="6908800" cy="5181600"/>
          </a:xfrm>
          <a:prstGeom prst="rect">
            <a:avLst/>
          </a:prstGeom>
        </p:spPr>
      </p:pic>
      <p:sp>
        <p:nvSpPr>
          <p:cNvPr id="2" name="Title 1" hidden="1"/>
          <p:cNvSpPr>
            <a:spLocks noGrp="1"/>
          </p:cNvSpPr>
          <p:nvPr>
            <p:ph type="title"/>
          </p:nvPr>
        </p:nvSpPr>
        <p:spPr/>
        <p:txBody>
          <a:bodyPr/>
          <a:lstStyle/>
          <a:p>
            <a:r>
              <a:rPr lang="en-US" sz="3200" dirty="0"/>
              <a:t>Blind men and Elephant.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1066800"/>
          </a:xfrm>
        </p:spPr>
        <p:txBody>
          <a:bodyPr/>
          <a:lstStyle/>
          <a:p>
            <a:r>
              <a:rPr lang="en-US" sz="3600" dirty="0" smtClean="0"/>
              <a:t>Way Forward:  Integrate Conceptual but Differentiate Operational</a:t>
            </a:r>
            <a:endParaRPr lang="en-US" sz="3600" b="0" dirty="0" smtClean="0"/>
          </a:p>
        </p:txBody>
      </p:sp>
      <p:sp>
        <p:nvSpPr>
          <p:cNvPr id="3" name="Content Placeholder 2"/>
          <p:cNvSpPr>
            <a:spLocks noGrp="1"/>
          </p:cNvSpPr>
          <p:nvPr>
            <p:ph idx="1"/>
          </p:nvPr>
        </p:nvSpPr>
        <p:spPr>
          <a:xfrm>
            <a:off x="457200" y="1905000"/>
            <a:ext cx="8229600" cy="4297363"/>
          </a:xfrm>
        </p:spPr>
        <p:txBody>
          <a:bodyPr/>
          <a:lstStyle/>
          <a:p>
            <a:pPr>
              <a:buClr>
                <a:schemeClr val="accent2"/>
              </a:buClr>
              <a:buFont typeface="Wingdings" pitchFamily="2" charset="2"/>
              <a:buChar char="Ø"/>
            </a:pPr>
            <a:r>
              <a:rPr lang="en-US" sz="2400" b="0" dirty="0" smtClean="0"/>
              <a:t>Consider three distinct states:  </a:t>
            </a:r>
            <a:r>
              <a:rPr lang="en-US" sz="2400" b="0" i="0" dirty="0" smtClean="0"/>
              <a:t>Know role of Research, Development and Production methods in context of each project – plan and budget accordingly.</a:t>
            </a:r>
          </a:p>
          <a:p>
            <a:pPr>
              <a:buClr>
                <a:schemeClr val="accent2"/>
              </a:buClr>
              <a:buFont typeface="Wingdings" pitchFamily="2" charset="2"/>
              <a:buChar char="Ø"/>
            </a:pPr>
            <a:r>
              <a:rPr lang="en-US" sz="2400" b="0" dirty="0" smtClean="0"/>
              <a:t>Engage Industry early: G</a:t>
            </a:r>
            <a:r>
              <a:rPr lang="en-US" sz="2400" b="0" i="0" dirty="0" smtClean="0"/>
              <a:t>overnment/Academic projects intended to benefit society fail to cross gaps (death valley vs. Darwinian sea) to business &amp; open markets.</a:t>
            </a:r>
          </a:p>
          <a:p>
            <a:pPr>
              <a:buClr>
                <a:schemeClr val="accent2"/>
              </a:buClr>
              <a:buFont typeface="Wingdings" pitchFamily="2" charset="2"/>
              <a:buChar char="Ø"/>
            </a:pPr>
            <a:r>
              <a:rPr lang="en-US" sz="2400" b="0" dirty="0" smtClean="0"/>
              <a:t>Apply evidence-based framework: </a:t>
            </a:r>
            <a:r>
              <a:rPr lang="en-US" sz="2400" b="0" i="0" dirty="0" smtClean="0"/>
              <a:t>Link three methods; Communicate knowledge in three states; Integrate key stakeholder who will determine eventual success. </a:t>
            </a:r>
          </a:p>
          <a:p>
            <a:pPr>
              <a:buClr>
                <a:schemeClr val="accent2"/>
              </a:buClr>
            </a:pPr>
            <a:endParaRPr lang="en-US" sz="24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533400"/>
          </a:xfrm>
        </p:spPr>
        <p:txBody>
          <a:bodyPr/>
          <a:lstStyle/>
          <a:p>
            <a:r>
              <a:rPr lang="en-US" sz="2600" dirty="0" smtClean="0"/>
              <a:t>Outputs/Outcomes/Impacts from R or D Methods are distant from Socio-Economic Impacts</a:t>
            </a:r>
          </a:p>
        </p:txBody>
      </p:sp>
      <p:pic>
        <p:nvPicPr>
          <p:cNvPr id="2" name="Picture 1" descr="Outputs, outcomes and impacts for research and development metho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106828"/>
            <a:ext cx="7772400" cy="54463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67000"/>
          </a:xfrm>
        </p:spPr>
        <p:txBody>
          <a:bodyPr/>
          <a:lstStyle/>
          <a:p>
            <a:r>
              <a:rPr lang="en-US" sz="2800" dirty="0" smtClean="0"/>
              <a:t>“Modeling Technology Innovation:  </a:t>
            </a:r>
            <a:br>
              <a:rPr lang="en-US" sz="2800" dirty="0" smtClean="0"/>
            </a:br>
            <a:r>
              <a:rPr lang="en-US" sz="2800" dirty="0" smtClean="0"/>
              <a:t>How the integration of science, engineering and industry methods combine to generate beneficial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Stone &amp; Lane (2012). </a:t>
            </a:r>
          </a:p>
          <a:p>
            <a:pPr algn="ctr">
              <a:buNone/>
            </a:pPr>
            <a:r>
              <a:rPr lang="en-US" sz="2400" dirty="0" smtClean="0"/>
              <a:t>Implementation Science</a:t>
            </a:r>
            <a:r>
              <a:rPr lang="en-US" sz="2400" i="0" dirty="0" smtClean="0"/>
              <a:t> </a:t>
            </a:r>
          </a:p>
          <a:p>
            <a:pPr algn="ctr">
              <a:buNone/>
            </a:pPr>
            <a:r>
              <a:rPr lang="en-US" sz="2000" b="0" i="0" dirty="0" smtClean="0">
                <a:hlinkClick r:id="rId2"/>
              </a:rPr>
              <a:t>http://www.implementationscience.com/content/7/1/44/</a:t>
            </a:r>
            <a:endParaRPr lang="en-US" sz="2000" b="0" i="0" dirty="0" smtClean="0"/>
          </a:p>
          <a:p>
            <a:pPr algn="ctr">
              <a:buNone/>
            </a:pPr>
            <a:endParaRPr lang="en-US" b="0" i="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e of KT from beginning to end."/>
          <p:cNvPicPr>
            <a:picLocks noChangeAspect="1"/>
          </p:cNvPicPr>
          <p:nvPr/>
        </p:nvPicPr>
        <p:blipFill>
          <a:blip r:embed="rId2" cstate="print"/>
          <a:stretch>
            <a:fillRect/>
          </a:stretch>
        </p:blipFill>
        <p:spPr>
          <a:xfrm>
            <a:off x="0" y="220287"/>
            <a:ext cx="9144000" cy="6417425"/>
          </a:xfrm>
          <a:prstGeom prst="rect">
            <a:avLst/>
          </a:prstGeom>
        </p:spPr>
      </p:pic>
      <p:sp>
        <p:nvSpPr>
          <p:cNvPr id="2" name="Title 1" hidden="1"/>
          <p:cNvSpPr>
            <a:spLocks noGrp="1"/>
          </p:cNvSpPr>
          <p:nvPr>
            <p:ph type="title"/>
          </p:nvPr>
        </p:nvSpPr>
        <p:spPr/>
        <p:txBody>
          <a:bodyPr/>
          <a:lstStyle/>
          <a:p>
            <a:r>
              <a:rPr lang="en-US" dirty="0" smtClean="0"/>
              <a:t>Figure 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r>
              <a:rPr lang="en-US" sz="3600" smtClean="0"/>
              <a:t>Elements of NtK Model</a:t>
            </a:r>
          </a:p>
        </p:txBody>
      </p:sp>
      <p:sp>
        <p:nvSpPr>
          <p:cNvPr id="17411" name="Content Placeholder 2"/>
          <p:cNvSpPr>
            <a:spLocks noGrp="1"/>
          </p:cNvSpPr>
          <p:nvPr>
            <p:ph idx="1"/>
          </p:nvPr>
        </p:nvSpPr>
        <p:spPr>
          <a:xfrm>
            <a:off x="457200" y="1828800"/>
            <a:ext cx="8229600" cy="4525963"/>
          </a:xfrm>
        </p:spPr>
        <p:txBody>
          <a:bodyPr/>
          <a:lstStyle/>
          <a:p>
            <a:pPr>
              <a:buClr>
                <a:schemeClr val="accent2"/>
              </a:buClr>
            </a:pPr>
            <a:r>
              <a:rPr lang="en-US" sz="2800" b="0" i="0" smtClean="0"/>
              <a:t>Full range of activities includes 3 Phases, 9 Stages &amp; Gates, Steps, Tasks and Tips.</a:t>
            </a:r>
          </a:p>
          <a:p>
            <a:pPr>
              <a:buClr>
                <a:schemeClr val="accent2"/>
              </a:buClr>
            </a:pPr>
            <a:r>
              <a:rPr lang="en-US" sz="2800" b="0" i="0" smtClean="0"/>
              <a:t>Supported by primary/secondary findings (scoping review of 250+ research and practice articles), and A/T case examples.</a:t>
            </a:r>
          </a:p>
          <a:p>
            <a:pPr>
              <a:buClr>
                <a:schemeClr val="accent2"/>
              </a:buClr>
            </a:pPr>
            <a:r>
              <a:rPr lang="en-US" sz="2800" b="0" i="0" smtClean="0"/>
              <a:t>Logic Model orientation – “Begin with the end in mind” (Stephen Covey), and work backwards through process to achieve it.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 S&amp;G" descr="Evidence milestones, research discovery, development invention and production innov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73" y="533401"/>
            <a:ext cx="8218627" cy="367589"/>
          </a:xfrm>
          <a:prstGeom prst="rect">
            <a:avLst/>
          </a:prstGeom>
        </p:spPr>
      </p:pic>
      <p:pic>
        <p:nvPicPr>
          <p:cNvPr id="14" name="EM" descr="Evidence milesto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156" y="533262"/>
            <a:ext cx="2057400" cy="609738"/>
          </a:xfrm>
          <a:prstGeom prst="rect">
            <a:avLst/>
          </a:prstGeom>
        </p:spPr>
      </p:pic>
      <p:pic>
        <p:nvPicPr>
          <p:cNvPr id="15" name="RD" descr="Research discove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637" y="533400"/>
            <a:ext cx="2072363" cy="609738"/>
          </a:xfrm>
          <a:prstGeom prst="rect">
            <a:avLst/>
          </a:prstGeom>
        </p:spPr>
      </p:pic>
      <p:pic>
        <p:nvPicPr>
          <p:cNvPr id="16" name="DI" descr="Development inven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533400"/>
            <a:ext cx="2072363" cy="613480"/>
          </a:xfrm>
          <a:prstGeom prst="rect">
            <a:avLst/>
          </a:prstGeom>
        </p:spPr>
      </p:pic>
      <p:pic>
        <p:nvPicPr>
          <p:cNvPr id="17" name="PI" descr="Production innovati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533400"/>
            <a:ext cx="2049918" cy="620960"/>
          </a:xfrm>
          <a:prstGeom prst="rect">
            <a:avLst/>
          </a:prstGeom>
        </p:spPr>
      </p:pic>
      <p:sp>
        <p:nvSpPr>
          <p:cNvPr id="2" name="Title 1" hidden="1"/>
          <p:cNvSpPr>
            <a:spLocks noGrp="1"/>
          </p:cNvSpPr>
          <p:nvPr>
            <p:ph type="title"/>
          </p:nvPr>
        </p:nvSpPr>
        <p:spPr>
          <a:xfrm>
            <a:off x="457200" y="304800"/>
            <a:ext cx="8229600" cy="1143000"/>
          </a:xfrm>
        </p:spPr>
        <p:txBody>
          <a:bodyPr/>
          <a:lstStyle/>
          <a:p>
            <a:r>
              <a:rPr lang="en-US" sz="2400" dirty="0" smtClean="0"/>
              <a:t>Evidence milestones, research discovery, development invention and production innovation.  </a:t>
            </a:r>
            <a:endParaRPr lang="en-US" sz="2400" dirty="0"/>
          </a:p>
        </p:txBody>
      </p:sp>
    </p:spTree>
    <p:extLst>
      <p:ext uri="{BB962C8B-B14F-4D97-AF65-F5344CB8AC3E}">
        <p14:creationId xmlns:p14="http://schemas.microsoft.com/office/powerpoint/2010/main" val="3709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Learning Objectives</a:t>
            </a:r>
            <a:endParaRPr lang="en-US" sz="3200" dirty="0"/>
          </a:p>
        </p:txBody>
      </p:sp>
      <p:sp>
        <p:nvSpPr>
          <p:cNvPr id="3" name="Content Placeholder 2"/>
          <p:cNvSpPr>
            <a:spLocks noGrp="1"/>
          </p:cNvSpPr>
          <p:nvPr>
            <p:ph idx="1"/>
          </p:nvPr>
        </p:nvSpPr>
        <p:spPr>
          <a:xfrm>
            <a:off x="533400" y="1143000"/>
            <a:ext cx="8077200" cy="4983163"/>
          </a:xfrm>
        </p:spPr>
        <p:txBody>
          <a:bodyPr/>
          <a:lstStyle/>
          <a:p>
            <a:pPr>
              <a:buNone/>
            </a:pPr>
            <a:r>
              <a:rPr lang="en-US" sz="2400" b="0" i="0" dirty="0" smtClean="0"/>
              <a:t>1.  Participants will be able to distinguish between </a:t>
            </a:r>
            <a:r>
              <a:rPr lang="en-US" sz="2400" b="0" dirty="0" smtClean="0"/>
              <a:t>three </a:t>
            </a:r>
            <a:r>
              <a:rPr lang="en-US" sz="2400" b="0" i="0" dirty="0" smtClean="0"/>
              <a:t>Methodologies (scientific research, engineering development, industrial production), and contrast the </a:t>
            </a:r>
            <a:r>
              <a:rPr lang="en-US" sz="2400" b="0" dirty="0" smtClean="0"/>
              <a:t>three</a:t>
            </a:r>
            <a:r>
              <a:rPr lang="en-US" sz="2400" b="0" i="0" dirty="0" smtClean="0"/>
              <a:t> States of Knowledge they generate.</a:t>
            </a:r>
          </a:p>
          <a:p>
            <a:pPr>
              <a:buNone/>
            </a:pPr>
            <a:r>
              <a:rPr lang="en-US" sz="2400" b="0" i="0" dirty="0" smtClean="0"/>
              <a:t>2.  Participants will be able to discuss examples of literature supporting each of the </a:t>
            </a:r>
            <a:r>
              <a:rPr lang="en-US" sz="2400" b="0" dirty="0" smtClean="0"/>
              <a:t>nine</a:t>
            </a:r>
            <a:r>
              <a:rPr lang="en-US" sz="2400" b="0" i="0" dirty="0" smtClean="0"/>
              <a:t> Activity Stages and </a:t>
            </a:r>
            <a:r>
              <a:rPr lang="en-US" sz="2400" b="0" dirty="0" smtClean="0"/>
              <a:t>nine</a:t>
            </a:r>
            <a:r>
              <a:rPr lang="en-US" sz="2400" b="0" i="0" dirty="0" smtClean="0"/>
              <a:t> Decision gates, and explain why Stages have multiple steps.</a:t>
            </a:r>
          </a:p>
          <a:p>
            <a:pPr>
              <a:buNone/>
            </a:pPr>
            <a:r>
              <a:rPr lang="en-US" sz="2400" b="0" i="0" dirty="0" smtClean="0"/>
              <a:t>3.  Participants will be able to name and describe at least one technical analysis tool and one market analysis tool relevant to each of the three Phases of activity.</a:t>
            </a:r>
          </a:p>
          <a:p>
            <a:endParaRPr lang="en-US" sz="24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152400"/>
            <a:ext cx="7015575" cy="369332"/>
          </a:xfrm>
          <a:prstGeom prst="rect">
            <a:avLst/>
          </a:prstGeom>
          <a:noFill/>
        </p:spPr>
        <p:txBody>
          <a:bodyPr wrap="none" rtlCol="0">
            <a:spAutoFit/>
          </a:bodyPr>
          <a:lstStyle/>
          <a:p>
            <a:r>
              <a:rPr lang="en-US" b="1" dirty="0" smtClean="0"/>
              <a:t>Need to Knowledge (</a:t>
            </a:r>
            <a:r>
              <a:rPr lang="en-US" b="1" dirty="0" err="1" smtClean="0"/>
              <a:t>NtK</a:t>
            </a:r>
            <a:r>
              <a:rPr lang="en-US" b="1" dirty="0" smtClean="0"/>
              <a:t>) Model for Technological Innovations</a:t>
            </a:r>
            <a:endParaRPr lang="en-US" b="1" dirty="0"/>
          </a:p>
        </p:txBody>
      </p:sp>
      <p:pic>
        <p:nvPicPr>
          <p:cNvPr id="5" name="Picture 4" descr="Phases, stages and gates."/>
          <p:cNvPicPr>
            <a:picLocks noChangeAspect="1"/>
          </p:cNvPicPr>
          <p:nvPr/>
        </p:nvPicPr>
        <p:blipFill>
          <a:blip r:embed="rId2" cstate="print"/>
          <a:stretch>
            <a:fillRect/>
          </a:stretch>
        </p:blipFill>
        <p:spPr>
          <a:xfrm>
            <a:off x="468172" y="533400"/>
            <a:ext cx="8229600" cy="368080"/>
          </a:xfrm>
          <a:prstGeom prst="rect">
            <a:avLst/>
          </a:prstGeom>
        </p:spPr>
      </p:pic>
      <p:pic>
        <p:nvPicPr>
          <p:cNvPr id="6" name="Picture 5" descr="Innovation, invention and discovery."/>
          <p:cNvPicPr>
            <a:picLocks noChangeAspect="1"/>
          </p:cNvPicPr>
          <p:nvPr/>
        </p:nvPicPr>
        <p:blipFill>
          <a:blip r:embed="rId3" cstate="print"/>
          <a:stretch>
            <a:fillRect/>
          </a:stretch>
        </p:blipFill>
        <p:spPr>
          <a:xfrm>
            <a:off x="457200" y="977189"/>
            <a:ext cx="877824" cy="5771693"/>
          </a:xfrm>
          <a:prstGeom prst="rect">
            <a:avLst/>
          </a:prstGeom>
        </p:spPr>
      </p:pic>
      <p:pic>
        <p:nvPicPr>
          <p:cNvPr id="7" name="Picture 6" descr="Stages 1, 2, and 3."/>
          <p:cNvPicPr>
            <a:picLocks noChangeAspect="1"/>
          </p:cNvPicPr>
          <p:nvPr/>
        </p:nvPicPr>
        <p:blipFill>
          <a:blip r:embed="rId4" cstate="print"/>
          <a:stretch>
            <a:fillRect/>
          </a:stretch>
        </p:blipFill>
        <p:spPr>
          <a:xfrm>
            <a:off x="1406346" y="977189"/>
            <a:ext cx="7315200" cy="2017606"/>
          </a:xfrm>
          <a:prstGeom prst="rect">
            <a:avLst/>
          </a:prstGeom>
        </p:spPr>
      </p:pic>
      <p:pic>
        <p:nvPicPr>
          <p:cNvPr id="9" name="Picture 8" descr="Stages 4, 5, and 6."/>
          <p:cNvPicPr>
            <a:picLocks noChangeAspect="1"/>
          </p:cNvPicPr>
          <p:nvPr/>
        </p:nvPicPr>
        <p:blipFill>
          <a:blip r:embed="rId5" cstate="print"/>
          <a:stretch>
            <a:fillRect/>
          </a:stretch>
        </p:blipFill>
        <p:spPr>
          <a:xfrm>
            <a:off x="1384402" y="3034589"/>
            <a:ext cx="7315200" cy="2011542"/>
          </a:xfrm>
          <a:prstGeom prst="rect">
            <a:avLst/>
          </a:prstGeom>
        </p:spPr>
      </p:pic>
      <p:pic>
        <p:nvPicPr>
          <p:cNvPr id="10" name="Picture 9" descr="Stages 7, 8, and 9."/>
          <p:cNvPicPr>
            <a:picLocks noChangeAspect="1"/>
          </p:cNvPicPr>
          <p:nvPr/>
        </p:nvPicPr>
        <p:blipFill>
          <a:blip r:embed="rId6" cstate="print"/>
          <a:stretch>
            <a:fillRect/>
          </a:stretch>
        </p:blipFill>
        <p:spPr>
          <a:xfrm>
            <a:off x="1384402" y="5091989"/>
            <a:ext cx="7315200" cy="1665293"/>
          </a:xfrm>
          <a:prstGeom prst="rect">
            <a:avLst/>
          </a:prstGeom>
        </p:spPr>
      </p:pic>
      <p:sp>
        <p:nvSpPr>
          <p:cNvPr id="2" name="Title 1" hidden="1"/>
          <p:cNvSpPr>
            <a:spLocks noGrp="1"/>
          </p:cNvSpPr>
          <p:nvPr>
            <p:ph type="title"/>
          </p:nvPr>
        </p:nvSpPr>
        <p:spPr/>
        <p:txBody>
          <a:bodyPr/>
          <a:lstStyle/>
          <a:p>
            <a:r>
              <a:rPr lang="en-US" sz="2800" dirty="0" smtClean="0"/>
              <a:t>Need to Knowledge Model for Technological Innovation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0"/>
            <a:ext cx="8229600" cy="838200"/>
          </a:xfrm>
        </p:spPr>
        <p:txBody>
          <a:bodyPr/>
          <a:lstStyle/>
          <a:p>
            <a:r>
              <a:rPr lang="en-US" sz="3600" dirty="0" smtClean="0"/>
              <a:t>Need to Knowledge (NtK) Model</a:t>
            </a:r>
            <a:br>
              <a:rPr lang="en-US" sz="3600" dirty="0" smtClean="0"/>
            </a:br>
            <a:endParaRPr lang="en-US" sz="2400" dirty="0" smtClean="0">
              <a:solidFill>
                <a:srgbClr val="0070C0"/>
              </a:solidFill>
            </a:endParaRPr>
          </a:p>
        </p:txBody>
      </p:sp>
      <p:sp>
        <p:nvSpPr>
          <p:cNvPr id="15363" name="Content Placeholder 2"/>
          <p:cNvSpPr>
            <a:spLocks noGrp="1"/>
          </p:cNvSpPr>
          <p:nvPr>
            <p:ph idx="1"/>
          </p:nvPr>
        </p:nvSpPr>
        <p:spPr>
          <a:xfrm>
            <a:off x="381000" y="1524000"/>
            <a:ext cx="8534400" cy="4572000"/>
          </a:xfrm>
        </p:spPr>
        <p:txBody>
          <a:bodyPr/>
          <a:lstStyle/>
          <a:p>
            <a:pPr>
              <a:buClr>
                <a:schemeClr val="accent2"/>
              </a:buClr>
            </a:pPr>
            <a:r>
              <a:rPr lang="en-US" sz="2400" dirty="0" smtClean="0"/>
              <a:t>Orientation</a:t>
            </a:r>
            <a:r>
              <a:rPr lang="en-US" sz="2400" b="0" i="0" dirty="0" smtClean="0"/>
              <a:t> – </a:t>
            </a:r>
            <a:r>
              <a:rPr lang="en-US" sz="2200" b="0" i="0" dirty="0" smtClean="0"/>
              <a:t>Actors engaged in innovation “need to know”:  Problem/Solution; Methods/Outputs; Stakeholder roles; and Goal in context of beneficial socio-economic impacts. </a:t>
            </a:r>
          </a:p>
          <a:p>
            <a:pPr>
              <a:buClr>
                <a:schemeClr val="accent2"/>
              </a:buClr>
            </a:pPr>
            <a:r>
              <a:rPr lang="en-US" sz="2400" dirty="0" smtClean="0"/>
              <a:t>Integration</a:t>
            </a:r>
            <a:r>
              <a:rPr lang="en-US" sz="2400" b="0" i="0" dirty="0" smtClean="0"/>
              <a:t> – </a:t>
            </a:r>
            <a:r>
              <a:rPr lang="en-US" sz="2200" b="0" i="0" dirty="0" smtClean="0"/>
              <a:t>Product Development Managers Association (PDMA) New Product Development practices (implementation); Canadian Institutes of Health Research (CIHR) Knowledge to Action Model (communication).</a:t>
            </a:r>
          </a:p>
          <a:p>
            <a:pPr>
              <a:buClr>
                <a:schemeClr val="accent2"/>
              </a:buClr>
            </a:pPr>
            <a:r>
              <a:rPr lang="en-US" sz="2400" dirty="0" smtClean="0"/>
              <a:t>Validation</a:t>
            </a:r>
            <a:r>
              <a:rPr lang="en-US" sz="2400" b="0" i="0" dirty="0" smtClean="0"/>
              <a:t> – </a:t>
            </a:r>
            <a:r>
              <a:rPr lang="en-US" sz="2200" b="0" i="0" dirty="0" smtClean="0"/>
              <a:t>Stage-Gate structure populated with supporting evidence (1,000+ excerpts) from scoping review of academic and industry literature       , along with links to tools for completing recommended technical and market analyses         .</a:t>
            </a:r>
            <a:r>
              <a:rPr lang="en-US" sz="2400" b="0" i="0" dirty="0" smtClean="0"/>
              <a:t> </a:t>
            </a:r>
          </a:p>
        </p:txBody>
      </p:sp>
      <p:pic>
        <p:nvPicPr>
          <p:cNvPr id="4" name="Picture 3" descr="Magnyfing glass."/>
          <p:cNvPicPr>
            <a:picLocks noChangeAspect="1"/>
          </p:cNvPicPr>
          <p:nvPr/>
        </p:nvPicPr>
        <p:blipFill>
          <a:blip r:embed="rId2" cstate="print"/>
          <a:stretch>
            <a:fillRect/>
          </a:stretch>
        </p:blipFill>
        <p:spPr>
          <a:xfrm>
            <a:off x="3581400" y="5029200"/>
            <a:ext cx="457200" cy="457200"/>
          </a:xfrm>
          <a:prstGeom prst="rect">
            <a:avLst/>
          </a:prstGeom>
        </p:spPr>
      </p:pic>
      <p:pic>
        <p:nvPicPr>
          <p:cNvPr id="5" name="Picture 4" descr="Toolbox."/>
          <p:cNvPicPr>
            <a:picLocks noChangeAspect="1"/>
          </p:cNvPicPr>
          <p:nvPr/>
        </p:nvPicPr>
        <p:blipFill>
          <a:blip r:embed="rId3" cstate="print"/>
          <a:stretch>
            <a:fillRect/>
          </a:stretch>
        </p:blipFill>
        <p:spPr>
          <a:xfrm>
            <a:off x="7924800" y="5334000"/>
            <a:ext cx="609486" cy="609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20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20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20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Need to Knowledge Model</a:t>
            </a:r>
            <a:endParaRPr lang="en-US" dirty="0"/>
          </a:p>
        </p:txBody>
      </p:sp>
      <p:sp>
        <p:nvSpPr>
          <p:cNvPr id="5" name="Subtitle 4"/>
          <p:cNvSpPr>
            <a:spLocks noGrp="1"/>
          </p:cNvSpPr>
          <p:nvPr>
            <p:ph type="subTitle" idx="1"/>
          </p:nvPr>
        </p:nvSpPr>
        <p:spPr/>
        <p:txBody>
          <a:bodyPr/>
          <a:lstStyle/>
          <a:p>
            <a:r>
              <a:rPr lang="en-US" dirty="0" smtClean="0">
                <a:hlinkClick r:id="rId2"/>
              </a:rPr>
              <a:t>http://kt4tt.buffalo.edu/knowledgebase/model.php</a:t>
            </a:r>
            <a:endParaRPr lang="en-US" sz="2800" b="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838200"/>
          </a:xfrm>
        </p:spPr>
        <p:txBody>
          <a:bodyPr/>
          <a:lstStyle/>
          <a:p>
            <a:r>
              <a:rPr lang="en-US" dirty="0" err="1" smtClean="0"/>
              <a:t>NtK</a:t>
            </a:r>
            <a:r>
              <a:rPr lang="en-US" dirty="0" smtClean="0"/>
              <a:t> Model Key Findings</a:t>
            </a:r>
            <a:endParaRPr lang="en-US" dirty="0"/>
          </a:p>
        </p:txBody>
      </p:sp>
      <p:sp>
        <p:nvSpPr>
          <p:cNvPr id="3" name="Content Placeholder 2"/>
          <p:cNvSpPr>
            <a:spLocks noGrp="1"/>
          </p:cNvSpPr>
          <p:nvPr>
            <p:ph idx="1"/>
          </p:nvPr>
        </p:nvSpPr>
        <p:spPr/>
        <p:txBody>
          <a:bodyPr/>
          <a:lstStyle/>
          <a:p>
            <a:pPr algn="ctr">
              <a:buNone/>
            </a:pPr>
            <a:endParaRPr lang="en-US" i="0" dirty="0" smtClean="0"/>
          </a:p>
          <a:p>
            <a:pPr algn="ctr">
              <a:buNone/>
            </a:pPr>
            <a:r>
              <a:rPr lang="en-US" i="0" dirty="0" smtClean="0"/>
              <a:t>Evidence base of Academic and Industrial Literature since 1985</a:t>
            </a:r>
          </a:p>
          <a:p>
            <a:pPr algn="ctr">
              <a:buNone/>
            </a:pPr>
            <a:endParaRPr lang="en-US" i="0" dirty="0" smtClean="0"/>
          </a:p>
          <a:p>
            <a:pPr algn="ctr">
              <a:buNone/>
            </a:pPr>
            <a:endParaRPr lang="en-US" sz="2400" b="0" i="0" dirty="0" smtClean="0">
              <a:hlinkClick r:id="rId2"/>
            </a:endParaRPr>
          </a:p>
          <a:p>
            <a:pPr algn="ctr">
              <a:buNone/>
            </a:pPr>
            <a:r>
              <a:rPr lang="en-US" sz="2400" b="0" i="0" dirty="0" smtClean="0"/>
              <a:t>Learning Objective #2</a:t>
            </a:r>
          </a:p>
          <a:p>
            <a:pPr algn="ctr">
              <a:buNone/>
            </a:pPr>
            <a:endParaRPr lang="en-US" i="0" dirty="0"/>
          </a:p>
        </p:txBody>
      </p:sp>
      <p:pic>
        <p:nvPicPr>
          <p:cNvPr id="4" name="Picture 3" descr="Magnyfing glass."/>
          <p:cNvPicPr>
            <a:picLocks noChangeAspect="1"/>
          </p:cNvPicPr>
          <p:nvPr/>
        </p:nvPicPr>
        <p:blipFill>
          <a:blip r:embed="rId3" cstate="print"/>
          <a:stretch>
            <a:fillRect/>
          </a:stretch>
        </p:blipFill>
        <p:spPr>
          <a:xfrm>
            <a:off x="4191000" y="3352800"/>
            <a:ext cx="1143000" cy="1143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smtClean="0"/>
              <a:t>Objective 2:  Lessons from Literature</a:t>
            </a:r>
            <a:endParaRPr lang="en-US" sz="3600" dirty="0"/>
          </a:p>
        </p:txBody>
      </p:sp>
      <p:sp>
        <p:nvSpPr>
          <p:cNvPr id="3" name="Content Placeholder 2"/>
          <p:cNvSpPr>
            <a:spLocks noGrp="1"/>
          </p:cNvSpPr>
          <p:nvPr>
            <p:ph idx="1"/>
          </p:nvPr>
        </p:nvSpPr>
        <p:spPr>
          <a:xfrm>
            <a:off x="457200" y="1371600"/>
            <a:ext cx="8229600" cy="4754563"/>
          </a:xfrm>
        </p:spPr>
        <p:txBody>
          <a:bodyPr/>
          <a:lstStyle/>
          <a:p>
            <a:r>
              <a:rPr lang="en-US" sz="2800" b="0" i="0" dirty="0" smtClean="0"/>
              <a:t>Literature from both Industry and Academia converge on “Best Practices” in New Product Development, where due diligence supplants </a:t>
            </a:r>
            <a:r>
              <a:rPr lang="en-US" sz="2800" b="0" dirty="0" smtClean="0"/>
              <a:t>ad hoc</a:t>
            </a:r>
            <a:r>
              <a:rPr lang="en-US" sz="2800" b="0" i="0" dirty="0" smtClean="0"/>
              <a:t> approaches and tests assumptions.</a:t>
            </a:r>
          </a:p>
          <a:p>
            <a:r>
              <a:rPr lang="en-US" sz="2800" b="0" i="0" dirty="0" smtClean="0"/>
              <a:t>Steps/Activities/Tips all point toward Best Practices validated through numerous iterations under a variety of field conditions.</a:t>
            </a:r>
          </a:p>
          <a:p>
            <a:r>
              <a:rPr lang="en-US" sz="2800" b="0" i="0" dirty="0" smtClean="0"/>
              <a:t>Stage/Step level activity do not require a linear progression, but Decision Gates cannot be properly addressed without them.</a:t>
            </a:r>
          </a:p>
          <a:p>
            <a:endParaRPr lang="en-US" sz="2800" b="0" i="0" dirty="0" smtClean="0"/>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matic."/>
          <p:cNvPicPr>
            <a:picLocks noChangeAspect="1"/>
          </p:cNvPicPr>
          <p:nvPr/>
        </p:nvPicPr>
        <p:blipFill>
          <a:blip r:embed="rId2" cstate="print"/>
          <a:stretch>
            <a:fillRect/>
          </a:stretch>
        </p:blipFill>
        <p:spPr>
          <a:xfrm>
            <a:off x="0" y="0"/>
            <a:ext cx="9144000" cy="6858000"/>
          </a:xfrm>
          <a:prstGeom prst="rect">
            <a:avLst/>
          </a:prstGeom>
        </p:spPr>
      </p:pic>
      <p:sp>
        <p:nvSpPr>
          <p:cNvPr id="2" name="Title 1" hidden="1"/>
          <p:cNvSpPr>
            <a:spLocks noGrp="1"/>
          </p:cNvSpPr>
          <p:nvPr>
            <p:ph type="title"/>
          </p:nvPr>
        </p:nvSpPr>
        <p:spPr/>
        <p:txBody>
          <a:bodyPr/>
          <a:lstStyle/>
          <a:p>
            <a:r>
              <a:rPr lang="en-US" dirty="0" smtClean="0"/>
              <a:t>Schematic</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229600" cy="1143000"/>
          </a:xfrm>
        </p:spPr>
        <p:txBody>
          <a:bodyPr/>
          <a:lstStyle/>
          <a:p>
            <a:r>
              <a:rPr lang="en-US" sz="3600" dirty="0" smtClean="0"/>
              <a:t>Knowledge Communication – </a:t>
            </a:r>
            <a:br>
              <a:rPr lang="en-US" sz="3600" dirty="0" smtClean="0"/>
            </a:br>
            <a:r>
              <a:rPr lang="en-US" sz="3600" dirty="0" smtClean="0"/>
              <a:t>3 Strategies for 3 States</a:t>
            </a:r>
            <a:endParaRPr lang="en-US" sz="3600" dirty="0"/>
          </a:p>
        </p:txBody>
      </p:sp>
      <p:pic>
        <p:nvPicPr>
          <p:cNvPr id="2" name="Picture 1" descr="Flowchart of 3 startegies for 3 sta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3942"/>
            <a:ext cx="9144000" cy="18101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685800"/>
            <a:ext cx="8458200" cy="1143000"/>
          </a:xfrm>
        </p:spPr>
        <p:txBody>
          <a:bodyPr/>
          <a:lstStyle/>
          <a:p>
            <a:pPr eaLnBrk="1" hangingPunct="1"/>
            <a:r>
              <a:rPr lang="en-US" sz="3200" smtClean="0"/>
              <a:t>Delivering Solutions to Problems involves progress across three Knowledge States</a:t>
            </a:r>
          </a:p>
        </p:txBody>
      </p:sp>
      <p:sp>
        <p:nvSpPr>
          <p:cNvPr id="9219" name="Rectangle 3"/>
          <p:cNvSpPr>
            <a:spLocks noGrp="1" noChangeArrowheads="1"/>
          </p:cNvSpPr>
          <p:nvPr>
            <p:ph type="body" idx="1"/>
          </p:nvPr>
        </p:nvSpPr>
        <p:spPr>
          <a:xfrm>
            <a:off x="228600" y="2133600"/>
            <a:ext cx="8610600" cy="3763963"/>
          </a:xfrm>
          <a:solidFill>
            <a:schemeClr val="bg1">
              <a:lumMod val="95000"/>
            </a:schemeClr>
          </a:solidFill>
        </p:spPr>
        <p:txBody>
          <a:bodyPr/>
          <a:lstStyle/>
          <a:p>
            <a:pPr eaLnBrk="1" hangingPunct="1">
              <a:lnSpc>
                <a:spcPct val="90000"/>
              </a:lnSpc>
              <a:buFontTx/>
              <a:buNone/>
              <a:defRPr/>
            </a:pPr>
            <a:r>
              <a:rPr lang="en-US" sz="2400" i="0" dirty="0" smtClean="0"/>
              <a:t>Research </a:t>
            </a:r>
            <a:r>
              <a:rPr lang="en-US" i="0" dirty="0" smtClean="0"/>
              <a:t>→</a:t>
            </a:r>
            <a:r>
              <a:rPr lang="en-US" dirty="0" smtClean="0"/>
              <a:t> </a:t>
            </a:r>
            <a:r>
              <a:rPr lang="en-US" sz="2400" dirty="0" smtClean="0">
                <a:solidFill>
                  <a:srgbClr val="C00000"/>
                </a:solidFill>
              </a:rPr>
              <a:t>Discovery</a:t>
            </a:r>
            <a:r>
              <a:rPr lang="en-US" sz="2400" dirty="0" smtClean="0"/>
              <a:t> </a:t>
            </a:r>
            <a:r>
              <a:rPr lang="en-US" i="0" dirty="0" smtClean="0"/>
              <a:t>→</a:t>
            </a:r>
            <a:r>
              <a:rPr lang="en-US" sz="2400" i="0" dirty="0" smtClean="0"/>
              <a:t>Translation </a:t>
            </a:r>
            <a:r>
              <a:rPr lang="en-US" i="0" dirty="0" smtClean="0"/>
              <a:t>→ </a:t>
            </a:r>
            <a:r>
              <a:rPr lang="en-US" sz="2400" i="0" dirty="0" smtClean="0"/>
              <a:t>Utilization ↓</a:t>
            </a:r>
          </a:p>
          <a:p>
            <a:pPr eaLnBrk="1" hangingPunct="1">
              <a:lnSpc>
                <a:spcPct val="90000"/>
              </a:lnSpc>
              <a:buFontTx/>
              <a:buNone/>
              <a:defRPr/>
            </a:pPr>
            <a:endParaRPr lang="en-US" sz="2400" i="0" dirty="0" smtClean="0"/>
          </a:p>
          <a:p>
            <a:pPr eaLnBrk="1" hangingPunct="1">
              <a:lnSpc>
                <a:spcPct val="90000"/>
              </a:lnSpc>
              <a:buFontTx/>
              <a:buNone/>
              <a:defRPr/>
            </a:pPr>
            <a:r>
              <a:rPr lang="en-US" sz="2400" i="0" dirty="0" smtClean="0"/>
              <a:t>Development</a:t>
            </a:r>
            <a:r>
              <a:rPr lang="en-US" i="0" dirty="0" smtClean="0"/>
              <a:t>→ </a:t>
            </a:r>
            <a:r>
              <a:rPr lang="en-US" sz="2400" dirty="0" smtClean="0">
                <a:solidFill>
                  <a:srgbClr val="C00000"/>
                </a:solidFill>
              </a:rPr>
              <a:t>Invention</a:t>
            </a:r>
            <a:r>
              <a:rPr lang="en-US" i="0" dirty="0" smtClean="0"/>
              <a:t>→</a:t>
            </a:r>
            <a:r>
              <a:rPr lang="en-US" dirty="0" smtClean="0"/>
              <a:t> </a:t>
            </a:r>
            <a:r>
              <a:rPr lang="en-US" sz="2400" i="0" dirty="0" smtClean="0"/>
              <a:t>Transfer</a:t>
            </a:r>
            <a:r>
              <a:rPr lang="en-US" i="0" dirty="0" smtClean="0"/>
              <a:t>→</a:t>
            </a:r>
            <a:r>
              <a:rPr lang="en-US" dirty="0" smtClean="0"/>
              <a:t> </a:t>
            </a:r>
            <a:r>
              <a:rPr lang="en-US" sz="2400" i="0" dirty="0" smtClean="0"/>
              <a:t>Integration ↓</a:t>
            </a:r>
          </a:p>
          <a:p>
            <a:pPr eaLnBrk="1" hangingPunct="1">
              <a:lnSpc>
                <a:spcPct val="90000"/>
              </a:lnSpc>
              <a:buFontTx/>
              <a:buNone/>
              <a:defRPr/>
            </a:pPr>
            <a:endParaRPr lang="en-US" sz="2400" i="0" dirty="0" smtClean="0"/>
          </a:p>
          <a:p>
            <a:pPr algn="r" eaLnBrk="1" hangingPunct="1">
              <a:lnSpc>
                <a:spcPct val="90000"/>
              </a:lnSpc>
              <a:buFontTx/>
              <a:buNone/>
              <a:defRPr/>
            </a:pPr>
            <a:r>
              <a:rPr lang="en-US" sz="2400" i="0" dirty="0" smtClean="0"/>
              <a:t>Production </a:t>
            </a:r>
            <a:r>
              <a:rPr lang="en-US" i="0" dirty="0" smtClean="0"/>
              <a:t>→ </a:t>
            </a:r>
            <a:r>
              <a:rPr lang="en-US" sz="2400" dirty="0" smtClean="0">
                <a:solidFill>
                  <a:srgbClr val="C00000"/>
                </a:solidFill>
              </a:rPr>
              <a:t>Innovation</a:t>
            </a:r>
            <a:r>
              <a:rPr lang="en-US" sz="2400" i="0" dirty="0" smtClean="0">
                <a:solidFill>
                  <a:srgbClr val="C00000"/>
                </a:solidFill>
              </a:rPr>
              <a:t> </a:t>
            </a:r>
            <a:r>
              <a:rPr lang="en-US" i="0" dirty="0" smtClean="0"/>
              <a:t>→ </a:t>
            </a:r>
            <a:r>
              <a:rPr lang="en-US" sz="2400" dirty="0" smtClean="0"/>
              <a:t>Transaction</a:t>
            </a:r>
            <a:r>
              <a:rPr lang="en-US" sz="2400" i="0" dirty="0" smtClean="0"/>
              <a:t> </a:t>
            </a:r>
            <a:r>
              <a:rPr lang="en-US" i="0" dirty="0" smtClean="0"/>
              <a:t>→</a:t>
            </a:r>
            <a:r>
              <a:rPr lang="en-US" sz="2400" i="0" dirty="0" smtClean="0"/>
              <a:t> </a:t>
            </a:r>
            <a:r>
              <a:rPr lang="en-US" sz="2400" b="0" i="0" dirty="0" smtClean="0"/>
              <a:t>Lif</a:t>
            </a:r>
            <a:r>
              <a:rPr lang="en-US" sz="2400" i="0" dirty="0" smtClean="0"/>
              <a:t>ecycle ↓ </a:t>
            </a:r>
          </a:p>
          <a:p>
            <a:pPr eaLnBrk="1" hangingPunct="1">
              <a:lnSpc>
                <a:spcPct val="90000"/>
              </a:lnSpc>
              <a:buFontTx/>
              <a:buNone/>
              <a:defRPr/>
            </a:pPr>
            <a:endParaRPr lang="en-US" sz="2400" i="0" dirty="0" smtClean="0"/>
          </a:p>
          <a:p>
            <a:pPr eaLnBrk="1" hangingPunct="1">
              <a:lnSpc>
                <a:spcPct val="90000"/>
              </a:lnSpc>
              <a:buFontTx/>
              <a:buNone/>
              <a:defRPr/>
            </a:pPr>
            <a:endParaRPr lang="en-US" sz="2400" i="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82762"/>
          </a:xfrm>
        </p:spPr>
        <p:txBody>
          <a:bodyPr/>
          <a:lstStyle/>
          <a:p>
            <a:r>
              <a:rPr lang="en-US" sz="3200" dirty="0" smtClean="0"/>
              <a:t/>
            </a:r>
            <a:br>
              <a:rPr lang="en-US" sz="3200" dirty="0" smtClean="0"/>
            </a:br>
            <a:r>
              <a:rPr lang="en-US" sz="3200" dirty="0" smtClean="0"/>
              <a:t>Evidence from Scoping Review</a:t>
            </a:r>
            <a:br>
              <a:rPr lang="en-US" sz="3200" dirty="0" smtClean="0"/>
            </a:br>
            <a:r>
              <a:rPr lang="en-US" sz="3200" dirty="0" smtClean="0"/>
              <a:t/>
            </a:r>
            <a:br>
              <a:rPr lang="en-US" sz="3200" dirty="0" smtClean="0"/>
            </a:br>
            <a:endParaRPr lang="en-US" sz="3200" dirty="0"/>
          </a:p>
        </p:txBody>
      </p:sp>
      <p:sp>
        <p:nvSpPr>
          <p:cNvPr id="6" name="Content Placeholder 5"/>
          <p:cNvSpPr>
            <a:spLocks noGrp="1"/>
          </p:cNvSpPr>
          <p:nvPr>
            <p:ph idx="1"/>
          </p:nvPr>
        </p:nvSpPr>
        <p:spPr>
          <a:xfrm>
            <a:off x="457200" y="2209800"/>
            <a:ext cx="8229600" cy="3916363"/>
          </a:xfrm>
        </p:spPr>
        <p:txBody>
          <a:bodyPr/>
          <a:lstStyle/>
          <a:p>
            <a:r>
              <a:rPr lang="en-US" sz="2400" b="0" dirty="0" smtClean="0"/>
              <a:t>Literature Search; Scoping Review &amp; Narrative Synthesis.</a:t>
            </a:r>
          </a:p>
          <a:p>
            <a:r>
              <a:rPr lang="en-US" sz="2400" b="0" dirty="0" smtClean="0"/>
              <a:t>Over 800 excerpts from over 200 academic and industry journal articles substantiate stage/gate model.</a:t>
            </a:r>
          </a:p>
          <a:p>
            <a:r>
              <a:rPr lang="en-US" sz="2400" b="0" dirty="0" smtClean="0"/>
              <a:t>Excerpts cluster differently for each Phase of R/D/P.</a:t>
            </a:r>
          </a:p>
          <a:p>
            <a:r>
              <a:rPr lang="en-US" sz="2400" b="0" dirty="0" smtClean="0"/>
              <a:t>Review aggregated findings: </a:t>
            </a:r>
            <a:r>
              <a:rPr lang="en-US" sz="2400" b="0" dirty="0" smtClean="0">
                <a:hlinkClick r:id="rId2"/>
              </a:rPr>
              <a:t>http://kt4tt.buffalo.edu/knowledgebase/research.php?model=3</a:t>
            </a:r>
            <a:endParaRPr lang="en-US" sz="2400" b="0" dirty="0" smtClean="0"/>
          </a:p>
          <a:p>
            <a:endParaRPr lang="en-US" sz="2400" b="0" dirty="0" smtClean="0"/>
          </a:p>
          <a:p>
            <a:pPr>
              <a:buNone/>
            </a:pPr>
            <a:endParaRPr lang="en-US" sz="2400" b="0" dirty="0"/>
          </a:p>
        </p:txBody>
      </p:sp>
      <p:pic>
        <p:nvPicPr>
          <p:cNvPr id="4" name="Picture 3" descr="Magnyfing glass."/>
          <p:cNvPicPr>
            <a:picLocks noChangeAspect="1"/>
          </p:cNvPicPr>
          <p:nvPr/>
        </p:nvPicPr>
        <p:blipFill>
          <a:blip r:embed="rId3" cstate="print"/>
          <a:stretch>
            <a:fillRect/>
          </a:stretch>
        </p:blipFill>
        <p:spPr>
          <a:xfrm>
            <a:off x="4038600" y="1143000"/>
            <a:ext cx="1143000" cy="1143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z="3600" dirty="0" smtClean="0"/>
              <a:t>Search Evidence Base</a:t>
            </a:r>
            <a:endParaRPr lang="en-US" sz="3600" dirty="0"/>
          </a:p>
        </p:txBody>
      </p:sp>
      <p:sp>
        <p:nvSpPr>
          <p:cNvPr id="3" name="Content Placeholder 2"/>
          <p:cNvSpPr>
            <a:spLocks noGrp="1"/>
          </p:cNvSpPr>
          <p:nvPr>
            <p:ph idx="1"/>
          </p:nvPr>
        </p:nvSpPr>
        <p:spPr>
          <a:xfrm>
            <a:off x="457200" y="2667000"/>
            <a:ext cx="8229600" cy="3459163"/>
          </a:xfrm>
        </p:spPr>
        <p:txBody>
          <a:bodyPr/>
          <a:lstStyle/>
          <a:p>
            <a:endParaRPr lang="en-US" b="0" dirty="0" smtClean="0"/>
          </a:p>
          <a:p>
            <a:r>
              <a:rPr lang="en-US" b="0" dirty="0" smtClean="0"/>
              <a:t>Search evidence base by keyword:  </a:t>
            </a:r>
          </a:p>
          <a:p>
            <a:pPr>
              <a:buNone/>
            </a:pPr>
            <a:r>
              <a:rPr lang="en-US" b="0" dirty="0" smtClean="0">
                <a:hlinkClick r:id="rId2"/>
              </a:rPr>
              <a:t>http://kt4tt.buffalo.edu/knowledgebase/search.php</a:t>
            </a:r>
            <a:endParaRPr lang="en-US" b="0" dirty="0" smtClean="0"/>
          </a:p>
          <a:p>
            <a:pPr>
              <a:buNone/>
            </a:pPr>
            <a:endParaRPr lang="en-US" dirty="0"/>
          </a:p>
        </p:txBody>
      </p:sp>
      <p:pic>
        <p:nvPicPr>
          <p:cNvPr id="4" name="Picture 3" descr="Magnyfing glass."/>
          <p:cNvPicPr>
            <a:picLocks noChangeAspect="1"/>
          </p:cNvPicPr>
          <p:nvPr/>
        </p:nvPicPr>
        <p:blipFill>
          <a:blip r:embed="rId3" cstate="print"/>
          <a:stretch>
            <a:fillRect/>
          </a:stretch>
        </p:blipFill>
        <p:spPr>
          <a:xfrm>
            <a:off x="3962400" y="1600200"/>
            <a:ext cx="1143000" cy="114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752600"/>
            <a:ext cx="7772400" cy="1470025"/>
          </a:xfrm>
        </p:spPr>
        <p:txBody>
          <a:bodyPr/>
          <a:lstStyle/>
          <a:p>
            <a:r>
              <a:rPr lang="en-US" dirty="0" smtClean="0"/>
              <a:t>Need to Knowledge Model*</a:t>
            </a:r>
            <a:endParaRPr lang="en-US" dirty="0"/>
          </a:p>
        </p:txBody>
      </p:sp>
      <p:sp>
        <p:nvSpPr>
          <p:cNvPr id="5" name="Subtitle 4"/>
          <p:cNvSpPr>
            <a:spLocks noGrp="1"/>
          </p:cNvSpPr>
          <p:nvPr>
            <p:ph type="subTitle" idx="1"/>
          </p:nvPr>
        </p:nvSpPr>
        <p:spPr>
          <a:xfrm>
            <a:off x="1371600" y="3200400"/>
            <a:ext cx="6400800" cy="2438400"/>
          </a:xfrm>
        </p:spPr>
        <p:txBody>
          <a:bodyPr/>
          <a:lstStyle/>
          <a:p>
            <a:r>
              <a:rPr lang="en-US" sz="2800" dirty="0" smtClean="0"/>
              <a:t>A Prior to Grant Perspective for S&amp;E R&amp;D and Technological Innovation</a:t>
            </a:r>
          </a:p>
          <a:p>
            <a:r>
              <a:rPr lang="en-US" sz="2800" b="0" dirty="0" smtClean="0"/>
              <a:t>*Learning Objective 1</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Graph showing number of excerpts by code."/>
          <p:cNvGraphicFramePr/>
          <p:nvPr>
            <p:extLst>
              <p:ext uri="{D42A27DB-BD31-4B8C-83A1-F6EECF244321}">
                <p14:modId xmlns:p14="http://schemas.microsoft.com/office/powerpoint/2010/main" val="3863922124"/>
              </p:ext>
            </p:extLst>
          </p:nvPr>
        </p:nvGraphicFramePr>
        <p:xfrm>
          <a:off x="457200" y="914400"/>
          <a:ext cx="8229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hidden="1"/>
          <p:cNvSpPr>
            <a:spLocks noGrp="1"/>
          </p:cNvSpPr>
          <p:nvPr>
            <p:ph type="title"/>
          </p:nvPr>
        </p:nvSpPr>
        <p:spPr/>
        <p:txBody>
          <a:bodyPr/>
          <a:lstStyle/>
          <a:p>
            <a:r>
              <a:rPr lang="en-US" sz="2800" dirty="0" smtClean="0"/>
              <a:t>Number of Excerpts by code in research/discovery phase</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Graph showing number of excerpts in development."/>
          <p:cNvGraphicFramePr/>
          <p:nvPr>
            <p:extLst>
              <p:ext uri="{D42A27DB-BD31-4B8C-83A1-F6EECF244321}">
                <p14:modId xmlns:p14="http://schemas.microsoft.com/office/powerpoint/2010/main" val="3296200426"/>
              </p:ext>
            </p:extLst>
          </p:nvPr>
        </p:nvGraphicFramePr>
        <p:xfrm>
          <a:off x="228600" y="838200"/>
          <a:ext cx="86106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hidden="1"/>
          <p:cNvSpPr>
            <a:spLocks noGrp="1"/>
          </p:cNvSpPr>
          <p:nvPr>
            <p:ph type="title"/>
          </p:nvPr>
        </p:nvSpPr>
        <p:spPr/>
        <p:txBody>
          <a:bodyPr/>
          <a:lstStyle/>
          <a:p>
            <a:r>
              <a:rPr lang="en-US" sz="3200" dirty="0" smtClean="0"/>
              <a:t>Number of excerpts by code in the development /invention phase</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Graph showing the numbers of excerpts in production."/>
          <p:cNvGraphicFramePr/>
          <p:nvPr>
            <p:extLst>
              <p:ext uri="{D42A27DB-BD31-4B8C-83A1-F6EECF244321}">
                <p14:modId xmlns:p14="http://schemas.microsoft.com/office/powerpoint/2010/main" val="4179831226"/>
              </p:ext>
            </p:extLst>
          </p:nvPr>
        </p:nvGraphicFramePr>
        <p:xfrm>
          <a:off x="381000" y="685800"/>
          <a:ext cx="8305799"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hidden="1"/>
          <p:cNvSpPr>
            <a:spLocks noGrp="1"/>
          </p:cNvSpPr>
          <p:nvPr>
            <p:ph type="title"/>
          </p:nvPr>
        </p:nvSpPr>
        <p:spPr/>
        <p:txBody>
          <a:bodyPr/>
          <a:lstStyle/>
          <a:p>
            <a:r>
              <a:rPr lang="en-US" sz="1400" dirty="0" smtClean="0"/>
              <a:t>Number of excerpts by code in the production/innovation phase</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NtK</a:t>
            </a:r>
            <a:r>
              <a:rPr lang="en-US" dirty="0" smtClean="0"/>
              <a:t> Model’s Toolbox</a:t>
            </a:r>
            <a:endParaRPr lang="en-US" dirty="0"/>
          </a:p>
        </p:txBody>
      </p:sp>
      <p:sp>
        <p:nvSpPr>
          <p:cNvPr id="3" name="Content Placeholder 2"/>
          <p:cNvSpPr>
            <a:spLocks noGrp="1"/>
          </p:cNvSpPr>
          <p:nvPr>
            <p:ph idx="1"/>
          </p:nvPr>
        </p:nvSpPr>
        <p:spPr/>
        <p:txBody>
          <a:bodyPr/>
          <a:lstStyle/>
          <a:p>
            <a:pPr algn="ctr">
              <a:buNone/>
            </a:pPr>
            <a:r>
              <a:rPr lang="en-US" i="0" dirty="0" smtClean="0"/>
              <a:t>Tools for Technical, Marketing </a:t>
            </a:r>
          </a:p>
          <a:p>
            <a:pPr algn="ctr">
              <a:buNone/>
            </a:pPr>
            <a:r>
              <a:rPr lang="en-US" i="0" dirty="0" smtClean="0"/>
              <a:t>and Customer Analyses</a:t>
            </a:r>
          </a:p>
          <a:p>
            <a:pPr algn="ctr">
              <a:buNone/>
            </a:pPr>
            <a:endParaRPr lang="en-US" i="0" dirty="0" smtClean="0"/>
          </a:p>
          <a:p>
            <a:pPr algn="ctr">
              <a:buNone/>
            </a:pPr>
            <a:endParaRPr lang="en-US" i="0" dirty="0" smtClean="0"/>
          </a:p>
          <a:p>
            <a:pPr algn="ctr">
              <a:buNone/>
            </a:pPr>
            <a:endParaRPr lang="en-US" sz="2400" b="0" i="0" dirty="0" smtClean="0"/>
          </a:p>
          <a:p>
            <a:pPr algn="ctr">
              <a:buNone/>
            </a:pPr>
            <a:r>
              <a:rPr lang="en-US" sz="2400" b="0" i="0" dirty="0" smtClean="0"/>
              <a:t>Learning Objective #3</a:t>
            </a:r>
          </a:p>
          <a:p>
            <a:pPr algn="ctr">
              <a:buNone/>
            </a:pPr>
            <a:endParaRPr lang="en-US" i="0" dirty="0"/>
          </a:p>
        </p:txBody>
      </p:sp>
      <p:pic>
        <p:nvPicPr>
          <p:cNvPr id="4" name="Picture 3" descr="Toolbox."/>
          <p:cNvPicPr>
            <a:picLocks noChangeAspect="1"/>
          </p:cNvPicPr>
          <p:nvPr/>
        </p:nvPicPr>
        <p:blipFill>
          <a:blip r:embed="rId2" cstate="print"/>
          <a:stretch>
            <a:fillRect/>
          </a:stretch>
        </p:blipFill>
        <p:spPr>
          <a:xfrm>
            <a:off x="3962400" y="2971800"/>
            <a:ext cx="1371600" cy="1371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sz="3600" dirty="0" smtClean="0"/>
              <a:t>Objective 3:  Requirements for Technical &amp; Marketing Analysis </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b="0" i="0" dirty="0" smtClean="0"/>
              <a:t>Analyses are required throughout all three Phases, while Grantees are only familiar with a sub-set of them.</a:t>
            </a:r>
          </a:p>
          <a:p>
            <a:r>
              <a:rPr lang="en-US" b="0" i="0" dirty="0" smtClean="0"/>
              <a:t>Technical, market and customer analyses address three different yet equally critical issues for technological innovation.</a:t>
            </a:r>
          </a:p>
          <a:p>
            <a:r>
              <a:rPr lang="en-US" b="0" i="0" dirty="0" smtClean="0"/>
              <a:t>Knowing what you don’t know but need to do is critical to creating a successful team.</a:t>
            </a:r>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3050"/>
            <a:ext cx="3657600" cy="1162050"/>
          </a:xfrm>
        </p:spPr>
        <p:txBody>
          <a:bodyPr/>
          <a:lstStyle/>
          <a:p>
            <a:r>
              <a:rPr lang="en-US" sz="2200" dirty="0" smtClean="0"/>
              <a:t>“</a:t>
            </a:r>
            <a:r>
              <a:rPr lang="en-US" sz="2200" dirty="0" err="1" smtClean="0"/>
              <a:t>Gamification</a:t>
            </a:r>
            <a:r>
              <a:rPr lang="en-US" sz="2200" dirty="0" smtClean="0"/>
              <a:t>” of Technological Innovation</a:t>
            </a:r>
            <a:endParaRPr lang="en-US" sz="2200" dirty="0"/>
          </a:p>
        </p:txBody>
      </p:sp>
      <p:sp>
        <p:nvSpPr>
          <p:cNvPr id="6" name="Text Placeholder 5"/>
          <p:cNvSpPr>
            <a:spLocks noGrp="1"/>
          </p:cNvSpPr>
          <p:nvPr>
            <p:ph type="body" sz="half" idx="2"/>
          </p:nvPr>
        </p:nvSpPr>
        <p:spPr>
          <a:xfrm>
            <a:off x="457200" y="1435100"/>
            <a:ext cx="3429000" cy="4691063"/>
          </a:xfrm>
        </p:spPr>
        <p:txBody>
          <a:bodyPr/>
          <a:lstStyle/>
          <a:p>
            <a:r>
              <a:rPr lang="en-US" sz="2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endParaRPr lang="en-US" sz="2200" b="0" i="0" dirty="0"/>
          </a:p>
        </p:txBody>
      </p:sp>
      <p:pic>
        <p:nvPicPr>
          <p:cNvPr id="7" name="Content Placeholder 6" descr="Game board."/>
          <p:cNvPicPr>
            <a:picLocks noGrp="1" noChangeAspect="1"/>
          </p:cNvPicPr>
          <p:nvPr>
            <p:ph idx="1"/>
          </p:nvPr>
        </p:nvPicPr>
        <p:blipFill>
          <a:blip r:embed="rId2" cstate="print"/>
          <a:stretch>
            <a:fillRect/>
          </a:stretch>
        </p:blipFill>
        <p:spPr>
          <a:xfrm>
            <a:off x="4120342" y="152400"/>
            <a:ext cx="5023658" cy="6553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NtK</a:t>
            </a:r>
            <a:r>
              <a:rPr lang="en-US" dirty="0" smtClean="0"/>
              <a:t> Model’s Toolbox</a:t>
            </a:r>
            <a:endParaRPr lang="en-US" dirty="0"/>
          </a:p>
        </p:txBody>
      </p:sp>
      <p:sp>
        <p:nvSpPr>
          <p:cNvPr id="3" name="Content Placeholder 2"/>
          <p:cNvSpPr>
            <a:spLocks noGrp="1"/>
          </p:cNvSpPr>
          <p:nvPr>
            <p:ph idx="1"/>
          </p:nvPr>
        </p:nvSpPr>
        <p:spPr/>
        <p:txBody>
          <a:bodyPr/>
          <a:lstStyle/>
          <a:p>
            <a:pPr algn="ctr">
              <a:buNone/>
            </a:pPr>
            <a:r>
              <a:rPr lang="en-US" i="0" dirty="0" smtClean="0"/>
              <a:t>Go to tools for Technical, Marketing </a:t>
            </a:r>
          </a:p>
          <a:p>
            <a:pPr algn="ctr">
              <a:buNone/>
            </a:pPr>
            <a:r>
              <a:rPr lang="en-US" i="0" dirty="0" smtClean="0"/>
              <a:t>and Customer Analyses</a:t>
            </a:r>
          </a:p>
          <a:p>
            <a:pPr algn="ctr">
              <a:buNone/>
            </a:pPr>
            <a:endParaRPr lang="en-US" i="0" dirty="0" smtClean="0"/>
          </a:p>
          <a:p>
            <a:pPr algn="ctr">
              <a:buNone/>
            </a:pPr>
            <a:endParaRPr lang="en-US" i="0" dirty="0" smtClean="0"/>
          </a:p>
          <a:p>
            <a:pPr algn="ctr">
              <a:buNone/>
            </a:pPr>
            <a:r>
              <a:rPr lang="en-US" sz="2400" i="0" dirty="0" smtClean="0">
                <a:hlinkClick r:id="rId2"/>
              </a:rPr>
              <a:t>http://kt4tt.buffalo.edu/knowledgebase/model.php</a:t>
            </a:r>
            <a:endParaRPr lang="en-US" sz="2400" b="0" i="0" dirty="0" smtClean="0"/>
          </a:p>
          <a:p>
            <a:pPr algn="ctr">
              <a:buNone/>
            </a:pPr>
            <a:endParaRPr lang="en-US" i="0" dirty="0"/>
          </a:p>
        </p:txBody>
      </p:sp>
      <p:pic>
        <p:nvPicPr>
          <p:cNvPr id="4" name="Picture 3" descr="Toolbox."/>
          <p:cNvPicPr>
            <a:picLocks noChangeAspect="1"/>
          </p:cNvPicPr>
          <p:nvPr/>
        </p:nvPicPr>
        <p:blipFill>
          <a:blip r:embed="rId3" cstate="print"/>
          <a:stretch>
            <a:fillRect/>
          </a:stretch>
        </p:blipFill>
        <p:spPr>
          <a:xfrm>
            <a:off x="3962400" y="2971800"/>
            <a:ext cx="1371600" cy="1371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a:t>
            </a:r>
            <a:r>
              <a:rPr lang="en-US" sz="3600" dirty="0" err="1" smtClean="0"/>
              <a:t>NtK</a:t>
            </a:r>
            <a:r>
              <a:rPr lang="en-US" sz="3600" dirty="0" smtClean="0"/>
              <a:t> Model Utility</a:t>
            </a:r>
            <a:endParaRPr lang="en-US" sz="3600" dirty="0"/>
          </a:p>
        </p:txBody>
      </p:sp>
      <p:sp>
        <p:nvSpPr>
          <p:cNvPr id="3" name="Content Placeholder 2"/>
          <p:cNvSpPr>
            <a:spLocks noGrp="1"/>
          </p:cNvSpPr>
          <p:nvPr>
            <p:ph idx="1"/>
          </p:nvPr>
        </p:nvSpPr>
        <p:spPr>
          <a:xfrm>
            <a:off x="457200" y="1371600"/>
            <a:ext cx="8458200" cy="4754563"/>
          </a:xfrm>
        </p:spPr>
        <p:txBody>
          <a:bodyPr/>
          <a:lstStyle/>
          <a:p>
            <a:r>
              <a:rPr lang="en-US" sz="2800" b="0" i="0" dirty="0" smtClean="0"/>
              <a:t>Clarifies processes and mechanisms underlying technology-based Innovation, by integrating academic &amp; industry literature.</a:t>
            </a:r>
          </a:p>
          <a:p>
            <a:r>
              <a:rPr lang="en-US" sz="2800" b="0" i="0" dirty="0" smtClean="0"/>
              <a:t>Establishes linkages between three distinct methods and their respective knowledge outputs for implementation/communication.</a:t>
            </a:r>
          </a:p>
          <a:p>
            <a:r>
              <a:rPr lang="en-US" sz="2800" b="0" i="0" dirty="0" smtClean="0"/>
              <a:t>Offers structure to sponsors &amp; grantees for program/project planning, implementation, monitoring and evaluation. </a:t>
            </a:r>
            <a:endParaRPr lang="en-US" sz="28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Summary:  </a:t>
            </a:r>
            <a:r>
              <a:rPr lang="en-US" sz="3600" dirty="0" err="1" smtClean="0"/>
              <a:t>NtK</a:t>
            </a:r>
            <a:r>
              <a:rPr lang="en-US" sz="3600" dirty="0" smtClean="0"/>
              <a:t> Model Value</a:t>
            </a:r>
            <a:endParaRPr lang="en-US" sz="3600" dirty="0"/>
          </a:p>
        </p:txBody>
      </p:sp>
      <p:sp>
        <p:nvSpPr>
          <p:cNvPr id="3" name="Content Placeholder 2"/>
          <p:cNvSpPr>
            <a:spLocks noGrp="1"/>
          </p:cNvSpPr>
          <p:nvPr>
            <p:ph idx="1"/>
          </p:nvPr>
        </p:nvSpPr>
        <p:spPr>
          <a:xfrm>
            <a:off x="457200" y="990600"/>
            <a:ext cx="8229600" cy="5135563"/>
          </a:xfrm>
        </p:spPr>
        <p:txBody>
          <a:bodyPr/>
          <a:lstStyle/>
          <a:p>
            <a:r>
              <a:rPr lang="en-US" sz="2800" i="0" dirty="0" smtClean="0"/>
              <a:t>Technology Grantees:</a:t>
            </a:r>
          </a:p>
          <a:p>
            <a:pPr lvl="1"/>
            <a:r>
              <a:rPr lang="en-US" sz="2400" b="0" dirty="0" smtClean="0"/>
              <a:t>Proposal structure – Review Panel liked.</a:t>
            </a:r>
          </a:p>
          <a:p>
            <a:pPr lvl="1"/>
            <a:r>
              <a:rPr lang="en-US" sz="2400" b="0" dirty="0" smtClean="0"/>
              <a:t>RERC Tech Transfer/ SBIR Phase III Plans.</a:t>
            </a:r>
          </a:p>
          <a:p>
            <a:r>
              <a:rPr lang="en-US" sz="2800" i="0" dirty="0" smtClean="0"/>
              <a:t>Program Sponsors:</a:t>
            </a:r>
          </a:p>
          <a:p>
            <a:pPr lvl="1"/>
            <a:r>
              <a:rPr lang="en-US" sz="2400" b="0" dirty="0" smtClean="0"/>
              <a:t>Assess proposals; Track progress. </a:t>
            </a:r>
          </a:p>
          <a:p>
            <a:pPr lvl="1"/>
            <a:r>
              <a:rPr lang="en-US" sz="2400" b="0" dirty="0" smtClean="0"/>
              <a:t>Compliance enforced – Funding continuation?</a:t>
            </a:r>
          </a:p>
          <a:p>
            <a:r>
              <a:rPr lang="en-US" sz="2800" i="0" dirty="0" smtClean="0"/>
              <a:t>Organizations:</a:t>
            </a:r>
          </a:p>
          <a:p>
            <a:pPr lvl="1"/>
            <a:r>
              <a:rPr lang="en-US" sz="2400" b="0" dirty="0" smtClean="0"/>
              <a:t>PDMA’s “The Source”;  Tech Transfer Tactics;</a:t>
            </a:r>
          </a:p>
          <a:p>
            <a:pPr lvl="1"/>
            <a:r>
              <a:rPr lang="en-US" sz="2400" b="0" i="0" dirty="0" smtClean="0"/>
              <a:t>CIHR;  CEUD; DIT; ATIA; AAATE.</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143000"/>
            <a:ext cx="8229600" cy="1981200"/>
          </a:xfrm>
        </p:spPr>
        <p:txBody>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This is a presentation of the Center on Knowledge Translation for Technology Transfer, which is funded by the </a:t>
            </a:r>
            <a:r>
              <a:rPr lang="en-US" sz="2400" b="0" dirty="0" smtClean="0">
                <a:solidFill>
                  <a:srgbClr val="0066FF"/>
                </a:solidFill>
                <a:latin typeface="Calibri" pitchFamily="34" charset="0"/>
              </a:rPr>
              <a:t>National Institute on Disability and Rehabilitation Research,</a:t>
            </a:r>
            <a:r>
              <a:rPr lang="en-US" sz="2400" b="0" dirty="0" smtClean="0">
                <a:latin typeface="Calibri" pitchFamily="34" charset="0"/>
              </a:rPr>
              <a:t> U.S. Department of Education, under grant #H133A080050.  </a:t>
            </a:r>
            <a:r>
              <a:rPr lang="en-US" b="0" dirty="0" smtClean="0">
                <a:latin typeface="Calibri" pitchFamily="34" charset="0"/>
              </a:rPr>
              <a:t/>
            </a:r>
            <a:br>
              <a:rPr lang="en-US" b="0" dirty="0" smtClean="0">
                <a:latin typeface="Calibri" pitchFamily="34" charset="0"/>
              </a:rPr>
            </a:br>
            <a:endParaRPr lang="en-US" dirty="0" smtClean="0"/>
          </a:p>
        </p:txBody>
      </p:sp>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dirty="0">
                <a:latin typeface="Calibri" pitchFamily="34" charset="0"/>
              </a:rPr>
              <a:t>The opinions contained in this presentation are those of the </a:t>
            </a:r>
            <a:r>
              <a:rPr lang="en-US" sz="2400" dirty="0" smtClean="0">
                <a:latin typeface="Calibri" pitchFamily="34" charset="0"/>
              </a:rPr>
              <a:t>grantee and </a:t>
            </a:r>
            <a:r>
              <a:rPr lang="en-US" sz="2400" dirty="0">
                <a:latin typeface="Calibri" pitchFamily="34" charset="0"/>
              </a:rPr>
              <a:t>do not necessarily reflect those of the </a:t>
            </a:r>
          </a:p>
          <a:p>
            <a:pPr algn="ctr"/>
            <a:r>
              <a:rPr lang="en-US" sz="2400" dirty="0">
                <a:latin typeface="Calibri" pitchFamily="34" charset="0"/>
              </a:rPr>
              <a:t>U.S. Department of Education.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3200" dirty="0" smtClean="0"/>
              <a:t>Range of Public Support for S&amp;E Activity</a:t>
            </a:r>
            <a:endParaRPr lang="en-US" sz="3200" dirty="0"/>
          </a:p>
        </p:txBody>
      </p:sp>
      <p:sp>
        <p:nvSpPr>
          <p:cNvPr id="3" name="Content Placeholder 2"/>
          <p:cNvSpPr>
            <a:spLocks noGrp="1"/>
          </p:cNvSpPr>
          <p:nvPr>
            <p:ph idx="1"/>
          </p:nvPr>
        </p:nvSpPr>
        <p:spPr>
          <a:xfrm>
            <a:off x="609600" y="1295400"/>
            <a:ext cx="8001000" cy="4830763"/>
          </a:xfrm>
        </p:spPr>
        <p:txBody>
          <a:bodyPr/>
          <a:lstStyle/>
          <a:p>
            <a:r>
              <a:rPr lang="en-US" sz="2800" dirty="0" smtClean="0"/>
              <a:t>Grant-based Scientific Research</a:t>
            </a:r>
            <a:r>
              <a:rPr lang="en-US" sz="2800" i="0" dirty="0" smtClean="0"/>
              <a:t> </a:t>
            </a:r>
            <a:r>
              <a:rPr lang="en-US" sz="2800" b="0" i="0" dirty="0" smtClean="0"/>
              <a:t>– Exploration to discover new  knowledge about physical world (NSF/NIH) – </a:t>
            </a:r>
            <a:r>
              <a:rPr lang="en-US" sz="2800" b="0" dirty="0" smtClean="0">
                <a:solidFill>
                  <a:srgbClr val="00B050"/>
                </a:solidFill>
              </a:rPr>
              <a:t>Works well!</a:t>
            </a:r>
          </a:p>
          <a:p>
            <a:r>
              <a:rPr lang="en-US" sz="2800" dirty="0" smtClean="0"/>
              <a:t>Sponsored R&amp;D for Innovation</a:t>
            </a:r>
            <a:r>
              <a:rPr lang="en-US" sz="2800" i="0" dirty="0" smtClean="0"/>
              <a:t> </a:t>
            </a:r>
            <a:r>
              <a:rPr lang="en-US" sz="2800" b="0" i="0" dirty="0" smtClean="0"/>
              <a:t>– Application of S&amp;E outputs for commercial exploitation intended to generate socio-economic impacts – </a:t>
            </a:r>
            <a:r>
              <a:rPr lang="en-US" sz="2800" b="0" dirty="0" smtClean="0">
                <a:solidFill>
                  <a:srgbClr val="FF0000"/>
                </a:solidFill>
              </a:rPr>
              <a:t>Lots of Problems!</a:t>
            </a:r>
          </a:p>
          <a:p>
            <a:r>
              <a:rPr lang="en-US" sz="2800" dirty="0" smtClean="0"/>
              <a:t>Contract R&amp;D for Production</a:t>
            </a:r>
            <a:r>
              <a:rPr lang="en-US" sz="2800" i="0" dirty="0" smtClean="0"/>
              <a:t> </a:t>
            </a:r>
            <a:r>
              <a:rPr lang="en-US" sz="2800" b="0" i="0" dirty="0" smtClean="0"/>
              <a:t>– Application of S&amp;E outputs to deliver specified products with national value (</a:t>
            </a:r>
            <a:r>
              <a:rPr lang="en-US" sz="2800" b="0" i="0" dirty="0" err="1" smtClean="0"/>
              <a:t>DoD</a:t>
            </a:r>
            <a:r>
              <a:rPr lang="en-US" sz="2800" b="0" i="0" dirty="0" smtClean="0"/>
              <a:t>/</a:t>
            </a:r>
            <a:r>
              <a:rPr lang="en-US" sz="2800" b="0" i="0" dirty="0" err="1" smtClean="0"/>
              <a:t>DoE</a:t>
            </a:r>
            <a:r>
              <a:rPr lang="en-US" sz="2800" b="0" i="0" dirty="0" smtClean="0"/>
              <a:t>) – </a:t>
            </a:r>
            <a:r>
              <a:rPr lang="en-US" sz="2800" b="0" dirty="0" smtClean="0">
                <a:solidFill>
                  <a:srgbClr val="00B050"/>
                </a:solidFill>
              </a:rPr>
              <a:t>Works well!</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lstStyle/>
          <a:p>
            <a:r>
              <a:rPr lang="en-US" sz="3200" dirty="0" smtClean="0"/>
              <a:t>Sponsored R&amp;D Programs with Innovation/Impact intent</a:t>
            </a:r>
            <a:endParaRPr lang="en-US" sz="3200" dirty="0"/>
          </a:p>
        </p:txBody>
      </p:sp>
      <p:sp>
        <p:nvSpPr>
          <p:cNvPr id="5" name="Content Placeholder 4"/>
          <p:cNvSpPr>
            <a:spLocks noGrp="1"/>
          </p:cNvSpPr>
          <p:nvPr>
            <p:ph idx="1"/>
          </p:nvPr>
        </p:nvSpPr>
        <p:spPr>
          <a:xfrm>
            <a:off x="457200" y="1524000"/>
            <a:ext cx="8382000" cy="4602163"/>
          </a:xfrm>
        </p:spPr>
        <p:txBody>
          <a:bodyPr/>
          <a:lstStyle/>
          <a:p>
            <a:r>
              <a:rPr lang="en-US" sz="2000" i="0" dirty="0" smtClean="0"/>
              <a:t>All US Agencies</a:t>
            </a:r>
            <a:r>
              <a:rPr lang="en-US" sz="2000" b="0" i="0" dirty="0" smtClean="0"/>
              <a:t>:  SBIR/STTR Programs.</a:t>
            </a:r>
          </a:p>
          <a:p>
            <a:r>
              <a:rPr lang="en-US" sz="2000" i="0" dirty="0" smtClean="0"/>
              <a:t>NSF</a:t>
            </a:r>
            <a:r>
              <a:rPr lang="en-US" sz="2000" b="0" i="0" dirty="0" smtClean="0"/>
              <a:t> – Engineering Research Centers (ERC); Industry/University Cooperative Research Centers (I/U CRC); Innovation Corps (I-Corp).</a:t>
            </a:r>
          </a:p>
          <a:p>
            <a:r>
              <a:rPr lang="en-US" sz="2000" i="0" dirty="0" smtClean="0"/>
              <a:t>NIH</a:t>
            </a:r>
            <a:r>
              <a:rPr lang="en-US" sz="2000" b="0" i="0" dirty="0" smtClean="0"/>
              <a:t> – Program on Public/Private Partnerships.</a:t>
            </a:r>
          </a:p>
          <a:p>
            <a:r>
              <a:rPr lang="en-US" sz="2000" i="0" dirty="0" smtClean="0"/>
              <a:t>NIST</a:t>
            </a:r>
            <a:r>
              <a:rPr lang="en-US" sz="2000" b="0" i="0" dirty="0" smtClean="0"/>
              <a:t> – Technology Innovation Program (TIP).</a:t>
            </a:r>
          </a:p>
          <a:p>
            <a:r>
              <a:rPr lang="en-US" sz="2000" i="0" dirty="0" smtClean="0"/>
              <a:t>USDE</a:t>
            </a:r>
            <a:r>
              <a:rPr lang="en-US" sz="2000" b="0" i="0" dirty="0" smtClean="0"/>
              <a:t> – Rehabilitation Engineering Research Centers (RERC); Field Initiated Development (FID).</a:t>
            </a:r>
          </a:p>
          <a:p>
            <a:r>
              <a:rPr lang="en-US" sz="2000" i="0" dirty="0" smtClean="0"/>
              <a:t>Canada</a:t>
            </a:r>
            <a:r>
              <a:rPr lang="en-US" sz="2000" b="0" i="0" dirty="0" smtClean="0"/>
              <a:t> – Natural Science and Engineering Research Council (NSERC); Canadian Institutes for Health Research (CIHR).</a:t>
            </a:r>
          </a:p>
          <a:p>
            <a:r>
              <a:rPr lang="en-US" sz="2000" i="0" dirty="0" smtClean="0"/>
              <a:t>European Union</a:t>
            </a:r>
            <a:r>
              <a:rPr lang="en-US" sz="2000" b="0" i="0" dirty="0" smtClean="0"/>
              <a:t> – Research Framework </a:t>
            </a:r>
            <a:r>
              <a:rPr lang="en-US" sz="2000" b="0" i="0" dirty="0" err="1" smtClean="0"/>
              <a:t>Programme</a:t>
            </a:r>
            <a:r>
              <a:rPr lang="en-US" sz="2000" b="0" i="0" dirty="0" smtClean="0"/>
              <a:t>; Competiveness &amp; Innovation Framework </a:t>
            </a:r>
            <a:r>
              <a:rPr lang="en-US" sz="2000" b="0" i="0" dirty="0" err="1" smtClean="0"/>
              <a:t>Programme</a:t>
            </a:r>
            <a:r>
              <a:rPr lang="en-US" sz="2000" b="0" i="0" dirty="0" smtClean="0"/>
              <a:t>.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&amp; Impact</a:t>
            </a:r>
            <a:endParaRPr lang="en-US" dirty="0"/>
          </a:p>
        </p:txBody>
      </p:sp>
      <p:sp>
        <p:nvSpPr>
          <p:cNvPr id="3" name="Content Placeholder 2"/>
          <p:cNvSpPr>
            <a:spLocks noGrp="1"/>
          </p:cNvSpPr>
          <p:nvPr>
            <p:ph idx="1"/>
          </p:nvPr>
        </p:nvSpPr>
        <p:spPr>
          <a:xfrm>
            <a:off x="381000" y="1219200"/>
            <a:ext cx="8458200" cy="4906963"/>
          </a:xfrm>
        </p:spPr>
        <p:txBody>
          <a:bodyPr/>
          <a:lstStyle/>
          <a:p>
            <a:r>
              <a:rPr lang="en-US" sz="2600" b="0" i="0" dirty="0" smtClean="0"/>
              <a:t>Traditionally, each sector defined terms in own narrow context, unconcerned with downstream market activities or broader societal benefits, comfortable in status quo budgets and paradigms.  But that applecart is tipping . . .</a:t>
            </a:r>
          </a:p>
          <a:p>
            <a:r>
              <a:rPr lang="en-US" sz="2600" b="0" i="0" u="sng" dirty="0" smtClean="0"/>
              <a:t>National Science Board </a:t>
            </a:r>
            <a:r>
              <a:rPr lang="en-US" sz="2600" b="0" i="0" dirty="0" smtClean="0"/>
              <a:t>(2012) – “</a:t>
            </a:r>
            <a:r>
              <a:rPr lang="en-US" sz="2600" b="0" dirty="0" smtClean="0"/>
              <a:t>Innovation is defined as the introduction of new or significantly improved products (goods or services), processes organizational methods, and marketing methods, in internal business practices or in the open marketplace.” </a:t>
            </a:r>
            <a:r>
              <a:rPr lang="en-US" sz="2600" b="0" i="0" dirty="0" smtClean="0"/>
              <a:t>(OECD/</a:t>
            </a:r>
            <a:r>
              <a:rPr lang="en-US" sz="2600" b="0" i="0" dirty="0" err="1" smtClean="0"/>
              <a:t>Eurostat</a:t>
            </a:r>
            <a:r>
              <a:rPr lang="en-US" sz="2600" b="0" i="0" dirty="0" smtClean="0"/>
              <a:t>, 2005). </a:t>
            </a:r>
            <a:endParaRPr lang="en-US" sz="2600" b="0" i="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09600" y="1371600"/>
            <a:ext cx="7772400" cy="1470025"/>
          </a:xfrm>
        </p:spPr>
        <p:txBody>
          <a:bodyPr/>
          <a:lstStyle/>
          <a:p>
            <a:r>
              <a:rPr lang="en-US" sz="3600" smtClean="0"/>
              <a:t>“Translating Three States of Knowledge:  Discovery, Invention &amp; Innovation”</a:t>
            </a:r>
          </a:p>
        </p:txBody>
      </p:sp>
      <p:sp>
        <p:nvSpPr>
          <p:cNvPr id="32770" name="Subtitle 2"/>
          <p:cNvSpPr>
            <a:spLocks noGrp="1"/>
          </p:cNvSpPr>
          <p:nvPr>
            <p:ph type="subTitle" idx="1"/>
          </p:nvPr>
        </p:nvSpPr>
        <p:spPr>
          <a:xfrm>
            <a:off x="533400" y="3276600"/>
            <a:ext cx="8077200" cy="1752600"/>
          </a:xfrm>
        </p:spPr>
        <p:txBody>
          <a:bodyPr/>
          <a:lstStyle/>
          <a:p>
            <a:r>
              <a:rPr lang="en-US" b="0" smtClean="0"/>
              <a:t>Lane &amp; Flagg (2010)  </a:t>
            </a:r>
          </a:p>
          <a:p>
            <a:r>
              <a:rPr lang="en-US" b="0" smtClean="0"/>
              <a:t>Implementation Science</a:t>
            </a:r>
          </a:p>
          <a:p>
            <a:r>
              <a:rPr lang="en-US" sz="2400" smtClean="0">
                <a:hlinkClick r:id="rId2"/>
              </a:rPr>
              <a:t>http://www.implementationscience.com/content/5/1/9</a:t>
            </a:r>
            <a:endParaRPr lang="en-US" sz="2400" smtClean="0"/>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200" dirty="0" smtClean="0"/>
              <a:t>Clarification: 3 States of Knowledge</a:t>
            </a:r>
            <a:endParaRPr lang="en-US" sz="3200" dirty="0"/>
          </a:p>
        </p:txBody>
      </p:sp>
      <p:sp>
        <p:nvSpPr>
          <p:cNvPr id="3" name="Content Placeholder 2"/>
          <p:cNvSpPr>
            <a:spLocks noGrp="1"/>
          </p:cNvSpPr>
          <p:nvPr>
            <p:ph idx="1"/>
          </p:nvPr>
        </p:nvSpPr>
        <p:spPr>
          <a:xfrm>
            <a:off x="304800" y="1524000"/>
            <a:ext cx="8534400" cy="4602163"/>
          </a:xfrm>
        </p:spPr>
        <p:txBody>
          <a:bodyPr/>
          <a:lstStyle/>
          <a:p>
            <a:pPr>
              <a:buFont typeface="Wingdings" pitchFamily="2" charset="2"/>
              <a:buChar char="Ø"/>
            </a:pPr>
            <a:r>
              <a:rPr lang="en-US" b="0" i="0" dirty="0" smtClean="0"/>
              <a:t>  Scientific Research methodology ►</a:t>
            </a:r>
          </a:p>
          <a:p>
            <a:pPr>
              <a:buNone/>
            </a:pPr>
            <a:r>
              <a:rPr lang="en-US" b="0" i="1" dirty="0" smtClean="0"/>
              <a:t>          </a:t>
            </a:r>
            <a:r>
              <a:rPr lang="en-US" b="0" i="1" dirty="0" smtClean="0">
                <a:solidFill>
                  <a:srgbClr val="0070C0"/>
                </a:solidFill>
              </a:rPr>
              <a:t>Conceptual Discovery</a:t>
            </a:r>
          </a:p>
          <a:p>
            <a:pPr>
              <a:buFont typeface="Wingdings" pitchFamily="2" charset="2"/>
              <a:buChar char="Ø"/>
            </a:pPr>
            <a:r>
              <a:rPr lang="en-US" b="0" i="0" dirty="0" smtClean="0"/>
              <a:t>  Engineering Development methodology </a:t>
            </a:r>
            <a:r>
              <a:rPr lang="en-US" b="0" dirty="0" smtClean="0"/>
              <a:t>►</a:t>
            </a:r>
          </a:p>
          <a:p>
            <a:pPr>
              <a:buNone/>
            </a:pPr>
            <a:r>
              <a:rPr lang="en-US" b="0" i="1" dirty="0" smtClean="0"/>
              <a:t>          </a:t>
            </a:r>
            <a:r>
              <a:rPr lang="en-US" b="0" i="1" dirty="0" smtClean="0">
                <a:solidFill>
                  <a:srgbClr val="C00000"/>
                </a:solidFill>
              </a:rPr>
              <a:t>Prototype Invention</a:t>
            </a:r>
          </a:p>
          <a:p>
            <a:pPr>
              <a:buFont typeface="Wingdings" pitchFamily="2" charset="2"/>
              <a:buChar char="Ø"/>
            </a:pPr>
            <a:r>
              <a:rPr lang="en-US" b="0" i="0" dirty="0" smtClean="0"/>
              <a:t>  Industrial Production Methodology ►</a:t>
            </a:r>
          </a:p>
          <a:p>
            <a:pPr>
              <a:buNone/>
            </a:pPr>
            <a:r>
              <a:rPr lang="en-US" b="0" i="1" dirty="0" smtClean="0"/>
              <a:t>         </a:t>
            </a:r>
            <a:r>
              <a:rPr lang="en-US" b="0" i="1" dirty="0" smtClean="0">
                <a:solidFill>
                  <a:srgbClr val="00B050"/>
                </a:solidFill>
              </a:rPr>
              <a:t>Market Innovation</a:t>
            </a:r>
            <a:endParaRPr lang="en-US" b="0" i="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685800"/>
            <a:ext cx="8229600" cy="914400"/>
          </a:xfrm>
        </p:spPr>
        <p:txBody>
          <a:bodyPr/>
          <a:lstStyle/>
          <a:p>
            <a:r>
              <a:rPr lang="en-US" sz="3600" dirty="0" smtClean="0"/>
              <a:t>Discovery State</a:t>
            </a:r>
          </a:p>
        </p:txBody>
      </p:sp>
      <p:sp>
        <p:nvSpPr>
          <p:cNvPr id="24579" name="Content Placeholder 2"/>
          <p:cNvSpPr>
            <a:spLocks noGrp="1"/>
          </p:cNvSpPr>
          <p:nvPr>
            <p:ph idx="1"/>
          </p:nvPr>
        </p:nvSpPr>
        <p:spPr>
          <a:xfrm>
            <a:off x="304800" y="1524000"/>
            <a:ext cx="8610600" cy="4876800"/>
          </a:xfrm>
        </p:spPr>
        <p:txBody>
          <a:bodyPr/>
          <a:lstStyle/>
          <a:p>
            <a:pPr>
              <a:buClr>
                <a:schemeClr val="accent2"/>
              </a:buClr>
              <a:buFont typeface="Wingdings" pitchFamily="2" charset="2"/>
              <a:buChar char="ü"/>
            </a:pPr>
            <a:r>
              <a:rPr lang="en-US" sz="2800" b="0" i="0" dirty="0" smtClean="0"/>
              <a:t>Scientific Research methods create new to the world knowledge.</a:t>
            </a:r>
          </a:p>
          <a:p>
            <a:pPr>
              <a:buClr>
                <a:schemeClr val="accent2"/>
              </a:buClr>
              <a:buFont typeface="Wingdings" pitchFamily="2" charset="2"/>
              <a:buChar char="ü"/>
            </a:pPr>
            <a:r>
              <a:rPr lang="en-US" sz="2800" b="0" i="0" dirty="0" smtClean="0"/>
              <a:t>Process – Empirical analysis reveals novel insights regarding key variables, precipitated by push/pull.</a:t>
            </a:r>
          </a:p>
          <a:p>
            <a:pPr>
              <a:buClr>
                <a:schemeClr val="accent2"/>
              </a:buClr>
              <a:buFont typeface="Wingdings" pitchFamily="2" charset="2"/>
              <a:buChar char="ü"/>
            </a:pPr>
            <a:r>
              <a:rPr lang="en-US" sz="2800" b="0" i="0" dirty="0" smtClean="0"/>
              <a:t>Output – </a:t>
            </a:r>
            <a:r>
              <a:rPr lang="en-US" sz="2800" i="0" dirty="0" smtClean="0">
                <a:solidFill>
                  <a:srgbClr val="C00000"/>
                </a:solidFill>
              </a:rPr>
              <a:t>Conceptual Discovery </a:t>
            </a:r>
            <a:r>
              <a:rPr lang="en-US" sz="2800" b="0" i="0" dirty="0" smtClean="0"/>
              <a:t>expressed as manuscript or presentation.</a:t>
            </a:r>
          </a:p>
          <a:p>
            <a:pPr>
              <a:buClr>
                <a:schemeClr val="accent2"/>
              </a:buClr>
              <a:buFont typeface="Wingdings" pitchFamily="2" charset="2"/>
              <a:buChar char="ü"/>
            </a:pPr>
            <a:r>
              <a:rPr lang="en-US" sz="2800" b="0" i="0" dirty="0" smtClean="0"/>
              <a:t>Legal IP Status – Copyright protection. </a:t>
            </a:r>
          </a:p>
          <a:p>
            <a:pPr>
              <a:buClr>
                <a:schemeClr val="accent2"/>
              </a:buClr>
              <a:buFont typeface="Wingdings" pitchFamily="2" charset="2"/>
              <a:buChar char="ü"/>
            </a:pPr>
            <a:r>
              <a:rPr lang="en-US" sz="2800" b="0" i="0" dirty="0" smtClean="0"/>
              <a:t>Value – </a:t>
            </a:r>
            <a:r>
              <a:rPr lang="en-US" sz="2800" i="0" dirty="0" smtClean="0"/>
              <a:t>Novelty</a:t>
            </a:r>
            <a:r>
              <a:rPr lang="en-US" sz="2800" b="0" i="0" dirty="0" smtClean="0"/>
              <a:t> as first articulation of new concept as contributed to knowledge base.</a:t>
            </a:r>
          </a:p>
          <a:p>
            <a:pPr>
              <a:buClr>
                <a:schemeClr val="accent2"/>
              </a:buClr>
            </a:pPr>
            <a:endParaRPr lang="en-US" sz="2800" b="0" i="0" dirty="0" smtClean="0"/>
          </a:p>
          <a:p>
            <a:pPr>
              <a:buClr>
                <a:schemeClr val="accent2"/>
              </a:buClr>
            </a:pPr>
            <a:endParaRPr lang="en-US" sz="2800" dirty="0" smtClean="0"/>
          </a:p>
          <a:p>
            <a:pPr>
              <a:buClr>
                <a:schemeClr val="accent2"/>
              </a:buClr>
            </a:pPr>
            <a:endParaRPr lang="en-US" sz="2800" dirty="0" smtClean="0"/>
          </a:p>
          <a:p>
            <a:pPr>
              <a:buClr>
                <a:schemeClr val="accent2"/>
              </a:buClr>
              <a:buFontTx/>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2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20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20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20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20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13887</TotalTime>
  <Words>1588</Words>
  <Application>Microsoft Office PowerPoint</Application>
  <PresentationFormat>On-screen Show (4:3)</PresentationFormat>
  <Paragraphs>168</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Default Design</vt:lpstr>
      <vt:lpstr>From Concept to Market:  Linking Research, Development and Production Activities</vt:lpstr>
      <vt:lpstr>Learning Objectives</vt:lpstr>
      <vt:lpstr>Need to Knowledge Model*</vt:lpstr>
      <vt:lpstr>Range of Public Support for S&amp;E Activity</vt:lpstr>
      <vt:lpstr>Sponsored R&amp;D Programs with Innovation/Impact intent</vt:lpstr>
      <vt:lpstr>Innovation &amp; Impact</vt:lpstr>
      <vt:lpstr>“Translating Three States of Knowledge:  Discovery, Invention &amp; Innovation”</vt:lpstr>
      <vt:lpstr>Clarification: 3 States of Knowledge</vt:lpstr>
      <vt:lpstr>Discovery State</vt:lpstr>
      <vt:lpstr>Invention State</vt:lpstr>
      <vt:lpstr>Innovation State</vt:lpstr>
      <vt:lpstr>Importance of Untangling Terms </vt:lpstr>
      <vt:lpstr>Blind men and Elephant.</vt:lpstr>
      <vt:lpstr>Way Forward:  Integrate Conceptual but Differentiate Operational</vt:lpstr>
      <vt:lpstr>Outputs/Outcomes/Impacts from R or D Methods are distant from Socio-Economic Impacts</vt:lpstr>
      <vt:lpstr>“Modeling Technology Innovation:   How the integration of science, engineering and industry methods combine to generate beneficial socio-economic impacts.” </vt:lpstr>
      <vt:lpstr>Figure 7</vt:lpstr>
      <vt:lpstr>Elements of NtK Model</vt:lpstr>
      <vt:lpstr>Evidence milestones, research discovery, development invention and production innovation.  </vt:lpstr>
      <vt:lpstr>Need to Knowledge Model for Technological Innovation</vt:lpstr>
      <vt:lpstr>Need to Knowledge (NtK) Model </vt:lpstr>
      <vt:lpstr>Need to Knowledge Model</vt:lpstr>
      <vt:lpstr>NtK Model Key Findings</vt:lpstr>
      <vt:lpstr>Objective 2:  Lessons from Literature</vt:lpstr>
      <vt:lpstr>Schematic</vt:lpstr>
      <vt:lpstr>Knowledge Communication –  3 Strategies for 3 States</vt:lpstr>
      <vt:lpstr>Delivering Solutions to Problems involves progress across three Knowledge States</vt:lpstr>
      <vt:lpstr> Evidence from Scoping Review  </vt:lpstr>
      <vt:lpstr>Search Evidence Base</vt:lpstr>
      <vt:lpstr>Number of Excerpts by code in research/discovery phase</vt:lpstr>
      <vt:lpstr>Number of excerpts by code in the development /invention phase</vt:lpstr>
      <vt:lpstr>Number of excerpts by code in the production/innovation phase</vt:lpstr>
      <vt:lpstr>NtK Model’s Toolbox</vt:lpstr>
      <vt:lpstr>Objective 3:  Requirements for Technical &amp; Marketing Analysis </vt:lpstr>
      <vt:lpstr>“Gamification” of Technological Innovation</vt:lpstr>
      <vt:lpstr>NtK Model’s Toolbox</vt:lpstr>
      <vt:lpstr>Summary: NtK Model Utility</vt:lpstr>
      <vt:lpstr>Summary:  NtK Model Value</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404</cp:revision>
  <cp:lastPrinted>2011-02-24T17:27:05Z</cp:lastPrinted>
  <dcterms:created xsi:type="dcterms:W3CDTF">2011-02-28T18:02:26Z</dcterms:created>
  <dcterms:modified xsi:type="dcterms:W3CDTF">2018-05-07T19:39:41Z</dcterms:modified>
</cp:coreProperties>
</file>