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735" r:id="rId3"/>
    <p:sldId id="736" r:id="rId4"/>
    <p:sldId id="748" r:id="rId5"/>
    <p:sldId id="737" r:id="rId6"/>
    <p:sldId id="738" r:id="rId7"/>
    <p:sldId id="739" r:id="rId8"/>
    <p:sldId id="740" r:id="rId9"/>
    <p:sldId id="741" r:id="rId10"/>
    <p:sldId id="725" r:id="rId11"/>
    <p:sldId id="730" r:id="rId12"/>
    <p:sldId id="726" r:id="rId13"/>
    <p:sldId id="717" r:id="rId14"/>
    <p:sldId id="750" r:id="rId15"/>
    <p:sldId id="751" r:id="rId16"/>
    <p:sldId id="749" r:id="rId17"/>
    <p:sldId id="743" r:id="rId18"/>
    <p:sldId id="697" r:id="rId19"/>
    <p:sldId id="42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34BBB6"/>
    <a:srgbClr val="3ED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7792" autoAdjust="0"/>
  </p:normalViewPr>
  <p:slideViewPr>
    <p:cSldViewPr>
      <p:cViewPr>
        <p:scale>
          <a:sx n="100" d="100"/>
          <a:sy n="100" d="100"/>
        </p:scale>
        <p:origin x="27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C3D9057C-920D-7D43-97CD-F1F1C55AA8A3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9DC8AE2A-6A7C-1A4F-8CB5-DCE9E2AD3F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222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B65E52B4-920F-4B8F-9C45-A5D4B82778AA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2041ACC6-FECB-4CCD-9158-4A95CF894A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92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6A8B52-B906-4F6F-9252-2BFBE7DC95CC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1EE9-0D43-47E8-9223-B271712A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AC0D-D91A-40BC-A4C6-6B1E9D0B7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B1B5-DA1C-48FE-8CF1-119D71807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FC86-8EBD-4FA4-B8E0-EAEB7040C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D7C6-0E23-4EA6-BFFB-C73778FD2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2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t4t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 no sine wav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3B434-01AE-4249-A135-664B00F5D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318F-E589-4CBA-8DDE-14648B3B1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C0E4-9C25-4B41-AE83-0ABC0AE94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9E7C-CB4D-41D1-B643-9D7644273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8ECF-FE31-4C47-BF4B-D49A18CE9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D52F-0F9D-4AB2-AE23-A6E1A3798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ACC07-8F96-4ACF-8C7D-95E6A355C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38ED-FB34-4E84-94C1-80FD39DEC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KT4TT logo med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38100"/>
            <a:ext cx="1295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hhp.buffalo.edu/cat/kt4t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elgar.com/shop/public-procurement-for-innovation" TargetMode="External"/><Relationship Id="rId3" Type="http://schemas.openxmlformats.org/officeDocument/2006/relationships/hyperlink" Target="http://ostaustria.org/programs-projects-english/event-management/2013-04-23-10-55-57/2003-2001/382-categories-all/magazine/volume-36-december-14-2012/opeds-a-commentaries/6002-methodology-trumps-mythology" TargetMode="External"/><Relationship Id="rId7" Type="http://schemas.openxmlformats.org/officeDocument/2006/relationships/hyperlink" Target="http://www.implementationscience.com/content/5/1/9" TargetMode="External"/><Relationship Id="rId2" Type="http://schemas.openxmlformats.org/officeDocument/2006/relationships/hyperlink" Target="http://www.ostina.org/index.php?option=com_content&amp;view=article&amp;id=6002:methodology-trumps-mythology&amp;catid=469:opeds-a-commentaries&amp;Itemid=37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plementationscience.com/content/7/1/44" TargetMode="External"/><Relationship Id="rId5" Type="http://schemas.openxmlformats.org/officeDocument/2006/relationships/hyperlink" Target="http://www.implementationscience.com/content/8/1/21" TargetMode="External"/><Relationship Id="rId4" Type="http://schemas.openxmlformats.org/officeDocument/2006/relationships/hyperlink" Target="http://scienceprogress.org/2012/06/is-america%E2%80%99s-science-technology-and-innovation-policy-open-for-business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382000" cy="1676400"/>
          </a:xfrm>
        </p:spPr>
        <p:txBody>
          <a:bodyPr/>
          <a:lstStyle/>
          <a:p>
            <a:pPr eaLnBrk="1" hangingPunct="1"/>
            <a:r>
              <a:rPr lang="en-US" sz="3600" i="1" dirty="0" smtClean="0"/>
              <a:t>The Case for Industry Leadership in STI Policy Implementation.</a:t>
            </a:r>
            <a:endParaRPr lang="en-US" sz="3200" b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0" i="0" dirty="0" smtClean="0"/>
              <a:t>Joseph P. Lane</a:t>
            </a:r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Center on Knowledge Translation for Technology Transfer</a:t>
            </a:r>
          </a:p>
          <a:p>
            <a:pPr algn="ctr" eaLnBrk="1" hangingPunct="1">
              <a:buFontTx/>
              <a:buNone/>
            </a:pPr>
            <a:r>
              <a:rPr lang="en-US" sz="2400" b="0" i="0" dirty="0">
                <a:hlinkClick r:id="rId3"/>
              </a:rPr>
              <a:t>http://sphhp.buffalo.edu/cat/</a:t>
            </a:r>
            <a:r>
              <a:rPr lang="en-US" sz="2400" b="0" i="0" dirty="0" smtClean="0">
                <a:hlinkClick r:id="rId3"/>
              </a:rPr>
              <a:t>kt4tt.html</a:t>
            </a:r>
            <a:endParaRPr lang="en-US" sz="2400" b="0" i="0" dirty="0" smtClean="0"/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School of Public Health &amp; Health Professions</a:t>
            </a:r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 University at Buffalo (SUNY)</a:t>
            </a:r>
          </a:p>
          <a:p>
            <a:pPr algn="ctr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8200" y="5562600"/>
            <a:ext cx="746760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kumimoji="1" lang="en-US" sz="1500" i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r>
              <a:rPr kumimoji="1" lang="en-US" sz="15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Funded by NIDILRR, ACL/DHHS PR# 90DP0054</a:t>
            </a:r>
          </a:p>
          <a:p>
            <a:pPr algn="ctr">
              <a:spcBef>
                <a:spcPct val="20000"/>
              </a:spcBef>
            </a:pPr>
            <a:endParaRPr kumimoji="1" lang="en-US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Let’s Consider Reality!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b="0" i="0" dirty="0" smtClean="0"/>
              <a:t>Market innovations come from a combination of </a:t>
            </a:r>
            <a:r>
              <a:rPr lang="en-US" sz="2800" b="0" i="0" u="sng" dirty="0" smtClean="0"/>
              <a:t>all of the above</a:t>
            </a:r>
            <a:r>
              <a:rPr lang="en-US" sz="2800" b="0" i="0" dirty="0"/>
              <a:t> </a:t>
            </a:r>
            <a:r>
              <a:rPr lang="en-US" sz="2800" b="0" i="0" dirty="0" smtClean="0"/>
              <a:t>factors.</a:t>
            </a:r>
          </a:p>
          <a:p>
            <a:r>
              <a:rPr lang="en-US" sz="2800" b="0" i="0" dirty="0" smtClean="0"/>
              <a:t>Current “STI” policies result from a </a:t>
            </a:r>
            <a:r>
              <a:rPr lang="en-US" sz="2800" b="0" i="0" u="sng" dirty="0" smtClean="0"/>
              <a:t>status quo</a:t>
            </a:r>
            <a:r>
              <a:rPr lang="en-US" sz="2800" b="0" i="0" dirty="0" smtClean="0"/>
              <a:t> Academic/Bureaucratic complex.</a:t>
            </a:r>
          </a:p>
          <a:p>
            <a:r>
              <a:rPr lang="en-US" sz="2800" b="0" i="0" dirty="0" smtClean="0"/>
              <a:t>ROI from public investment – both social benefit and tax revenues -- comes from private sector delivery of products.</a:t>
            </a:r>
          </a:p>
          <a:p>
            <a:r>
              <a:rPr lang="en-US" sz="2800" b="0" i="0" dirty="0" smtClean="0"/>
              <a:t>Society’s bottom line is the creation of new </a:t>
            </a:r>
            <a:r>
              <a:rPr lang="en-US" sz="2800" b="0" i="0" u="sng" dirty="0" smtClean="0"/>
              <a:t>net wealth </a:t>
            </a:r>
            <a:r>
              <a:rPr lang="en-US" sz="2800" b="0" i="0" dirty="0" smtClean="0"/>
              <a:t>at some boundary.</a:t>
            </a: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35940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Delivering Solutions to Problems involves progress across </a:t>
            </a:r>
            <a:r>
              <a:rPr lang="en-US" sz="3200" b="0" i="1" u="sng" dirty="0" smtClean="0"/>
              <a:t>all</a:t>
            </a:r>
            <a:r>
              <a:rPr lang="en-US" sz="3200" b="0" dirty="0" smtClean="0"/>
              <a:t> three Knowledge States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153400" cy="37639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0" i="0" dirty="0" smtClean="0"/>
              <a:t>Scientific Research </a:t>
            </a:r>
            <a:r>
              <a:rPr lang="en-US" b="0" i="0" dirty="0" smtClean="0"/>
              <a:t>→</a:t>
            </a:r>
            <a:r>
              <a:rPr lang="en-US" b="0" dirty="0" smtClean="0"/>
              <a:t> </a:t>
            </a:r>
            <a:r>
              <a:rPr lang="en-US" sz="2400" b="0" dirty="0" smtClean="0">
                <a:solidFill>
                  <a:srgbClr val="0000FF"/>
                </a:solidFill>
              </a:rPr>
              <a:t>Discovery</a:t>
            </a:r>
            <a:r>
              <a:rPr lang="en-US" sz="2400" b="0" dirty="0" smtClean="0"/>
              <a:t> </a:t>
            </a:r>
            <a:r>
              <a:rPr lang="en-US" b="0" i="0" dirty="0" smtClean="0"/>
              <a:t>→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0" i="0" dirty="0"/>
              <a:t>	</a:t>
            </a:r>
            <a:r>
              <a:rPr lang="en-US" sz="2400" b="0" i="0" dirty="0" smtClean="0"/>
              <a:t>	</a:t>
            </a:r>
            <a:r>
              <a:rPr lang="en-US" sz="2400" dirty="0" smtClean="0"/>
              <a:t>Knowledge Translation </a:t>
            </a:r>
            <a:r>
              <a:rPr lang="en-US" dirty="0" smtClean="0"/>
              <a:t>→ </a:t>
            </a:r>
            <a:r>
              <a:rPr lang="en-US" sz="2400" dirty="0" smtClean="0"/>
              <a:t>Utilization ↓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0" i="0" dirty="0" smtClean="0"/>
              <a:t>Development </a:t>
            </a:r>
            <a:r>
              <a:rPr lang="en-US" b="0" i="0" dirty="0" smtClean="0"/>
              <a:t>→ </a:t>
            </a:r>
            <a:r>
              <a:rPr lang="en-US" sz="2400" b="0" dirty="0" smtClean="0">
                <a:solidFill>
                  <a:srgbClr val="C00000"/>
                </a:solidFill>
              </a:rPr>
              <a:t>Invention </a:t>
            </a:r>
            <a:r>
              <a:rPr lang="en-US" b="0" i="0" dirty="0" smtClean="0"/>
              <a:t>→</a:t>
            </a:r>
            <a:r>
              <a:rPr lang="en-US" b="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0" dirty="0"/>
              <a:t>	</a:t>
            </a:r>
            <a:r>
              <a:rPr lang="en-US" sz="2400" b="0" dirty="0" smtClean="0"/>
              <a:t>	</a:t>
            </a:r>
            <a:r>
              <a:rPr lang="en-US" sz="2400" dirty="0" smtClean="0"/>
              <a:t>Technology</a:t>
            </a:r>
            <a:r>
              <a:rPr lang="en-US" dirty="0" smtClean="0"/>
              <a:t> </a:t>
            </a:r>
            <a:r>
              <a:rPr lang="en-US" sz="2400" dirty="0" smtClean="0"/>
              <a:t>Transfer </a:t>
            </a:r>
            <a:r>
              <a:rPr lang="en-US" dirty="0" smtClean="0"/>
              <a:t>→ </a:t>
            </a:r>
            <a:r>
              <a:rPr lang="en-US" sz="2400" dirty="0" smtClean="0"/>
              <a:t>Integration </a:t>
            </a:r>
            <a:r>
              <a:rPr lang="en-US" sz="2400" b="0" i="0" dirty="0" smtClean="0"/>
              <a:t>↓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0" i="0" dirty="0" smtClean="0"/>
              <a:t>Industrial Production → </a:t>
            </a:r>
            <a:r>
              <a:rPr lang="en-US" sz="2400" b="0" dirty="0" smtClean="0">
                <a:solidFill>
                  <a:srgbClr val="008000"/>
                </a:solidFill>
              </a:rPr>
              <a:t>Innovation</a:t>
            </a:r>
            <a:r>
              <a:rPr lang="en-US" sz="2400" b="0" i="0" dirty="0" smtClean="0">
                <a:solidFill>
                  <a:srgbClr val="C00000"/>
                </a:solidFill>
              </a:rPr>
              <a:t> </a:t>
            </a:r>
            <a:r>
              <a:rPr lang="en-US" sz="2400" b="0" i="0" dirty="0" smtClean="0"/>
              <a:t>→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0" i="0" dirty="0" smtClean="0"/>
              <a:t>		</a:t>
            </a:r>
            <a:r>
              <a:rPr lang="en-US" sz="2400" dirty="0" smtClean="0"/>
              <a:t>Commercial</a:t>
            </a:r>
            <a:r>
              <a:rPr lang="en-US" dirty="0" smtClean="0"/>
              <a:t> </a:t>
            </a:r>
            <a:r>
              <a:rPr lang="en-US" sz="2400" dirty="0" smtClean="0"/>
              <a:t>Transaction </a:t>
            </a:r>
            <a:r>
              <a:rPr lang="en-US" dirty="0" smtClean="0"/>
              <a:t>→</a:t>
            </a:r>
            <a:r>
              <a:rPr lang="en-US" sz="2400" dirty="0" smtClean="0"/>
              <a:t> Lifec</a:t>
            </a:r>
            <a:r>
              <a:rPr lang="en-US" sz="2400" i="0" dirty="0" smtClean="0"/>
              <a:t>ycle</a:t>
            </a:r>
            <a:r>
              <a:rPr lang="en-US" sz="2400" b="0" i="0" dirty="0" smtClean="0"/>
              <a:t> ↓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0" i="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0" i="0" dirty="0" smtClean="0"/>
          </a:p>
        </p:txBody>
      </p:sp>
    </p:spTree>
    <p:extLst>
      <p:ext uri="{BB962C8B-B14F-4D97-AF65-F5344CB8AC3E}">
        <p14:creationId xmlns:p14="http://schemas.microsoft.com/office/powerpoint/2010/main" val="2298039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&amp;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/>
          <a:lstStyle/>
          <a:p>
            <a:r>
              <a:rPr lang="en-US" sz="2600" b="0" i="0" dirty="0" smtClean="0"/>
              <a:t>Traditionally, each sector defined terms in own narrow context, unconcerned with downstream market activities or broader societal benefits, comfortable in status quo budgets and paradigms.  But that applecart is tipping . . .</a:t>
            </a:r>
          </a:p>
          <a:p>
            <a:r>
              <a:rPr lang="en-US" sz="2600" b="0" i="0" u="sng" dirty="0" smtClean="0"/>
              <a:t>National Science Board </a:t>
            </a:r>
            <a:r>
              <a:rPr lang="en-US" sz="2600" b="0" i="0" dirty="0" smtClean="0"/>
              <a:t>(2012) – “</a:t>
            </a:r>
            <a:r>
              <a:rPr lang="en-US" sz="2600" b="0" dirty="0" smtClean="0"/>
              <a:t>Innovation is defined as the introduction of new or significantly improved products (goods or services), processes organizational methods, and marketing methods, in internal business practices or in the open marketplace.” </a:t>
            </a:r>
            <a:r>
              <a:rPr lang="en-US" sz="2600" b="0" i="0" dirty="0" smtClean="0"/>
              <a:t>(OECD/</a:t>
            </a:r>
            <a:r>
              <a:rPr lang="en-US" sz="2600" b="0" i="0" dirty="0" err="1" smtClean="0"/>
              <a:t>Eurostat</a:t>
            </a:r>
            <a:r>
              <a:rPr lang="en-US" sz="2600" b="0" i="0" dirty="0" smtClean="0"/>
              <a:t>, 2005). </a:t>
            </a:r>
            <a:endParaRPr lang="en-US" sz="2600" b="0" i="0" dirty="0"/>
          </a:p>
        </p:txBody>
      </p:sp>
    </p:spTree>
    <p:extLst>
      <p:ext uri="{BB962C8B-B14F-4D97-AF65-F5344CB8AC3E}">
        <p14:creationId xmlns:p14="http://schemas.microsoft.com/office/powerpoint/2010/main" val="27881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ind men and Elephant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7207624" cy="5105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2400" dirty="0"/>
              <a:t>Respective Roles in the STI System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“Innovation” Impact implies Utility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sz="2800" b="0" i="0" dirty="0" smtClean="0"/>
              <a:t>Public support for investment in technology-based </a:t>
            </a:r>
            <a:r>
              <a:rPr lang="en-US" sz="2800" b="0" dirty="0" smtClean="0"/>
              <a:t>innovations</a:t>
            </a:r>
            <a:r>
              <a:rPr lang="en-US" sz="2800" b="0" i="0" dirty="0" smtClean="0"/>
              <a:t> grounded in 3 expectations:</a:t>
            </a:r>
          </a:p>
          <a:p>
            <a:pPr>
              <a:buFont typeface="Zapf Dingbats" charset="0"/>
              <a:buChar char="✓"/>
            </a:pPr>
            <a:r>
              <a:rPr lang="en-US" sz="2800" b="0" i="0" dirty="0" smtClean="0"/>
              <a:t>New/improved devices/services with economies of scale that contribute to societal quality of life.</a:t>
            </a:r>
          </a:p>
          <a:p>
            <a:pPr>
              <a:buFont typeface="Zapf Dingbats" charset="0"/>
              <a:buChar char="✓"/>
            </a:pPr>
            <a:r>
              <a:rPr lang="en-US" sz="2800" b="0" i="0" dirty="0" smtClean="0"/>
              <a:t>Sufficient return on investment through sales to sustain company, pay taxes and compete globally to generate new net wealth. </a:t>
            </a:r>
          </a:p>
          <a:p>
            <a:pPr>
              <a:buNone/>
            </a:pPr>
            <a:r>
              <a:rPr lang="en-US" sz="2800" b="0" i="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800" b="0" i="0" dirty="0">
                <a:sym typeface="Zapf Dingbats"/>
              </a:rPr>
              <a:t> </a:t>
            </a:r>
            <a:r>
              <a:rPr lang="en-US" sz="2800" b="0" i="0" dirty="0" smtClean="0">
                <a:sym typeface="Zapf Dingbats"/>
              </a:rPr>
              <a:t> </a:t>
            </a:r>
            <a:r>
              <a:rPr lang="en-US" sz="2800" b="0" i="0" dirty="0" smtClean="0"/>
              <a:t>Benefits realized in short-term (5–10 yrs).</a:t>
            </a:r>
          </a:p>
          <a:p>
            <a:pPr algn="ctr">
              <a:buNone/>
            </a:pPr>
            <a:r>
              <a:rPr lang="en-US" sz="2800" b="0" dirty="0" smtClean="0">
                <a:solidFill>
                  <a:srgbClr val="FF0000"/>
                </a:solidFill>
              </a:rPr>
              <a:t>Innovation’s context is Societal Impact via Commercial Marketplace</a:t>
            </a:r>
            <a:r>
              <a:rPr lang="en-US" b="0" dirty="0" smtClean="0">
                <a:solidFill>
                  <a:srgbClr val="FF0000"/>
                </a:solidFill>
              </a:rPr>
              <a:t>.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Commercial Market is path to Utility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/>
          <a:lstStyle/>
          <a:p>
            <a:r>
              <a:rPr lang="en-US" sz="2800" b="0" i="0" dirty="0" smtClean="0"/>
              <a:t>Industry survives in competitive system by translating knowledge into market utility through Production methods (beyond R&amp;D).</a:t>
            </a:r>
          </a:p>
          <a:p>
            <a:r>
              <a:rPr lang="en-US" sz="2800" b="0" i="0" dirty="0" smtClean="0"/>
              <a:t>Utility = Money to Seller / Function to Buyer.</a:t>
            </a:r>
          </a:p>
          <a:p>
            <a:r>
              <a:rPr lang="en-US" sz="2800" b="0" i="0" dirty="0" smtClean="0">
                <a:solidFill>
                  <a:srgbClr val="00B050"/>
                </a:solidFill>
              </a:rPr>
              <a:t>No $ale</a:t>
            </a:r>
            <a:r>
              <a:rPr lang="en-US" sz="2800" b="0" i="0" dirty="0" smtClean="0"/>
              <a:t> – Research discoveries are freely published and globally disseminated, while Development prototypes lack commercial hardening or economies of scale.</a:t>
            </a:r>
          </a:p>
          <a:p>
            <a:pPr algn="ctr">
              <a:buNone/>
            </a:pPr>
            <a:r>
              <a:rPr lang="en-US" sz="2800" b="0" i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 smtClean="0">
                <a:solidFill>
                  <a:srgbClr val="FF0000"/>
                </a:solidFill>
              </a:rPr>
              <a:t>R and D outputs ≠ Market Innovation.</a:t>
            </a:r>
          </a:p>
          <a:p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19111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am I saying?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Time to return to successful practices!</a:t>
            </a:r>
          </a:p>
          <a:p>
            <a:r>
              <a:rPr lang="en-US" dirty="0" smtClean="0"/>
              <a:t>Industry leads R&amp;D efforts intending to generate innovations.</a:t>
            </a:r>
          </a:p>
          <a:p>
            <a:r>
              <a:rPr lang="en-US" dirty="0" smtClean="0"/>
              <a:t>Industry has incentive, expertise and structure to create, retain and exploit new knowledge.</a:t>
            </a:r>
            <a:endParaRPr lang="en-US" dirty="0"/>
          </a:p>
        </p:txBody>
      </p:sp>
      <p:pic>
        <p:nvPicPr>
          <p:cNvPr id="9" name="Content Placeholder 8" descr="The Idea Factory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7" r="-18517"/>
          <a:stretch>
            <a:fillRect/>
          </a:stretch>
        </p:blipFill>
        <p:spPr>
          <a:xfrm>
            <a:off x="49530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8298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000" dirty="0" smtClean="0"/>
              <a:t>Related Publications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287963"/>
          </a:xfrm>
        </p:spPr>
        <p:txBody>
          <a:bodyPr/>
          <a:lstStyle/>
          <a:p>
            <a:pPr lvl="0"/>
            <a:r>
              <a:rPr lang="en-US" sz="1400" b="0" dirty="0" err="1" smtClean="0"/>
              <a:t>Lane,JP</a:t>
            </a:r>
            <a:r>
              <a:rPr lang="en-US" sz="1400" b="0" dirty="0" smtClean="0"/>
              <a:t>, Godin, B.</a:t>
            </a:r>
            <a:r>
              <a:rPr lang="en-US" sz="1400" b="0" i="0" dirty="0" smtClean="0"/>
              <a:t> (2013)</a:t>
            </a:r>
            <a:r>
              <a:rPr lang="en-US" sz="1400" b="0" dirty="0" smtClean="0"/>
              <a:t> </a:t>
            </a:r>
            <a:r>
              <a:rPr lang="en-US" sz="1400" dirty="0" smtClean="0">
                <a:hlinkClick r:id="rId2"/>
              </a:rPr>
              <a:t>Methodology Trumps Mythology</a:t>
            </a:r>
            <a:r>
              <a:rPr lang="en-US" sz="1400" b="0" dirty="0" smtClean="0"/>
              <a:t>, Bridges, Office of Science &amp; Technology, Embassy of Austria, Washington, DC, 36</a:t>
            </a:r>
            <a:r>
              <a:rPr lang="en-US" sz="1400" b="0" dirty="0"/>
              <a:t>. </a:t>
            </a:r>
            <a:r>
              <a:rPr lang="en-US" sz="1400" b="0" dirty="0">
                <a:hlinkClick r:id="rId3"/>
              </a:rPr>
              <a:t>http://ostaustria.org/programs-projects-english/event-management/2013-04-23-10-55-57/2003-2001/382-categories-all/magazine/volume-36-december-14-2012/opeds-a-commentaries/6002-methodology-trumps-</a:t>
            </a:r>
            <a:r>
              <a:rPr lang="en-US" sz="1400" b="0" dirty="0" smtClean="0">
                <a:hlinkClick r:id="rId3"/>
              </a:rPr>
              <a:t>mythology</a:t>
            </a:r>
            <a:endParaRPr lang="en-US" sz="1400" b="0" dirty="0" smtClean="0"/>
          </a:p>
          <a:p>
            <a:pPr lvl="0"/>
            <a:r>
              <a:rPr lang="en-US" sz="1400" b="0" dirty="0" smtClean="0"/>
              <a:t>Lane, JP, Godin, B, (2012) </a:t>
            </a:r>
            <a:r>
              <a:rPr lang="en-US" sz="1400" dirty="0" smtClean="0"/>
              <a:t>Is America’s Science, Technology, and Innovation Policy Open for Business? </a:t>
            </a:r>
            <a:r>
              <a:rPr lang="en-US" sz="1400" b="0" dirty="0" smtClean="0"/>
              <a:t>Science Progress, June 12, 2012, </a:t>
            </a:r>
            <a:r>
              <a:rPr lang="en-US" sz="1400" b="0" dirty="0" smtClean="0">
                <a:hlinkClick r:id="rId4"/>
              </a:rPr>
              <a:t>http://scienceprogress.org/2012/06/is-america%E2%80%99s-science-technology-and-innovation-policy-open-for-business/</a:t>
            </a:r>
            <a:endParaRPr lang="en-US" sz="1400" b="0" i="0" dirty="0" smtClean="0"/>
          </a:p>
          <a:p>
            <a:r>
              <a:rPr lang="en-US" sz="1400" b="0" i="0" dirty="0" smtClean="0"/>
              <a:t>Flagg, J, Lane, J., &amp; Lockett M.  (2013) </a:t>
            </a:r>
            <a:r>
              <a:rPr lang="en-US" sz="1400" i="0" dirty="0" smtClean="0"/>
              <a:t>Need to Knowledge (</a:t>
            </a:r>
            <a:r>
              <a:rPr lang="en-US" sz="1400" i="0" dirty="0" err="1" smtClean="0"/>
              <a:t>NtK</a:t>
            </a:r>
            <a:r>
              <a:rPr lang="en-US" sz="1400" i="0" dirty="0" smtClean="0"/>
              <a:t>) Model:  An Evidence-based Framework for Generating Technology-based Innovations.</a:t>
            </a:r>
            <a:r>
              <a:rPr lang="en-US" sz="1400" b="0" i="0" dirty="0" smtClean="0"/>
              <a:t>  </a:t>
            </a:r>
            <a:r>
              <a:rPr lang="en-US" sz="1400" b="0" dirty="0" smtClean="0"/>
              <a:t>Implementation Science</a:t>
            </a:r>
            <a:r>
              <a:rPr lang="en-US" sz="1400" b="0" i="0" dirty="0" smtClean="0"/>
              <a:t>, 8, 21, </a:t>
            </a:r>
            <a:r>
              <a:rPr lang="en-US" sz="1400" b="0" i="0" u="sng" dirty="0" smtClean="0">
                <a:hlinkClick r:id="rId5"/>
              </a:rPr>
              <a:t>http://www.implementationscience.com/content/8/1/21</a:t>
            </a:r>
            <a:endParaRPr lang="en-US" sz="1400" dirty="0" smtClean="0"/>
          </a:p>
          <a:p>
            <a:pPr lvl="0"/>
            <a:r>
              <a:rPr lang="en-US" sz="1400" b="0" i="0" dirty="0" smtClean="0"/>
              <a:t>Stone, V. &amp; Lane J (2012).  </a:t>
            </a:r>
            <a:r>
              <a:rPr lang="en-US" sz="1400" i="0" dirty="0" smtClean="0"/>
              <a:t>Modeling the Technology Innovation Process: How the implementation of science, engineering and industry methods combine to generate beneficial socio-economic impacts.  </a:t>
            </a:r>
            <a:r>
              <a:rPr lang="en-US" sz="1400" b="0" dirty="0" smtClean="0"/>
              <a:t>Implementation Science</a:t>
            </a:r>
            <a:r>
              <a:rPr lang="en-US" sz="1400" b="0" i="0" dirty="0" smtClean="0"/>
              <a:t>, 7, 1, 44. </a:t>
            </a:r>
            <a:r>
              <a:rPr lang="en-US" sz="1400" b="0" i="0" u="sng" dirty="0" smtClean="0">
                <a:hlinkClick r:id="rId6"/>
              </a:rPr>
              <a:t>http://www.implementationscience.com/content/7/1/44</a:t>
            </a:r>
            <a:r>
              <a:rPr lang="en-US" sz="1400" b="0" i="0" dirty="0" smtClean="0"/>
              <a:t>.</a:t>
            </a:r>
          </a:p>
          <a:p>
            <a:r>
              <a:rPr lang="en-US" sz="1400" b="0" i="0" dirty="0" smtClean="0"/>
              <a:t>Lane, J &amp; Flagg, J.  (2010). </a:t>
            </a:r>
            <a:r>
              <a:rPr lang="en-US" sz="1400" i="0" dirty="0" smtClean="0"/>
              <a:t>Translating 3 States of Knowledge:  Discovery, Invention &amp; Innovation.</a:t>
            </a:r>
            <a:r>
              <a:rPr lang="en-US" sz="1400" b="0" i="0" dirty="0" smtClean="0"/>
              <a:t>  </a:t>
            </a:r>
            <a:r>
              <a:rPr lang="en-US" sz="1400" b="0" dirty="0" smtClean="0"/>
              <a:t>Implementation Science</a:t>
            </a:r>
            <a:r>
              <a:rPr lang="en-US" sz="1400" b="0" i="0" dirty="0" smtClean="0"/>
              <a:t>, 5, 1, 9.  </a:t>
            </a:r>
            <a:r>
              <a:rPr lang="en-US" sz="1400" b="0" i="0" u="sng" dirty="0" smtClean="0">
                <a:hlinkClick r:id="rId7"/>
              </a:rPr>
              <a:t>http://www.implementationscience.com/content/5/1/9</a:t>
            </a:r>
            <a:r>
              <a:rPr lang="en-US" sz="1400" b="0" i="0" u="sng" dirty="0" smtClean="0"/>
              <a:t>.</a:t>
            </a:r>
          </a:p>
          <a:p>
            <a:r>
              <a:rPr lang="en-US" sz="1400" b="0" i="0" dirty="0" err="1" smtClean="0"/>
              <a:t>Edquist</a:t>
            </a:r>
            <a:r>
              <a:rPr lang="en-US" sz="1400" b="0" i="0" dirty="0" smtClean="0"/>
              <a:t>, C, </a:t>
            </a:r>
            <a:r>
              <a:rPr lang="en-US" sz="1400" b="0" dirty="0" smtClean="0"/>
              <a:t>et al </a:t>
            </a:r>
            <a:r>
              <a:rPr lang="en-US" sz="1400" b="0" i="0" dirty="0" smtClean="0"/>
              <a:t>(2015).  </a:t>
            </a:r>
            <a:r>
              <a:rPr lang="en-US" sz="1400" i="0" dirty="0" smtClean="0"/>
              <a:t>Public Procurement for Innovation</a:t>
            </a:r>
            <a:r>
              <a:rPr lang="en-US" sz="1400" b="0" i="0" dirty="0" smtClean="0"/>
              <a:t>. Cheltenham, UK:  Elgar Publishing </a:t>
            </a:r>
            <a:r>
              <a:rPr lang="en-US" sz="1400" b="0" i="0" dirty="0"/>
              <a:t>Inc. </a:t>
            </a:r>
            <a:r>
              <a:rPr lang="en-US" sz="1400" b="0" i="0" dirty="0">
                <a:hlinkClick r:id="rId8"/>
              </a:rPr>
              <a:t>http://www.e-elgar.com/shop/public-procurement-for-</a:t>
            </a:r>
            <a:r>
              <a:rPr lang="en-US" sz="1400" b="0" i="0" dirty="0" smtClean="0">
                <a:hlinkClick r:id="rId8"/>
              </a:rPr>
              <a:t>innovation</a:t>
            </a:r>
            <a:r>
              <a:rPr lang="en-US" sz="1400" b="0" i="0" dirty="0" smtClean="0"/>
              <a:t>.</a:t>
            </a:r>
          </a:p>
          <a:p>
            <a:endParaRPr lang="en-US" sz="1400" b="0" i="0" dirty="0" smtClean="0"/>
          </a:p>
          <a:p>
            <a:pPr lvl="0"/>
            <a:endParaRPr lang="en-US" sz="1400" b="0" i="0" dirty="0" smtClean="0"/>
          </a:p>
        </p:txBody>
      </p:sp>
    </p:spTree>
    <p:extLst>
      <p:ext uri="{BB962C8B-B14F-4D97-AF65-F5344CB8AC3E}">
        <p14:creationId xmlns:p14="http://schemas.microsoft.com/office/powerpoint/2010/main" val="9132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ag of China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81600"/>
            <a:ext cx="1295400" cy="838200"/>
          </a:xfrm>
          <a:prstGeom prst="rect">
            <a:avLst/>
          </a:prstGeom>
        </p:spPr>
      </p:pic>
      <p:pic>
        <p:nvPicPr>
          <p:cNvPr id="6" name="Picture 5" descr="Flag of the Netherland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1293091" cy="812800"/>
          </a:xfrm>
          <a:prstGeom prst="rect">
            <a:avLst/>
          </a:prstGeom>
        </p:spPr>
      </p:pic>
      <p:pic>
        <p:nvPicPr>
          <p:cNvPr id="7" name="Picture 6" descr="Flag of Finlan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438399"/>
            <a:ext cx="1295400" cy="814251"/>
          </a:xfrm>
          <a:prstGeom prst="rect">
            <a:avLst/>
          </a:prstGeom>
        </p:spPr>
      </p:pic>
      <p:pic>
        <p:nvPicPr>
          <p:cNvPr id="8" name="Picture 7" descr="Flag of France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2743200"/>
            <a:ext cx="1295400" cy="869623"/>
          </a:xfrm>
          <a:prstGeom prst="rect">
            <a:avLst/>
          </a:prstGeom>
        </p:spPr>
      </p:pic>
      <p:pic>
        <p:nvPicPr>
          <p:cNvPr id="9" name="Picture 8" descr="German flag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04800"/>
            <a:ext cx="1219200" cy="766354"/>
          </a:xfrm>
          <a:prstGeom prst="rect">
            <a:avLst/>
          </a:prstGeom>
        </p:spPr>
      </p:pic>
      <p:pic>
        <p:nvPicPr>
          <p:cNvPr id="10" name="Picture 9" descr="Flag of Greece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5410200"/>
            <a:ext cx="1333500" cy="838200"/>
          </a:xfrm>
          <a:prstGeom prst="rect">
            <a:avLst/>
          </a:prstGeom>
        </p:spPr>
      </p:pic>
      <p:pic>
        <p:nvPicPr>
          <p:cNvPr id="11" name="Picture 10" descr="Flag of Italy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228600"/>
            <a:ext cx="1219200" cy="766354"/>
          </a:xfrm>
          <a:prstGeom prst="rect">
            <a:avLst/>
          </a:prstGeom>
        </p:spPr>
      </p:pic>
      <p:pic>
        <p:nvPicPr>
          <p:cNvPr id="12" name="Picture 11" descr="Flag of Japan.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228600"/>
            <a:ext cx="1219200" cy="766354"/>
          </a:xfrm>
          <a:prstGeom prst="rect">
            <a:avLst/>
          </a:prstGeom>
        </p:spPr>
      </p:pic>
      <p:pic>
        <p:nvPicPr>
          <p:cNvPr id="13" name="Picture 12" descr="Flag of South Korea.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4114800"/>
            <a:ext cx="1295400" cy="814252"/>
          </a:xfrm>
          <a:prstGeom prst="rect">
            <a:avLst/>
          </a:prstGeom>
        </p:spPr>
      </p:pic>
      <p:pic>
        <p:nvPicPr>
          <p:cNvPr id="14" name="Picture 13" descr="Flag of Portugal.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3886200"/>
            <a:ext cx="1295400" cy="814251"/>
          </a:xfrm>
          <a:prstGeom prst="rect">
            <a:avLst/>
          </a:prstGeom>
        </p:spPr>
      </p:pic>
      <p:pic>
        <p:nvPicPr>
          <p:cNvPr id="15" name="Picture 14" descr="Flag of Russia.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228600"/>
            <a:ext cx="1229591" cy="772885"/>
          </a:xfrm>
          <a:prstGeom prst="rect">
            <a:avLst/>
          </a:prstGeom>
        </p:spPr>
      </p:pic>
      <p:pic>
        <p:nvPicPr>
          <p:cNvPr id="16" name="Picture 15" descr="Flag of Spain.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1400" y="1524000"/>
            <a:ext cx="1293091" cy="812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8800" y="1524000"/>
            <a:ext cx="54102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Issues in Science, Technology &amp; Innovation </a:t>
            </a:r>
            <a:r>
              <a:rPr lang="en-US" dirty="0" smtClean="0"/>
              <a:t>Policies.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Three States of Knowledge – Origins, Relationships &amp; </a:t>
            </a:r>
            <a:r>
              <a:rPr lang="en-US" dirty="0" smtClean="0"/>
              <a:t>Transitions.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Comprehensive Model of Technological </a:t>
            </a:r>
            <a:r>
              <a:rPr lang="en-US" dirty="0" smtClean="0"/>
              <a:t>Innovation.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Tools for Effective Knowledge </a:t>
            </a:r>
            <a:r>
              <a:rPr lang="en-US" dirty="0" smtClean="0"/>
              <a:t>Translation.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Tools for Successful Technology </a:t>
            </a:r>
            <a:r>
              <a:rPr lang="en-US" dirty="0" smtClean="0"/>
              <a:t>Transfer.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Tools for Achieving Invention </a:t>
            </a:r>
            <a:r>
              <a:rPr lang="en-US" dirty="0" smtClean="0"/>
              <a:t>Commercialization.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Market Research </a:t>
            </a:r>
            <a:r>
              <a:rPr lang="en-US" dirty="0" smtClean="0"/>
              <a:t>Resources.</a:t>
            </a:r>
            <a:endParaRPr lang="en-US" dirty="0"/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812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ACKNOWLEDGEMENT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1800" b="0" dirty="0" smtClean="0"/>
              <a:t>The </a:t>
            </a:r>
            <a:r>
              <a:rPr lang="en-US" sz="1800" b="0" dirty="0"/>
              <a:t>contents </a:t>
            </a:r>
            <a:r>
              <a:rPr lang="en-US" sz="1800" b="0" dirty="0" smtClean="0"/>
              <a:t>were created </a:t>
            </a:r>
            <a:r>
              <a:rPr lang="en-US" sz="1800" b="0" dirty="0"/>
              <a:t>under a </a:t>
            </a:r>
            <a:r>
              <a:rPr lang="en-US" sz="1800" b="0" dirty="0" smtClean="0"/>
              <a:t>cooperative agreement </a:t>
            </a:r>
            <a:r>
              <a:rPr lang="en-US" sz="1800" b="0" dirty="0"/>
              <a:t>from the 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National </a:t>
            </a:r>
            <a:r>
              <a:rPr lang="en-US" sz="1800" b="0" dirty="0"/>
              <a:t>Institute on Disability, Independent Living, and Rehabilitation Research </a:t>
            </a:r>
            <a:r>
              <a:rPr lang="en-US" sz="1800" b="0" dirty="0" smtClean="0"/>
              <a:t>(</a:t>
            </a:r>
            <a:r>
              <a:rPr lang="en-US" sz="1800" b="0" dirty="0"/>
              <a:t>#</a:t>
            </a:r>
            <a:r>
              <a:rPr lang="en-US" sz="1800" b="0" dirty="0" smtClean="0"/>
              <a:t>90DP0054)</a:t>
            </a:r>
            <a:r>
              <a:rPr lang="en-US" sz="1800" b="0" dirty="0"/>
              <a:t>.  NIDILRR is a Center within the Administration for Community Living (ACL), Department of Health and Human Services (HHS</a:t>
            </a:r>
            <a:r>
              <a:rPr lang="en-US" sz="1800" b="0" dirty="0" smtClean="0"/>
              <a:t>).</a:t>
            </a:r>
            <a:r>
              <a:rPr lang="en-US" sz="1800" b="0" dirty="0"/>
              <a:t> </a:t>
            </a:r>
            <a:endParaRPr lang="en-US" sz="1800" b="0" dirty="0" smtClean="0"/>
          </a:p>
        </p:txBody>
      </p:sp>
      <p:pic>
        <p:nvPicPr>
          <p:cNvPr id="40962" name="Picture 2" descr="People using assistive devic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71800"/>
            <a:ext cx="8229600" cy="1981200"/>
          </a:xfrm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295400" y="5181600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dirty="0"/>
              <a:t>The </a:t>
            </a:r>
            <a:r>
              <a:rPr lang="en-US" dirty="0" smtClean="0"/>
              <a:t>contents </a:t>
            </a:r>
            <a:r>
              <a:rPr lang="en-US" dirty="0"/>
              <a:t>do not necessarily represent the policy of NIDILRR, ACL, HHS, and you should not assume endorsement by the Federal Government</a:t>
            </a:r>
            <a:r>
              <a:rPr lang="en-US" dirty="0" smtClean="0"/>
              <a:t>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What’s this session about?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 smtClean="0"/>
              <a:t>It’s about narrowing the gap between government funding for R&amp;D and society’s need for beneficial deliverables:</a:t>
            </a:r>
          </a:p>
          <a:p>
            <a:r>
              <a:rPr lang="en-US" sz="2400" b="0" i="0" dirty="0" smtClean="0"/>
              <a:t>The free market forces of industry address most societal needs for technological innovation, except those too large, too small, too late or premature . . . </a:t>
            </a:r>
            <a:endParaRPr lang="en-US" sz="2400" b="0" i="0" dirty="0"/>
          </a:p>
          <a:p>
            <a:r>
              <a:rPr lang="en-US" sz="2400" b="0" i="0" dirty="0" smtClean="0"/>
              <a:t>Government’s address some of these “</a:t>
            </a:r>
            <a:r>
              <a:rPr lang="en-US" sz="2400" b="0" i="0" dirty="0"/>
              <a:t>m</a:t>
            </a:r>
            <a:r>
              <a:rPr lang="en-US" sz="2400" b="0" i="0" dirty="0" smtClean="0"/>
              <a:t>arket failures” by investing public funds, but success requires proper alignment between investment, value chain and results.</a:t>
            </a:r>
          </a:p>
          <a:p>
            <a:r>
              <a:rPr lang="en-US" sz="2400" b="0" i="0" dirty="0" smtClean="0"/>
              <a:t>STI Policies based on linear model of university-led R&amp;D is generally </a:t>
            </a:r>
            <a:r>
              <a:rPr lang="en-US" sz="2400" b="0" u="sng" dirty="0" smtClean="0"/>
              <a:t>ineffective</a:t>
            </a:r>
            <a:r>
              <a:rPr lang="en-US" sz="2400" b="0" i="0" dirty="0" smtClean="0"/>
              <a:t>;  requiring sector realignment to deliver intended beneficial socio-economic impacts.</a:t>
            </a: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7614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Commercial Innovation Markets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i="0" dirty="0"/>
              <a:t>Industry </a:t>
            </a:r>
            <a:r>
              <a:rPr lang="en-US" sz="2800" b="0" i="0" dirty="0" smtClean="0"/>
              <a:t>delivers technological innovations to society when they meet standard </a:t>
            </a:r>
            <a:r>
              <a:rPr lang="en-US" sz="2800" b="0" i="0" dirty="0"/>
              <a:t>commercial market </a:t>
            </a:r>
            <a:r>
              <a:rPr lang="en-US" sz="2800" b="0" i="0" dirty="0" smtClean="0"/>
              <a:t>requirements (</a:t>
            </a:r>
            <a:r>
              <a:rPr lang="en-US" sz="2800" b="0" i="0" dirty="0"/>
              <a:t>m</a:t>
            </a:r>
            <a:r>
              <a:rPr lang="en-US" sz="2800" b="0" i="0" dirty="0" smtClean="0"/>
              <a:t>arket size; customer affluence; high profit margin; low entry barriers):</a:t>
            </a:r>
            <a:endParaRPr lang="en-US" sz="2800" b="0" i="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581400"/>
            <a:ext cx="3429000" cy="221599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Market Opportunity</a:t>
            </a:r>
          </a:p>
          <a:p>
            <a:pPr algn="ctr"/>
            <a:r>
              <a:rPr lang="en-US" sz="2400" b="1" dirty="0" err="1" smtClean="0">
                <a:latin typeface="Wingdings"/>
              </a:rPr>
              <a:t>ê</a:t>
            </a:r>
            <a:endParaRPr lang="en-US" sz="2400" b="1" dirty="0"/>
          </a:p>
          <a:p>
            <a:pPr algn="ctr"/>
            <a:r>
              <a:rPr lang="en-US" sz="2400" b="1" dirty="0" smtClean="0"/>
              <a:t>Industry R&amp;D&amp;P</a:t>
            </a:r>
          </a:p>
          <a:p>
            <a:pPr algn="ctr"/>
            <a:r>
              <a:rPr lang="en-US" sz="2400" b="1" dirty="0" err="1" smtClean="0">
                <a:latin typeface="Wingdings"/>
              </a:rPr>
              <a:t>ê</a:t>
            </a:r>
            <a:endParaRPr lang="en-US" sz="2400" b="1" dirty="0" smtClean="0">
              <a:latin typeface="Wingdings"/>
            </a:endParaRPr>
          </a:p>
          <a:p>
            <a:pPr algn="ctr"/>
            <a:r>
              <a:rPr lang="en-US" sz="2400" b="1" dirty="0" smtClean="0"/>
              <a:t>Deliver Product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le of KT from beginning to end."/>
          <p:cNvPicPr>
            <a:picLocks noChangeAspect="1"/>
          </p:cNvPicPr>
          <p:nvPr/>
        </p:nvPicPr>
        <p:blipFill rotWithShape="1">
          <a:blip r:embed="rId2" cstate="print"/>
          <a:srcRect t="6066"/>
          <a:stretch/>
        </p:blipFill>
        <p:spPr>
          <a:xfrm>
            <a:off x="0" y="609600"/>
            <a:ext cx="9144000" cy="60281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34962"/>
          </a:xfrm>
        </p:spPr>
        <p:txBody>
          <a:bodyPr/>
          <a:lstStyle/>
          <a:p>
            <a:r>
              <a:rPr lang="en-US" sz="1400" dirty="0" smtClean="0"/>
              <a:t>Figure 7. Planning and Evaluating Technology-Based R&amp;D: Role of KT from Beginning to End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19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Conditions of Market Failure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83163"/>
          </a:xfrm>
        </p:spPr>
        <p:txBody>
          <a:bodyPr/>
          <a:lstStyle/>
          <a:p>
            <a:r>
              <a:rPr lang="en-US" sz="2800" b="0" i="0" dirty="0"/>
              <a:t>When </a:t>
            </a:r>
            <a:r>
              <a:rPr lang="en-US" sz="2800" b="0" i="0" dirty="0" smtClean="0"/>
              <a:t>standard business conditions </a:t>
            </a:r>
            <a:r>
              <a:rPr lang="en-US" sz="2800" b="0" i="0" dirty="0"/>
              <a:t>are </a:t>
            </a:r>
            <a:r>
              <a:rPr lang="en-US" sz="2800" b="0" i="0" u="sng" dirty="0"/>
              <a:t>not</a:t>
            </a:r>
            <a:r>
              <a:rPr lang="en-US" sz="2800" b="0" i="0" dirty="0"/>
              <a:t> </a:t>
            </a:r>
            <a:r>
              <a:rPr lang="en-US" sz="2800" b="0" i="0" dirty="0" smtClean="0"/>
              <a:t>met -- but need is deemed important to society -- government’s </a:t>
            </a:r>
            <a:r>
              <a:rPr lang="en-US" sz="2800" b="0" i="0" dirty="0"/>
              <a:t>supply </a:t>
            </a:r>
            <a:r>
              <a:rPr lang="en-US" sz="2800" b="0" i="0" dirty="0" smtClean="0"/>
              <a:t>resources to fill market gaps.</a:t>
            </a:r>
          </a:p>
          <a:p>
            <a:r>
              <a:rPr lang="en-US" sz="2800" b="0" i="0" dirty="0" smtClean="0"/>
              <a:t>STI Policies address societal needs for new </a:t>
            </a:r>
            <a:r>
              <a:rPr lang="en-US" sz="2800" b="0" u="sng" dirty="0" smtClean="0"/>
              <a:t>knowledge</a:t>
            </a:r>
            <a:r>
              <a:rPr lang="en-US" sz="2800" b="0" i="0" dirty="0" smtClean="0"/>
              <a:t> under conditions of market failure.</a:t>
            </a:r>
          </a:p>
          <a:p>
            <a:r>
              <a:rPr lang="en-US" sz="2800" b="0" i="0" dirty="0" smtClean="0"/>
              <a:t>Problems arise when ‘new knowledge’ is defined only in the long-term and indefinite context of university-based scholarship and publications.</a:t>
            </a:r>
          </a:p>
          <a:p>
            <a:r>
              <a:rPr lang="en-US" sz="2800" b="0" i="0" dirty="0" smtClean="0"/>
              <a:t>New knowledge is not limited to scientific findings.</a:t>
            </a:r>
          </a:p>
        </p:txBody>
      </p:sp>
    </p:spTree>
    <p:extLst>
      <p:ext uri="{BB962C8B-B14F-4D97-AF65-F5344CB8AC3E}">
        <p14:creationId xmlns:p14="http://schemas.microsoft.com/office/powerpoint/2010/main" val="8156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Government R&amp;D Laboratories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800" b="0" i="0" dirty="0" smtClean="0"/>
              <a:t>Public tax dollars are allocated to generate new knowledge outputs embodied in 3 different </a:t>
            </a:r>
            <a:r>
              <a:rPr lang="en-US" sz="2800" b="0" dirty="0" smtClean="0"/>
              <a:t>states</a:t>
            </a:r>
            <a:r>
              <a:rPr lang="en-US" sz="2800" b="0" i="0" dirty="0" smtClean="0"/>
              <a:t>: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b="0" i="0" dirty="0" smtClean="0"/>
              <a:t>Scientific research </a:t>
            </a:r>
            <a:r>
              <a:rPr lang="en-US" sz="1800" b="0" i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b="0" i="0" dirty="0" smtClean="0"/>
              <a:t> </a:t>
            </a:r>
            <a:r>
              <a:rPr lang="en-US" sz="2400" b="0" i="1" dirty="0"/>
              <a:t>C</a:t>
            </a:r>
            <a:r>
              <a:rPr lang="en-US" sz="2400" b="0" i="1" dirty="0" smtClean="0"/>
              <a:t>onceptual Discovery Output</a:t>
            </a:r>
            <a:r>
              <a:rPr lang="en-US" sz="2400" b="0" dirty="0"/>
              <a:t>	</a:t>
            </a:r>
            <a:r>
              <a:rPr lang="en-US" sz="2400" b="0" i="0" dirty="0" smtClean="0"/>
              <a:t>(</a:t>
            </a:r>
            <a:r>
              <a:rPr lang="en-US" sz="2400" b="0" i="1" dirty="0" smtClean="0"/>
              <a:t>know what </a:t>
            </a:r>
            <a:r>
              <a:rPr lang="en-US" sz="2400" b="0" dirty="0" smtClean="0"/>
              <a:t>?)</a:t>
            </a:r>
            <a:endParaRPr lang="en-US" sz="2400" b="0" i="0" dirty="0" smtClean="0"/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b="0" i="0" dirty="0" smtClean="0"/>
              <a:t>Engineering Development </a:t>
            </a:r>
            <a:r>
              <a:rPr lang="en-US" sz="1800" b="0" i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b="0" i="0" dirty="0" smtClean="0"/>
              <a:t> </a:t>
            </a:r>
            <a:r>
              <a:rPr lang="en-US" sz="2400" b="0" i="1" dirty="0"/>
              <a:t>T</a:t>
            </a:r>
            <a:r>
              <a:rPr lang="en-US" sz="2400" b="0" i="1" dirty="0" smtClean="0"/>
              <a:t>angible Invention Output</a:t>
            </a:r>
            <a:r>
              <a:rPr lang="en-US" sz="2400" b="0" dirty="0"/>
              <a:t>	</a:t>
            </a:r>
            <a:r>
              <a:rPr lang="en-US" sz="2400" b="0" dirty="0" smtClean="0"/>
              <a:t>(</a:t>
            </a:r>
            <a:r>
              <a:rPr lang="en-US" sz="2400" b="0" i="1" dirty="0" smtClean="0"/>
              <a:t>know how</a:t>
            </a:r>
            <a:r>
              <a:rPr lang="en-US" sz="2400" b="0" dirty="0" smtClean="0"/>
              <a:t> ?)</a:t>
            </a:r>
            <a:endParaRPr lang="en-US" sz="2400" b="0" i="0" dirty="0" smtClean="0"/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b="0" i="0" dirty="0" smtClean="0"/>
              <a:t>Industrial Production </a:t>
            </a:r>
            <a:r>
              <a:rPr lang="en-US" sz="1800" b="0" i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b="0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sz="2400" b="0" i="1" dirty="0" smtClean="0"/>
              <a:t>Commercial Innovation Output </a:t>
            </a:r>
            <a:r>
              <a:rPr lang="en-US" sz="2400" b="0" i="0" dirty="0" smtClean="0"/>
              <a:t>        	(</a:t>
            </a:r>
            <a:r>
              <a:rPr lang="en-US" sz="2400" b="0" i="1" dirty="0" smtClean="0"/>
              <a:t>know why ?)</a:t>
            </a:r>
            <a:r>
              <a:rPr lang="en-US" sz="2400" b="0" i="0" dirty="0" smtClean="0"/>
              <a:t> </a:t>
            </a:r>
            <a:endParaRPr lang="en-US" sz="2400" b="0" dirty="0"/>
          </a:p>
          <a:p>
            <a:pPr lvl="1">
              <a:spcAft>
                <a:spcPts val="600"/>
              </a:spcAft>
            </a:pPr>
            <a:r>
              <a:rPr lang="en-US" sz="2400" b="0" i="0" dirty="0" smtClean="0"/>
              <a:t>Eac</a:t>
            </a:r>
            <a:r>
              <a:rPr lang="en-US" sz="2400" b="0" dirty="0" smtClean="0"/>
              <a:t>h </a:t>
            </a:r>
            <a:r>
              <a:rPr lang="en-US" sz="2400" b="0" i="1" dirty="0" smtClean="0"/>
              <a:t>state</a:t>
            </a:r>
            <a:r>
              <a:rPr lang="en-US" sz="2400" b="0" dirty="0" smtClean="0"/>
              <a:t> follows its own trajectory, outcome, impact.</a:t>
            </a:r>
            <a:endParaRPr lang="en-US" sz="2400" b="0" i="0" dirty="0" smtClean="0"/>
          </a:p>
          <a:p>
            <a:pPr marL="457200" lvl="1" indent="0">
              <a:buNone/>
            </a:pPr>
            <a:endParaRPr lang="en-US" sz="1600" b="0" dirty="0" smtClean="0"/>
          </a:p>
          <a:p>
            <a:pPr marL="457200" lvl="1" indent="0">
              <a:buNone/>
            </a:pPr>
            <a:endParaRPr lang="en-US" sz="1600" b="0" dirty="0" smtClean="0"/>
          </a:p>
          <a:p>
            <a:pPr marL="457200" lvl="1" indent="0">
              <a:buNone/>
            </a:pPr>
            <a:endParaRPr lang="en-US" sz="2400" b="0" i="0" dirty="0" smtClean="0"/>
          </a:p>
          <a:p>
            <a:pPr marL="0" indent="0">
              <a:buNone/>
            </a:pPr>
            <a:endParaRPr lang="en-US" sz="2800" b="0" i="0" dirty="0" smtClean="0"/>
          </a:p>
        </p:txBody>
      </p:sp>
    </p:spTree>
    <p:extLst>
      <p:ext uri="{BB962C8B-B14F-4D97-AF65-F5344CB8AC3E}">
        <p14:creationId xmlns:p14="http://schemas.microsoft.com/office/powerpoint/2010/main" val="25335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362200"/>
            <a:ext cx="6324600" cy="34778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	Need for fundamental knowledge</a:t>
            </a:r>
          </a:p>
          <a:p>
            <a:pPr algn="ctr"/>
            <a:r>
              <a:rPr lang="en-US" sz="2000" b="1" dirty="0" err="1" smtClean="0">
                <a:latin typeface="Wingdings"/>
              </a:rPr>
              <a:t>ê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		$$ to Agency Laboratory/Team</a:t>
            </a:r>
          </a:p>
          <a:p>
            <a:pPr algn="ctr"/>
            <a:r>
              <a:rPr lang="en-US" sz="2000" b="1" dirty="0" smtClean="0"/>
              <a:t> </a:t>
            </a:r>
            <a:r>
              <a:rPr lang="en-US" sz="2000" b="1" dirty="0" err="1" smtClean="0">
                <a:latin typeface="Wingdings"/>
              </a:rPr>
              <a:t>ê</a:t>
            </a:r>
            <a:endParaRPr lang="en-US" sz="2000" b="1" dirty="0"/>
          </a:p>
          <a:p>
            <a:pPr algn="ctr"/>
            <a:r>
              <a:rPr lang="en-US" sz="2000" b="1" dirty="0"/>
              <a:t>	</a:t>
            </a:r>
            <a:r>
              <a:rPr lang="en-US" sz="2000" b="1" dirty="0" smtClean="0"/>
              <a:t>	Scientific Research (Basic) </a:t>
            </a:r>
          </a:p>
          <a:p>
            <a:pPr algn="ctr"/>
            <a:r>
              <a:rPr lang="en-US" sz="2000" b="1" dirty="0" err="1" smtClean="0">
                <a:latin typeface="Wingdings"/>
              </a:rPr>
              <a:t>ê</a:t>
            </a:r>
            <a:endParaRPr lang="en-US" sz="2000" b="1" dirty="0" smtClean="0">
              <a:latin typeface="Wingdings"/>
            </a:endParaRPr>
          </a:p>
          <a:p>
            <a:pPr algn="ctr"/>
            <a:r>
              <a:rPr lang="en-US" sz="2000" b="1" dirty="0" smtClean="0"/>
              <a:t>Conceptual Discoveries</a:t>
            </a:r>
          </a:p>
          <a:p>
            <a:pPr algn="ctr"/>
            <a:r>
              <a:rPr lang="en-US" sz="2000" b="1" dirty="0" err="1" smtClean="0">
                <a:latin typeface="Wingdings"/>
              </a:rPr>
              <a:t>ê</a:t>
            </a:r>
            <a:endParaRPr lang="en-US" sz="2000" b="1" dirty="0"/>
          </a:p>
          <a:p>
            <a:pPr algn="ctr"/>
            <a:r>
              <a:rPr lang="en-US" sz="2000" b="1" dirty="0" smtClean="0"/>
              <a:t>	Agency Use &amp; Journal Publication</a:t>
            </a:r>
            <a:endParaRPr lang="en-US" sz="2000" b="1" dirty="0"/>
          </a:p>
          <a:p>
            <a:pPr algn="ctr"/>
            <a:r>
              <a:rPr lang="en-US" sz="2000" b="1" dirty="0" err="1" smtClean="0">
                <a:latin typeface="Wingdings"/>
              </a:rPr>
              <a:t>ê</a:t>
            </a:r>
            <a:endParaRPr lang="en-US" sz="2000" b="1" dirty="0"/>
          </a:p>
          <a:p>
            <a:pPr algn="ctr"/>
            <a:r>
              <a:rPr lang="en-US" sz="2000" b="1" dirty="0" smtClean="0"/>
              <a:t>Socio-Economic Impact ???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Labs </a:t>
            </a:r>
            <a:r>
              <a:rPr lang="en-US" sz="2000" dirty="0" smtClean="0"/>
              <a:t>conduct scientific research (basic, fundamental, curiosity-driven)</a:t>
            </a:r>
          </a:p>
          <a:p>
            <a:pPr algn="ctr"/>
            <a:r>
              <a:rPr lang="en-US" sz="2000" dirty="0" smtClean="0"/>
              <a:t>to expand the base of fundamental knowledge.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kern="1200" smtClean="0">
                <a:solidFill>
                  <a:srgbClr val="000000"/>
                </a:solidFill>
                <a:ea typeface="+mn-ea"/>
                <a:cs typeface="+mn-cs"/>
              </a:rPr>
              <a:t>CONCEPTUAL DISCOVERY STATE </a:t>
            </a:r>
            <a:endParaRPr lang="en-US" sz="2400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5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895600"/>
            <a:ext cx="6629400" cy="34778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000" b="1" dirty="0" smtClean="0"/>
              <a:t>Need for breakthrough prototypes</a:t>
            </a:r>
          </a:p>
          <a:p>
            <a:pPr algn="ctr"/>
            <a:r>
              <a:rPr lang="en-US" sz="2000" b="1" dirty="0" err="1" smtClean="0">
                <a:latin typeface="Wingdings"/>
              </a:rPr>
              <a:t>ê</a:t>
            </a:r>
            <a:r>
              <a:rPr lang="en-US" sz="2000" b="1" dirty="0" smtClean="0"/>
              <a:t>		</a:t>
            </a:r>
          </a:p>
          <a:p>
            <a:pPr algn="ctr"/>
            <a:r>
              <a:rPr lang="en-US" sz="2000" b="1" dirty="0" smtClean="0"/>
              <a:t>$$ to Agency Laboratory/Team</a:t>
            </a:r>
            <a:endParaRPr lang="en-US" sz="2000" b="1" dirty="0"/>
          </a:p>
          <a:p>
            <a:pPr algn="ctr"/>
            <a:r>
              <a:rPr lang="en-US" sz="2000" b="1" dirty="0"/>
              <a:t> </a:t>
            </a:r>
            <a:r>
              <a:rPr lang="en-US" sz="2000" b="1" dirty="0" err="1" smtClean="0">
                <a:latin typeface="Wingdings"/>
              </a:rPr>
              <a:t>ê</a:t>
            </a:r>
            <a:endParaRPr lang="en-US" sz="2000" b="1" dirty="0" smtClean="0">
              <a:latin typeface="Wingdings"/>
            </a:endParaRPr>
          </a:p>
          <a:p>
            <a:pPr algn="ctr"/>
            <a:r>
              <a:rPr lang="en-US" sz="2000" b="1" dirty="0" smtClean="0"/>
              <a:t>Applied SR &amp; Experimental ED</a:t>
            </a:r>
          </a:p>
          <a:p>
            <a:pPr algn="ctr"/>
            <a:r>
              <a:rPr lang="en-US" sz="2000" b="1" dirty="0">
                <a:latin typeface="Wingdings"/>
              </a:rPr>
              <a:t> </a:t>
            </a:r>
            <a:r>
              <a:rPr lang="en-US" sz="2000" b="1" dirty="0" err="1">
                <a:latin typeface="Wingdings"/>
              </a:rPr>
              <a:t>ê</a:t>
            </a:r>
            <a:endParaRPr lang="en-US" sz="2000" b="1" dirty="0">
              <a:latin typeface="Wingdings"/>
            </a:endParaRPr>
          </a:p>
          <a:p>
            <a:pPr algn="ctr"/>
            <a:r>
              <a:rPr lang="en-US" sz="2000" b="1" dirty="0" smtClean="0"/>
              <a:t>Proof of Concept Prototypes</a:t>
            </a:r>
          </a:p>
          <a:p>
            <a:pPr algn="ctr"/>
            <a:r>
              <a:rPr lang="en-US" sz="2000" b="1" dirty="0" err="1" smtClean="0">
                <a:latin typeface="Wingdings"/>
              </a:rPr>
              <a:t>ê</a:t>
            </a:r>
            <a:endParaRPr lang="en-US" sz="2000" b="1" dirty="0"/>
          </a:p>
          <a:p>
            <a:pPr algn="ctr"/>
            <a:r>
              <a:rPr lang="en-US" sz="2000" b="1" dirty="0" smtClean="0"/>
              <a:t>Agency Use &amp; IP Claims</a:t>
            </a:r>
            <a:endParaRPr lang="en-US" sz="2000" b="1" dirty="0"/>
          </a:p>
          <a:p>
            <a:pPr algn="ctr"/>
            <a:r>
              <a:rPr lang="en-US" sz="2000" b="1" dirty="0" err="1" smtClean="0">
                <a:latin typeface="Wingdings"/>
              </a:rPr>
              <a:t>ê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	Socio-Economic Impact ???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450538"/>
            <a:ext cx="77723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Labs </a:t>
            </a:r>
            <a:r>
              <a:rPr lang="en-US" sz="2000" dirty="0" smtClean="0"/>
              <a:t>conduct scientific research (applied, oriented)</a:t>
            </a:r>
          </a:p>
          <a:p>
            <a:pPr algn="ctr"/>
            <a:r>
              <a:rPr lang="en-US" sz="2000" dirty="0" smtClean="0"/>
              <a:t>AND engineering development to transform conceptual discoveries into operational prototypes – </a:t>
            </a:r>
            <a:r>
              <a:rPr lang="en-US" sz="2000" i="1" dirty="0" smtClean="0"/>
              <a:t>‘proof of concept’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2400" dirty="0" smtClean="0"/>
              <a:t>TANGIBLE INVENTION STATE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49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514600"/>
            <a:ext cx="5867400" cy="313932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Product performance requirements</a:t>
            </a:r>
          </a:p>
          <a:p>
            <a:pPr algn="ctr"/>
            <a:r>
              <a:rPr lang="en-US" b="1" dirty="0" err="1" smtClean="0">
                <a:latin typeface="Wingdings"/>
              </a:rPr>
              <a:t>ê</a:t>
            </a:r>
            <a:endParaRPr lang="en-US" b="1" dirty="0" smtClean="0"/>
          </a:p>
          <a:p>
            <a:pPr algn="ctr"/>
            <a:r>
              <a:rPr lang="en-US" b="1" dirty="0" smtClean="0"/>
              <a:t>Government</a:t>
            </a:r>
          </a:p>
          <a:p>
            <a:pPr algn="ctr"/>
            <a:r>
              <a:rPr lang="en-US" b="1" dirty="0" smtClean="0"/>
              <a:t> </a:t>
            </a:r>
            <a:r>
              <a:rPr lang="en-US" b="1" dirty="0" err="1">
                <a:latin typeface="Wingdings"/>
              </a:rPr>
              <a:t>ê</a:t>
            </a:r>
            <a:endParaRPr lang="en-US" b="1" dirty="0"/>
          </a:p>
          <a:p>
            <a:pPr algn="ctr"/>
            <a:r>
              <a:rPr lang="en-US" b="1" dirty="0" smtClean="0"/>
              <a:t>Industry</a:t>
            </a:r>
          </a:p>
          <a:p>
            <a:r>
              <a:rPr lang="en-US" b="1" dirty="0" smtClean="0"/>
              <a:t>    		</a:t>
            </a:r>
            <a:r>
              <a:rPr lang="en-US" b="1" dirty="0" err="1" smtClean="0">
                <a:latin typeface="Wingdings"/>
              </a:rPr>
              <a:t>í</a:t>
            </a:r>
            <a:r>
              <a:rPr lang="en-US" b="1" dirty="0" smtClean="0">
                <a:latin typeface="Wingdings"/>
              </a:rPr>
              <a:t>     	</a:t>
            </a:r>
            <a:r>
              <a:rPr lang="en-US" b="1" dirty="0" err="1" smtClean="0">
                <a:latin typeface="Wingdings"/>
              </a:rPr>
              <a:t>î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Universities 	&amp;	Government Labs</a:t>
            </a:r>
            <a:endParaRPr lang="en-US" b="1" dirty="0"/>
          </a:p>
          <a:p>
            <a:pPr algn="ctr"/>
            <a:r>
              <a:rPr lang="en-US" b="1" dirty="0" err="1" smtClean="0">
                <a:latin typeface="Wingdings"/>
              </a:rPr>
              <a:t>ê</a:t>
            </a:r>
            <a:endParaRPr lang="en-US" b="1" dirty="0" smtClean="0">
              <a:latin typeface="Wingdings"/>
            </a:endParaRPr>
          </a:p>
          <a:p>
            <a:pPr algn="ctr"/>
            <a:r>
              <a:rPr lang="en-US" b="1" dirty="0" smtClean="0"/>
              <a:t>Functional Product</a:t>
            </a:r>
          </a:p>
          <a:p>
            <a:pPr algn="ctr"/>
            <a:r>
              <a:rPr lang="en-US" b="1" dirty="0" err="1" smtClean="0">
                <a:latin typeface="Wingdings"/>
              </a:rPr>
              <a:t>ê</a:t>
            </a:r>
            <a:endParaRPr lang="en-US" b="1" dirty="0" smtClean="0">
              <a:latin typeface="Wingdings"/>
            </a:endParaRPr>
          </a:p>
          <a:p>
            <a:pPr algn="ctr"/>
            <a:r>
              <a:rPr lang="en-US" b="1" dirty="0" smtClean="0"/>
              <a:t>Government &amp; Aftermarkets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522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Laboratories </a:t>
            </a:r>
            <a:r>
              <a:rPr lang="en-US" sz="2000" dirty="0" smtClean="0"/>
              <a:t>design, build, test and deliver next generation products – according to performance specifications – while governments serve as primary customer for resulting products.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2000" dirty="0"/>
              <a:t>COMMERCIAL </a:t>
            </a:r>
            <a:r>
              <a:rPr lang="en-US" sz="2000" dirty="0" smtClean="0"/>
              <a:t>INNOVATION </a:t>
            </a:r>
            <a:r>
              <a:rPr lang="en-US" sz="2000" dirty="0"/>
              <a:t>STATE  </a:t>
            </a:r>
          </a:p>
        </p:txBody>
      </p:sp>
    </p:spTree>
    <p:extLst>
      <p:ext uri="{BB962C8B-B14F-4D97-AF65-F5344CB8AC3E}">
        <p14:creationId xmlns:p14="http://schemas.microsoft.com/office/powerpoint/2010/main" val="38837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51339</TotalTime>
  <Words>1043</Words>
  <Application>Microsoft Office PowerPoint</Application>
  <PresentationFormat>On-screen Show (4:3)</PresentationFormat>
  <Paragraphs>129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Zapf Dingbats</vt:lpstr>
      <vt:lpstr>Default Design</vt:lpstr>
      <vt:lpstr>The Case for Industry Leadership in STI Policy Implementation.</vt:lpstr>
      <vt:lpstr>What’s this session about?</vt:lpstr>
      <vt:lpstr>Commercial Innovation Markets</vt:lpstr>
      <vt:lpstr>Figure 7. Planning and Evaluating Technology-Based R&amp;D: Role of KT from Beginning to End</vt:lpstr>
      <vt:lpstr>Conditions of Market Failure</vt:lpstr>
      <vt:lpstr>Government R&amp;D Laboratories</vt:lpstr>
      <vt:lpstr>CONCEPTUAL DISCOVERY STATE </vt:lpstr>
      <vt:lpstr>TANGIBLE INVENTION STATE</vt:lpstr>
      <vt:lpstr>COMMERCIAL INNOVATION STATE  </vt:lpstr>
      <vt:lpstr>Let’s Consider Reality!</vt:lpstr>
      <vt:lpstr>Delivering Solutions to Problems involves progress across all three Knowledge States</vt:lpstr>
      <vt:lpstr>Innovation &amp; Impact</vt:lpstr>
      <vt:lpstr>Respective Roles in the STI System </vt:lpstr>
      <vt:lpstr>“Innovation” Impact implies Utility</vt:lpstr>
      <vt:lpstr>Commercial Market is path to Utility </vt:lpstr>
      <vt:lpstr>So what am I saying?</vt:lpstr>
      <vt:lpstr>Related Publications</vt:lpstr>
      <vt:lpstr>PowerPoint Presentation</vt:lpstr>
      <vt:lpstr>ACKNOWLEDGEMENT The contents were created under a cooperative agreement from the  National Institute on Disability, Independent Living, and Rehabilitation Research (#90DP0054).  NIDILRR is a Center within the Administration for Community Living (ACL), Department of Health and Human Services (HHS). 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Theoretical Discussions: Operationalizing Knowledge Translation for Successful AT Commercialization</dc:title>
  <dc:creator>jlflagg</dc:creator>
  <cp:lastModifiedBy>lyarnes</cp:lastModifiedBy>
  <cp:revision>556</cp:revision>
  <cp:lastPrinted>2015-09-24T14:33:30Z</cp:lastPrinted>
  <dcterms:created xsi:type="dcterms:W3CDTF">2011-02-28T18:02:26Z</dcterms:created>
  <dcterms:modified xsi:type="dcterms:W3CDTF">2018-04-20T19:14:03Z</dcterms:modified>
</cp:coreProperties>
</file>