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374" r:id="rId3"/>
    <p:sldId id="378" r:id="rId4"/>
    <p:sldId id="373" r:id="rId5"/>
    <p:sldId id="341" r:id="rId6"/>
    <p:sldId id="375" r:id="rId7"/>
    <p:sldId id="370" r:id="rId8"/>
    <p:sldId id="315" r:id="rId9"/>
    <p:sldId id="366" r:id="rId10"/>
    <p:sldId id="371" r:id="rId11"/>
    <p:sldId id="367" r:id="rId12"/>
    <p:sldId id="384" r:id="rId13"/>
    <p:sldId id="379" r:id="rId14"/>
    <p:sldId id="359" r:id="rId15"/>
    <p:sldId id="368" r:id="rId16"/>
    <p:sldId id="380" r:id="rId17"/>
    <p:sldId id="382" r:id="rId18"/>
    <p:sldId id="383" r:id="rId19"/>
    <p:sldId id="329" r:id="rId20"/>
    <p:sldId id="336" r:id="rId21"/>
    <p:sldId id="337" r:id="rId22"/>
    <p:sldId id="338" r:id="rId23"/>
    <p:sldId id="377" r:id="rId24"/>
    <p:sldId id="304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6" autoAdjust="0"/>
    <p:restoredTop sz="97792" autoAdjust="0"/>
  </p:normalViewPr>
  <p:slideViewPr>
    <p:cSldViewPr>
      <p:cViewPr>
        <p:scale>
          <a:sx n="100" d="100"/>
          <a:sy n="100" d="100"/>
        </p:scale>
        <p:origin x="552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D9057C-920D-7D43-97CD-F1F1C55AA8A3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C8AE2A-6A7C-1A4F-8CB5-DCE9E2AD3F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42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5E52B4-920F-4B8F-9C45-A5D4B82778AA}" type="datetimeFigureOut">
              <a:rPr lang="en-US" smtClean="0"/>
              <a:pPr/>
              <a:t>4/27/2018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41ACC6-FECB-4CCD-9158-4A95CF894A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968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6A8B52-B906-4F6F-9252-2BFBE7DC95CC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2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1EE9-0D43-47E8-9223-B271712A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38ED-FB34-4E84-94C1-80FD39DEC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AC0D-D91A-40BC-A4C6-6B1E9D0B7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B1B5-DA1C-48FE-8CF1-119D71807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FC86-8EBD-4FA4-B8E0-EAEB7040C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D7C6-0E23-4EA6-BFFB-C73778FD2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3B434-01AE-4249-A135-664B00F5D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318F-E589-4CBA-8DDE-14648B3B1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C0E4-9C25-4B41-AE83-0ABC0AE94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9E7C-CB4D-41D1-B643-9D7644273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78ECF-FE31-4C47-BF4B-D49A18CE9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D52F-0F9D-4AB2-AE23-A6E1A3798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ACC07-8F96-4ACF-8C7D-95E6A355C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KT4TT logo med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38100"/>
            <a:ext cx="1295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4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lvl1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kt4tt.buffalo.edu/knowledgebase/model.php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382000" cy="1676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Need to Knowledge Model:</a:t>
            </a:r>
            <a:br>
              <a:rPr lang="en-US" sz="3600" dirty="0" smtClean="0"/>
            </a:br>
            <a:r>
              <a:rPr lang="en-US" sz="3600" dirty="0" smtClean="0"/>
              <a:t>A framework for achieving market Innovations through sponsored R&amp;D</a:t>
            </a:r>
            <a:br>
              <a:rPr lang="en-US" sz="3600" dirty="0" smtClean="0"/>
            </a:br>
            <a:endParaRPr lang="en-US" sz="3200" b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0" i="0" dirty="0" smtClean="0"/>
              <a:t>Joseph P. Lane</a:t>
            </a:r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Center on Knowledge Translation for Technology Transfer,</a:t>
            </a:r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Center on Technology Transfer</a:t>
            </a:r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School of Public Health &amp; Health Professions</a:t>
            </a:r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 University at Buffalo (SUNY), USA</a:t>
            </a:r>
          </a:p>
          <a:p>
            <a:pPr algn="ctr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8200" y="5562600"/>
            <a:ext cx="746760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kumimoji="1" lang="en-US" sz="1500" i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r>
              <a:rPr kumimoji="1" lang="en-US" sz="15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Funded by NIDRR, US Department of Education, PR# H133A060028</a:t>
            </a:r>
          </a:p>
          <a:p>
            <a:pPr algn="ctr">
              <a:spcBef>
                <a:spcPct val="20000"/>
              </a:spcBef>
            </a:pPr>
            <a:endParaRPr kumimoji="1" lang="en-US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matic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Go to </a:t>
            </a:r>
            <a:r>
              <a:rPr lang="en-US" sz="4000" dirty="0" err="1" smtClean="0"/>
              <a:t>NtK</a:t>
            </a:r>
            <a:r>
              <a:rPr lang="en-US" sz="4000" dirty="0" smtClean="0"/>
              <a:t> Model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1752600"/>
          </a:xfrm>
        </p:spPr>
        <p:txBody>
          <a:bodyPr/>
          <a:lstStyle/>
          <a:p>
            <a:r>
              <a:rPr lang="en-US" sz="2400" dirty="0" smtClean="0">
                <a:hlinkClick r:id="rId2"/>
              </a:rPr>
              <a:t>http://kt4tt.buffalo.edu/knowledgebase/model.php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of </a:t>
            </a:r>
            <a:r>
              <a:rPr lang="en-US" dirty="0" err="1" smtClean="0"/>
              <a:t>NtK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/>
          <a:lstStyle/>
          <a:p>
            <a:r>
              <a:rPr lang="en-US" dirty="0" err="1" smtClean="0"/>
              <a:t>NtK</a:t>
            </a:r>
            <a:r>
              <a:rPr lang="en-US" dirty="0" smtClean="0"/>
              <a:t> Applications in Enterprise Ireland?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NtK</a:t>
            </a:r>
            <a:r>
              <a:rPr lang="en-US" sz="3600" dirty="0" smtClean="0"/>
              <a:t> Model Assumptions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06963"/>
          </a:xfrm>
        </p:spPr>
        <p:txBody>
          <a:bodyPr/>
          <a:lstStyle/>
          <a:p>
            <a:r>
              <a:rPr lang="en-US" sz="2800" b="0" i="0" dirty="0" smtClean="0"/>
              <a:t>Socio-economic impacts start with a validated need, recognized by stakeholders, addressed through delivery of innovations via market mechanisms.</a:t>
            </a:r>
          </a:p>
          <a:p>
            <a:r>
              <a:rPr lang="en-US" sz="2800" b="0" i="0" dirty="0" smtClean="0"/>
              <a:t>Industry is customer for R&amp;D outputs due to ability to design &amp; deploy market innovations in short term.</a:t>
            </a:r>
          </a:p>
          <a:p>
            <a:r>
              <a:rPr lang="en-US" sz="2800" b="0" i="0" dirty="0" smtClean="0"/>
              <a:t>Three different methods (R/D/P) create knowledge outputs in three different states (discovery, invention, innovation), each with unique value.</a:t>
            </a:r>
          </a:p>
          <a:p>
            <a:r>
              <a:rPr lang="en-US" sz="2800" b="0" i="0" dirty="0" smtClean="0"/>
              <a:t>Decision to adopt/implement knowledge rests with recipient stakeholders </a:t>
            </a:r>
            <a:r>
              <a:rPr lang="en-US" sz="2800" dirty="0" smtClean="0"/>
              <a:t>not</a:t>
            </a:r>
            <a:r>
              <a:rPr lang="en-US" sz="2800" b="0" i="0" dirty="0" smtClean="0"/>
              <a:t> with the producers.</a:t>
            </a:r>
          </a:p>
          <a:p>
            <a:pPr algn="ctr">
              <a:buNone/>
            </a:pPr>
            <a:endParaRPr lang="en-US" sz="28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 err="1" smtClean="0"/>
              <a:t>NtK</a:t>
            </a:r>
            <a:r>
              <a:rPr lang="en-US" sz="3600" dirty="0" smtClean="0"/>
              <a:t> Model in 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</p:spPr>
        <p:txBody>
          <a:bodyPr/>
          <a:lstStyle/>
          <a:p>
            <a:r>
              <a:rPr lang="en-US" sz="2800" i="0" dirty="0" smtClean="0"/>
              <a:t>Technology Grantees (actual):</a:t>
            </a:r>
          </a:p>
          <a:p>
            <a:pPr lvl="1"/>
            <a:r>
              <a:rPr lang="en-US" sz="2400" b="0" dirty="0" smtClean="0"/>
              <a:t>Structure proposal content.</a:t>
            </a:r>
          </a:p>
          <a:p>
            <a:pPr lvl="1"/>
            <a:r>
              <a:rPr lang="en-US" sz="2400" b="0" dirty="0" smtClean="0"/>
              <a:t>Plan Tech Transfer / Commercialization.</a:t>
            </a:r>
          </a:p>
          <a:p>
            <a:r>
              <a:rPr lang="en-US" sz="2800" i="0" dirty="0" smtClean="0"/>
              <a:t>Organizations (actual):</a:t>
            </a:r>
          </a:p>
          <a:p>
            <a:pPr lvl="1"/>
            <a:r>
              <a:rPr lang="en-US" sz="2400" b="0" dirty="0" smtClean="0"/>
              <a:t>PDMA’s “The Source”;  Tech Transfer Tactics; ATIA.</a:t>
            </a:r>
          </a:p>
          <a:p>
            <a:pPr lvl="1"/>
            <a:r>
              <a:rPr lang="en-US" sz="2400" b="0" dirty="0" err="1" smtClean="0"/>
              <a:t>DoEd</a:t>
            </a:r>
            <a:r>
              <a:rPr lang="en-US" sz="2400" b="0" dirty="0" smtClean="0"/>
              <a:t>, NIH, NSF, NIST; CIHR; EU Framework (Cardiac).</a:t>
            </a:r>
          </a:p>
          <a:p>
            <a:r>
              <a:rPr lang="en-US" sz="2800" i="0" dirty="0" smtClean="0"/>
              <a:t>Program Sponsors (potential):</a:t>
            </a:r>
          </a:p>
          <a:p>
            <a:pPr lvl="1"/>
            <a:r>
              <a:rPr lang="en-US" sz="2400" b="0" dirty="0" smtClean="0"/>
              <a:t>Frame RFP; Assess proposals; Monitor progress;  Collect outcome/impact evidence.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EI follows many paths to Innovation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b="0" i="0" dirty="0" smtClean="0"/>
              <a:t>Basic (Mode 1) vs. Applied (Mode 2) Research –  Moot issue.</a:t>
            </a:r>
          </a:p>
          <a:p>
            <a:r>
              <a:rPr lang="en-US" b="0" i="0" dirty="0" smtClean="0"/>
              <a:t>Supply Push – Solutions in search of problems.</a:t>
            </a:r>
          </a:p>
          <a:p>
            <a:r>
              <a:rPr lang="en-US" b="0" i="0" dirty="0" smtClean="0"/>
              <a:t>Demand Pull – Academia serving Industry as customer.</a:t>
            </a:r>
          </a:p>
          <a:p>
            <a:r>
              <a:rPr lang="en-US" b="0" i="0" dirty="0" smtClean="0"/>
              <a:t>Corporate Collaboration – Partnerships for progress can enrich all.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Demand Pull/Collaboration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Competence Centers &amp; Industry-led Research Network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(ILRP)</a:t>
            </a:r>
          </a:p>
          <a:p>
            <a:pPr lvl="1"/>
            <a:r>
              <a:rPr lang="en-US" b="0" dirty="0" smtClean="0"/>
              <a:t>Targeted technology-based efforts to direct   Research towards Development in the context of Corporate needs = </a:t>
            </a:r>
            <a:r>
              <a:rPr lang="en-US" b="0" dirty="0" err="1" smtClean="0"/>
              <a:t>NtK</a:t>
            </a:r>
            <a:r>
              <a:rPr lang="en-US" b="0" dirty="0" smtClean="0"/>
              <a:t> Model.</a:t>
            </a:r>
          </a:p>
          <a:p>
            <a:pPr lvl="1"/>
            <a:r>
              <a:rPr lang="en-US" b="0" dirty="0" smtClean="0"/>
              <a:t>Leverages publicly supported expertise and infrastructure – Domestic constraint?</a:t>
            </a:r>
          </a:p>
          <a:p>
            <a:pPr lvl="1"/>
            <a:r>
              <a:rPr lang="en-US" b="0" dirty="0" smtClean="0"/>
              <a:t>Q/A on Faculty contributions (FTE)?</a:t>
            </a:r>
          </a:p>
          <a:p>
            <a:pPr lvl="1"/>
            <a:r>
              <a:rPr lang="en-US" b="0" dirty="0" smtClean="0"/>
              <a:t>Leverage R&amp;D outputs into non-targeted applications via translation/transfer?</a:t>
            </a:r>
            <a:endParaRPr lang="en-US" b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600" dirty="0" smtClean="0"/>
              <a:t>Industry Needs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54563"/>
          </a:xfrm>
        </p:spPr>
        <p:txBody>
          <a:bodyPr/>
          <a:lstStyle/>
          <a:p>
            <a:r>
              <a:rPr lang="en-US" b="0" dirty="0" smtClean="0"/>
              <a:t>Fundamental discoveries and Prototype inventions from Academia for:</a:t>
            </a:r>
          </a:p>
          <a:p>
            <a:pPr lvl="1"/>
            <a:r>
              <a:rPr lang="en-US" b="0" dirty="0" smtClean="0"/>
              <a:t>Tools, Processes and Products/Services.</a:t>
            </a:r>
          </a:p>
          <a:p>
            <a:pPr lvl="1"/>
            <a:r>
              <a:rPr lang="en-US" b="0" dirty="0" smtClean="0"/>
              <a:t>Building knowledge base is necessary but not sufficient support for Industry.</a:t>
            </a:r>
          </a:p>
          <a:p>
            <a:pPr lvl="1"/>
            <a:r>
              <a:rPr lang="en-US" b="0" dirty="0" smtClean="0"/>
              <a:t>Absorptive Capacity </a:t>
            </a:r>
            <a:r>
              <a:rPr lang="en-US" b="0" dirty="0" err="1" smtClean="0"/>
              <a:t>vs</a:t>
            </a:r>
            <a:r>
              <a:rPr lang="en-US" b="0" dirty="0" smtClean="0"/>
              <a:t> Knowledge Absorbability</a:t>
            </a:r>
          </a:p>
          <a:p>
            <a:pPr lvl="1"/>
            <a:r>
              <a:rPr lang="en-US" b="0" dirty="0" smtClean="0"/>
              <a:t>Valley of Death vs. Darwinian Sea – critical market validation beyond technical proof.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idence milestones; research discovery; development invention; production innovation.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1"/>
            <a:ext cx="8936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dentify opportunity; establish scope; propose solution; validate originality; conduct process; concede results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81201"/>
            <a:ext cx="2146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nternal delivery of output; scholarly manuscript; proof of concept prototype; market ready device or service.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867400"/>
            <a:ext cx="89423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iscovery documented; invention claimed; innovation specified.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981201"/>
            <a:ext cx="68214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759635" y="457200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1AE9CD4-5711-1B4B-B77E-AD016A2E8A1F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Milestones inside the Black Box of </a:t>
            </a: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Innovation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NtK</a:t>
            </a:r>
            <a:r>
              <a:rPr lang="en-US" sz="3600" dirty="0" smtClean="0"/>
              <a:t> Model Utility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/>
          <a:lstStyle/>
          <a:p>
            <a:r>
              <a:rPr lang="en-US" b="0" i="0" dirty="0" smtClean="0"/>
              <a:t>Clarifies mechanisms and processes underlying technology-based Innovation, by integrating academic &amp; industry literature.</a:t>
            </a:r>
          </a:p>
          <a:p>
            <a:r>
              <a:rPr lang="en-US" b="0" i="0" dirty="0" smtClean="0"/>
              <a:t>Establishes linkages between three distinct methods and their respective knowledge outputs.</a:t>
            </a:r>
          </a:p>
          <a:p>
            <a:r>
              <a:rPr lang="en-US" b="0" i="0" dirty="0" smtClean="0"/>
              <a:t>Offers structure to sponsors/grantees for program/project planning, implementation, monitoring and evaluation. 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068" name="Group 28" descr="Evidence milestones; research discovery; development invention; product innovation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93612"/>
              </p:ext>
            </p:extLst>
          </p:nvPr>
        </p:nvGraphicFramePr>
        <p:xfrm>
          <a:off x="533400" y="1524000"/>
          <a:ext cx="8000999" cy="762000"/>
        </p:xfrm>
        <a:graphic>
          <a:graphicData uri="http://schemas.openxmlformats.org/drawingml/2006/table">
            <a:tbl>
              <a:tblPr firstRow="1"/>
              <a:tblGrid>
                <a:gridCol w="1600199"/>
                <a:gridCol w="2057400"/>
                <a:gridCol w="2290764"/>
                <a:gridCol w="2052636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    Evidence Milestones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Research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 Discovery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Development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 Invention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Product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 Innovation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3139" name="Group 99" descr="Output disclosure &amp; disseminatio. Discovery disclosed in journal paper by external publisher. Invention disclosed in patent by U.S. government. Innovation disclosed in press release by Manufacturer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46006"/>
              </p:ext>
            </p:extLst>
          </p:nvPr>
        </p:nvGraphicFramePr>
        <p:xfrm>
          <a:off x="533400" y="2301240"/>
          <a:ext cx="8000999" cy="3718560"/>
        </p:xfrm>
        <a:graphic>
          <a:graphicData uri="http://schemas.openxmlformats.org/drawingml/2006/table">
            <a:tbl>
              <a:tblPr firstRow="1"/>
              <a:tblGrid>
                <a:gridCol w="1600199"/>
                <a:gridCol w="2057400"/>
                <a:gridCol w="2290764"/>
                <a:gridCol w="2052636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Claim/Protect Intellectual Property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Copyright (automatic)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Invention Disclosure/ Patent Application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Patent Family/Fencing Continuous Improvement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External Quality Examination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Peer Review of method rigor and contribution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USPTO examines claimed novelty and feasibility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Government certification or Industry standard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External Quality Verification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Manuscript accepted/ In press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Patent issued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Device/Service approved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Output Disclosure &amp; Dissemination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Discovery disclosed in Journal paper by external publisher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Invention disclosed in Patent issues by U.S. Government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Innovation disclosed in press release by Manufacturer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Milestones inside the Black Box of Innovation (cont.)</a:t>
            </a:r>
            <a:b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228" name="Group 164" descr="Evidence milestones. Research discovery. Development invention. Production innovation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51617"/>
              </p:ext>
            </p:extLst>
          </p:nvPr>
        </p:nvGraphicFramePr>
        <p:xfrm>
          <a:off x="457200" y="1374866"/>
          <a:ext cx="8153399" cy="609600"/>
        </p:xfrm>
        <a:graphic>
          <a:graphicData uri="http://schemas.openxmlformats.org/drawingml/2006/table">
            <a:tbl>
              <a:tblPr firstRow="1"/>
              <a:tblGrid>
                <a:gridCol w="1752599"/>
                <a:gridCol w="2057400"/>
                <a:gridCol w="2133601"/>
                <a:gridCol w="2209799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    Evidence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cs typeface="Times New Roman" pitchFamily="4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Milestones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Research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Discovery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Development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Invention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Production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Innovation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4230" name="Group 166" descr="Intermediate Outcome –  Use by Stakeholder. Attributions and citations in literature, or plagiarism. IP transferred via license or practiced illegally via infringement. Innovation purchased &amp; promoted in marketplace, or reverse engineered.&#10;&#10;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76481"/>
              </p:ext>
            </p:extLst>
          </p:nvPr>
        </p:nvGraphicFramePr>
        <p:xfrm>
          <a:off x="457200" y="1984466"/>
          <a:ext cx="8153399" cy="2540726"/>
        </p:xfrm>
        <a:graphic>
          <a:graphicData uri="http://schemas.openxmlformats.org/drawingml/2006/table">
            <a:tbl>
              <a:tblPr firstRow="1"/>
              <a:tblGrid>
                <a:gridCol w="1752599"/>
                <a:gridCol w="2057400"/>
                <a:gridCol w="2133600"/>
                <a:gridCol w="220980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Stakeholder Awareness (STO1)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Subscriber base, web hits, queries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IP Office inquiries, hits on disclosure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Press releases, web hits, industry chatter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Stakeholder Interest (STO2)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Letters to editor, email queries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Request for package confidentiality forms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Vendor, customer, distributor queries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Stakeholder Adoption (STO3)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Author citation, quotations, plagiary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Negotiations for sale or lease, emulation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Advanced orders,  licenses, corporate espionage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Intermediate Outcome –  Use by Stakeholder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Attributions and citations in literature, or plagiarism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IP transferred via license or practiced illegally via infringement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Innovation purchased &amp; promoted in marketplace, or reverse engineered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 descr="Establish Impact. Advance state of science within scholarly discipline. Advance state of art for field of engineering application. Advance state of  Industry &amp; Societal Quality of Life.&#10;&#10;&#10;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23786"/>
              </p:ext>
            </p:extLst>
          </p:nvPr>
        </p:nvGraphicFramePr>
        <p:xfrm>
          <a:off x="457200" y="4499066"/>
          <a:ext cx="8153400" cy="1977934"/>
        </p:xfrm>
        <a:graphic>
          <a:graphicData uri="http://schemas.openxmlformats.org/drawingml/2006/table">
            <a:tbl>
              <a:tblPr firstRow="1"/>
              <a:tblGrid>
                <a:gridCol w="1752600"/>
                <a:gridCol w="2057400"/>
                <a:gridCol w="2133600"/>
                <a:gridCol w="2209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4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Establish Merit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Acclaim, Promotion, Invitations,  Rebuttals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Related Collaborations and new funding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Ramp-up, Spin-off products, Competition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4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Establish Worth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Textbook references, International honors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License royalties, sponsors, partners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Sales revenues, ROI, market share, efficacy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4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Establish Impact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Advance state of science within scholarly discipline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Advance state of art for field of engineering application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48" charset="0"/>
                        </a:rPr>
                        <a:t>Advance state of  Industry &amp; Societal Quality of Life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Milestones inside the Black Box of Innovation (cont.)</a:t>
            </a:r>
            <a:b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 and D paths distant from desired Impacts</a:t>
            </a:r>
          </a:p>
        </p:txBody>
      </p:sp>
      <p:graphicFrame>
        <p:nvGraphicFramePr>
          <p:cNvPr id="4" name="Content Placeholder 3" descr="Milestones. Research. Development. Production.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8974733"/>
              </p:ext>
            </p:extLst>
          </p:nvPr>
        </p:nvGraphicFramePr>
        <p:xfrm>
          <a:off x="457200" y="990600"/>
          <a:ext cx="8229600" cy="541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209800"/>
                <a:gridCol w="2057400"/>
                <a:gridCol w="2057400"/>
              </a:tblGrid>
              <a:tr h="387596"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490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Identify Opportunity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Knowledge</a:t>
                      </a:r>
                      <a:r>
                        <a:rPr lang="en-US" sz="1400" baseline="0" dirty="0" smtClean="0"/>
                        <a:t> Gap in Literature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Supply Push or Demand Pull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7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7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7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7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7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Output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Journal Publication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Patent Issued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759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759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6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Stakeholder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Outcome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Discovery</a:t>
                      </a:r>
                      <a:r>
                        <a:rPr lang="en-US" sz="1400" baseline="0" dirty="0" smtClean="0"/>
                        <a:t> Use &amp; Citation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Practice/License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7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75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90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Claim Impact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Societal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QoL</a:t>
                      </a:r>
                      <a:r>
                        <a:rPr lang="en-US" sz="1400" baseline="0" dirty="0" smtClean="0"/>
                        <a:t> &amp; Industry Economic Stature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Formula for S&amp;T = Innovation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78363"/>
          </a:xfrm>
        </p:spPr>
        <p:txBody>
          <a:bodyPr/>
          <a:lstStyle/>
          <a:p>
            <a:r>
              <a:rPr lang="en-US" sz="2800" b="0" i="0" dirty="0" smtClean="0"/>
              <a:t>Identify and scope problem/solution in context of stakeholders in marketplace.</a:t>
            </a:r>
          </a:p>
          <a:p>
            <a:r>
              <a:rPr lang="en-US" sz="2400" b="0" i="0" dirty="0" smtClean="0"/>
              <a:t>Scientific Research → Conceptual Discovery [translate] </a:t>
            </a:r>
          </a:p>
          <a:p>
            <a:pPr>
              <a:buNone/>
            </a:pPr>
            <a:r>
              <a:rPr lang="en-US" sz="2400" b="0" i="0" dirty="0" smtClean="0"/>
              <a:t>	  Engineering Development → Prototype Invention [transfer] </a:t>
            </a:r>
          </a:p>
          <a:p>
            <a:pPr>
              <a:buNone/>
            </a:pPr>
            <a:r>
              <a:rPr lang="en-US" sz="2400" b="0" i="0" dirty="0" smtClean="0"/>
              <a:t>	    Industry Production → Commercial Product [transact].</a:t>
            </a:r>
          </a:p>
          <a:p>
            <a:r>
              <a:rPr lang="en-US" sz="2800" b="0" i="0" dirty="0" smtClean="0"/>
              <a:t>Support Industry application of R &amp; D knowledge outputs;  Deploy in market to achieve Impact.</a:t>
            </a:r>
          </a:p>
          <a:p>
            <a:r>
              <a:rPr lang="en-US" sz="2800" b="0" i="0" dirty="0" smtClean="0"/>
              <a:t>UD = Design for more = Market Broadening.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eople using assistive device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819400"/>
            <a:ext cx="8229600" cy="1981200"/>
          </a:xfrm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762000" y="4953000"/>
            <a:ext cx="762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The opinions contained in this presentation are those of the </a:t>
            </a:r>
            <a:r>
              <a:rPr lang="en-US" sz="2400" dirty="0" smtClean="0">
                <a:latin typeface="Calibri" pitchFamily="34" charset="0"/>
              </a:rPr>
              <a:t>grantee and </a:t>
            </a:r>
            <a:r>
              <a:rPr lang="en-US" sz="2400" dirty="0">
                <a:latin typeface="Calibri" pitchFamily="34" charset="0"/>
              </a:rPr>
              <a:t>do not necessarily reflect those of the </a:t>
            </a:r>
          </a:p>
          <a:p>
            <a:pPr algn="ctr"/>
            <a:r>
              <a:rPr lang="en-US" sz="2400" dirty="0">
                <a:latin typeface="Calibri" pitchFamily="34" charset="0"/>
              </a:rPr>
              <a:t>U.S. Department of Education.</a:t>
            </a:r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9812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ACKNOWLEDGEMENT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This is a presentation of the Center on Knowledge Translation for Technology Transfer, which is funded by the </a:t>
            </a:r>
            <a:r>
              <a:rPr lang="en-US" sz="2400" b="0" dirty="0" smtClean="0">
                <a:solidFill>
                  <a:srgbClr val="0066FF"/>
                </a:solidFill>
                <a:latin typeface="Calibri" pitchFamily="34" charset="0"/>
              </a:rPr>
              <a:t>National Institute on Disability and Rehabilitation Research,</a:t>
            </a:r>
            <a:r>
              <a:rPr lang="en-US" sz="2400" b="0" dirty="0" smtClean="0">
                <a:latin typeface="Calibri" pitchFamily="34" charset="0"/>
              </a:rPr>
              <a:t> U.S. Department of Education, under grant #H133A080050.  </a:t>
            </a:r>
            <a:r>
              <a:rPr lang="en-US" b="0" dirty="0" smtClean="0">
                <a:latin typeface="Calibri" pitchFamily="34" charset="0"/>
              </a:rPr>
              <a:t/>
            </a:r>
            <a:br>
              <a:rPr lang="en-US" b="0" dirty="0" smtClean="0">
                <a:latin typeface="Calibri" pitchFamily="34" charset="0"/>
              </a:rPr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3600" dirty="0" smtClean="0"/>
              <a:t>Recurring Themes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876800"/>
          </a:xfrm>
        </p:spPr>
        <p:txBody>
          <a:bodyPr/>
          <a:lstStyle/>
          <a:p>
            <a:r>
              <a:rPr lang="en-US" sz="2800" b="0" dirty="0" smtClean="0"/>
              <a:t>Science, Engineering, Industry.</a:t>
            </a:r>
          </a:p>
          <a:p>
            <a:r>
              <a:rPr lang="en-US" sz="2800" b="0" dirty="0" smtClean="0"/>
              <a:t>Research, Development, Production.</a:t>
            </a:r>
          </a:p>
          <a:p>
            <a:r>
              <a:rPr lang="en-US" sz="2800" b="0" dirty="0" smtClean="0"/>
              <a:t>Discovery, Technology, Product.</a:t>
            </a:r>
          </a:p>
          <a:p>
            <a:r>
              <a:rPr lang="en-US" sz="2800" b="0" dirty="0" smtClean="0"/>
              <a:t>Know what, Know how, Know why.</a:t>
            </a:r>
          </a:p>
          <a:p>
            <a:r>
              <a:rPr lang="en-US" sz="2800" b="0" dirty="0" smtClean="0"/>
              <a:t>Long term, Medium term, Short Term.</a:t>
            </a:r>
          </a:p>
          <a:p>
            <a:r>
              <a:rPr lang="en-US" sz="2800" b="0" dirty="0" smtClean="0"/>
              <a:t>Conceptual, Prototype, Commercial.</a:t>
            </a:r>
          </a:p>
          <a:p>
            <a:r>
              <a:rPr lang="en-US" sz="2800" b="0" dirty="0" smtClean="0"/>
              <a:t>Translation, Transfer, Transaction.</a:t>
            </a:r>
          </a:p>
          <a:p>
            <a:r>
              <a:rPr lang="en-US" sz="2800" b="0" dirty="0" smtClean="0"/>
              <a:t>Discovery, Invention, </a:t>
            </a:r>
            <a:r>
              <a:rPr lang="en-US" sz="2800" b="0" dirty="0" smtClean="0">
                <a:solidFill>
                  <a:srgbClr val="FF0000"/>
                </a:solidFill>
              </a:rPr>
              <a:t>Innovation</a:t>
            </a:r>
            <a:r>
              <a:rPr lang="en-US" sz="2800" b="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perimental hypersonic vehicle.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2239962"/>
          </a:xfrm>
        </p:spPr>
        <p:txBody>
          <a:bodyPr/>
          <a:lstStyle/>
          <a:p>
            <a:r>
              <a:rPr lang="en-US" sz="2800" dirty="0" smtClean="0"/>
              <a:t>Falcon Hypersonic Technology Vehicle 2</a:t>
            </a:r>
            <a:br>
              <a:rPr lang="en-US" sz="2800" dirty="0" smtClean="0"/>
            </a:br>
            <a:r>
              <a:rPr lang="en-US" sz="2000" dirty="0" smtClean="0"/>
              <a:t>"It is a marvelous research and development exercise, we've learned a lot about hypersonic speeds, et cetera. But I just don't see the practicality in it." </a:t>
            </a:r>
            <a:r>
              <a:rPr lang="en-US" sz="2400" dirty="0" smtClean="0"/>
              <a:t> </a:t>
            </a:r>
            <a:r>
              <a:rPr lang="en-US" sz="1800" dirty="0" smtClean="0"/>
              <a:t>Lt. General Tom </a:t>
            </a:r>
            <a:r>
              <a:rPr lang="en-US" sz="1800" dirty="0" err="1" smtClean="0"/>
              <a:t>McInerney</a:t>
            </a:r>
            <a:endParaRPr lang="en-US" sz="1800" dirty="0"/>
          </a:p>
        </p:txBody>
      </p:sp>
      <p:pic>
        <p:nvPicPr>
          <p:cNvPr id="33794" name="Picture 2" descr="Experimental hypersonic vehic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590800"/>
            <a:ext cx="6286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382000" cy="1447800"/>
          </a:xfrm>
        </p:spPr>
        <p:txBody>
          <a:bodyPr/>
          <a:lstStyle/>
          <a:p>
            <a:r>
              <a:rPr lang="en-US" sz="3600" dirty="0" smtClean="0"/>
              <a:t>Focus of Need to Knowledge Model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2400" b="0" dirty="0" smtClean="0"/>
              <a:t>The </a:t>
            </a:r>
            <a:r>
              <a:rPr lang="en-US" sz="2400" b="0" dirty="0" err="1" smtClean="0"/>
              <a:t>NtK</a:t>
            </a:r>
            <a:r>
              <a:rPr lang="en-US" sz="2400" b="0" dirty="0" smtClean="0"/>
              <a:t> Model </a:t>
            </a:r>
            <a:r>
              <a:rPr lang="en-US" sz="2400" dirty="0" smtClean="0"/>
              <a:t>is</a:t>
            </a:r>
            <a:r>
              <a:rPr lang="en-US" sz="2400" b="0" dirty="0" smtClean="0"/>
              <a:t> relevant to government sponsors and grantees conducting Research &amp; Development projects which are expected to create beneficial socio-economic impacts in short-term through technology-based Innovations.</a:t>
            </a:r>
            <a:br>
              <a:rPr lang="en-US" sz="2400" b="0" dirty="0" smtClean="0"/>
            </a:br>
            <a:endParaRPr lang="en-US" sz="2400" b="0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905000"/>
          </a:xfrm>
        </p:spPr>
        <p:txBody>
          <a:bodyPr/>
          <a:lstStyle/>
          <a:p>
            <a:pPr>
              <a:buNone/>
            </a:pPr>
            <a:r>
              <a:rPr lang="en-US" sz="2400" b="0" i="0" dirty="0" smtClean="0"/>
              <a:t>The </a:t>
            </a:r>
            <a:r>
              <a:rPr lang="en-US" sz="2400" b="0" i="0" dirty="0" err="1" smtClean="0"/>
              <a:t>NtK</a:t>
            </a:r>
            <a:r>
              <a:rPr lang="en-US" sz="2400" b="0" i="0" dirty="0" smtClean="0"/>
              <a:t> Model </a:t>
            </a:r>
            <a:r>
              <a:rPr lang="en-US" sz="2400" i="0" dirty="0" smtClean="0"/>
              <a:t>is not</a:t>
            </a:r>
            <a:r>
              <a:rPr lang="en-US" sz="2400" b="0" i="0" dirty="0" smtClean="0"/>
              <a:t> relevant to government sponsors or grantees conducting basic or inquiry-driven “R&amp;D” projects, which have no explicit intent to generate socio-economic impacts, nor any expectations for application in any specific field or in any defined timeframe. </a:t>
            </a:r>
          </a:p>
          <a:p>
            <a:pPr algn="ctr">
              <a:buNone/>
            </a:pPr>
            <a:endParaRPr lang="en-US" sz="2400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“Innovation” implies Utility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b="0" i="0" dirty="0" smtClean="0"/>
              <a:t>Calls for public investment in technology-based </a:t>
            </a:r>
            <a:r>
              <a:rPr lang="en-US" b="0" dirty="0" smtClean="0"/>
              <a:t>Innovations</a:t>
            </a:r>
            <a:r>
              <a:rPr lang="en-US" b="0" i="0" dirty="0" smtClean="0"/>
              <a:t> set 3 expectations:</a:t>
            </a:r>
          </a:p>
          <a:p>
            <a:pPr>
              <a:buNone/>
            </a:pPr>
            <a:r>
              <a:rPr lang="en-US" b="0" i="0" dirty="0" smtClean="0"/>
              <a:t>1. New/improved devices/services with </a:t>
            </a:r>
            <a:r>
              <a:rPr lang="en-US" b="0" i="0" dirty="0" err="1" smtClean="0"/>
              <a:t>EoS</a:t>
            </a:r>
            <a:r>
              <a:rPr lang="en-US" b="0" i="0" dirty="0" smtClean="0"/>
              <a:t> that contribute to societal Quality of Life.</a:t>
            </a:r>
          </a:p>
          <a:p>
            <a:pPr>
              <a:buNone/>
            </a:pPr>
            <a:r>
              <a:rPr lang="en-US" b="0" i="0" dirty="0" smtClean="0"/>
              <a:t>2. Sufficient ROI through sales to sustain company, pay taxes and compete globally. </a:t>
            </a:r>
          </a:p>
          <a:p>
            <a:pPr>
              <a:buNone/>
            </a:pPr>
            <a:r>
              <a:rPr lang="en-US" b="0" i="0" dirty="0" smtClean="0"/>
              <a:t>3. Benefits realized in short-term (5–10 yrs).</a:t>
            </a:r>
          </a:p>
          <a:p>
            <a:pPr algn="ctr">
              <a:buNone/>
            </a:pPr>
            <a:r>
              <a:rPr lang="en-US" b="0" dirty="0" smtClean="0">
                <a:solidFill>
                  <a:srgbClr val="FF0000"/>
                </a:solidFill>
              </a:rPr>
              <a:t>Innovation’s Context is Commerce.</a:t>
            </a:r>
            <a:endParaRPr lang="en-US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duction activity, innovation, promotion via multi-media.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3962400"/>
            <a:ext cx="5205984" cy="2209800"/>
          </a:xfrm>
          <a:prstGeom prst="rect">
            <a:avLst/>
          </a:prstGeom>
        </p:spPr>
      </p:pic>
      <p:pic>
        <p:nvPicPr>
          <p:cNvPr id="5" name="Picture 4" descr="Development activity, invention, protection via patent.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057400"/>
            <a:ext cx="5205984" cy="2514600"/>
          </a:xfrm>
          <a:prstGeom prst="rect">
            <a:avLst/>
          </a:prstGeom>
        </p:spPr>
      </p:pic>
      <p:pic>
        <p:nvPicPr>
          <p:cNvPr id="4" name="Content Placeholder 3" descr="Research activity, discovery, dissemniation via publication.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524000"/>
            <a:ext cx="5218176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sz="3200" dirty="0" smtClean="0"/>
              <a:t>Market Innovation = Socio-Economic Impact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600" dirty="0" smtClean="0"/>
              <a:t>Need to Knowledge (NtK) Model</a:t>
            </a:r>
            <a:br>
              <a:rPr lang="en-US" sz="3600" dirty="0" smtClean="0"/>
            </a:b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472440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400" dirty="0" smtClean="0"/>
              <a:t>Orientation</a:t>
            </a:r>
            <a:r>
              <a:rPr lang="en-US" sz="2400" b="0" i="0" dirty="0" smtClean="0"/>
              <a:t> – Actors in innovation process “need to know” the problem, the decision makers, the appropriate methods, and their respective roles in advancing toward the goal of socio-economic impacts. </a:t>
            </a:r>
          </a:p>
          <a:p>
            <a:pPr>
              <a:buClr>
                <a:schemeClr val="accent2"/>
              </a:buClr>
            </a:pPr>
            <a:r>
              <a:rPr lang="en-US" sz="2400" dirty="0" smtClean="0"/>
              <a:t>Integration</a:t>
            </a:r>
            <a:r>
              <a:rPr lang="en-US" sz="2400" b="0" i="0" dirty="0" smtClean="0"/>
              <a:t> – Product Development Managers Association (PDMA) New Product Development practices for implementation; with the Canadian Institutes of Health (CIHR) Knowledge to Action Model for dissemination.</a:t>
            </a:r>
          </a:p>
          <a:p>
            <a:pPr>
              <a:buClr>
                <a:schemeClr val="accent2"/>
              </a:buClr>
            </a:pPr>
            <a:r>
              <a:rPr lang="en-US" sz="2400" dirty="0" smtClean="0"/>
              <a:t>Validation</a:t>
            </a:r>
            <a:r>
              <a:rPr lang="en-US" sz="2400" b="0" i="0" dirty="0" smtClean="0"/>
              <a:t> – Supporting evidence of over 1,000 excerpts drawn from a scoping review of relevant academic and industry literature published in past 25 years.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tK model, phases, stages and gates through three phases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14400"/>
          </a:xfrm>
        </p:spPr>
        <p:txBody>
          <a:bodyPr/>
          <a:lstStyle/>
          <a:p>
            <a:r>
              <a:rPr lang="en-US" sz="1600" dirty="0" err="1" smtClean="0"/>
              <a:t>NtK</a:t>
            </a:r>
            <a:r>
              <a:rPr lang="en-US" sz="1600" dirty="0" smtClean="0"/>
              <a:t> Model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11645</TotalTime>
  <Words>1088</Words>
  <Application>Microsoft Office PowerPoint</Application>
  <PresentationFormat>On-screen Show (4:3)</PresentationFormat>
  <Paragraphs>164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Default Design</vt:lpstr>
      <vt:lpstr>Need to Knowledge Model: A framework for achieving market Innovations through sponsored R&amp;D </vt:lpstr>
      <vt:lpstr>NtK Model Utility</vt:lpstr>
      <vt:lpstr>Recurring Themes</vt:lpstr>
      <vt:lpstr>Falcon Hypersonic Technology Vehicle 2 "It is a marvelous research and development exercise, we've learned a lot about hypersonic speeds, et cetera. But I just don't see the practicality in it."  Lt. General Tom McInerney</vt:lpstr>
      <vt:lpstr>Focus of Need to Knowledge Model  The NtK Model is relevant to government sponsors and grantees conducting Research &amp; Development projects which are expected to create beneficial socio-economic impacts in short-term through technology-based Innovations. </vt:lpstr>
      <vt:lpstr>“Innovation” implies Utility</vt:lpstr>
      <vt:lpstr>Market Innovation = Socio-Economic Impact</vt:lpstr>
      <vt:lpstr>Need to Knowledge (NtK) Model </vt:lpstr>
      <vt:lpstr>NtK Model</vt:lpstr>
      <vt:lpstr>schematic</vt:lpstr>
      <vt:lpstr>Go to NtK Model</vt:lpstr>
      <vt:lpstr>Discussion of NtK Model</vt:lpstr>
      <vt:lpstr>NtK Applications in Enterprise Ireland?</vt:lpstr>
      <vt:lpstr>NtK Model Assumptions</vt:lpstr>
      <vt:lpstr>NtK Model in Use</vt:lpstr>
      <vt:lpstr>EI follows many paths to Innovation</vt:lpstr>
      <vt:lpstr>Demand Pull/Collaboration</vt:lpstr>
      <vt:lpstr>Industry Needs</vt:lpstr>
      <vt:lpstr>Milestones inside the Black Box of Innovation</vt:lpstr>
      <vt:lpstr>Milestones inside the Black Box of Innovation (cont.) </vt:lpstr>
      <vt:lpstr>Milestones inside the Black Box of Innovation (cont.) </vt:lpstr>
      <vt:lpstr>R and D paths distant from desired Impacts</vt:lpstr>
      <vt:lpstr>Formula for S&amp;T = Innovation</vt:lpstr>
      <vt:lpstr>ACKNOWLEDGEMENT This is a presentation of the Center on Knowledge Translation for Technology Transfer, which is funded by the National Institute on Disability and Rehabilitation Research, U.S. Department of Education, under grant #H133A080050.   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Theoretical Discussions: Operationalizing Knowledge Translation for Successful AT Commercialization</dc:title>
  <dc:creator>jlflagg</dc:creator>
  <cp:lastModifiedBy>lyarnes</cp:lastModifiedBy>
  <cp:revision>277</cp:revision>
  <cp:lastPrinted>2011-02-24T17:27:05Z</cp:lastPrinted>
  <dcterms:created xsi:type="dcterms:W3CDTF">2011-02-28T18:02:26Z</dcterms:created>
  <dcterms:modified xsi:type="dcterms:W3CDTF">2018-04-27T15:35:36Z</dcterms:modified>
</cp:coreProperties>
</file>