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352" r:id="rId3"/>
    <p:sldId id="353" r:id="rId4"/>
    <p:sldId id="354" r:id="rId5"/>
    <p:sldId id="372" r:id="rId6"/>
    <p:sldId id="369" r:id="rId7"/>
    <p:sldId id="371" r:id="rId8"/>
    <p:sldId id="367" r:id="rId9"/>
    <p:sldId id="304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971" autoAdjust="0"/>
    <p:restoredTop sz="97792" autoAdjust="0"/>
  </p:normalViewPr>
  <p:slideViewPr>
    <p:cSldViewPr>
      <p:cViewPr varScale="1">
        <p:scale>
          <a:sx n="66" d="100"/>
          <a:sy n="66" d="100"/>
        </p:scale>
        <p:origin x="66" y="10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5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3D9057C-920D-7D43-97CD-F1F1C55AA8A3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DC8AE2A-6A7C-1A4F-8CB5-DCE9E2AD3F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1529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65E52B4-920F-4B8F-9C45-A5D4B82778AA}" type="datetimeFigureOut">
              <a:rPr lang="en-US" smtClean="0"/>
              <a:pPr/>
              <a:t>4/27/2018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041ACC6-FECB-4CCD-9158-4A95CF894AF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743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46A8B52-B906-4F6F-9252-2BFBE7DC95CC}" type="slidenum">
              <a:rPr 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00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D1EE9-0D43-47E8-9223-B271712A18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8AC0D-D91A-40BC-A4C6-6B1E9D0B7C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AB1B5-DA1C-48FE-8CF1-119D71807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2FC86-8EBD-4FA4-B8E0-EAEB7040C0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ab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93B434-01AE-4249-A135-664B00F5D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FC318F-E589-4CBA-8DDE-14648B3B17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EC0E4-9C25-4B41-AE83-0ABC0AE94B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8A9E7C-CB4D-41D1-B643-9D76442738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78ECF-FE31-4C47-BF4B-D49A18CE9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1D52F-0F9D-4AB2-AE23-A6E1A3798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ACC07-8F96-4ACF-8C7D-95E6A355C0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63000" y="5943600"/>
            <a:ext cx="381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038ED-FB34-4E84-94C1-80FD39DECC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KT4TT logo med.jpg"/>
          <p:cNvPicPr>
            <a:picLocks noChangeAspect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381000" y="38100"/>
            <a:ext cx="1295400" cy="735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sldNum="0" hdr="0" ftr="0" dt="0"/>
  <p:txStyles>
    <p:titleStyle>
      <a:lvl1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ts val="1200"/>
        </a:spcBef>
        <a:spcAft>
          <a:spcPts val="30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ts val="300"/>
        </a:spcAft>
        <a:buChar char="•"/>
        <a:defRPr sz="3200" b="1" i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1200"/>
        </a:spcBef>
        <a:spcAft>
          <a:spcPts val="3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kt4tt.buffalo.edu/knowledgebase/model.php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38200" y="4800601"/>
            <a:ext cx="7467600" cy="119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</a:pPr>
            <a:endParaRPr kumimoji="1" lang="en-US" sz="1500" i="1" dirty="0" smtClean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>
              <a:spcBef>
                <a:spcPct val="20000"/>
              </a:spcBef>
            </a:pPr>
            <a:r>
              <a:rPr kumimoji="1" lang="en-US" sz="1500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Funded by NIDRR, US Department of Education, PR# H133A060028</a:t>
            </a:r>
          </a:p>
          <a:p>
            <a:pPr algn="ctr">
              <a:spcBef>
                <a:spcPct val="20000"/>
              </a:spcBef>
            </a:pPr>
            <a:endParaRPr kumimoji="1" lang="en-US" sz="1600" i="1" dirty="0" smtClean="0"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 algn="ctr">
              <a:spcBef>
                <a:spcPct val="20000"/>
              </a:spcBef>
            </a:pPr>
            <a:endParaRPr lang="en-US" sz="1600" dirty="0" smtClean="0">
              <a:solidFill>
                <a:srgbClr val="0000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95600"/>
            <a:ext cx="8229600" cy="1066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b="0" i="0" dirty="0" smtClean="0"/>
              <a:t>Joseph P. Lane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Center on Knowledge Translation for Technology Transfer,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School of Public Health &amp; Health Professions</a:t>
            </a:r>
          </a:p>
          <a:p>
            <a:pPr algn="ctr" eaLnBrk="1" hangingPunct="1">
              <a:buFontTx/>
              <a:buNone/>
            </a:pPr>
            <a:r>
              <a:rPr lang="en-US" sz="2400" b="0" i="0" dirty="0" smtClean="0"/>
              <a:t> University at Buffalo (SUNY)</a:t>
            </a:r>
          </a:p>
          <a:p>
            <a:pPr algn="ctr" eaLnBrk="1" hangingPunct="1">
              <a:buFontTx/>
              <a:buNone/>
            </a:pPr>
            <a:endParaRPr lang="en-US" sz="2000" dirty="0" smtClean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90600"/>
            <a:ext cx="8382000" cy="1676400"/>
          </a:xfrm>
        </p:spPr>
        <p:txBody>
          <a:bodyPr/>
          <a:lstStyle/>
          <a:p>
            <a:pPr eaLnBrk="1" hangingPunct="1"/>
            <a:r>
              <a:rPr lang="en-US" sz="3200" dirty="0" smtClean="0"/>
              <a:t>Reconciling Government Policies and Programs with Public Expectations:</a:t>
            </a:r>
            <a:br>
              <a:rPr lang="en-US" sz="3200" dirty="0" smtClean="0"/>
            </a:br>
            <a:r>
              <a:rPr lang="en-US" sz="3200" dirty="0" smtClean="0"/>
              <a:t>The Case of Innovation in AT</a:t>
            </a:r>
            <a:endParaRPr lang="en-US" sz="3200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“Innovation” implies Utility</a:t>
            </a:r>
            <a:endParaRPr lang="en-US" sz="36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buNone/>
            </a:pPr>
            <a:r>
              <a:rPr lang="en-US" b="0" i="0" dirty="0" smtClean="0"/>
              <a:t>Calls for public investment in technology-based </a:t>
            </a:r>
            <a:r>
              <a:rPr lang="en-US" b="0" dirty="0" smtClean="0"/>
              <a:t>Innovations</a:t>
            </a:r>
            <a:r>
              <a:rPr lang="en-US" b="0" i="0" dirty="0" smtClean="0"/>
              <a:t> set 3 expectations:</a:t>
            </a:r>
          </a:p>
          <a:p>
            <a:pPr>
              <a:buNone/>
            </a:pPr>
            <a:r>
              <a:rPr lang="en-US" b="0" i="0" dirty="0" smtClean="0"/>
              <a:t>1. New/improved devices/services with </a:t>
            </a:r>
            <a:r>
              <a:rPr lang="en-US" b="0" i="0" dirty="0" err="1" smtClean="0"/>
              <a:t>EoS</a:t>
            </a:r>
            <a:r>
              <a:rPr lang="en-US" b="0" i="0" dirty="0" smtClean="0"/>
              <a:t> that contribute to societal Quality of Life.</a:t>
            </a:r>
          </a:p>
          <a:p>
            <a:pPr>
              <a:buNone/>
            </a:pPr>
            <a:r>
              <a:rPr lang="en-US" b="0" i="0" dirty="0" smtClean="0"/>
              <a:t>2. Sufficient ROI through sales to sustain company, pay taxes and compete globally. </a:t>
            </a:r>
          </a:p>
          <a:p>
            <a:pPr>
              <a:buNone/>
            </a:pPr>
            <a:r>
              <a:rPr lang="en-US" b="0" i="0" dirty="0" smtClean="0"/>
              <a:t>3. Benefits realized in short-term (5–10 yrs).</a:t>
            </a:r>
          </a:p>
          <a:p>
            <a:pPr algn="ctr">
              <a:buNone/>
            </a:pPr>
            <a:r>
              <a:rPr lang="en-US" b="0" dirty="0" smtClean="0">
                <a:solidFill>
                  <a:srgbClr val="FF0000"/>
                </a:solidFill>
              </a:rPr>
              <a:t>Innovation’s Context is Commerce.</a:t>
            </a:r>
            <a:endParaRPr lang="en-US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Market Utility via Innovation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458200" cy="4906963"/>
          </a:xfrm>
        </p:spPr>
        <p:txBody>
          <a:bodyPr/>
          <a:lstStyle/>
          <a:p>
            <a:r>
              <a:rPr lang="en-US" b="0" i="0" dirty="0" smtClean="0"/>
              <a:t>Industry survives in competitive system by translating knowledge into market utility through Production methods (beyond R&amp;D).</a:t>
            </a:r>
          </a:p>
          <a:p>
            <a:r>
              <a:rPr lang="en-US" b="0" i="0" dirty="0" smtClean="0"/>
              <a:t>Utility = Money to Seller / Function to Buyer.</a:t>
            </a:r>
          </a:p>
          <a:p>
            <a:r>
              <a:rPr lang="en-US" b="0" i="0" dirty="0" smtClean="0">
                <a:solidFill>
                  <a:srgbClr val="00B050"/>
                </a:solidFill>
              </a:rPr>
              <a:t>No $ale</a:t>
            </a:r>
            <a:r>
              <a:rPr lang="en-US" b="0" i="0" dirty="0" smtClean="0"/>
              <a:t> – Research discoveries are freely published &amp; Development prototypes lack commercial hardening/economies of scale.</a:t>
            </a:r>
          </a:p>
          <a:p>
            <a:pPr algn="ctr">
              <a:buNone/>
            </a:pPr>
            <a:r>
              <a:rPr lang="en-US" b="0" i="0" dirty="0" smtClean="0">
                <a:solidFill>
                  <a:srgbClr val="FF0000"/>
                </a:solidFill>
              </a:rPr>
              <a:t> </a:t>
            </a:r>
            <a:r>
              <a:rPr lang="en-US" b="0" dirty="0" smtClean="0">
                <a:solidFill>
                  <a:srgbClr val="FF0000"/>
                </a:solidFill>
              </a:rPr>
              <a:t>R and D outputs ≠ Market Innovation.</a:t>
            </a:r>
          </a:p>
          <a:p>
            <a:endParaRPr lang="en-US" b="0" i="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Formula for S&amp;T = Innovation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610600" cy="4678363"/>
          </a:xfrm>
        </p:spPr>
        <p:txBody>
          <a:bodyPr/>
          <a:lstStyle/>
          <a:p>
            <a:r>
              <a:rPr lang="en-US" sz="2800" b="0" i="0" dirty="0" smtClean="0"/>
              <a:t>Identify and scope problem/solution in context of stakeholders in marketplace.</a:t>
            </a:r>
          </a:p>
          <a:p>
            <a:r>
              <a:rPr lang="en-US" sz="2400" b="0" i="0" dirty="0" smtClean="0"/>
              <a:t>Scientific Research → Conceptual Discovery [translate] </a:t>
            </a:r>
          </a:p>
          <a:p>
            <a:pPr>
              <a:buNone/>
            </a:pPr>
            <a:r>
              <a:rPr lang="en-US" sz="2400" b="0" i="0" dirty="0" smtClean="0"/>
              <a:t>	  Engineering Development → Prototype Invention [transfer] </a:t>
            </a:r>
          </a:p>
          <a:p>
            <a:pPr>
              <a:buNone/>
            </a:pPr>
            <a:r>
              <a:rPr lang="en-US" sz="2400" b="0" i="0" dirty="0" smtClean="0"/>
              <a:t>	    Industry Production → Commercial Product [transact].</a:t>
            </a:r>
          </a:p>
          <a:p>
            <a:r>
              <a:rPr lang="en-US" sz="2800" b="0" i="0" dirty="0" smtClean="0"/>
              <a:t>Support Industry application of R &amp; D knowledge outputs;  Deploy in market to achieve Impact.</a:t>
            </a:r>
          </a:p>
          <a:p>
            <a:r>
              <a:rPr lang="en-US" sz="2800" b="0" i="0" dirty="0" smtClean="0"/>
              <a:t>“Need to Knowledge Model” – AAATE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68362"/>
          </a:xfrm>
        </p:spPr>
        <p:txBody>
          <a:bodyPr/>
          <a:lstStyle/>
          <a:p>
            <a:r>
              <a:rPr lang="en-US" sz="3600" dirty="0" smtClean="0"/>
              <a:t>Recurring Themes</a:t>
            </a:r>
            <a:endParaRPr lang="en-US" sz="36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229600" cy="4876800"/>
          </a:xfrm>
        </p:spPr>
        <p:txBody>
          <a:bodyPr/>
          <a:lstStyle/>
          <a:p>
            <a:r>
              <a:rPr lang="en-US" sz="2800" b="0" dirty="0" smtClean="0"/>
              <a:t>Science, Engineering, Industry.</a:t>
            </a:r>
          </a:p>
          <a:p>
            <a:r>
              <a:rPr lang="en-US" sz="2800" b="0" dirty="0" smtClean="0"/>
              <a:t>Research, Development, Production.</a:t>
            </a:r>
          </a:p>
          <a:p>
            <a:r>
              <a:rPr lang="en-US" sz="2800" b="0" dirty="0" smtClean="0"/>
              <a:t>Discovery, Technology, Product.</a:t>
            </a:r>
          </a:p>
          <a:p>
            <a:r>
              <a:rPr lang="en-US" sz="2800" b="0" dirty="0" smtClean="0"/>
              <a:t>Know what, Know how, Know why.</a:t>
            </a:r>
          </a:p>
          <a:p>
            <a:r>
              <a:rPr lang="en-US" sz="2800" b="0" dirty="0" smtClean="0"/>
              <a:t>Long term, Medium term, Short Term.</a:t>
            </a:r>
          </a:p>
          <a:p>
            <a:r>
              <a:rPr lang="en-US" sz="2800" b="0" dirty="0" smtClean="0"/>
              <a:t>Conceptual, Prototype, Commercial.</a:t>
            </a:r>
          </a:p>
          <a:p>
            <a:r>
              <a:rPr lang="en-US" sz="2800" b="0" dirty="0" smtClean="0"/>
              <a:t>Translation, Transfer, Transaction.</a:t>
            </a:r>
          </a:p>
          <a:p>
            <a:r>
              <a:rPr lang="en-US" sz="2800" b="0" dirty="0" smtClean="0"/>
              <a:t>Discovery, Invention, </a:t>
            </a:r>
            <a:r>
              <a:rPr lang="en-US" sz="2800" b="0" dirty="0" smtClean="0">
                <a:solidFill>
                  <a:srgbClr val="FF0000"/>
                </a:solidFill>
              </a:rPr>
              <a:t>Innovation</a:t>
            </a:r>
            <a:r>
              <a:rPr lang="en-US" sz="2800" b="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iscovery, invention and innovation phases. Stages and gates 1 through 9. 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Phases, Stages and Gates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hematic.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itle 2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schematic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Go to Need to Knowledge Model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86200"/>
            <a:ext cx="8077200" cy="1752600"/>
          </a:xfrm>
        </p:spPr>
        <p:txBody>
          <a:bodyPr/>
          <a:lstStyle/>
          <a:p>
            <a:r>
              <a:rPr lang="en-US" sz="2400" dirty="0" smtClean="0">
                <a:hlinkClick r:id="rId2"/>
              </a:rPr>
              <a:t>http://kt4tt.buffalo.edu/knowledgebase/model.php</a:t>
            </a:r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People using assistive devices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819400"/>
            <a:ext cx="8229600" cy="1981200"/>
          </a:xfrm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762000" y="4953000"/>
            <a:ext cx="7620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>
                <a:latin typeface="Calibri" pitchFamily="34" charset="0"/>
              </a:rPr>
              <a:t>The opinions contained in this presentation are those of the </a:t>
            </a:r>
            <a:r>
              <a:rPr lang="en-US" sz="2400" dirty="0" smtClean="0">
                <a:latin typeface="Calibri" pitchFamily="34" charset="0"/>
              </a:rPr>
              <a:t>grantee and </a:t>
            </a:r>
            <a:r>
              <a:rPr lang="en-US" sz="2400" dirty="0">
                <a:latin typeface="Calibri" pitchFamily="34" charset="0"/>
              </a:rPr>
              <a:t>do not necessarily reflect those of the </a:t>
            </a:r>
          </a:p>
          <a:p>
            <a:pPr algn="ctr"/>
            <a:r>
              <a:rPr lang="en-US" sz="2400" dirty="0">
                <a:latin typeface="Calibri" pitchFamily="34" charset="0"/>
              </a:rPr>
              <a:t>U.S. Department of Education.</a:t>
            </a:r>
          </a:p>
        </p:txBody>
      </p:sp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981200"/>
          </a:xfrm>
        </p:spPr>
        <p:txBody>
          <a:bodyPr/>
          <a:lstStyle/>
          <a:p>
            <a:r>
              <a:rPr lang="en-US" sz="2800" dirty="0" smtClean="0">
                <a:latin typeface="Calibri" pitchFamily="34" charset="0"/>
              </a:rPr>
              <a:t>ACKNOWLEDGEMENT</a:t>
            </a:r>
            <a:r>
              <a:rPr lang="en-US" sz="2400" b="0" dirty="0" smtClean="0">
                <a:latin typeface="Calibri" pitchFamily="34" charset="0"/>
              </a:rPr>
              <a:t/>
            </a:r>
            <a:br>
              <a:rPr lang="en-US" sz="2400" b="0" dirty="0" smtClean="0">
                <a:latin typeface="Calibri" pitchFamily="34" charset="0"/>
              </a:rPr>
            </a:br>
            <a:r>
              <a:rPr lang="en-US" sz="2400" b="0" dirty="0" smtClean="0">
                <a:latin typeface="Calibri" pitchFamily="34" charset="0"/>
              </a:rPr>
              <a:t>This is a presentation of the Center on Knowledge Translation for Technology Transfer, which is funded by the </a:t>
            </a:r>
            <a:r>
              <a:rPr lang="en-US" sz="2400" b="0" dirty="0" smtClean="0">
                <a:solidFill>
                  <a:srgbClr val="0066FF"/>
                </a:solidFill>
                <a:latin typeface="Calibri" pitchFamily="34" charset="0"/>
              </a:rPr>
              <a:t>National Institute on Disability and Rehabilitation Research,</a:t>
            </a:r>
            <a:r>
              <a:rPr lang="en-US" sz="2400" b="0" dirty="0" smtClean="0">
                <a:latin typeface="Calibri" pitchFamily="34" charset="0"/>
              </a:rPr>
              <a:t> U.S. Department of Education, under grant #H133A080050.  </a:t>
            </a:r>
            <a:r>
              <a:rPr lang="en-US" b="0" dirty="0" smtClean="0">
                <a:latin typeface="Calibri" pitchFamily="34" charset="0"/>
              </a:rPr>
              <a:t/>
            </a:r>
            <a:br>
              <a:rPr lang="en-US" b="0" dirty="0" smtClean="0">
                <a:latin typeface="Calibri" pitchFamily="34" charset="0"/>
              </a:rPr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11400</TotalTime>
  <Words>289</Words>
  <Application>Microsoft Office PowerPoint</Application>
  <PresentationFormat>On-screen Show (4:3)</PresentationFormat>
  <Paragraphs>42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Default Design</vt:lpstr>
      <vt:lpstr>Reconciling Government Policies and Programs with Public Expectations: The Case of Innovation in AT</vt:lpstr>
      <vt:lpstr>“Innovation” implies Utility</vt:lpstr>
      <vt:lpstr>Market Utility via Innovation</vt:lpstr>
      <vt:lpstr>Formula for S&amp;T = Innovation</vt:lpstr>
      <vt:lpstr>Recurring Themes</vt:lpstr>
      <vt:lpstr>Phases, Stages and Gates</vt:lpstr>
      <vt:lpstr>schematic</vt:lpstr>
      <vt:lpstr>Go to Need to Knowledge Model</vt:lpstr>
      <vt:lpstr>ACKNOWLEDGEMENT This is a presentation of the Center on Knowledge Translation for Technology Transfer, which is funded by the National Institute on Disability and Rehabilitation Research, U.S. Department of Education, under grant #H133A080050.   </vt:lpstr>
    </vt:vector>
  </TitlesOfParts>
  <Company>University at Buffalo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Beyond Theoretical Discussions: Operationalizing Knowledge Translation for Successful AT Commercialization</dc:title>
  <dc:creator>jlflagg</dc:creator>
  <cp:lastModifiedBy>lyarnes</cp:lastModifiedBy>
  <cp:revision>255</cp:revision>
  <cp:lastPrinted>2011-02-24T17:27:05Z</cp:lastPrinted>
  <dcterms:created xsi:type="dcterms:W3CDTF">2011-02-28T18:02:26Z</dcterms:created>
  <dcterms:modified xsi:type="dcterms:W3CDTF">2018-04-27T16:43:38Z</dcterms:modified>
</cp:coreProperties>
</file>