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352" r:id="rId3"/>
    <p:sldId id="353" r:id="rId4"/>
    <p:sldId id="354" r:id="rId5"/>
    <p:sldId id="372" r:id="rId6"/>
    <p:sldId id="369" r:id="rId7"/>
    <p:sldId id="371" r:id="rId8"/>
    <p:sldId id="367" r:id="rId9"/>
    <p:sldId id="30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71" autoAdjust="0"/>
    <p:restoredTop sz="97792" autoAdjust="0"/>
  </p:normalViewPr>
  <p:slideViewPr>
    <p:cSldViewPr>
      <p:cViewPr varScale="1">
        <p:scale>
          <a:sx n="66" d="100"/>
          <a:sy n="66" d="100"/>
        </p:scale>
        <p:origin x="66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52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4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800601"/>
            <a:ext cx="7467600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kumimoji="1" lang="en-US" sz="15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1" lang="en-US" sz="15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Funded by NIDRR, US Department of Education, PR# H133A060028</a:t>
            </a:r>
          </a:p>
          <a:p>
            <a:pPr algn="ctr">
              <a:spcBef>
                <a:spcPct val="20000"/>
              </a:spcBef>
            </a:pPr>
            <a:endParaRPr kumimoji="1" lang="en-US" sz="16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Transfer,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Reconciling Government Policies and Programs with Public Expectations:</a:t>
            </a:r>
            <a:br>
              <a:rPr lang="en-US" sz="3200" dirty="0" smtClean="0"/>
            </a:br>
            <a:r>
              <a:rPr lang="en-US" sz="3200" dirty="0" smtClean="0"/>
              <a:t>The Case of Innovation in AT</a:t>
            </a:r>
            <a:endParaRPr lang="en-US" sz="32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“Innovation” implies Utility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0" i="0" dirty="0" smtClean="0"/>
              <a:t>Calls for public investment in technology-based </a:t>
            </a:r>
            <a:r>
              <a:rPr lang="en-US" b="0" dirty="0" smtClean="0"/>
              <a:t>Innovations</a:t>
            </a:r>
            <a:r>
              <a:rPr lang="en-US" b="0" i="0" dirty="0" smtClean="0"/>
              <a:t> set 3 expectations:</a:t>
            </a:r>
          </a:p>
          <a:p>
            <a:pPr>
              <a:buNone/>
            </a:pPr>
            <a:r>
              <a:rPr lang="en-US" b="0" i="0" dirty="0" smtClean="0"/>
              <a:t>1. New/improved devices/services with </a:t>
            </a:r>
            <a:r>
              <a:rPr lang="en-US" b="0" i="0" dirty="0" err="1" smtClean="0"/>
              <a:t>EoS</a:t>
            </a:r>
            <a:r>
              <a:rPr lang="en-US" b="0" i="0" dirty="0" smtClean="0"/>
              <a:t> that contribute to societal Quality of Life.</a:t>
            </a:r>
          </a:p>
          <a:p>
            <a:pPr>
              <a:buNone/>
            </a:pPr>
            <a:r>
              <a:rPr lang="en-US" b="0" i="0" dirty="0" smtClean="0"/>
              <a:t>2. Sufficient ROI through sales to sustain company, pay taxes and compete globally. </a:t>
            </a:r>
          </a:p>
          <a:p>
            <a:pPr>
              <a:buNone/>
            </a:pPr>
            <a:r>
              <a:rPr lang="en-US" b="0" i="0" dirty="0" smtClean="0"/>
              <a:t>3. Benefits realized in short-term (5–10 yrs).</a:t>
            </a:r>
          </a:p>
          <a:p>
            <a:pPr algn="ctr">
              <a:buNone/>
            </a:pPr>
            <a:r>
              <a:rPr lang="en-US" b="0" dirty="0" smtClean="0">
                <a:solidFill>
                  <a:srgbClr val="FF0000"/>
                </a:solidFill>
              </a:rPr>
              <a:t>Innovation’s Context is Commerce.</a:t>
            </a:r>
            <a:endParaRPr 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Market Utility via Innovation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06963"/>
          </a:xfrm>
        </p:spPr>
        <p:txBody>
          <a:bodyPr/>
          <a:lstStyle/>
          <a:p>
            <a:r>
              <a:rPr lang="en-US" b="0" i="0" dirty="0" smtClean="0"/>
              <a:t>Industry survives in competitive system by translating knowledge into market utility through Production methods (beyond R&amp;D).</a:t>
            </a:r>
          </a:p>
          <a:p>
            <a:r>
              <a:rPr lang="en-US" b="0" i="0" dirty="0" smtClean="0"/>
              <a:t>Utility = Money to Seller / Function to Buyer.</a:t>
            </a:r>
          </a:p>
          <a:p>
            <a:r>
              <a:rPr lang="en-US" b="0" i="0" dirty="0" smtClean="0">
                <a:solidFill>
                  <a:srgbClr val="00B050"/>
                </a:solidFill>
              </a:rPr>
              <a:t>No $ale</a:t>
            </a:r>
            <a:r>
              <a:rPr lang="en-US" b="0" i="0" dirty="0" smtClean="0"/>
              <a:t> – Research discoveries are freely published &amp; Development prototypes lack commercial hardening/economies of scale.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R and D outputs ≠ Market Innovation.</a:t>
            </a:r>
          </a:p>
          <a:p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Formula for S&amp;T = Innovation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r>
              <a:rPr lang="en-US" sz="2800" b="0" i="0" dirty="0" smtClean="0"/>
              <a:t>Identify and scope problem/solution in context of stakeholders in marketplace.</a:t>
            </a:r>
          </a:p>
          <a:p>
            <a:r>
              <a:rPr lang="en-US" sz="2400" b="0" i="0" dirty="0" smtClean="0"/>
              <a:t>Scientific Research → Conceptual Discovery [translate] </a:t>
            </a:r>
          </a:p>
          <a:p>
            <a:pPr>
              <a:buNone/>
            </a:pPr>
            <a:r>
              <a:rPr lang="en-US" sz="2400" b="0" i="0" dirty="0" smtClean="0"/>
              <a:t>	  Engineering Development → Prototype Invention [transfer] </a:t>
            </a:r>
          </a:p>
          <a:p>
            <a:pPr>
              <a:buNone/>
            </a:pPr>
            <a:r>
              <a:rPr lang="en-US" sz="2400" b="0" i="0" dirty="0" smtClean="0"/>
              <a:t>	    Industry Production → Commercial Product [transact].</a:t>
            </a:r>
          </a:p>
          <a:p>
            <a:r>
              <a:rPr lang="en-US" sz="2800" b="0" i="0" dirty="0" smtClean="0"/>
              <a:t>Support Industry application of R &amp; D knowledge outputs;  Deploy in market to achieve Impact.</a:t>
            </a:r>
          </a:p>
          <a:p>
            <a:r>
              <a:rPr lang="en-US" sz="2800" b="0" i="0" dirty="0" smtClean="0"/>
              <a:t>“Need to Knowledge Model” – AAATE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3600" dirty="0" smtClean="0"/>
              <a:t>Recurring Themes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876800"/>
          </a:xfrm>
        </p:spPr>
        <p:txBody>
          <a:bodyPr/>
          <a:lstStyle/>
          <a:p>
            <a:r>
              <a:rPr lang="en-US" sz="2800" b="0" dirty="0" smtClean="0"/>
              <a:t>Science, Engineering, Industry.</a:t>
            </a:r>
          </a:p>
          <a:p>
            <a:r>
              <a:rPr lang="en-US" sz="2800" b="0" dirty="0" smtClean="0"/>
              <a:t>Research, Development, Production.</a:t>
            </a:r>
          </a:p>
          <a:p>
            <a:r>
              <a:rPr lang="en-US" sz="2800" b="0" dirty="0" smtClean="0"/>
              <a:t>Discovery, Technology, Product.</a:t>
            </a:r>
          </a:p>
          <a:p>
            <a:r>
              <a:rPr lang="en-US" sz="2800" b="0" dirty="0" smtClean="0"/>
              <a:t>Know what, Know how, Know why.</a:t>
            </a:r>
          </a:p>
          <a:p>
            <a:r>
              <a:rPr lang="en-US" sz="2800" b="0" dirty="0" smtClean="0"/>
              <a:t>Long term, Medium term, Short Term.</a:t>
            </a:r>
          </a:p>
          <a:p>
            <a:r>
              <a:rPr lang="en-US" sz="2800" b="0" dirty="0" smtClean="0"/>
              <a:t>Conceptual, Prototype, Commercial.</a:t>
            </a:r>
          </a:p>
          <a:p>
            <a:r>
              <a:rPr lang="en-US" sz="2800" b="0" dirty="0" smtClean="0"/>
              <a:t>Translation, Transfer, Transaction.</a:t>
            </a:r>
          </a:p>
          <a:p>
            <a:r>
              <a:rPr lang="en-US" sz="2800" b="0" dirty="0" smtClean="0"/>
              <a:t>Discovery, Invention, </a:t>
            </a:r>
            <a:r>
              <a:rPr lang="en-US" sz="2800" b="0" dirty="0" smtClean="0">
                <a:solidFill>
                  <a:srgbClr val="FF0000"/>
                </a:solidFill>
              </a:rPr>
              <a:t>Innovation</a:t>
            </a:r>
            <a:r>
              <a:rPr lang="en-US" sz="2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covery, invention and innovation phases. Stages and gates 1 through 9. 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Phases, Stages and Gates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ematic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Go to Need to Knowledge Model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http://kt4tt.buffalo.edu/knowledgebase/model.php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8194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The opinions contained in this presentation are those of the </a:t>
            </a:r>
            <a:r>
              <a:rPr lang="en-US" sz="2400" dirty="0" smtClean="0">
                <a:latin typeface="Calibri" pitchFamily="34" charset="0"/>
              </a:rPr>
              <a:t>grantee and </a:t>
            </a:r>
            <a:r>
              <a:rPr lang="en-US" sz="2400" dirty="0">
                <a:latin typeface="Calibri" pitchFamily="34" charset="0"/>
              </a:rPr>
              <a:t>do not necessarily reflect those of the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U.S. Department of Education.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This is a presentation of the Center on Knowledge Translation for Technology Transfer, which is funded by the </a:t>
            </a:r>
            <a:r>
              <a:rPr lang="en-US" sz="2400" b="0" dirty="0" smtClean="0">
                <a:solidFill>
                  <a:srgbClr val="0066FF"/>
                </a:solidFill>
                <a:latin typeface="Calibri" pitchFamily="34" charset="0"/>
              </a:rPr>
              <a:t>National Institute on Disability and Rehabilitation Research,</a:t>
            </a:r>
            <a:r>
              <a:rPr lang="en-US" sz="2400" b="0" dirty="0" smtClean="0">
                <a:latin typeface="Calibri" pitchFamily="34" charset="0"/>
              </a:rPr>
              <a:t> U.S. Department of Education, under grant #H133A080050.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11400</TotalTime>
  <Words>289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Reconciling Government Policies and Programs with Public Expectations: The Case of Innovation in AT</vt:lpstr>
      <vt:lpstr>“Innovation” implies Utility</vt:lpstr>
      <vt:lpstr>Market Utility via Innovation</vt:lpstr>
      <vt:lpstr>Formula for S&amp;T = Innovation</vt:lpstr>
      <vt:lpstr>Recurring Themes</vt:lpstr>
      <vt:lpstr>Phases, Stages and Gates</vt:lpstr>
      <vt:lpstr>schematic</vt:lpstr>
      <vt:lpstr>Go to Need to Knowledge Model</vt:lpstr>
      <vt:lpstr>ACKNOWLEDGEMENT This is a presentation of the Center on Knowledge Translation for Technology Transfer, which is funded by the National Institute on Disability and Rehabilitation Research, U.S. Department of Education,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255</cp:revision>
  <cp:lastPrinted>2011-02-24T17:27:05Z</cp:lastPrinted>
  <dcterms:created xsi:type="dcterms:W3CDTF">2011-02-28T18:02:26Z</dcterms:created>
  <dcterms:modified xsi:type="dcterms:W3CDTF">2018-04-27T16:43:38Z</dcterms:modified>
</cp:coreProperties>
</file>