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7" r:id="rId2"/>
    <p:sldId id="359" r:id="rId3"/>
    <p:sldId id="370" r:id="rId4"/>
    <p:sldId id="363" r:id="rId5"/>
    <p:sldId id="371" r:id="rId6"/>
    <p:sldId id="372" r:id="rId7"/>
    <p:sldId id="373" r:id="rId8"/>
    <p:sldId id="374" r:id="rId9"/>
    <p:sldId id="375" r:id="rId10"/>
    <p:sldId id="376" r:id="rId11"/>
    <p:sldId id="377" r:id="rId12"/>
    <p:sldId id="378" r:id="rId13"/>
    <p:sldId id="304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34602" autoAdjust="0"/>
    <p:restoredTop sz="97792" autoAdjust="0"/>
  </p:normalViewPr>
  <p:slideViewPr>
    <p:cSldViewPr>
      <p:cViewPr>
        <p:scale>
          <a:sx n="100" d="100"/>
          <a:sy n="100" d="100"/>
        </p:scale>
        <p:origin x="72" y="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5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3D9057C-920D-7D43-97CD-F1F1C55AA8A3}" type="datetimeFigureOut">
              <a:rPr lang="en-US" smtClean="0"/>
              <a:pPr/>
              <a:t>4/27/2018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DC8AE2A-6A7C-1A4F-8CB5-DCE9E2AD3F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9305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65E52B4-920F-4B8F-9C45-A5D4B82778AA}" type="datetimeFigureOut">
              <a:rPr lang="en-US" smtClean="0"/>
              <a:pPr/>
              <a:t>4/27/2018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041ACC6-FECB-4CCD-9158-4A95CF894A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13508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46A8B52-B906-4F6F-9252-2BFBE7DC95CC}" type="slidenum">
              <a:rPr lang="en-US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262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D1EE9-0D43-47E8-9223-B271712A18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8AC0D-D91A-40BC-A4C6-6B1E9D0B7C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AB1B5-DA1C-48FE-8CF1-119D718077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22FC86-8EBD-4FA4-B8E0-EAEB7040C0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47D7C6-0E23-4EA6-BFFB-C73778FD26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93B434-01AE-4249-A135-664B00F5D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C318F-E589-4CBA-8DDE-14648B3B17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EC0E4-9C25-4B41-AE83-0ABC0AE94B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8A9E7C-CB4D-41D1-B643-9D76442738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78ECF-FE31-4C47-BF4B-D49A18CE9F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1D52F-0F9D-4AB2-AE23-A6E1A37985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ACC07-8F96-4ACF-8C7D-95E6A355C0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038ED-FB34-4E84-94C1-80FD39DECC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KT4TT logo med.jp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381000" y="38100"/>
            <a:ext cx="1295400" cy="73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sldNum="0" hdr="0" ftr="0" dt="0"/>
  <p:txStyles>
    <p:titleStyle>
      <a:lvl1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ts val="1200"/>
        </a:spcBef>
        <a:spcAft>
          <a:spcPts val="300"/>
        </a:spcAft>
        <a:buChar char="•"/>
        <a:defRPr sz="3200" b="1" i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1200"/>
        </a:spcBef>
        <a:spcAft>
          <a:spcPts val="30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38200" y="4800601"/>
            <a:ext cx="7467600" cy="119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</a:pPr>
            <a:endParaRPr kumimoji="1" lang="en-US" sz="1500" i="1" dirty="0" smtClean="0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ctr">
              <a:spcBef>
                <a:spcPct val="20000"/>
              </a:spcBef>
            </a:pPr>
            <a:r>
              <a:rPr kumimoji="1" lang="en-US" sz="1500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Funded by NIDRR, US Department of Education, PR# H133A060028</a:t>
            </a:r>
          </a:p>
          <a:p>
            <a:pPr algn="ctr">
              <a:spcBef>
                <a:spcPct val="20000"/>
              </a:spcBef>
            </a:pPr>
            <a:endParaRPr kumimoji="1" lang="en-US" sz="1600" i="1" dirty="0" smtClean="0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ctr">
              <a:spcBef>
                <a:spcPct val="20000"/>
              </a:spcBef>
            </a:pPr>
            <a:endParaRPr lang="en-US" sz="1600" dirty="0" smtClean="0">
              <a:solidFill>
                <a:srgbClr val="0000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95600"/>
            <a:ext cx="8229600" cy="1066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b="0" i="0" dirty="0" smtClean="0"/>
              <a:t>Joseph P. Lane</a:t>
            </a:r>
          </a:p>
          <a:p>
            <a:pPr algn="ctr" eaLnBrk="1" hangingPunct="1">
              <a:buFontTx/>
              <a:buNone/>
            </a:pPr>
            <a:r>
              <a:rPr lang="en-US" sz="2400" b="0" i="0" dirty="0" smtClean="0"/>
              <a:t>Center on Knowledge Translation for Technology Transfer,</a:t>
            </a:r>
          </a:p>
          <a:p>
            <a:pPr algn="ctr" eaLnBrk="1" hangingPunct="1">
              <a:buFontTx/>
              <a:buNone/>
            </a:pPr>
            <a:r>
              <a:rPr lang="en-US" sz="2400" b="0" i="0" dirty="0" smtClean="0"/>
              <a:t>School of Public Health &amp; Health Professions</a:t>
            </a:r>
          </a:p>
          <a:p>
            <a:pPr algn="ctr" eaLnBrk="1" hangingPunct="1">
              <a:buFontTx/>
              <a:buNone/>
            </a:pPr>
            <a:r>
              <a:rPr lang="en-US" sz="2400" b="0" i="0" dirty="0" smtClean="0"/>
              <a:t> University at Buffalo (SUNY)</a:t>
            </a:r>
          </a:p>
          <a:p>
            <a:pPr algn="ctr" eaLnBrk="1" hangingPunct="1">
              <a:buFontTx/>
              <a:buNone/>
            </a:pPr>
            <a:endParaRPr lang="en-US" sz="2000" dirty="0" smtClean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990600"/>
            <a:ext cx="8382000" cy="16764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Knowledge Utility results from </a:t>
            </a:r>
            <a:br>
              <a:rPr lang="en-US" sz="3600" dirty="0" smtClean="0"/>
            </a:br>
            <a:r>
              <a:rPr lang="en-US" sz="3600" dirty="0" smtClean="0"/>
              <a:t>Rigor in Methods &amp; </a:t>
            </a:r>
            <a:br>
              <a:rPr lang="en-US" sz="3600" dirty="0" smtClean="0"/>
            </a:br>
            <a:r>
              <a:rPr lang="en-US" sz="3600" dirty="0" smtClean="0"/>
              <a:t>Relevance in Content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200" b="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3237"/>
            <a:ext cx="8229600" cy="1219200"/>
          </a:xfrm>
        </p:spPr>
        <p:txBody>
          <a:bodyPr/>
          <a:lstStyle/>
          <a:p>
            <a:r>
              <a:rPr lang="en-US" sz="3600" dirty="0" smtClean="0"/>
              <a:t>QUIZ: Number of Groups per Topic?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373563"/>
          </a:xfrm>
        </p:spPr>
        <p:txBody>
          <a:bodyPr/>
          <a:lstStyle/>
          <a:p>
            <a:r>
              <a:rPr lang="en-US" b="0" i="0" dirty="0" smtClean="0"/>
              <a:t>3 or 4 Groups per topic.</a:t>
            </a:r>
          </a:p>
          <a:p>
            <a:r>
              <a:rPr lang="en-US" b="0" i="0" dirty="0" smtClean="0"/>
              <a:t>Seek patterns or themes across Groups.</a:t>
            </a:r>
          </a:p>
          <a:p>
            <a:r>
              <a:rPr lang="en-US" b="0" i="0" dirty="0" smtClean="0"/>
              <a:t>Able to eliminate tainted/dominated Group.</a:t>
            </a:r>
          </a:p>
          <a:p>
            <a:r>
              <a:rPr lang="en-US" b="0" i="0" dirty="0" smtClean="0"/>
              <a:t>Monitors will know when saturation is reached within and across groups.</a:t>
            </a:r>
            <a:endParaRPr lang="en-US" b="0" i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sz="3600" dirty="0" smtClean="0"/>
              <a:t>QUIZ: Other Requirements?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0" dirty="0" smtClean="0"/>
              <a:t>Trained Moderator – </a:t>
            </a:r>
            <a:r>
              <a:rPr lang="en-US" b="0" i="0" dirty="0" smtClean="0"/>
              <a:t>skilled at listening, prompting and follow-up.</a:t>
            </a:r>
          </a:p>
          <a:p>
            <a:r>
              <a:rPr lang="en-US" i="0" dirty="0" smtClean="0"/>
              <a:t>Structured Script:</a:t>
            </a:r>
          </a:p>
          <a:p>
            <a:pPr lvl="1"/>
            <a:r>
              <a:rPr lang="en-US" b="0" dirty="0" smtClean="0"/>
              <a:t>General to Specific</a:t>
            </a:r>
          </a:p>
          <a:p>
            <a:pPr lvl="1"/>
            <a:r>
              <a:rPr lang="en-US" b="0" dirty="0" smtClean="0"/>
              <a:t>Brief, Clear, Open-Ended</a:t>
            </a:r>
          </a:p>
          <a:p>
            <a:pPr lvl="1"/>
            <a:r>
              <a:rPr lang="en-US" b="0" dirty="0" smtClean="0"/>
              <a:t>Expected / Exciting / Revealed</a:t>
            </a:r>
          </a:p>
          <a:p>
            <a:r>
              <a:rPr lang="en-US" i="0" dirty="0" smtClean="0"/>
              <a:t>Full capture – </a:t>
            </a:r>
            <a:r>
              <a:rPr lang="en-US" b="0" i="0" dirty="0" smtClean="0"/>
              <a:t>audio/video/notes.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sz="3600" dirty="0" smtClean="0"/>
              <a:t>Summary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46237"/>
            <a:ext cx="8382000" cy="4525963"/>
          </a:xfrm>
        </p:spPr>
        <p:txBody>
          <a:bodyPr/>
          <a:lstStyle/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b="0" dirty="0" smtClean="0"/>
              <a:t>Consider Industry as Customer for R&amp;D.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endParaRPr lang="en-US" b="0" dirty="0" smtClean="0"/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b="0" dirty="0" smtClean="0"/>
              <a:t>Review R&amp;D findings for evidence of Rigor &amp; Relevance.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endParaRPr lang="en-US" b="0" dirty="0" smtClean="0"/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b="0" dirty="0" smtClean="0"/>
              <a:t>Plan and Implement future R&amp;D projects with Industry Customer in mind.</a:t>
            </a:r>
            <a:endParaRPr lang="en-US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762000" y="4953000"/>
            <a:ext cx="7620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dirty="0">
                <a:latin typeface="Calibri" pitchFamily="34" charset="0"/>
              </a:rPr>
              <a:t>The opinions contained in this presentation are those of the </a:t>
            </a:r>
            <a:r>
              <a:rPr lang="en-US" sz="2400" dirty="0" smtClean="0">
                <a:latin typeface="Calibri" pitchFamily="34" charset="0"/>
              </a:rPr>
              <a:t>grantee and </a:t>
            </a:r>
            <a:r>
              <a:rPr lang="en-US" sz="2400" dirty="0">
                <a:latin typeface="Calibri" pitchFamily="34" charset="0"/>
              </a:rPr>
              <a:t>do not necessarily reflect those of the </a:t>
            </a:r>
          </a:p>
          <a:p>
            <a:pPr algn="ctr"/>
            <a:r>
              <a:rPr lang="en-US" sz="2400" dirty="0">
                <a:latin typeface="Calibri" pitchFamily="34" charset="0"/>
              </a:rPr>
              <a:t>U.S. Department of Education.</a:t>
            </a:r>
          </a:p>
        </p:txBody>
      </p:sp>
      <p:pic>
        <p:nvPicPr>
          <p:cNvPr id="40962" name="Picture 2" descr="People using assistive devices.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2819400"/>
            <a:ext cx="8229600" cy="1981200"/>
          </a:xfrm>
        </p:spPr>
      </p:pic>
      <p:sp>
        <p:nvSpPr>
          <p:cNvPr id="40961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981200"/>
          </a:xfrm>
        </p:spPr>
        <p:txBody>
          <a:bodyPr/>
          <a:lstStyle/>
          <a:p>
            <a:r>
              <a:rPr lang="en-US" sz="2800" dirty="0" smtClean="0">
                <a:latin typeface="Calibri" pitchFamily="34" charset="0"/>
              </a:rPr>
              <a:t>ACKNOWLEDGEMENT</a:t>
            </a:r>
            <a:r>
              <a:rPr lang="en-US" sz="2400" b="0" dirty="0" smtClean="0">
                <a:latin typeface="Calibri" pitchFamily="34" charset="0"/>
              </a:rPr>
              <a:t/>
            </a:r>
            <a:br>
              <a:rPr lang="en-US" sz="2400" b="0" dirty="0" smtClean="0">
                <a:latin typeface="Calibri" pitchFamily="34" charset="0"/>
              </a:rPr>
            </a:br>
            <a:r>
              <a:rPr lang="en-US" sz="2400" b="0" dirty="0" smtClean="0">
                <a:latin typeface="Calibri" pitchFamily="34" charset="0"/>
              </a:rPr>
              <a:t>This is a presentation of the Center on Knowledge Translation for Technology Transfer, which is funded by the </a:t>
            </a:r>
            <a:r>
              <a:rPr lang="en-US" sz="2400" b="0" dirty="0" smtClean="0">
                <a:solidFill>
                  <a:srgbClr val="0066FF"/>
                </a:solidFill>
                <a:latin typeface="Calibri" pitchFamily="34" charset="0"/>
              </a:rPr>
              <a:t>National Institute on Disability and Rehabilitation Research,</a:t>
            </a:r>
            <a:r>
              <a:rPr lang="en-US" sz="2400" b="0" dirty="0" smtClean="0">
                <a:latin typeface="Calibri" pitchFamily="34" charset="0"/>
              </a:rPr>
              <a:t> U.S. Department of Education, under grant #H133A080050.  </a:t>
            </a:r>
            <a:r>
              <a:rPr lang="en-US" b="0" dirty="0" smtClean="0">
                <a:latin typeface="Calibri" pitchFamily="34" charset="0"/>
              </a:rPr>
              <a:t/>
            </a:r>
            <a:br>
              <a:rPr lang="en-US" b="0" dirty="0" smtClean="0">
                <a:latin typeface="Calibri" pitchFamily="34" charset="0"/>
              </a:rPr>
            </a:b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Key Points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82000" cy="4906963"/>
          </a:xfrm>
        </p:spPr>
        <p:txBody>
          <a:bodyPr/>
          <a:lstStyle/>
          <a:p>
            <a:pPr>
              <a:buNone/>
            </a:pPr>
            <a:r>
              <a:rPr lang="en-US" sz="2800" b="0" i="0" dirty="0" smtClean="0"/>
              <a:t>Governments fund technology-based R&amp;D projects to generate beneficial socio-economic impacts.</a:t>
            </a:r>
          </a:p>
          <a:p>
            <a:pPr>
              <a:buNone/>
            </a:pPr>
            <a:r>
              <a:rPr lang="en-US" sz="2800" b="0" i="0" dirty="0" smtClean="0"/>
              <a:t>Achieving impacts starts with a validated need, recognized by stakeholders and addressed through market mechanisms of supply &amp; demand.</a:t>
            </a:r>
          </a:p>
          <a:p>
            <a:pPr>
              <a:buNone/>
            </a:pPr>
            <a:r>
              <a:rPr lang="en-US" sz="2800" b="0" i="0" dirty="0" smtClean="0"/>
              <a:t>Industry is the customer for R&amp;D outputs due to ability to design &amp; deploy technology-based innovations in market over short timeframe.</a:t>
            </a:r>
          </a:p>
          <a:p>
            <a:pPr>
              <a:buNone/>
            </a:pPr>
            <a:r>
              <a:rPr lang="en-US" sz="2800" b="0" i="0" dirty="0" smtClean="0"/>
              <a:t>Decision to adopt/implement knowledge rests with Receiver (Customer) not Producer (Investigator).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Three Critical Roles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i="0" dirty="0" smtClean="0"/>
              <a:t>Identify the Customer </a:t>
            </a:r>
            <a:r>
              <a:rPr lang="en-US" b="0" i="0" dirty="0" smtClean="0"/>
              <a:t>– who and what knowledge do they need?</a:t>
            </a:r>
          </a:p>
          <a:p>
            <a:r>
              <a:rPr lang="en-US" i="0" dirty="0" smtClean="0"/>
              <a:t>Identify your Role </a:t>
            </a:r>
            <a:r>
              <a:rPr lang="en-US" b="0" i="0" dirty="0" smtClean="0"/>
              <a:t>– What role can R&amp;D methods play in providing knowledge?</a:t>
            </a:r>
          </a:p>
          <a:p>
            <a:r>
              <a:rPr lang="en-US" i="0" dirty="0" smtClean="0"/>
              <a:t>Identify the Goals </a:t>
            </a:r>
            <a:r>
              <a:rPr lang="en-US" b="0" i="0" dirty="0" smtClean="0"/>
              <a:t>– What can your Role deliver in required timeframe and format, and how will that contribute to Innovation?</a:t>
            </a:r>
          </a:p>
          <a:p>
            <a:pPr algn="ctr">
              <a:buNone/>
            </a:pPr>
            <a:r>
              <a:rPr lang="en-US" b="0" i="0" dirty="0" smtClean="0">
                <a:solidFill>
                  <a:srgbClr val="FF0000"/>
                </a:solidFill>
              </a:rPr>
              <a:t>The Customer’s Context is Key!</a:t>
            </a:r>
            <a:endParaRPr lang="en-US" b="0" i="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3 Erroneous Assumptions</a:t>
            </a:r>
            <a:endParaRPr lang="en-US" sz="36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81000" y="1219200"/>
            <a:ext cx="8305800" cy="4906963"/>
          </a:xfrm>
        </p:spPr>
        <p:txBody>
          <a:bodyPr/>
          <a:lstStyle/>
          <a:p>
            <a:r>
              <a:rPr lang="en-US" i="0" dirty="0" smtClean="0"/>
              <a:t>Customer</a:t>
            </a:r>
            <a:r>
              <a:rPr lang="en-US" b="0" i="0" dirty="0" smtClean="0"/>
              <a:t> - The target customers for R&amp;D are people with disabilities/elderly.</a:t>
            </a:r>
          </a:p>
          <a:p>
            <a:r>
              <a:rPr lang="en-US" i="0" dirty="0" smtClean="0"/>
              <a:t>Role</a:t>
            </a:r>
            <a:r>
              <a:rPr lang="en-US" b="0" i="0" dirty="0" smtClean="0"/>
              <a:t> – AT manufactures do not talk to their customers, so they welcome feedback gathered in formal or informal ways.</a:t>
            </a:r>
          </a:p>
          <a:p>
            <a:r>
              <a:rPr lang="en-US" i="0" dirty="0" smtClean="0"/>
              <a:t>Goal</a:t>
            </a:r>
            <a:r>
              <a:rPr lang="en-US" b="0" i="0" dirty="0" smtClean="0"/>
              <a:t> – All opinions solicited from end users represent insights for improving the features/functions of devices. </a:t>
            </a:r>
          </a:p>
          <a:p>
            <a:pPr algn="ctr">
              <a:buNone/>
            </a:pPr>
            <a:r>
              <a:rPr lang="en-US" b="0" i="0" dirty="0" smtClean="0">
                <a:solidFill>
                  <a:srgbClr val="FF0000"/>
                </a:solidFill>
              </a:rPr>
              <a:t>The Customer knows what you don’t!</a:t>
            </a:r>
          </a:p>
          <a:p>
            <a:endParaRPr lang="en-US" b="0" i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Problem with Assumptions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b="0" i="0" dirty="0" smtClean="0"/>
              <a:t>What is novel to the R&amp;D team is not necessarily useful to Industry.</a:t>
            </a:r>
          </a:p>
          <a:p>
            <a:r>
              <a:rPr lang="en-US" b="0" i="0" dirty="0" smtClean="0"/>
              <a:t>R&amp;D team perceives feasibility &amp; utility due to a lack of insight about constraints.</a:t>
            </a:r>
          </a:p>
          <a:p>
            <a:r>
              <a:rPr lang="en-US" b="0" i="0" dirty="0" smtClean="0"/>
              <a:t>If end user input is gathered independent of Industry, the probability of making a useful contribution is low.</a:t>
            </a:r>
          </a:p>
          <a:p>
            <a:pPr algn="ctr">
              <a:buNone/>
            </a:pPr>
            <a:r>
              <a:rPr lang="en-US" b="0" i="0" dirty="0" smtClean="0">
                <a:solidFill>
                  <a:srgbClr val="FF0000"/>
                </a:solidFill>
              </a:rPr>
              <a:t>Utility is defined by Customer!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Solution to Adding Value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4906963"/>
          </a:xfrm>
        </p:spPr>
        <p:txBody>
          <a:bodyPr/>
          <a:lstStyle/>
          <a:p>
            <a:r>
              <a:rPr lang="en-US" b="0" dirty="0" smtClean="0"/>
              <a:t>Listen</a:t>
            </a:r>
            <a:r>
              <a:rPr lang="en-US" b="0" i="0" dirty="0" smtClean="0"/>
              <a:t> to needs of the R&amp;D Customer; the needs of Industry (Relevance).</a:t>
            </a:r>
          </a:p>
          <a:p>
            <a:r>
              <a:rPr lang="en-US" b="0" dirty="0" smtClean="0"/>
              <a:t>Design</a:t>
            </a:r>
            <a:r>
              <a:rPr lang="en-US" b="0" i="0" dirty="0" smtClean="0"/>
              <a:t> the project with methods recognized as valid and reliable by Industry (Rigor).</a:t>
            </a:r>
          </a:p>
          <a:p>
            <a:r>
              <a:rPr lang="en-US" b="0" dirty="0" smtClean="0"/>
              <a:t>Plan</a:t>
            </a:r>
            <a:r>
              <a:rPr lang="en-US" b="0" i="0" dirty="0" smtClean="0"/>
              <a:t> and manage implementation to deliver the knowledge in forms appropriate to -- and under timeframes of -- Industry.</a:t>
            </a:r>
          </a:p>
          <a:p>
            <a:pPr algn="ctr">
              <a:buNone/>
            </a:pPr>
            <a:r>
              <a:rPr lang="en-US" b="0" i="0" dirty="0" smtClean="0">
                <a:solidFill>
                  <a:srgbClr val="FF0000"/>
                </a:solidFill>
              </a:rPr>
              <a:t>Path for achieving Innovations with Impact!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z="3600" dirty="0" smtClean="0"/>
              <a:t>Example: Focus Group Method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0037"/>
            <a:ext cx="8229600" cy="4754563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b="0" i="0" dirty="0" smtClean="0"/>
              <a:t>Opportunity for Rigor &amp; Relevance in one method.</a:t>
            </a:r>
          </a:p>
          <a:p>
            <a:pPr>
              <a:spcBef>
                <a:spcPts val="0"/>
              </a:spcBef>
            </a:pPr>
            <a:endParaRPr lang="en-US" b="0" i="0" dirty="0" smtClean="0"/>
          </a:p>
          <a:p>
            <a:pPr>
              <a:spcBef>
                <a:spcPts val="0"/>
              </a:spcBef>
            </a:pPr>
            <a:r>
              <a:rPr lang="en-US" b="0" i="0" dirty="0" smtClean="0"/>
              <a:t>How many studies report results from “Focus Groups”?</a:t>
            </a:r>
          </a:p>
          <a:p>
            <a:pPr>
              <a:spcBef>
                <a:spcPts val="0"/>
              </a:spcBef>
            </a:pPr>
            <a:endParaRPr lang="en-US" b="0" i="0" dirty="0" smtClean="0"/>
          </a:p>
          <a:p>
            <a:pPr>
              <a:spcBef>
                <a:spcPts val="0"/>
              </a:spcBef>
            </a:pPr>
            <a:r>
              <a:rPr lang="en-US" b="0" i="0" dirty="0" smtClean="0"/>
              <a:t>How many studies formally report the Focus Group method applied?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sz="3600" dirty="0" smtClean="0"/>
              <a:t>QUIZ:  Recruitment Technique?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 smtClean="0"/>
              <a:t>Multiple Methods</a:t>
            </a:r>
          </a:p>
          <a:p>
            <a:r>
              <a:rPr lang="en-US" b="0" i="0" dirty="0" smtClean="0"/>
              <a:t>Probability Sampling:</a:t>
            </a:r>
          </a:p>
          <a:p>
            <a:pPr lvl="1"/>
            <a:r>
              <a:rPr lang="en-US" b="0" dirty="0" smtClean="0"/>
              <a:t>Systematic, Stratified, Cluster</a:t>
            </a:r>
          </a:p>
          <a:p>
            <a:r>
              <a:rPr lang="en-US" b="0" i="0" dirty="0" smtClean="0"/>
              <a:t>Non-Probability Sampling:</a:t>
            </a:r>
          </a:p>
          <a:p>
            <a:pPr lvl="1"/>
            <a:r>
              <a:rPr lang="en-US" b="0" dirty="0" smtClean="0"/>
              <a:t>Purposive, Quota, Snowball, Convenience</a:t>
            </a:r>
          </a:p>
          <a:p>
            <a:pPr lvl="1"/>
            <a:endParaRPr lang="en-US" b="0" dirty="0" smtClean="0"/>
          </a:p>
          <a:p>
            <a:pPr lvl="1" algn="ctr">
              <a:buNone/>
            </a:pPr>
            <a:r>
              <a:rPr lang="en-US" b="0" dirty="0" smtClean="0">
                <a:solidFill>
                  <a:srgbClr val="FF0000"/>
                </a:solidFill>
              </a:rPr>
              <a:t>Primary Market Studies – Purposive!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1249362"/>
          </a:xfrm>
        </p:spPr>
        <p:txBody>
          <a:bodyPr/>
          <a:lstStyle/>
          <a:p>
            <a:r>
              <a:rPr lang="en-US" sz="3600" dirty="0" smtClean="0"/>
              <a:t>QUIZ:  Number of People per Group?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 smtClean="0"/>
              <a:t>Ranges from 6 – 12.</a:t>
            </a:r>
          </a:p>
          <a:p>
            <a:r>
              <a:rPr lang="en-US" b="0" i="0" dirty="0" smtClean="0"/>
              <a:t>Wide range of opinions, but efficient for 60 – 90 minute session.</a:t>
            </a:r>
          </a:p>
          <a:p>
            <a:r>
              <a:rPr lang="en-US" b="0" i="0" dirty="0" smtClean="0"/>
              <a:t>Groups involving demonstrations or trials may required 2 – 3 hours.</a:t>
            </a:r>
          </a:p>
          <a:p>
            <a:r>
              <a:rPr lang="en-US" b="0" i="0" dirty="0" smtClean="0"/>
              <a:t>Best to over-recruit (12-15) for attrition.</a:t>
            </a:r>
          </a:p>
          <a:p>
            <a:r>
              <a:rPr lang="en-US" b="0" i="0" dirty="0" smtClean="0"/>
              <a:t>Compensation?  Pay everyone!</a:t>
            </a:r>
          </a:p>
          <a:p>
            <a:endParaRPr lang="en-US" b="0" i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14414</TotalTime>
  <Words>601</Words>
  <Application>Microsoft Office PowerPoint</Application>
  <PresentationFormat>On-screen Show (4:3)</PresentationFormat>
  <Paragraphs>75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Default Design</vt:lpstr>
      <vt:lpstr> Knowledge Utility results from  Rigor in Methods &amp;  Relevance in Content  </vt:lpstr>
      <vt:lpstr>Key Points </vt:lpstr>
      <vt:lpstr>Three Critical Roles</vt:lpstr>
      <vt:lpstr>3 Erroneous Assumptions</vt:lpstr>
      <vt:lpstr>Problem with Assumptions</vt:lpstr>
      <vt:lpstr>Solution to Adding Value</vt:lpstr>
      <vt:lpstr>Example: Focus Group Method</vt:lpstr>
      <vt:lpstr>QUIZ:  Recruitment Technique?</vt:lpstr>
      <vt:lpstr>QUIZ:  Number of People per Group?</vt:lpstr>
      <vt:lpstr>QUIZ: Number of Groups per Topic?</vt:lpstr>
      <vt:lpstr>QUIZ: Other Requirements?</vt:lpstr>
      <vt:lpstr>Summary</vt:lpstr>
      <vt:lpstr>ACKNOWLEDGEMENT This is a presentation of the Center on Knowledge Translation for Technology Transfer, which is funded by the National Institute on Disability and Rehabilitation Research, U.S. Department of Education, under grant #H133A080050.   </vt:lpstr>
    </vt:vector>
  </TitlesOfParts>
  <Company>University at Buffalo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Beyond Theoretical Discussions: Operationalizing Knowledge Translation for Successful AT Commercialization</dc:title>
  <dc:creator>jlflagg</dc:creator>
  <cp:lastModifiedBy>lyarnes</cp:lastModifiedBy>
  <cp:revision>551</cp:revision>
  <cp:lastPrinted>2011-02-24T17:27:05Z</cp:lastPrinted>
  <dcterms:created xsi:type="dcterms:W3CDTF">2011-02-28T18:02:26Z</dcterms:created>
  <dcterms:modified xsi:type="dcterms:W3CDTF">2018-04-27T15:43:04Z</dcterms:modified>
</cp:coreProperties>
</file>