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7" r:id="rId2"/>
    <p:sldId id="654" r:id="rId3"/>
    <p:sldId id="657" r:id="rId4"/>
    <p:sldId id="679" r:id="rId5"/>
    <p:sldId id="693" r:id="rId6"/>
    <p:sldId id="694" r:id="rId7"/>
    <p:sldId id="680" r:id="rId8"/>
    <p:sldId id="695" r:id="rId9"/>
    <p:sldId id="691" r:id="rId10"/>
    <p:sldId id="696" r:id="rId11"/>
    <p:sldId id="427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34BBB6"/>
    <a:srgbClr val="3EDA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2" autoAdjust="0"/>
    <p:restoredTop sz="97792" autoAdjust="0"/>
  </p:normalViewPr>
  <p:slideViewPr>
    <p:cSldViewPr>
      <p:cViewPr varScale="1">
        <p:scale>
          <a:sx n="64" d="100"/>
          <a:sy n="64" d="100"/>
        </p:scale>
        <p:origin x="78" y="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r">
              <a:defRPr sz="1200"/>
            </a:lvl1pPr>
          </a:lstStyle>
          <a:p>
            <a:fld id="{C3D9057C-920D-7D43-97CD-F1F1C55AA8A3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r">
              <a:defRPr sz="1200"/>
            </a:lvl1pPr>
          </a:lstStyle>
          <a:p>
            <a:fld id="{9DC8AE2A-6A7C-1A4F-8CB5-DCE9E2AD3F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4222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r">
              <a:defRPr sz="1200"/>
            </a:lvl1pPr>
          </a:lstStyle>
          <a:p>
            <a:fld id="{B65E52B4-920F-4B8F-9C45-A5D4B82778AA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0" tIns="46585" rIns="93170" bIns="4658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0" tIns="46585" rIns="93170" bIns="4658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r">
              <a:defRPr sz="1200"/>
            </a:lvl1pPr>
          </a:lstStyle>
          <a:p>
            <a:fld id="{2041ACC6-FECB-4CCD-9158-4A95CF894A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3920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46A8B52-B906-4F6F-9252-2BFBE7DC95CC}" type="slidenum">
              <a:rPr lang="en-US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16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D1EE9-0D43-47E8-9223-B271712A18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8AC0D-D91A-40BC-A4C6-6B1E9D0B7C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AB1B5-DA1C-48FE-8CF1-119D718077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2FC86-8EBD-4FA4-B8E0-EAEB7040C0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7D7C6-0E23-4EA6-BFFB-C73778FD26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kt4tt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mplate no sine wav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34470" y="0"/>
            <a:ext cx="8875059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3B434-01AE-4249-A135-664B00F5D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C318F-E589-4CBA-8DDE-14648B3B17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EC0E4-9C25-4B41-AE83-0ABC0AE94B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A9E7C-CB4D-41D1-B643-9D76442738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78ECF-FE31-4C47-BF4B-D49A18CE9F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1D52F-0F9D-4AB2-AE23-A6E1A37985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ACC07-8F96-4ACF-8C7D-95E6A355C0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038ED-FB34-4E84-94C1-80FD39DECC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KT4TT logo med.jpg"/>
          <p:cNvPicPr>
            <a:picLocks noChangeAspect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381000" y="38100"/>
            <a:ext cx="1295400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6" r:id="rId14"/>
  </p:sldLayoutIdLst>
  <p:hf sldNum="0" hdr="0" ftr="0" dt="0"/>
  <p:txStyles>
    <p:titleStyle>
      <a:lvl1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ts val="1200"/>
        </a:spcBef>
        <a:spcAft>
          <a:spcPts val="300"/>
        </a:spcAft>
        <a:buChar char="•"/>
        <a:defRPr sz="3200" b="1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1200"/>
        </a:spcBef>
        <a:spcAft>
          <a:spcPts val="30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phhp.buffalo.edu/cat/kt4tt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atia.org/files/public/ATOBV9N1A5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atia.org/i4a/pages/index.cfm?pageID=4646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smo.sagepub.com/content/2/2050312114554331.full.pdf+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kt4tt.buffalo.edu/publications/ResourceMaterials/The_LOKUS-PDFrevly.pdf" TargetMode="External"/><Relationship Id="rId2" Type="http://schemas.openxmlformats.org/officeDocument/2006/relationships/hyperlink" Target="http://smo.sagepub.com/content/2/2050312114554331.full.pdf+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ovici.com/wsb.dll/s/8727g54d9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38200" y="5562600"/>
            <a:ext cx="7467600" cy="119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endParaRPr kumimoji="1" lang="en-US" sz="1500" i="1" dirty="0" smtClean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ctr">
              <a:spcBef>
                <a:spcPct val="20000"/>
              </a:spcBef>
            </a:pPr>
            <a:r>
              <a:rPr kumimoji="1" lang="en-US" sz="1500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Funded by NIDILRR, ACL/DHHS PR# 90DP0054</a:t>
            </a:r>
          </a:p>
          <a:p>
            <a:pPr algn="ctr">
              <a:spcBef>
                <a:spcPct val="20000"/>
              </a:spcBef>
            </a:pPr>
            <a:endParaRPr kumimoji="1" lang="en-US" sz="1600" i="1" dirty="0" smtClean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ctr">
              <a:spcBef>
                <a:spcPct val="20000"/>
              </a:spcBef>
            </a:pPr>
            <a:endParaRPr lang="en-US" sz="1600" dirty="0" smtClean="0">
              <a:solidFill>
                <a:srgbClr val="00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95600"/>
            <a:ext cx="8229600" cy="1066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b="0" i="0" dirty="0" smtClean="0"/>
              <a:t>Joseph P. Lane</a:t>
            </a:r>
          </a:p>
          <a:p>
            <a:pPr algn="ctr" eaLnBrk="1" hangingPunct="1">
              <a:buFontTx/>
              <a:buNone/>
            </a:pPr>
            <a:r>
              <a:rPr lang="en-US" sz="2400" b="0" i="0" dirty="0" smtClean="0"/>
              <a:t>Center on Knowledge Translation for Technology Transfer</a:t>
            </a:r>
          </a:p>
          <a:p>
            <a:pPr algn="ctr" eaLnBrk="1" hangingPunct="1">
              <a:buFontTx/>
              <a:buNone/>
            </a:pPr>
            <a:r>
              <a:rPr lang="en-US" sz="2400" b="0" i="0" dirty="0">
                <a:hlinkClick r:id="rId3"/>
              </a:rPr>
              <a:t>http://sphhp.buffalo.edu/cat/</a:t>
            </a:r>
            <a:r>
              <a:rPr lang="en-US" sz="2400" b="0" i="0" dirty="0" smtClean="0">
                <a:hlinkClick r:id="rId3"/>
              </a:rPr>
              <a:t>kt4tt.html</a:t>
            </a:r>
            <a:endParaRPr lang="en-US" sz="2400" b="0" i="0" dirty="0" smtClean="0"/>
          </a:p>
          <a:p>
            <a:pPr algn="ctr" eaLnBrk="1" hangingPunct="1">
              <a:buFontTx/>
              <a:buNone/>
            </a:pPr>
            <a:r>
              <a:rPr lang="en-US" sz="2400" b="0" i="0" dirty="0" smtClean="0"/>
              <a:t>School of Public Health &amp; Health Professions</a:t>
            </a:r>
          </a:p>
          <a:p>
            <a:pPr algn="ctr" eaLnBrk="1" hangingPunct="1">
              <a:buFontTx/>
              <a:buNone/>
            </a:pPr>
            <a:r>
              <a:rPr lang="en-US" sz="2400" b="0" i="0" dirty="0" smtClean="0"/>
              <a:t> University at Buffalo (SUNY)</a:t>
            </a:r>
          </a:p>
          <a:p>
            <a:pPr algn="ctr" eaLnBrk="1" hangingPunct="1">
              <a:buFontTx/>
              <a:buNone/>
            </a:pPr>
            <a:endParaRPr lang="en-US" sz="2000" dirty="0" smtClean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90600"/>
            <a:ext cx="8382000" cy="1676400"/>
          </a:xfrm>
        </p:spPr>
        <p:txBody>
          <a:bodyPr/>
          <a:lstStyle/>
          <a:p>
            <a:pPr eaLnBrk="1" hangingPunct="1"/>
            <a:r>
              <a:rPr lang="en-US" sz="3600" i="1" dirty="0" smtClean="0"/>
              <a:t>Bridging the Evidence Gap: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b="0" dirty="0" smtClean="0"/>
              <a:t>Level Of Knowledge Use Survey -  LOKUS as a Validated Instrument</a:t>
            </a:r>
            <a:endParaRPr lang="en-US" sz="3200" b="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lag of China.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5181600"/>
            <a:ext cx="1295400" cy="838200"/>
          </a:xfrm>
          <a:prstGeom prst="rect">
            <a:avLst/>
          </a:prstGeom>
        </p:spPr>
      </p:pic>
      <p:pic>
        <p:nvPicPr>
          <p:cNvPr id="6" name="Picture 5" descr="Flag of the Netherlands.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219200"/>
            <a:ext cx="1293091" cy="812800"/>
          </a:xfrm>
          <a:prstGeom prst="rect">
            <a:avLst/>
          </a:prstGeom>
        </p:spPr>
      </p:pic>
      <p:pic>
        <p:nvPicPr>
          <p:cNvPr id="7" name="Picture 6" descr="Flag of Finland.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" y="2438399"/>
            <a:ext cx="1295400" cy="814251"/>
          </a:xfrm>
          <a:prstGeom prst="rect">
            <a:avLst/>
          </a:prstGeom>
        </p:spPr>
      </p:pic>
      <p:pic>
        <p:nvPicPr>
          <p:cNvPr id="8" name="Picture 7" descr="Flag of France.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91400" y="2743200"/>
            <a:ext cx="1295400" cy="869623"/>
          </a:xfrm>
          <a:prstGeom prst="rect">
            <a:avLst/>
          </a:prstGeom>
        </p:spPr>
      </p:pic>
      <p:pic>
        <p:nvPicPr>
          <p:cNvPr id="9" name="Picture 8" descr="German flag.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91400" y="304800"/>
            <a:ext cx="1219200" cy="766354"/>
          </a:xfrm>
          <a:prstGeom prst="rect">
            <a:avLst/>
          </a:prstGeom>
        </p:spPr>
      </p:pic>
      <p:pic>
        <p:nvPicPr>
          <p:cNvPr id="10" name="Picture 9" descr="Flag of Greece.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91400" y="5410200"/>
            <a:ext cx="1333500" cy="838200"/>
          </a:xfrm>
          <a:prstGeom prst="rect">
            <a:avLst/>
          </a:prstGeom>
        </p:spPr>
      </p:pic>
      <p:pic>
        <p:nvPicPr>
          <p:cNvPr id="11" name="Picture 10" descr="Flag of Italy.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81200" y="228600"/>
            <a:ext cx="1219200" cy="766354"/>
          </a:xfrm>
          <a:prstGeom prst="rect">
            <a:avLst/>
          </a:prstGeom>
        </p:spPr>
      </p:pic>
      <p:pic>
        <p:nvPicPr>
          <p:cNvPr id="12" name="Picture 11" descr="Flag of Japan.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86200" y="228600"/>
            <a:ext cx="1219200" cy="766354"/>
          </a:xfrm>
          <a:prstGeom prst="rect">
            <a:avLst/>
          </a:prstGeom>
        </p:spPr>
      </p:pic>
      <p:pic>
        <p:nvPicPr>
          <p:cNvPr id="13" name="Picture 12" descr="Flag of South Korea.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391400" y="4114800"/>
            <a:ext cx="1295400" cy="814252"/>
          </a:xfrm>
          <a:prstGeom prst="rect">
            <a:avLst/>
          </a:prstGeom>
        </p:spPr>
      </p:pic>
      <p:pic>
        <p:nvPicPr>
          <p:cNvPr id="14" name="Picture 13" descr="Flag of Portugal.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81000" y="3886200"/>
            <a:ext cx="1295400" cy="814251"/>
          </a:xfrm>
          <a:prstGeom prst="rect">
            <a:avLst/>
          </a:prstGeom>
        </p:spPr>
      </p:pic>
      <p:pic>
        <p:nvPicPr>
          <p:cNvPr id="15" name="Picture 14" descr="Flag of Russia.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715000" y="228600"/>
            <a:ext cx="1229591" cy="772885"/>
          </a:xfrm>
          <a:prstGeom prst="rect">
            <a:avLst/>
          </a:prstGeom>
        </p:spPr>
      </p:pic>
      <p:pic>
        <p:nvPicPr>
          <p:cNvPr id="16" name="Picture 15" descr="Flag of Spain.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391400" y="1524000"/>
            <a:ext cx="1293091" cy="8128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828800" y="1524000"/>
            <a:ext cx="5410200" cy="4524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charset="2"/>
              <a:buChar char="Ø"/>
            </a:pPr>
            <a:r>
              <a:rPr lang="en-US" dirty="0"/>
              <a:t>Issues in Science, Technology &amp; Innovation </a:t>
            </a:r>
            <a:r>
              <a:rPr lang="en-US" dirty="0" smtClean="0"/>
              <a:t>Policies.</a:t>
            </a:r>
          </a:p>
          <a:p>
            <a:pPr marL="285750" indent="-285750">
              <a:buFont typeface="Wingdings" charset="2"/>
              <a:buChar char="Ø"/>
            </a:pPr>
            <a:endParaRPr lang="en-US" dirty="0"/>
          </a:p>
          <a:p>
            <a:pPr marL="285750" indent="-285750">
              <a:buFont typeface="Wingdings" charset="2"/>
              <a:buChar char="Ø"/>
            </a:pPr>
            <a:r>
              <a:rPr lang="en-US" dirty="0"/>
              <a:t>Three States of Knowledge – Origins, Relationships &amp; </a:t>
            </a:r>
            <a:r>
              <a:rPr lang="en-US" dirty="0" smtClean="0"/>
              <a:t>Transitions.</a:t>
            </a:r>
          </a:p>
          <a:p>
            <a:pPr marL="285750" indent="-285750">
              <a:buFont typeface="Wingdings" charset="2"/>
              <a:buChar char="Ø"/>
            </a:pPr>
            <a:endParaRPr lang="en-US" dirty="0"/>
          </a:p>
          <a:p>
            <a:pPr marL="285750" indent="-285750">
              <a:buFont typeface="Wingdings" charset="2"/>
              <a:buChar char="Ø"/>
            </a:pPr>
            <a:r>
              <a:rPr lang="en-US" dirty="0"/>
              <a:t>Comprehensive Model of Technological </a:t>
            </a:r>
            <a:r>
              <a:rPr lang="en-US" dirty="0" smtClean="0"/>
              <a:t>Innovation.</a:t>
            </a:r>
          </a:p>
          <a:p>
            <a:pPr marL="285750" indent="-285750">
              <a:buFont typeface="Wingdings" charset="2"/>
              <a:buChar char="Ø"/>
            </a:pPr>
            <a:endParaRPr lang="en-US" dirty="0"/>
          </a:p>
          <a:p>
            <a:pPr marL="285750" indent="-285750">
              <a:buFont typeface="Wingdings" charset="2"/>
              <a:buChar char="Ø"/>
            </a:pPr>
            <a:r>
              <a:rPr lang="en-US" dirty="0"/>
              <a:t>Tools for Effective Knowledge </a:t>
            </a:r>
            <a:r>
              <a:rPr lang="en-US" dirty="0" smtClean="0"/>
              <a:t>Translation.</a:t>
            </a:r>
          </a:p>
          <a:p>
            <a:pPr marL="285750" indent="-285750">
              <a:buFont typeface="Wingdings" charset="2"/>
              <a:buChar char="Ø"/>
            </a:pPr>
            <a:endParaRPr lang="en-US" dirty="0"/>
          </a:p>
          <a:p>
            <a:pPr marL="285750" indent="-285750">
              <a:buFont typeface="Wingdings" charset="2"/>
              <a:buChar char="Ø"/>
            </a:pPr>
            <a:r>
              <a:rPr lang="en-US" dirty="0"/>
              <a:t>Tools for Successful Technology </a:t>
            </a:r>
            <a:r>
              <a:rPr lang="en-US" dirty="0" smtClean="0"/>
              <a:t>Transfer.</a:t>
            </a:r>
          </a:p>
          <a:p>
            <a:pPr marL="285750" indent="-285750">
              <a:buFont typeface="Wingdings" charset="2"/>
              <a:buChar char="Ø"/>
            </a:pPr>
            <a:endParaRPr lang="en-US" dirty="0"/>
          </a:p>
          <a:p>
            <a:pPr marL="285750" indent="-285750">
              <a:buFont typeface="Wingdings" charset="2"/>
              <a:buChar char="Ø"/>
            </a:pPr>
            <a:r>
              <a:rPr lang="en-US" dirty="0"/>
              <a:t>Tools for Achieving Invention </a:t>
            </a:r>
            <a:r>
              <a:rPr lang="en-US" dirty="0" smtClean="0"/>
              <a:t>Commercialization.</a:t>
            </a:r>
          </a:p>
          <a:p>
            <a:endParaRPr lang="en-US" dirty="0"/>
          </a:p>
          <a:p>
            <a:pPr marL="285750" indent="-285750">
              <a:buFont typeface="Wingdings" charset="2"/>
              <a:buChar char="Ø"/>
            </a:pPr>
            <a:r>
              <a:rPr lang="en-US" dirty="0"/>
              <a:t>Market Research </a:t>
            </a:r>
            <a:r>
              <a:rPr lang="en-US" dirty="0" smtClean="0"/>
              <a:t>Resources.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1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People using assistive devices.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2971800"/>
            <a:ext cx="8229600" cy="1981200"/>
          </a:xfrm>
        </p:spPr>
      </p:pic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1295400" y="5181600"/>
            <a:ext cx="6553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/>
              <a:t> </a:t>
            </a:r>
            <a:r>
              <a:rPr lang="en-US" dirty="0"/>
              <a:t>The </a:t>
            </a:r>
            <a:r>
              <a:rPr lang="en-US" dirty="0" smtClean="0"/>
              <a:t>contents </a:t>
            </a:r>
            <a:r>
              <a:rPr lang="en-US" dirty="0"/>
              <a:t>do not necessarily represent the policy of NIDILRR, ACL, HHS, and you should not assume endorsement by the Federal Government</a:t>
            </a:r>
            <a:r>
              <a:rPr lang="en-US" dirty="0" smtClean="0"/>
              <a:t>.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981200"/>
          </a:xfrm>
        </p:spPr>
        <p:txBody>
          <a:bodyPr/>
          <a:lstStyle/>
          <a:p>
            <a:r>
              <a:rPr lang="en-US" sz="2800" dirty="0" smtClean="0">
                <a:latin typeface="Calibri" pitchFamily="34" charset="0"/>
              </a:rPr>
              <a:t>ACKNOWLEDGEMENT</a:t>
            </a:r>
            <a:r>
              <a:rPr lang="en-US" sz="2400" b="0" dirty="0" smtClean="0">
                <a:latin typeface="Calibri" pitchFamily="34" charset="0"/>
              </a:rPr>
              <a:t/>
            </a:r>
            <a:br>
              <a:rPr lang="en-US" sz="2400" b="0" dirty="0" smtClean="0">
                <a:latin typeface="Calibri" pitchFamily="34" charset="0"/>
              </a:rPr>
            </a:br>
            <a:r>
              <a:rPr lang="en-US" sz="1800" b="0" dirty="0" smtClean="0"/>
              <a:t>The </a:t>
            </a:r>
            <a:r>
              <a:rPr lang="en-US" sz="1800" b="0" dirty="0"/>
              <a:t>contents </a:t>
            </a:r>
            <a:r>
              <a:rPr lang="en-US" sz="1800" b="0" dirty="0" smtClean="0"/>
              <a:t>were created </a:t>
            </a:r>
            <a:r>
              <a:rPr lang="en-US" sz="1800" b="0" dirty="0"/>
              <a:t>under a </a:t>
            </a:r>
            <a:r>
              <a:rPr lang="en-US" sz="1800" b="0" dirty="0" smtClean="0"/>
              <a:t>cooperative agreement </a:t>
            </a:r>
            <a:r>
              <a:rPr lang="en-US" sz="1800" b="0" dirty="0"/>
              <a:t>from the </a:t>
            </a: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>National </a:t>
            </a:r>
            <a:r>
              <a:rPr lang="en-US" sz="1800" b="0" dirty="0"/>
              <a:t>Institute on Disability, Independent Living, and Rehabilitation Research </a:t>
            </a:r>
            <a:r>
              <a:rPr lang="en-US" sz="1800" b="0" dirty="0" smtClean="0"/>
              <a:t>(</a:t>
            </a:r>
            <a:r>
              <a:rPr lang="en-US" sz="1800" b="0" dirty="0"/>
              <a:t>#</a:t>
            </a:r>
            <a:r>
              <a:rPr lang="en-US" sz="1800" b="0" dirty="0" smtClean="0"/>
              <a:t>90DP0054)</a:t>
            </a:r>
            <a:r>
              <a:rPr lang="en-US" sz="1800" b="0" dirty="0"/>
              <a:t>.  NIDILRR is a Center within the Administration for Community Living (ACL), Department of Health and Human Services (HHS</a:t>
            </a:r>
            <a:r>
              <a:rPr lang="en-US" sz="1800" b="0" dirty="0" smtClean="0"/>
              <a:t>).</a:t>
            </a:r>
            <a:r>
              <a:rPr lang="en-US" sz="1800" b="0" dirty="0"/>
              <a:t> </a:t>
            </a:r>
            <a:endParaRPr lang="en-US" sz="18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What’s this session about?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4906963"/>
          </a:xfrm>
        </p:spPr>
        <p:txBody>
          <a:bodyPr/>
          <a:lstStyle/>
          <a:p>
            <a:pPr marL="0" indent="0">
              <a:buNone/>
            </a:pPr>
            <a:r>
              <a:rPr lang="en-US" sz="2800" b="0" i="0" dirty="0" smtClean="0"/>
              <a:t>It’s about </a:t>
            </a:r>
            <a:r>
              <a:rPr lang="en-US" sz="2800" b="0" dirty="0" smtClean="0"/>
              <a:t>[Bridging the Gap] </a:t>
            </a:r>
            <a:r>
              <a:rPr lang="en-US" sz="2800" b="0" i="0" dirty="0" smtClean="0"/>
              <a:t>in evidence about the uptake and use of new knowledge in practice.</a:t>
            </a:r>
          </a:p>
          <a:p>
            <a:r>
              <a:rPr lang="en-US" sz="2800" b="0" i="0" dirty="0" smtClean="0"/>
              <a:t>It’s about a new tool for collecting evidence of knowledge use from </a:t>
            </a:r>
            <a:r>
              <a:rPr lang="en-US" sz="2800" b="0" dirty="0" smtClean="0"/>
              <a:t>non-academic </a:t>
            </a:r>
            <a:r>
              <a:rPr lang="en-US" sz="2800" b="0" i="0" dirty="0" smtClean="0"/>
              <a:t>Stakeholders.</a:t>
            </a:r>
          </a:p>
          <a:p>
            <a:r>
              <a:rPr lang="en-US" sz="2800" b="0" i="0" dirty="0" smtClean="0"/>
              <a:t>Demonstrating evidence of knowledge use is increasingly important to government sponsored programs (e.g. EU Framework cycles).</a:t>
            </a:r>
          </a:p>
          <a:p>
            <a:r>
              <a:rPr lang="en-US" sz="2800" b="0" i="0" dirty="0" smtClean="0"/>
              <a:t>Individuals rapidly assess the relevance of new knowledge to their own lives, and distinguish passive awareness from active uptake.</a:t>
            </a:r>
          </a:p>
          <a:p>
            <a:endParaRPr lang="en-US" sz="2400" b="0" i="0" dirty="0"/>
          </a:p>
        </p:txBody>
      </p:sp>
    </p:spTree>
    <p:extLst>
      <p:ext uri="{BB962C8B-B14F-4D97-AF65-F5344CB8AC3E}">
        <p14:creationId xmlns:p14="http://schemas.microsoft.com/office/powerpoint/2010/main" val="2691877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1143000"/>
          </a:xfrm>
        </p:spPr>
        <p:txBody>
          <a:bodyPr/>
          <a:lstStyle/>
          <a:p>
            <a:r>
              <a:rPr lang="en-US" sz="2800" dirty="0" smtClean="0"/>
              <a:t>Sponsors demand evidence of project utility beyond scholarly citations.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lvl="0">
              <a:lnSpc>
                <a:spcPct val="130000"/>
              </a:lnSpc>
            </a:pPr>
            <a:r>
              <a:rPr lang="en-US" sz="2400" b="0" dirty="0" smtClean="0"/>
              <a:t>How does one reach and extract data on knowledge use from non-traditional Stakeholder audiences? </a:t>
            </a:r>
          </a:p>
          <a:p>
            <a:pPr lvl="1">
              <a:lnSpc>
                <a:spcPct val="70000"/>
              </a:lnSpc>
            </a:pPr>
            <a:r>
              <a:rPr lang="en-US" sz="2400" b="0" dirty="0" smtClean="0"/>
              <a:t>Clinicians &amp; Care Providers; </a:t>
            </a:r>
          </a:p>
          <a:p>
            <a:pPr lvl="1">
              <a:lnSpc>
                <a:spcPct val="70000"/>
              </a:lnSpc>
            </a:pPr>
            <a:r>
              <a:rPr lang="en-US" sz="2400" b="0" dirty="0" smtClean="0"/>
              <a:t>Consumers &amp; </a:t>
            </a:r>
            <a:r>
              <a:rPr lang="en-US" sz="2400" b="0" dirty="0"/>
              <a:t>F</a:t>
            </a:r>
            <a:r>
              <a:rPr lang="en-US" sz="2400" b="0" dirty="0" smtClean="0"/>
              <a:t>amily Members;</a:t>
            </a:r>
          </a:p>
          <a:p>
            <a:pPr lvl="1">
              <a:lnSpc>
                <a:spcPct val="70000"/>
              </a:lnSpc>
            </a:pPr>
            <a:r>
              <a:rPr lang="en-US" sz="2400" b="0" dirty="0" smtClean="0"/>
              <a:t>Manufacturers &amp; Suppliers of devices and services;</a:t>
            </a:r>
          </a:p>
          <a:p>
            <a:pPr lvl="1">
              <a:lnSpc>
                <a:spcPct val="70000"/>
              </a:lnSpc>
            </a:pPr>
            <a:r>
              <a:rPr lang="en-US" sz="2400" b="0" dirty="0" smtClean="0"/>
              <a:t>Information Brokers (e.g., Educators, Employers);</a:t>
            </a:r>
          </a:p>
          <a:p>
            <a:pPr lvl="1">
              <a:lnSpc>
                <a:spcPct val="70000"/>
              </a:lnSpc>
            </a:pPr>
            <a:r>
              <a:rPr lang="en-US" sz="2400" b="0" dirty="0" smtClean="0"/>
              <a:t>Government Policy Makers &amp; Implementers.</a:t>
            </a:r>
          </a:p>
        </p:txBody>
      </p:sp>
    </p:spTree>
    <p:extLst>
      <p:ext uri="{BB962C8B-B14F-4D97-AF65-F5344CB8AC3E}">
        <p14:creationId xmlns:p14="http://schemas.microsoft.com/office/powerpoint/2010/main" val="275983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Evidence of Knowledge Use?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b="0" i="0" dirty="0" smtClean="0"/>
              <a:t>Scholarly record of publication and citation is </a:t>
            </a:r>
            <a:r>
              <a:rPr lang="en-US" b="0" dirty="0" smtClean="0"/>
              <a:t>not</a:t>
            </a:r>
            <a:r>
              <a:rPr lang="en-US" b="0" i="0" dirty="0" smtClean="0"/>
              <a:t> relevant to other Stakeholder groups.</a:t>
            </a:r>
          </a:p>
          <a:p>
            <a:r>
              <a:rPr lang="en-US" b="0" i="0" dirty="0" smtClean="0"/>
              <a:t>No existing instruments assess levels of autonomous knowledge use in society.</a:t>
            </a:r>
          </a:p>
          <a:p>
            <a:r>
              <a:rPr lang="en-US" b="0" i="0" dirty="0" smtClean="0"/>
              <a:t>Stakeholders are defined differently for any specific knowledge topic area.</a:t>
            </a:r>
          </a:p>
          <a:p>
            <a:pPr marL="0" indent="0">
              <a:buNone/>
            </a:pPr>
            <a:r>
              <a:rPr lang="en-US" sz="1400" b="0" i="0" dirty="0" err="1"/>
              <a:t>Nobrega</a:t>
            </a:r>
            <a:r>
              <a:rPr lang="en-US" sz="1400" b="0" i="0" dirty="0" smtClean="0"/>
              <a:t>, A, JP Lane, JL Flagg, MM Lockett, C </a:t>
            </a:r>
            <a:r>
              <a:rPr lang="en-US" sz="1400" b="0" i="0" dirty="0" err="1" smtClean="0"/>
              <a:t>Oddo</a:t>
            </a:r>
            <a:r>
              <a:rPr lang="en-US" sz="1400" b="0" i="0" dirty="0"/>
              <a:t>,</a:t>
            </a:r>
            <a:r>
              <a:rPr lang="en-US" sz="1400" b="0" i="0" dirty="0" smtClean="0"/>
              <a:t> JA Leahy, DJ </a:t>
            </a:r>
            <a:r>
              <a:rPr lang="en-US" sz="1400" b="0" i="0" dirty="0" err="1" smtClean="0"/>
              <a:t>Usiak</a:t>
            </a:r>
            <a:r>
              <a:rPr lang="en-US" sz="1400" b="0" i="0" dirty="0" smtClean="0"/>
              <a:t> (2016)</a:t>
            </a:r>
            <a:r>
              <a:rPr lang="en-US" sz="1400" b="0" i="0" dirty="0" smtClean="0">
                <a:hlinkClick r:id="rId2" tooltip="This link will download a file."/>
              </a:rPr>
              <a:t>Assessing </a:t>
            </a:r>
            <a:r>
              <a:rPr lang="en-US" sz="1400" b="0" i="0" dirty="0">
                <a:hlinkClick r:id="rId2" tooltip="This link will download a file."/>
              </a:rPr>
              <a:t>the Roles of National Organizations in Research-based Knowledge Creation, Engagement and Translation: Comparative Results Across Three Assistive Technology Application </a:t>
            </a:r>
            <a:r>
              <a:rPr lang="en-US" sz="1400" b="0" i="0" dirty="0" smtClean="0">
                <a:hlinkClick r:id="rId2" tooltip="This link will download a file."/>
              </a:rPr>
              <a:t>Areas</a:t>
            </a:r>
            <a:r>
              <a:rPr lang="en-US" sz="1400" b="0" i="0" dirty="0" smtClean="0"/>
              <a:t>,  Assistive Technology Outcomes and Benefits, Winter, 9, 1, 54-97.</a:t>
            </a:r>
            <a:endParaRPr lang="en-US" sz="1400" b="0" i="0" dirty="0"/>
          </a:p>
        </p:txBody>
      </p:sp>
    </p:spTree>
    <p:extLst>
      <p:ext uri="{BB962C8B-B14F-4D97-AF65-F5344CB8AC3E}">
        <p14:creationId xmlns:p14="http://schemas.microsoft.com/office/powerpoint/2010/main" val="196188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92162"/>
          </a:xfrm>
        </p:spPr>
        <p:txBody>
          <a:bodyPr/>
          <a:lstStyle/>
          <a:p>
            <a:r>
              <a:rPr lang="en-US" sz="3600" dirty="0" smtClean="0"/>
              <a:t>Background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9362"/>
            <a:ext cx="8229600" cy="5135563"/>
          </a:xfrm>
        </p:spPr>
        <p:txBody>
          <a:bodyPr/>
          <a:lstStyle/>
          <a:p>
            <a:pPr marL="0" indent="0">
              <a:buNone/>
            </a:pPr>
            <a:r>
              <a:rPr lang="en-US" sz="1800" b="0" i="0" u="sng" dirty="0" smtClean="0">
                <a:solidFill>
                  <a:srgbClr val="000000"/>
                </a:solidFill>
              </a:rPr>
              <a:t>General </a:t>
            </a:r>
            <a:r>
              <a:rPr lang="en-US" sz="1800" b="0" i="0" u="sng" dirty="0">
                <a:solidFill>
                  <a:srgbClr val="000000"/>
                </a:solidFill>
              </a:rPr>
              <a:t>Context:</a:t>
            </a:r>
            <a:r>
              <a:rPr lang="en-US" sz="1800" b="0" i="0" dirty="0">
                <a:solidFill>
                  <a:srgbClr val="000000"/>
                </a:solidFill>
              </a:rPr>
              <a:t>  </a:t>
            </a:r>
          </a:p>
          <a:p>
            <a:r>
              <a:rPr lang="en-US" sz="1800" b="0" i="0" dirty="0"/>
              <a:t>Knowledge Translation (KT) (CIHR, 2009; </a:t>
            </a:r>
            <a:r>
              <a:rPr lang="en-US" sz="1800" b="0" i="0" dirty="0" err="1"/>
              <a:t>Sudsawad</a:t>
            </a:r>
            <a:r>
              <a:rPr lang="en-US" sz="1800" b="0" i="0" dirty="0"/>
              <a:t>, 2007).  </a:t>
            </a:r>
          </a:p>
          <a:p>
            <a:r>
              <a:rPr lang="en-US" sz="1800" b="0" i="0" dirty="0"/>
              <a:t>Knowledge (Evidence) </a:t>
            </a:r>
            <a:r>
              <a:rPr lang="en-US" sz="1800" b="0" i="0" dirty="0">
                <a:sym typeface="Wingdings" pitchFamily="2" charset="2"/>
              </a:rPr>
              <a:t> Practice  Impact on beneficiaries </a:t>
            </a:r>
          </a:p>
          <a:p>
            <a:pPr marL="0" indent="0">
              <a:buNone/>
            </a:pPr>
            <a:r>
              <a:rPr lang="en-US" sz="1800" b="0" i="0" u="sng" dirty="0">
                <a:solidFill>
                  <a:srgbClr val="000000"/>
                </a:solidFill>
                <a:sym typeface="Wingdings" pitchFamily="2" charset="2"/>
              </a:rPr>
              <a:t>Specific Context: </a:t>
            </a:r>
          </a:p>
          <a:p>
            <a:r>
              <a:rPr lang="en-US" sz="1800" b="0" i="0" dirty="0">
                <a:sym typeface="Wingdings" pitchFamily="2" charset="2"/>
              </a:rPr>
              <a:t>Technology-based Research - </a:t>
            </a:r>
            <a:r>
              <a:rPr lang="en-US" sz="1800" b="0" i="0" dirty="0"/>
              <a:t>Sub-optimal level of demonstrated impact from R&amp;D investment by government agencies and programs.</a:t>
            </a:r>
          </a:p>
          <a:p>
            <a:pPr marL="0" indent="0">
              <a:buNone/>
            </a:pPr>
            <a:r>
              <a:rPr lang="en-US" sz="1800" b="0" i="0" u="sng" dirty="0" smtClean="0">
                <a:solidFill>
                  <a:srgbClr val="000000"/>
                </a:solidFill>
                <a:sym typeface="Wingdings" pitchFamily="2" charset="2"/>
              </a:rPr>
              <a:t>Our Mission &amp; Approach:</a:t>
            </a:r>
            <a:endParaRPr lang="en-US" sz="1800" b="0" i="0" dirty="0">
              <a:solidFill>
                <a:srgbClr val="000000"/>
              </a:solidFill>
              <a:sym typeface="Wingdings" pitchFamily="2" charset="2"/>
            </a:endParaRPr>
          </a:p>
          <a:p>
            <a:pPr marL="233363" indent="-233363"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1800" b="0" i="0" dirty="0">
                <a:sym typeface="Wingdings" pitchFamily="2" charset="2"/>
              </a:rPr>
              <a:t>Funded to create new Models, Methods &amp; Metrics.</a:t>
            </a:r>
          </a:p>
          <a:p>
            <a:pPr marL="233363" indent="-233363"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1800" b="0" i="0" dirty="0">
                <a:sym typeface="Wingdings" pitchFamily="2" charset="2"/>
              </a:rPr>
              <a:t>Planned 3 RCT’s to compare three Knowledge communication strategies. </a:t>
            </a:r>
          </a:p>
          <a:p>
            <a:pPr marL="0" lvl="1" indent="0">
              <a:buClr>
                <a:schemeClr val="bg1">
                  <a:lumMod val="65000"/>
                </a:schemeClr>
              </a:buClr>
              <a:buNone/>
            </a:pPr>
            <a:r>
              <a:rPr lang="en-US" sz="1400" b="0" dirty="0"/>
              <a:t>Stone, </a:t>
            </a:r>
            <a:r>
              <a:rPr lang="en-US" sz="1400" b="0" dirty="0" smtClean="0"/>
              <a:t>VI, </a:t>
            </a:r>
            <a:r>
              <a:rPr lang="en-US" sz="1400" b="0" i="1" dirty="0"/>
              <a:t>et al</a:t>
            </a:r>
            <a:r>
              <a:rPr lang="en-US" sz="1400" b="0" dirty="0"/>
              <a:t> (2015).  Effectively communicating knowledge to AT stakeholders: Three RCT case studies.  </a:t>
            </a:r>
            <a:r>
              <a:rPr lang="en-US" sz="1400" b="0" i="1" dirty="0"/>
              <a:t>Assistive Technology Outcomes &amp; Benefits</a:t>
            </a:r>
            <a:r>
              <a:rPr lang="en-US" sz="1400" b="0" dirty="0"/>
              <a:t>, 9, 1. </a:t>
            </a:r>
            <a:r>
              <a:rPr lang="en-US" sz="1400" b="0" dirty="0">
                <a:hlinkClick r:id="rId2"/>
              </a:rPr>
              <a:t>http://atia.org/i4a/pages/index.cfm?pageID=4646</a:t>
            </a:r>
            <a:endParaRPr lang="en-US" sz="1400" b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99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z="3600" dirty="0" smtClean="0"/>
              <a:t>LOKUS Instrument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4983163"/>
          </a:xfrm>
        </p:spPr>
        <p:txBody>
          <a:bodyPr/>
          <a:lstStyle/>
          <a:p>
            <a:r>
              <a:rPr lang="en-US" sz="1800" b="0" dirty="0" smtClean="0"/>
              <a:t>Problem:  </a:t>
            </a:r>
            <a:r>
              <a:rPr lang="en-US" sz="1800" b="0" i="0" dirty="0" smtClean="0"/>
              <a:t>No validated instrument to remotely measure </a:t>
            </a:r>
            <a:r>
              <a:rPr lang="en-US" sz="1800" b="0" i="0" dirty="0">
                <a:solidFill>
                  <a:srgbClr val="C00000"/>
                </a:solidFill>
                <a:sym typeface="Wingdings" pitchFamily="2" charset="2"/>
              </a:rPr>
              <a:t>Knowledge </a:t>
            </a:r>
            <a:r>
              <a:rPr lang="en-US" sz="1800" b="0" i="0" dirty="0" smtClean="0">
                <a:solidFill>
                  <a:srgbClr val="C00000"/>
                </a:solidFill>
                <a:sym typeface="Wingdings" pitchFamily="2" charset="2"/>
              </a:rPr>
              <a:t>Use.</a:t>
            </a:r>
            <a:endParaRPr lang="en-US" sz="1800" b="0" i="0" dirty="0"/>
          </a:p>
          <a:p>
            <a:r>
              <a:rPr lang="en-US" sz="1800" b="0" dirty="0" smtClean="0"/>
              <a:t>Solution:  Level </a:t>
            </a:r>
            <a:r>
              <a:rPr lang="en-US" sz="1800" b="0" dirty="0"/>
              <a:t>of Knowledge Use Survey (LOKUS) </a:t>
            </a:r>
            <a:r>
              <a:rPr lang="en-US" sz="1800" b="0" dirty="0" smtClean="0"/>
              <a:t>to</a:t>
            </a:r>
            <a:r>
              <a:rPr lang="en-US" sz="1800" b="0" dirty="0"/>
              <a:t>:</a:t>
            </a:r>
          </a:p>
          <a:p>
            <a:pPr marL="690563" lvl="1" indent="-233363"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1800" b="0" dirty="0"/>
              <a:t>identify the </a:t>
            </a:r>
            <a:r>
              <a:rPr lang="en-US" sz="1800" b="0" dirty="0">
                <a:solidFill>
                  <a:srgbClr val="C00000"/>
                </a:solidFill>
              </a:rPr>
              <a:t>level of use (</a:t>
            </a:r>
            <a:r>
              <a:rPr lang="en-US" sz="1800" b="0" dirty="0"/>
              <a:t>and the corresponding </a:t>
            </a:r>
            <a:r>
              <a:rPr lang="en-US" sz="1800" b="0" dirty="0">
                <a:solidFill>
                  <a:srgbClr val="C00000"/>
                </a:solidFill>
              </a:rPr>
              <a:t>categories</a:t>
            </a:r>
            <a:r>
              <a:rPr lang="en-US" sz="1800" b="0" dirty="0">
                <a:solidFill>
                  <a:srgbClr val="000000"/>
                </a:solidFill>
              </a:rPr>
              <a:t>)</a:t>
            </a:r>
            <a:r>
              <a:rPr lang="en-US" sz="1800" b="0" dirty="0">
                <a:solidFill>
                  <a:srgbClr val="C00000"/>
                </a:solidFill>
              </a:rPr>
              <a:t> </a:t>
            </a:r>
          </a:p>
          <a:p>
            <a:pPr marL="690563" lvl="1" indent="-233363"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1800" b="0" dirty="0"/>
              <a:t>of</a:t>
            </a:r>
            <a:r>
              <a:rPr lang="en-US" sz="1800" b="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0" dirty="0">
                <a:solidFill>
                  <a:srgbClr val="C00000"/>
                </a:solidFill>
              </a:rPr>
              <a:t>new knowledge </a:t>
            </a:r>
            <a:r>
              <a:rPr lang="en-US" sz="1800" b="0" dirty="0"/>
              <a:t>generated by technology-based </a:t>
            </a:r>
            <a:r>
              <a:rPr lang="en-US" sz="1800" b="0" dirty="0" smtClean="0"/>
              <a:t>R&amp;D</a:t>
            </a:r>
            <a:endParaRPr lang="en-US" sz="1800" b="0" dirty="0"/>
          </a:p>
          <a:p>
            <a:pPr marL="690563" lvl="1" indent="-233363"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1800" b="0" dirty="0" smtClean="0"/>
              <a:t>attained by non-traditional </a:t>
            </a:r>
            <a:r>
              <a:rPr lang="en-US" sz="1800" b="0" dirty="0" smtClean="0">
                <a:solidFill>
                  <a:srgbClr val="C00000"/>
                </a:solidFill>
              </a:rPr>
              <a:t>stakeholders</a:t>
            </a:r>
            <a:r>
              <a:rPr lang="en-US" sz="1800" b="0" dirty="0" smtClean="0"/>
              <a:t>. </a:t>
            </a:r>
            <a:endParaRPr lang="en-US" sz="1800" b="0" dirty="0">
              <a:solidFill>
                <a:schemeClr val="accent1"/>
              </a:solidFill>
            </a:endParaRPr>
          </a:p>
          <a:p>
            <a:r>
              <a:rPr lang="en-US" sz="1800" b="0" dirty="0"/>
              <a:t>Psychometric </a:t>
            </a:r>
            <a:r>
              <a:rPr lang="en-US" sz="1800" b="0" dirty="0" smtClean="0"/>
              <a:t>study completed.</a:t>
            </a:r>
          </a:p>
          <a:p>
            <a:pPr marL="631825" lvl="1" indent="-231775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1400" b="0" dirty="0" smtClean="0">
                <a:solidFill>
                  <a:srgbClr val="C00000"/>
                </a:solidFill>
                <a:cs typeface="Times New Roman" pitchFamily="18" charset="0"/>
              </a:rPr>
              <a:t>Reliability: </a:t>
            </a:r>
            <a:r>
              <a:rPr lang="en-US" sz="1400" b="0" dirty="0" smtClean="0">
                <a:solidFill>
                  <a:schemeClr val="accent1"/>
                </a:solidFill>
                <a:cs typeface="Times New Roman" pitchFamily="18" charset="0"/>
              </a:rPr>
              <a:t>  </a:t>
            </a:r>
            <a:endParaRPr lang="en-US" sz="1400" b="0" dirty="0">
              <a:solidFill>
                <a:schemeClr val="accent1"/>
              </a:solidFill>
              <a:cs typeface="Times New Roman" pitchFamily="18" charset="0"/>
            </a:endParaRPr>
          </a:p>
          <a:p>
            <a:pPr lvl="2" indent="-285750">
              <a:spcBef>
                <a:spcPts val="600"/>
              </a:spcBef>
              <a:buClr>
                <a:schemeClr val="bg1">
                  <a:lumMod val="65000"/>
                </a:schemeClr>
              </a:buClr>
              <a:buFont typeface="Wingdings" charset="2"/>
              <a:buChar char="ü"/>
              <a:defRPr/>
            </a:pPr>
            <a:r>
              <a:rPr lang="en-US" sz="1400" b="0" dirty="0">
                <a:solidFill>
                  <a:srgbClr val="000000"/>
                </a:solidFill>
                <a:cs typeface="Times New Roman" pitchFamily="18" charset="0"/>
              </a:rPr>
              <a:t>Test-Retest  </a:t>
            </a:r>
            <a:r>
              <a:rPr lang="en-US" sz="1400" b="0" dirty="0" smtClean="0">
                <a:solidFill>
                  <a:srgbClr val="000000"/>
                </a:solidFill>
                <a:cs typeface="Times New Roman" pitchFamily="18" charset="0"/>
              </a:rPr>
              <a:t>- Excellent for both levels and categories.</a:t>
            </a:r>
            <a:endParaRPr lang="en-US" sz="1400" b="0" dirty="0">
              <a:solidFill>
                <a:srgbClr val="000000"/>
              </a:solidFill>
              <a:cs typeface="Times New Roman" pitchFamily="18" charset="0"/>
            </a:endParaRPr>
          </a:p>
          <a:p>
            <a:pPr lvl="2" indent="-285750">
              <a:spcBef>
                <a:spcPts val="600"/>
              </a:spcBef>
              <a:buClr>
                <a:schemeClr val="bg1">
                  <a:lumMod val="65000"/>
                </a:schemeClr>
              </a:buClr>
              <a:buFont typeface="Wingdings" charset="2"/>
              <a:buChar char="ü"/>
              <a:defRPr/>
            </a:pPr>
            <a:r>
              <a:rPr lang="en-US" sz="1400" b="0" dirty="0">
                <a:solidFill>
                  <a:srgbClr val="000000"/>
                </a:solidFill>
                <a:cs typeface="Times New Roman" pitchFamily="18" charset="0"/>
              </a:rPr>
              <a:t>Alternate Assessment method </a:t>
            </a:r>
            <a:r>
              <a:rPr lang="en-US" sz="1400" dirty="0" smtClean="0">
                <a:solidFill>
                  <a:srgbClr val="000000"/>
                </a:solidFill>
                <a:cs typeface="Times New Roman" pitchFamily="18" charset="0"/>
              </a:rPr>
              <a:t>- </a:t>
            </a:r>
            <a:r>
              <a:rPr lang="en-US" sz="1400" b="0" dirty="0" smtClean="0">
                <a:solidFill>
                  <a:srgbClr val="000000"/>
                </a:solidFill>
                <a:cs typeface="Times New Roman" pitchFamily="18" charset="0"/>
              </a:rPr>
              <a:t>Web </a:t>
            </a:r>
            <a:r>
              <a:rPr lang="en-US" sz="1400" dirty="0" smtClean="0">
                <a:solidFill>
                  <a:srgbClr val="000000"/>
                </a:solidFill>
                <a:cs typeface="Times New Roman" pitchFamily="18" charset="0"/>
              </a:rPr>
              <a:t>vs. </a:t>
            </a:r>
            <a:r>
              <a:rPr lang="en-US" sz="1400" b="0" dirty="0" smtClean="0">
                <a:solidFill>
                  <a:srgbClr val="000000"/>
                </a:solidFill>
                <a:cs typeface="Times New Roman" pitchFamily="18" charset="0"/>
              </a:rPr>
              <a:t>Paper yielded equivalent results.</a:t>
            </a:r>
            <a:endParaRPr lang="en-US" sz="1400" b="0" dirty="0">
              <a:solidFill>
                <a:srgbClr val="000000"/>
              </a:solidFill>
              <a:cs typeface="Times New Roman" pitchFamily="18" charset="0"/>
            </a:endParaRPr>
          </a:p>
          <a:p>
            <a:pPr marL="631825" lvl="1" indent="-231775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1400" b="0" dirty="0" smtClean="0">
                <a:solidFill>
                  <a:srgbClr val="C00000"/>
                </a:solidFill>
                <a:cs typeface="Times New Roman" pitchFamily="18" charset="0"/>
              </a:rPr>
              <a:t>Responsiveness </a:t>
            </a:r>
            <a:r>
              <a:rPr lang="en-US" sz="1400" b="0" dirty="0">
                <a:solidFill>
                  <a:srgbClr val="C00000"/>
                </a:solidFill>
                <a:cs typeface="Times New Roman" pitchFamily="18" charset="0"/>
              </a:rPr>
              <a:t>to </a:t>
            </a:r>
            <a:r>
              <a:rPr lang="en-US" sz="1400" b="0" dirty="0" smtClean="0">
                <a:solidFill>
                  <a:srgbClr val="C00000"/>
                </a:solidFill>
                <a:cs typeface="Times New Roman" pitchFamily="18" charset="0"/>
              </a:rPr>
              <a:t>change:</a:t>
            </a:r>
            <a:endParaRPr lang="en-US" sz="1400" b="0" dirty="0">
              <a:solidFill>
                <a:srgbClr val="C00000"/>
              </a:solidFill>
              <a:cs typeface="Times New Roman" pitchFamily="18" charset="0"/>
            </a:endParaRPr>
          </a:p>
          <a:p>
            <a:pPr marL="1089025" lvl="2" indent="-231775">
              <a:spcBef>
                <a:spcPts val="600"/>
              </a:spcBef>
              <a:buClr>
                <a:schemeClr val="bg1">
                  <a:lumMod val="65000"/>
                </a:schemeClr>
              </a:buClr>
              <a:buFont typeface="Wingdings" charset="2"/>
              <a:buChar char="ü"/>
              <a:defRPr/>
            </a:pPr>
            <a:r>
              <a:rPr lang="en-US" sz="1400" b="0" dirty="0" smtClean="0">
                <a:cs typeface="Times New Roman" pitchFamily="18" charset="0"/>
              </a:rPr>
              <a:t>Ability </a:t>
            </a:r>
            <a:r>
              <a:rPr lang="en-US" sz="1400" b="0" dirty="0">
                <a:cs typeface="Times New Roman" pitchFamily="18" charset="0"/>
              </a:rPr>
              <a:t>to detect changes </a:t>
            </a:r>
            <a:r>
              <a:rPr lang="en-US" sz="1400" b="0" dirty="0" smtClean="0">
                <a:cs typeface="Times New Roman" pitchFamily="18" charset="0"/>
              </a:rPr>
              <a:t>in </a:t>
            </a:r>
            <a:r>
              <a:rPr lang="en-US" sz="1400" b="0" dirty="0">
                <a:cs typeface="Times New Roman" pitchFamily="18" charset="0"/>
              </a:rPr>
              <a:t>knowledge use over </a:t>
            </a:r>
            <a:r>
              <a:rPr lang="en-US" sz="1400" b="0" dirty="0" smtClean="0">
                <a:cs typeface="Times New Roman" pitchFamily="18" charset="0"/>
              </a:rPr>
              <a:t>time – Registered change and non-change. </a:t>
            </a:r>
            <a:endParaRPr lang="en-US" sz="1400" b="0" dirty="0">
              <a:cs typeface="Times New Roman" pitchFamily="18" charset="0"/>
            </a:endParaRPr>
          </a:p>
          <a:p>
            <a:pPr marL="631825" lvl="1" indent="-231775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1400" b="0" dirty="0">
                <a:solidFill>
                  <a:srgbClr val="C00000"/>
                </a:solidFill>
                <a:cs typeface="Times New Roman" pitchFamily="18" charset="0"/>
              </a:rPr>
              <a:t>Examination of Developmental nature of levels and </a:t>
            </a:r>
            <a:r>
              <a:rPr lang="en-US" sz="1400" b="0" dirty="0" smtClean="0">
                <a:solidFill>
                  <a:srgbClr val="C00000"/>
                </a:solidFill>
                <a:cs typeface="Times New Roman" pitchFamily="18" charset="0"/>
              </a:rPr>
              <a:t>categories: </a:t>
            </a:r>
          </a:p>
          <a:p>
            <a:pPr marL="1031875" lvl="2" indent="-231775">
              <a:spcBef>
                <a:spcPts val="600"/>
              </a:spcBef>
              <a:buFont typeface="Wingdings" charset="2"/>
              <a:buChar char="ü"/>
              <a:defRPr/>
            </a:pPr>
            <a:r>
              <a:rPr lang="en-US" sz="1400" b="0" dirty="0" smtClean="0"/>
              <a:t>Verified for lower levels of use where changed occurred but not yet for higher levels.</a:t>
            </a:r>
          </a:p>
          <a:p>
            <a:pPr marL="400050" lvl="1" indent="0">
              <a:spcBef>
                <a:spcPts val="600"/>
              </a:spcBef>
              <a:buNone/>
              <a:defRPr/>
            </a:pPr>
            <a:endParaRPr lang="en-US" sz="1400" b="0" dirty="0" smtClean="0"/>
          </a:p>
          <a:p>
            <a:pPr marL="0" indent="0">
              <a:buNone/>
            </a:pP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19418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 descr="Level 1."/>
          <p:cNvSpPr/>
          <p:nvPr/>
        </p:nvSpPr>
        <p:spPr>
          <a:xfrm>
            <a:off x="685800" y="542162"/>
            <a:ext cx="8001000" cy="5450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ounded Rectangle 5" descr="Non-Awareness."/>
          <p:cNvSpPr/>
          <p:nvPr/>
        </p:nvSpPr>
        <p:spPr>
          <a:xfrm>
            <a:off x="2590800" y="642848"/>
            <a:ext cx="5867400" cy="34369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ounded Rectangle 9" descr="Level 2."/>
          <p:cNvSpPr/>
          <p:nvPr/>
        </p:nvSpPr>
        <p:spPr>
          <a:xfrm>
            <a:off x="685800" y="1365547"/>
            <a:ext cx="8001000" cy="9204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Down Arrow 37" descr="alt=&quot;&quot;"/>
          <p:cNvSpPr/>
          <p:nvPr/>
        </p:nvSpPr>
        <p:spPr>
          <a:xfrm>
            <a:off x="4115775" y="4191000"/>
            <a:ext cx="484632" cy="15240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ounded Rectangle 11" descr="Awareness."/>
          <p:cNvSpPr/>
          <p:nvPr/>
        </p:nvSpPr>
        <p:spPr>
          <a:xfrm>
            <a:off x="2438400" y="1524000"/>
            <a:ext cx="5867400" cy="49516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Down Arrow 10" descr="alt=&quot;&quot;"/>
          <p:cNvSpPr/>
          <p:nvPr/>
        </p:nvSpPr>
        <p:spPr>
          <a:xfrm>
            <a:off x="4029883" y="1162228"/>
            <a:ext cx="656417" cy="15240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 descr="Level 3."/>
          <p:cNvSpPr/>
          <p:nvPr/>
        </p:nvSpPr>
        <p:spPr>
          <a:xfrm>
            <a:off x="614228" y="2543153"/>
            <a:ext cx="8072571" cy="15612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 descr="Interest."/>
          <p:cNvSpPr/>
          <p:nvPr/>
        </p:nvSpPr>
        <p:spPr>
          <a:xfrm>
            <a:off x="2514600" y="2581099"/>
            <a:ext cx="5867400" cy="142435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ounded Rectangle 17" descr="Orientation."/>
          <p:cNvSpPr/>
          <p:nvPr/>
        </p:nvSpPr>
        <p:spPr>
          <a:xfrm>
            <a:off x="3175922" y="3016276"/>
            <a:ext cx="3453477" cy="27699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Down Arrow 19" descr="alt=&quot;&quot;"/>
          <p:cNvSpPr/>
          <p:nvPr/>
        </p:nvSpPr>
        <p:spPr>
          <a:xfrm>
            <a:off x="4130097" y="2348669"/>
            <a:ext cx="484632" cy="15240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ounded Rectangle 20" descr="Preparation."/>
          <p:cNvSpPr/>
          <p:nvPr/>
        </p:nvSpPr>
        <p:spPr>
          <a:xfrm>
            <a:off x="3175922" y="3537047"/>
            <a:ext cx="3434081" cy="27962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" name="Down Arrow 21" descr="alt=&quot;&quot;"/>
          <p:cNvSpPr/>
          <p:nvPr/>
        </p:nvSpPr>
        <p:spPr>
          <a:xfrm>
            <a:off x="4115775" y="3339795"/>
            <a:ext cx="484632" cy="15240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ounded Rectangle 24" descr="Level 4."/>
          <p:cNvSpPr/>
          <p:nvPr/>
        </p:nvSpPr>
        <p:spPr>
          <a:xfrm>
            <a:off x="381000" y="4419600"/>
            <a:ext cx="8610601" cy="228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ounded Rectangle 26" descr="Intended use, modified use."/>
          <p:cNvSpPr/>
          <p:nvPr/>
        </p:nvSpPr>
        <p:spPr>
          <a:xfrm>
            <a:off x="1828800" y="4572000"/>
            <a:ext cx="7010400" cy="19812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Left-Right Arrow 2" descr="alt=&quot;&quot;"/>
          <p:cNvSpPr/>
          <p:nvPr/>
        </p:nvSpPr>
        <p:spPr>
          <a:xfrm>
            <a:off x="5051365" y="5459630"/>
            <a:ext cx="442423" cy="241180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ounded Rectangle 1" descr="Intended use."/>
          <p:cNvSpPr/>
          <p:nvPr/>
        </p:nvSpPr>
        <p:spPr>
          <a:xfrm>
            <a:off x="1962912" y="4724400"/>
            <a:ext cx="3017288" cy="167639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ounded Rectangle 29"/>
          <p:cNvSpPr/>
          <p:nvPr/>
        </p:nvSpPr>
        <p:spPr>
          <a:xfrm>
            <a:off x="2039239" y="5266366"/>
            <a:ext cx="2796790" cy="30206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Initial Use</a:t>
            </a:r>
            <a:endParaRPr lang="en-US" sz="11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2036075" y="5898361"/>
            <a:ext cx="2796790" cy="28212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Routine Use</a:t>
            </a:r>
            <a:endParaRPr lang="en-US" sz="11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Down Arrow 38" descr="alt=&quot;&quot;"/>
          <p:cNvSpPr/>
          <p:nvPr/>
        </p:nvSpPr>
        <p:spPr>
          <a:xfrm>
            <a:off x="3074015" y="5697258"/>
            <a:ext cx="484632" cy="15240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ounded Rectangle 28" descr="Modified use."/>
          <p:cNvSpPr/>
          <p:nvPr/>
        </p:nvSpPr>
        <p:spPr>
          <a:xfrm>
            <a:off x="5524500" y="4737041"/>
            <a:ext cx="3314700" cy="166375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ounded Rectangle 34"/>
          <p:cNvSpPr/>
          <p:nvPr/>
        </p:nvSpPr>
        <p:spPr>
          <a:xfrm>
            <a:off x="5696016" y="5104298"/>
            <a:ext cx="2820128" cy="27077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Expansion</a:t>
            </a:r>
            <a:endParaRPr lang="en-US" sz="11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5715000" y="6047503"/>
            <a:ext cx="2820128" cy="24263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Modification</a:t>
            </a:r>
            <a:endParaRPr lang="en-US" sz="11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5696016" y="5700810"/>
            <a:ext cx="2820128" cy="26596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Integration</a:t>
            </a:r>
            <a:r>
              <a:rPr lang="en-US" sz="11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sz="11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5696016" y="5435267"/>
            <a:ext cx="2820128" cy="22510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</a:rPr>
              <a:t>Collaboration</a:t>
            </a:r>
            <a:endParaRPr lang="en-US" sz="105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03473" y="4737041"/>
            <a:ext cx="1973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[Modified] </a:t>
            </a:r>
            <a:r>
              <a:rPr lang="en-US" b="1" dirty="0" smtClean="0"/>
              <a:t>Use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2329468" y="4737041"/>
            <a:ext cx="1973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[Intended] </a:t>
            </a:r>
            <a:r>
              <a:rPr lang="en-US" b="1" dirty="0" smtClean="0"/>
              <a:t>Use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85800" y="52578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LEVEL  4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699436" y="3562781"/>
            <a:ext cx="29360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Preparation</a:t>
            </a:r>
            <a:endParaRPr lang="en-US" sz="1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59634" y="3030530"/>
            <a:ext cx="30854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Orientation</a:t>
            </a:r>
            <a:endParaRPr lang="en-US" sz="1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01690" y="2680038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Interest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069848" y="3296772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LEVEL 3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710476" y="1641107"/>
            <a:ext cx="5738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Awareness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57300" y="1629439"/>
            <a:ext cx="1143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LEVEL 2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554854" y="651099"/>
            <a:ext cx="5665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Non-Awareness 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4214" y="605543"/>
            <a:ext cx="165005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LEVEL 1</a:t>
            </a:r>
            <a:endParaRPr lang="en-US" b="1" dirty="0"/>
          </a:p>
        </p:txBody>
      </p:sp>
      <p:sp>
        <p:nvSpPr>
          <p:cNvPr id="24" name="Title 23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143000"/>
          </a:xfrm>
        </p:spPr>
        <p:txBody>
          <a:bodyPr/>
          <a:lstStyle/>
          <a:p>
            <a:r>
              <a:rPr lang="en-US" sz="1800" dirty="0" smtClean="0"/>
              <a:t>LOKUS Use Levels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7928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sz="3600" dirty="0" smtClean="0"/>
              <a:t>LOKUS Utility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>
              <a:buFont typeface="Wingdings" charset="2"/>
              <a:buChar char="ü"/>
            </a:pPr>
            <a:r>
              <a:rPr lang="en-US" sz="1800" b="0" i="0" dirty="0">
                <a:sym typeface="Wingdings" pitchFamily="2" charset="2"/>
              </a:rPr>
              <a:t>LOKUS is a valid and reliable instrument to remotely track </a:t>
            </a:r>
            <a:r>
              <a:rPr lang="en-US" sz="1800" b="0" i="0" dirty="0" smtClean="0">
                <a:sym typeface="Wingdings" pitchFamily="2" charset="2"/>
              </a:rPr>
              <a:t>level and change in level of </a:t>
            </a:r>
            <a:r>
              <a:rPr lang="en-US" sz="1800" b="0" i="0" dirty="0">
                <a:sym typeface="Wingdings" pitchFamily="2" charset="2"/>
              </a:rPr>
              <a:t>knowledge </a:t>
            </a:r>
            <a:r>
              <a:rPr lang="en-US" sz="1800" b="0" i="0" dirty="0" smtClean="0">
                <a:sym typeface="Wingdings" pitchFamily="2" charset="2"/>
              </a:rPr>
              <a:t>use across various stakeholder groups.</a:t>
            </a:r>
          </a:p>
          <a:p>
            <a:pPr>
              <a:buFont typeface="Wingdings" charset="2"/>
              <a:buChar char="ü"/>
            </a:pPr>
            <a:r>
              <a:rPr lang="en-US" sz="1800" b="0" i="0" dirty="0" smtClean="0">
                <a:sym typeface="Wingdings" pitchFamily="2" charset="2"/>
              </a:rPr>
              <a:t>LOKUS showed strong response to change </a:t>
            </a:r>
            <a:r>
              <a:rPr lang="en-US" sz="1800" b="0" i="0" dirty="0">
                <a:sym typeface="Wingdings" pitchFamily="2" charset="2"/>
              </a:rPr>
              <a:t>in level of knowledge use </a:t>
            </a:r>
            <a:r>
              <a:rPr lang="en-US" sz="1800" b="0" i="0" dirty="0" smtClean="0">
                <a:sym typeface="Wingdings" pitchFamily="2" charset="2"/>
              </a:rPr>
              <a:t>between baseline, test and re-test (0.001 &lt; </a:t>
            </a:r>
            <a:r>
              <a:rPr lang="en-US" sz="1800" b="0" dirty="0" smtClean="0">
                <a:sym typeface="Wingdings" pitchFamily="2" charset="2"/>
              </a:rPr>
              <a:t>p </a:t>
            </a:r>
            <a:r>
              <a:rPr lang="en-US" sz="1800" b="0" i="0" dirty="0" smtClean="0">
                <a:sym typeface="Wingdings" pitchFamily="2" charset="2"/>
              </a:rPr>
              <a:t>&lt; 0.002; </a:t>
            </a:r>
            <a:r>
              <a:rPr lang="en-US" sz="1800" b="0" dirty="0" smtClean="0">
                <a:sym typeface="Wingdings" pitchFamily="2" charset="2"/>
              </a:rPr>
              <a:t>n</a:t>
            </a:r>
            <a:r>
              <a:rPr lang="en-US" sz="1800" b="0" i="0" dirty="0" smtClean="0">
                <a:sym typeface="Wingdings" pitchFamily="2" charset="2"/>
              </a:rPr>
              <a:t> = 215).</a:t>
            </a:r>
            <a:endParaRPr lang="en-US" sz="1800" b="0" i="0" dirty="0">
              <a:sym typeface="Wingdings" pitchFamily="2" charset="2"/>
            </a:endParaRPr>
          </a:p>
          <a:p>
            <a:pPr>
              <a:buFont typeface="Wingdings" charset="2"/>
              <a:buChar char="ü"/>
            </a:pPr>
            <a:r>
              <a:rPr lang="en-US" sz="1800" b="0" i="0" dirty="0" smtClean="0">
                <a:sym typeface="Wingdings" pitchFamily="2" charset="2"/>
              </a:rPr>
              <a:t>LOKUS can be customized to present queries on any topic material and can be tailored to the terms used by any Stakeholder group.</a:t>
            </a:r>
          </a:p>
          <a:p>
            <a:pPr>
              <a:buFont typeface="Wingdings" charset="2"/>
              <a:buChar char="ü"/>
            </a:pPr>
            <a:r>
              <a:rPr lang="en-US" sz="1800" b="0" i="0" dirty="0">
                <a:sym typeface="Wingdings" pitchFamily="2" charset="2"/>
              </a:rPr>
              <a:t>P</a:t>
            </a:r>
            <a:r>
              <a:rPr lang="en-US" sz="1800" b="0" i="0" dirty="0" smtClean="0">
                <a:sym typeface="Wingdings" pitchFamily="2" charset="2"/>
              </a:rPr>
              <a:t>aper version or web-based version supported by </a:t>
            </a:r>
            <a:r>
              <a:rPr lang="en-US" sz="1800" b="0" dirty="0" err="1" smtClean="0">
                <a:sym typeface="Wingdings" pitchFamily="2" charset="2"/>
              </a:rPr>
              <a:t>Vovici</a:t>
            </a:r>
            <a:r>
              <a:rPr lang="en-US" sz="1800" b="0" i="0" dirty="0" smtClean="0">
                <a:sym typeface="Wingdings" pitchFamily="2" charset="2"/>
              </a:rPr>
              <a:t> software.</a:t>
            </a:r>
          </a:p>
          <a:p>
            <a:pPr>
              <a:buFont typeface="Wingdings" charset="2"/>
              <a:buChar char="ü"/>
            </a:pPr>
            <a:r>
              <a:rPr lang="en-US" sz="1800" b="0" i="0" dirty="0" smtClean="0">
                <a:sym typeface="Wingdings" pitchFamily="2" charset="2"/>
              </a:rPr>
              <a:t>National organizations can help identify and contact Stakeholder group members, and they are interested in partnering with scholars.</a:t>
            </a:r>
          </a:p>
          <a:p>
            <a:pPr>
              <a:buFont typeface="Wingdings" charset="2"/>
              <a:buChar char="ü"/>
            </a:pPr>
            <a:r>
              <a:rPr lang="en-US" sz="1800" b="0" i="0" dirty="0" smtClean="0">
                <a:sym typeface="Wingdings" pitchFamily="2" charset="2"/>
              </a:rPr>
              <a:t>Verifying ability to track movement to Level 4 may require studies based on new knowledge with higher assimilation potential (e.g., CPR training). </a:t>
            </a:r>
          </a:p>
          <a:p>
            <a:pPr marL="0" lvl="1" indent="0">
              <a:buNone/>
            </a:pPr>
            <a:r>
              <a:rPr lang="en-US" sz="1600" b="0" dirty="0" smtClean="0">
                <a:solidFill>
                  <a:srgbClr val="000000"/>
                </a:solidFill>
              </a:rPr>
              <a:t>Stone</a:t>
            </a:r>
            <a:r>
              <a:rPr lang="en-US" sz="1600" b="0" dirty="0">
                <a:solidFill>
                  <a:srgbClr val="000000"/>
                </a:solidFill>
              </a:rPr>
              <a:t>, V.I., </a:t>
            </a:r>
            <a:r>
              <a:rPr lang="en-US" sz="1600" b="0" dirty="0" err="1">
                <a:solidFill>
                  <a:srgbClr val="000000"/>
                </a:solidFill>
              </a:rPr>
              <a:t>Nobrega</a:t>
            </a:r>
            <a:r>
              <a:rPr lang="en-US" sz="1600" b="0" dirty="0">
                <a:solidFill>
                  <a:srgbClr val="000000"/>
                </a:solidFill>
              </a:rPr>
              <a:t>, A.R., Lane, J.P., Tomita, M.R., </a:t>
            </a:r>
            <a:r>
              <a:rPr lang="en-US" sz="1600" b="0" dirty="0" err="1">
                <a:solidFill>
                  <a:srgbClr val="000000"/>
                </a:solidFill>
              </a:rPr>
              <a:t>Usiak</a:t>
            </a:r>
            <a:r>
              <a:rPr lang="en-US" sz="1600" b="0" dirty="0">
                <a:solidFill>
                  <a:srgbClr val="000000"/>
                </a:solidFill>
              </a:rPr>
              <a:t>, D.J., Lockett, M.M., </a:t>
            </a:r>
            <a:r>
              <a:rPr lang="en-US" sz="1600" b="0" dirty="0">
                <a:hlinkClick r:id="rId2"/>
              </a:rPr>
              <a:t>Development of a measure of knowledge use by stakeholders in rehabilitation technology</a:t>
            </a:r>
            <a:r>
              <a:rPr lang="en-US" sz="1600" b="0" dirty="0"/>
              <a:t>, </a:t>
            </a:r>
            <a:r>
              <a:rPr lang="en-US" sz="1600" b="0" dirty="0">
                <a:solidFill>
                  <a:srgbClr val="000000"/>
                </a:solidFill>
              </a:rPr>
              <a:t>Sage Open Medicine, 2014, 2, 1-19.</a:t>
            </a:r>
          </a:p>
          <a:p>
            <a:pPr marL="0" indent="0">
              <a:buNone/>
            </a:pPr>
            <a:endParaRPr lang="en-US" sz="1800" b="0" i="0" dirty="0">
              <a:sym typeface="Wingdings" pitchFamily="2" charset="2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0644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868362"/>
          </a:xfrm>
        </p:spPr>
        <p:txBody>
          <a:bodyPr/>
          <a:lstStyle/>
          <a:p>
            <a:r>
              <a:rPr lang="en-US" sz="3600" dirty="0" smtClean="0"/>
              <a:t>LOKUS Materials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7962"/>
            <a:ext cx="8229600" cy="5059363"/>
          </a:xfrm>
        </p:spPr>
        <p:txBody>
          <a:bodyPr/>
          <a:lstStyle/>
          <a:p>
            <a:r>
              <a:rPr lang="en-US" sz="1800" b="0" i="0" dirty="0" smtClean="0"/>
              <a:t>LOKUS is fully documented in </a:t>
            </a:r>
            <a:r>
              <a:rPr lang="en-US" sz="1800" b="0" i="0" dirty="0" smtClean="0">
                <a:solidFill>
                  <a:srgbClr val="0000FF"/>
                </a:solidFill>
              </a:rPr>
              <a:t>SAGE Open Medicine</a:t>
            </a:r>
            <a:r>
              <a:rPr lang="en-US" sz="1800" b="0" i="0" dirty="0" smtClean="0"/>
              <a:t> article:  </a:t>
            </a:r>
          </a:p>
          <a:p>
            <a:pPr marL="400050" lvl="1" indent="0">
              <a:buNone/>
            </a:pPr>
            <a:r>
              <a:rPr lang="en-US" sz="1400" b="0" dirty="0" smtClean="0"/>
              <a:t>Stone, V.I., </a:t>
            </a:r>
            <a:r>
              <a:rPr lang="en-US" sz="1400" b="0" dirty="0" err="1" smtClean="0"/>
              <a:t>Nobrega</a:t>
            </a:r>
            <a:r>
              <a:rPr lang="en-US" sz="1400" b="0" dirty="0" smtClean="0"/>
              <a:t>, A.R., Lane, J.P., Tomita, M.R., </a:t>
            </a:r>
            <a:r>
              <a:rPr lang="en-US" sz="1400" b="0" dirty="0" err="1" smtClean="0"/>
              <a:t>Usiak</a:t>
            </a:r>
            <a:r>
              <a:rPr lang="en-US" sz="1400" b="0" dirty="0" smtClean="0"/>
              <a:t>, D.J., Lockett, M.M., </a:t>
            </a:r>
            <a:r>
              <a:rPr lang="en-US" sz="1400" b="0" dirty="0" smtClean="0">
                <a:hlinkClick r:id="rId2"/>
              </a:rPr>
              <a:t>Development of a measure of knowledge use by stakeholders in rehabilitation technology</a:t>
            </a:r>
            <a:r>
              <a:rPr lang="en-US" sz="1400" b="0" dirty="0" smtClean="0"/>
              <a:t>, Sage Open Medicine, 2014, 2, 1-19.</a:t>
            </a:r>
            <a:endParaRPr lang="en-US" sz="1400" b="0" i="0" dirty="0" smtClean="0"/>
          </a:p>
          <a:p>
            <a:r>
              <a:rPr lang="en-US" sz="1800" b="0" i="0" dirty="0" smtClean="0"/>
              <a:t>LOKUS(blank form) is freely available in </a:t>
            </a:r>
            <a:r>
              <a:rPr lang="en-US" sz="1800" b="0" i="0" dirty="0" err="1" smtClean="0"/>
              <a:t>pdf</a:t>
            </a:r>
            <a:r>
              <a:rPr lang="en-US" sz="1800" b="0" i="0" dirty="0" smtClean="0"/>
              <a:t> and web-based versions:</a:t>
            </a:r>
          </a:p>
          <a:p>
            <a:pPr marL="400050" lvl="1" indent="0">
              <a:buNone/>
            </a:pPr>
            <a:r>
              <a:rPr lang="en-US" sz="1400" b="0" i="0" dirty="0" smtClean="0"/>
              <a:t>LOKUS Instrument (</a:t>
            </a:r>
            <a:r>
              <a:rPr lang="en-US" sz="1400" b="0" i="0" dirty="0" err="1" smtClean="0"/>
              <a:t>pdf</a:t>
            </a:r>
            <a:r>
              <a:rPr lang="en-US" sz="1400" b="0" i="0" dirty="0" smtClean="0"/>
              <a:t>)</a:t>
            </a:r>
            <a:r>
              <a:rPr lang="en-US" sz="1400" b="0" i="0" dirty="0" smtClean="0">
                <a:hlinkClick r:id="rId3"/>
              </a:rPr>
              <a:t>http</a:t>
            </a:r>
            <a:r>
              <a:rPr lang="en-US" sz="1400" b="0" i="0" dirty="0">
                <a:hlinkClick r:id="rId3"/>
              </a:rPr>
              <a:t>://kt4tt.buffalo.edu/publications/ResourceMaterials/The_LOKUS-</a:t>
            </a:r>
            <a:r>
              <a:rPr lang="en-US" sz="1400" b="0" i="0" dirty="0" smtClean="0">
                <a:hlinkClick r:id="rId3"/>
              </a:rPr>
              <a:t>PDFrevly.pdf</a:t>
            </a:r>
            <a:endParaRPr lang="en-US" sz="1400" b="0" i="0" dirty="0" smtClean="0"/>
          </a:p>
          <a:p>
            <a:pPr marL="400050" lvl="1" indent="0">
              <a:buNone/>
            </a:pPr>
            <a:r>
              <a:rPr lang="en-US" sz="1400" b="0" i="0" dirty="0" smtClean="0"/>
              <a:t>LOKUS Instrument (</a:t>
            </a:r>
            <a:r>
              <a:rPr lang="en-US" sz="1400" b="0" i="0" dirty="0" err="1" smtClean="0"/>
              <a:t>Vovici</a:t>
            </a:r>
            <a:r>
              <a:rPr lang="en-US" sz="1400" b="0" i="0" dirty="0"/>
              <a:t> </a:t>
            </a:r>
            <a:r>
              <a:rPr lang="en-US" sz="1400" b="0" i="0" dirty="0" smtClean="0"/>
              <a:t>on-</a:t>
            </a:r>
            <a:r>
              <a:rPr lang="en-US" sz="1400" b="0" i="0" dirty="0"/>
              <a:t>line version) </a:t>
            </a:r>
            <a:r>
              <a:rPr lang="en-US" sz="1400" b="0" i="0" dirty="0">
                <a:hlinkClick r:id="rId4"/>
              </a:rPr>
              <a:t>https://vovici.com/wsb.dll/s/</a:t>
            </a:r>
            <a:r>
              <a:rPr lang="en-US" sz="1400" b="0" i="0" dirty="0" smtClean="0">
                <a:hlinkClick r:id="rId4"/>
              </a:rPr>
              <a:t>8727g54d92</a:t>
            </a:r>
            <a:endParaRPr lang="en-US" sz="1400" b="0" i="0" dirty="0" smtClean="0"/>
          </a:p>
          <a:p>
            <a:r>
              <a:rPr lang="en-US" sz="1800" b="0" i="0" dirty="0"/>
              <a:t>All LOKUS project materials and LOKUS instrument are freely available for download and use</a:t>
            </a:r>
            <a:r>
              <a:rPr lang="en-US" sz="1800" b="0" i="0" dirty="0" smtClean="0"/>
              <a:t>.</a:t>
            </a:r>
            <a:endParaRPr lang="en-US" sz="1800" b="0" i="0" dirty="0"/>
          </a:p>
          <a:p>
            <a:pPr marL="400050" lvl="1" indent="0">
              <a:buNone/>
            </a:pPr>
            <a:r>
              <a:rPr lang="en-US" sz="1600" b="0" i="0" u="sng" dirty="0" smtClean="0">
                <a:solidFill>
                  <a:srgbClr val="34BBB6"/>
                </a:solidFill>
              </a:rPr>
              <a:t>http</a:t>
            </a:r>
            <a:r>
              <a:rPr lang="en-US" sz="1600" b="0" i="0" u="sng" dirty="0">
                <a:solidFill>
                  <a:srgbClr val="34BBB6"/>
                </a:solidFill>
              </a:rPr>
              <a:t>://</a:t>
            </a:r>
            <a:r>
              <a:rPr lang="en-US" sz="1600" b="0" i="0" u="sng" dirty="0" err="1">
                <a:solidFill>
                  <a:srgbClr val="34BBB6"/>
                </a:solidFill>
              </a:rPr>
              <a:t>sphhp.buffalo.edu</a:t>
            </a:r>
            <a:r>
              <a:rPr lang="en-US" sz="1600" b="0" i="0" u="sng" dirty="0">
                <a:solidFill>
                  <a:srgbClr val="34BBB6"/>
                </a:solidFill>
              </a:rPr>
              <a:t>/cat/kt4tt/projects/past-projects/kt4tt-2008-2013/research-</a:t>
            </a:r>
            <a:r>
              <a:rPr lang="en-US" sz="1600" b="0" i="0" u="sng" dirty="0" err="1" smtClean="0">
                <a:solidFill>
                  <a:srgbClr val="34BBB6"/>
                </a:solidFill>
              </a:rPr>
              <a:t>projects.html</a:t>
            </a:r>
            <a:endParaRPr lang="en-US" sz="1600" b="0" i="0" u="sng" dirty="0">
              <a:solidFill>
                <a:srgbClr val="34BBB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76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32105</TotalTime>
  <Words>902</Words>
  <Application>Microsoft Office PowerPoint</Application>
  <PresentationFormat>On-screen Show (4:3)</PresentationFormat>
  <Paragraphs>99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Default Design</vt:lpstr>
      <vt:lpstr>Bridging the Evidence Gap: Level Of Knowledge Use Survey -  LOKUS as a Validated Instrument</vt:lpstr>
      <vt:lpstr>What’s this session about?</vt:lpstr>
      <vt:lpstr>Sponsors demand evidence of project utility beyond scholarly citations.</vt:lpstr>
      <vt:lpstr>Evidence of Knowledge Use?</vt:lpstr>
      <vt:lpstr>Background</vt:lpstr>
      <vt:lpstr>LOKUS Instrument</vt:lpstr>
      <vt:lpstr>LOKUS Use Levels</vt:lpstr>
      <vt:lpstr>LOKUS Utility</vt:lpstr>
      <vt:lpstr>LOKUS Materials</vt:lpstr>
      <vt:lpstr>PowerPoint Presentation</vt:lpstr>
      <vt:lpstr>ACKNOWLEDGEMENT The contents were created under a cooperative agreement from the  National Institute on Disability, Independent Living, and Rehabilitation Research (#90DP0054).  NIDILRR is a Center within the Administration for Community Living (ACL), Department of Health and Human Services (HHS). </vt:lpstr>
    </vt:vector>
  </TitlesOfParts>
  <Company>University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Beyond Theoretical Discussions: Operationalizing Knowledge Translation for Successful AT Commercialization</dc:title>
  <dc:creator>jlflagg</dc:creator>
  <cp:lastModifiedBy>lyarnes</cp:lastModifiedBy>
  <cp:revision>499</cp:revision>
  <cp:lastPrinted>2011-02-24T17:27:05Z</cp:lastPrinted>
  <dcterms:created xsi:type="dcterms:W3CDTF">2011-02-28T18:02:26Z</dcterms:created>
  <dcterms:modified xsi:type="dcterms:W3CDTF">2018-04-20T19:55:28Z</dcterms:modified>
</cp:coreProperties>
</file>