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7" r:id="rId2"/>
    <p:sldId id="654" r:id="rId3"/>
    <p:sldId id="698" r:id="rId4"/>
    <p:sldId id="699" r:id="rId5"/>
    <p:sldId id="700" r:id="rId6"/>
    <p:sldId id="702" r:id="rId7"/>
    <p:sldId id="701" r:id="rId8"/>
    <p:sldId id="703" r:id="rId9"/>
    <p:sldId id="704" r:id="rId10"/>
    <p:sldId id="705" r:id="rId11"/>
    <p:sldId id="697" r:id="rId12"/>
    <p:sldId id="427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BBB6"/>
    <a:srgbClr val="3EDA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2" autoAdjust="0"/>
    <p:restoredTop sz="97792" autoAdjust="0"/>
  </p:normalViewPr>
  <p:slideViewPr>
    <p:cSldViewPr>
      <p:cViewPr varScale="1">
        <p:scale>
          <a:sx n="64" d="100"/>
          <a:sy n="64" d="100"/>
        </p:scale>
        <p:origin x="78" y="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C3D9057C-920D-7D43-97CD-F1F1C55AA8A3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9DC8AE2A-6A7C-1A4F-8CB5-DCE9E2AD3F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222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B65E52B4-920F-4B8F-9C45-A5D4B82778AA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0" tIns="46585" rIns="93170" bIns="4658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2041ACC6-FECB-4CCD-9158-4A95CF894A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3920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46A8B52-B906-4F6F-9252-2BFBE7DC95CC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380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D1EE9-0D43-47E8-9223-B271712A18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8AC0D-D91A-40BC-A4C6-6B1E9D0B7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AB1B5-DA1C-48FE-8CF1-119D71807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2FC86-8EBD-4FA4-B8E0-EAEB7040C0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7D7C6-0E23-4EA6-BFFB-C73778FD26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kt4tt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mplate no sine wav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3B434-01AE-4249-A135-664B00F5D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C318F-E589-4CBA-8DDE-14648B3B1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C0E4-9C25-4B41-AE83-0ABC0AE94B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A9E7C-CB4D-41D1-B643-9D7644273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78ECF-FE31-4C47-BF4B-D49A18CE9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1D52F-0F9D-4AB2-AE23-A6E1A3798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ACC07-8F96-4ACF-8C7D-95E6A355C0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038ED-FB34-4E84-94C1-80FD39DECC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6" r:id="rId14"/>
  </p:sldLayoutIdLst>
  <p:hf sldNum="0" hdr="0" ftr="0" dt="0"/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phhp.buffalo.edu/cat/kt4tt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-elgar.com/shop/public-procurement-for-innovation" TargetMode="External"/><Relationship Id="rId3" Type="http://schemas.openxmlformats.org/officeDocument/2006/relationships/hyperlink" Target="http://ostaustria.org/programs-projects-english/event-management/2013-04-23-10-55-57/2003-2001/382-categories-all/magazine/volume-36-december-14-2012/opeds-a-commentaries/6002-methodology-trumps-mythology" TargetMode="External"/><Relationship Id="rId7" Type="http://schemas.openxmlformats.org/officeDocument/2006/relationships/hyperlink" Target="http://www.implementationscience.com/content/5/1/9" TargetMode="External"/><Relationship Id="rId2" Type="http://schemas.openxmlformats.org/officeDocument/2006/relationships/hyperlink" Target="http://www.ostina.org/index.php?option=com_content&amp;view=article&amp;id=6002:methodology-trumps-mythology&amp;catid=469:opeds-a-commentaries&amp;Itemid=379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mplementationscience.com/content/7/1/44" TargetMode="External"/><Relationship Id="rId5" Type="http://schemas.openxmlformats.org/officeDocument/2006/relationships/hyperlink" Target="http://www.implementationscience.com/content/8/1/21" TargetMode="External"/><Relationship Id="rId4" Type="http://schemas.openxmlformats.org/officeDocument/2006/relationships/hyperlink" Target="http://scienceprogress.org/2012/06/is-america%E2%80%99s-science-technology-and-innovation-policy-open-for-business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5562600"/>
            <a:ext cx="7467600" cy="119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endParaRPr kumimoji="1" lang="en-US" sz="1500" i="1" dirty="0" smtClean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>
              <a:spcBef>
                <a:spcPct val="20000"/>
              </a:spcBef>
            </a:pPr>
            <a:r>
              <a:rPr kumimoji="1" lang="en-US" sz="15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Funded by NIDILRR, ACL/DHHS PR# 90DP0054</a:t>
            </a:r>
          </a:p>
          <a:p>
            <a:pPr algn="ctr">
              <a:spcBef>
                <a:spcPct val="20000"/>
              </a:spcBef>
            </a:pPr>
            <a:endParaRPr kumimoji="1" lang="en-US" sz="1600" i="1" dirty="0" smtClean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>
              <a:spcBef>
                <a:spcPct val="20000"/>
              </a:spcBef>
            </a:pPr>
            <a:endParaRPr lang="en-US" sz="1600" dirty="0" smtClean="0">
              <a:solidFill>
                <a:srgbClr val="00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b="0" i="0" dirty="0" smtClean="0"/>
              <a:t>Joseph P. Lane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Center on Knowledge Translation for Technology Transfer</a:t>
            </a:r>
          </a:p>
          <a:p>
            <a:pPr algn="ctr" eaLnBrk="1" hangingPunct="1">
              <a:buFontTx/>
              <a:buNone/>
            </a:pPr>
            <a:r>
              <a:rPr lang="en-US" sz="2400" b="0" i="0" dirty="0">
                <a:hlinkClick r:id="rId3"/>
              </a:rPr>
              <a:t>http://sphhp.buffalo.edu/cat/</a:t>
            </a:r>
            <a:r>
              <a:rPr lang="en-US" sz="2400" b="0" i="0" dirty="0" smtClean="0">
                <a:hlinkClick r:id="rId3"/>
              </a:rPr>
              <a:t>kt4tt.html</a:t>
            </a:r>
            <a:endParaRPr lang="en-US" sz="2400" b="0" i="0" dirty="0" smtClean="0"/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School of Public Health &amp; Health Professions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 University at Buffalo (SUNY)</a:t>
            </a:r>
          </a:p>
          <a:p>
            <a:pPr algn="ctr" eaLnBrk="1" hangingPunct="1">
              <a:buFontTx/>
              <a:buNone/>
            </a:pPr>
            <a:endParaRPr lang="en-US" sz="2000" dirty="0" smtClean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382000" cy="1676400"/>
          </a:xfrm>
        </p:spPr>
        <p:txBody>
          <a:bodyPr/>
          <a:lstStyle/>
          <a:p>
            <a:pPr eaLnBrk="1" hangingPunct="1"/>
            <a:r>
              <a:rPr lang="en-US" sz="3600" i="1" dirty="0" smtClean="0"/>
              <a:t>Bridging the Deliverable Gap: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0" dirty="0" smtClean="0"/>
              <a:t>Improving Government’s approach to innovation intending social benefit.</a:t>
            </a:r>
            <a:endParaRPr lang="en-US" sz="3200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2000" dirty="0" smtClean="0"/>
              <a:t>Related Publications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458200" cy="5287963"/>
          </a:xfrm>
        </p:spPr>
        <p:txBody>
          <a:bodyPr/>
          <a:lstStyle/>
          <a:p>
            <a:pPr lvl="0"/>
            <a:r>
              <a:rPr lang="en-US" sz="1400" b="0" dirty="0" err="1" smtClean="0"/>
              <a:t>Lane,JP</a:t>
            </a:r>
            <a:r>
              <a:rPr lang="en-US" sz="1400" b="0" dirty="0" smtClean="0"/>
              <a:t>, Godin, B.</a:t>
            </a:r>
            <a:r>
              <a:rPr lang="en-US" sz="1400" b="0" i="0" dirty="0" smtClean="0"/>
              <a:t> (2013)</a:t>
            </a:r>
            <a:r>
              <a:rPr lang="en-US" sz="1400" b="0" dirty="0" smtClean="0"/>
              <a:t> </a:t>
            </a:r>
            <a:r>
              <a:rPr lang="en-US" sz="1400" dirty="0" smtClean="0">
                <a:hlinkClick r:id="rId2"/>
              </a:rPr>
              <a:t>Methodology Trumps Mythology</a:t>
            </a:r>
            <a:r>
              <a:rPr lang="en-US" sz="1400" b="0" dirty="0" smtClean="0"/>
              <a:t>, Bridges, Office of Science &amp; Technology, Embassy of Austria, Washington, DC, 36</a:t>
            </a:r>
            <a:r>
              <a:rPr lang="en-US" sz="1400" b="0" dirty="0"/>
              <a:t>. </a:t>
            </a:r>
            <a:r>
              <a:rPr lang="en-US" sz="1400" b="0" dirty="0">
                <a:hlinkClick r:id="rId3"/>
              </a:rPr>
              <a:t>http://ostaustria.org/programs-projects-english/event-management/2013-04-23-10-55-57/2003-2001/382-categories-all/magazine/volume-36-december-14-2012/opeds-a-commentaries/6002-methodology-trumps-</a:t>
            </a:r>
            <a:r>
              <a:rPr lang="en-US" sz="1400" b="0" dirty="0" smtClean="0">
                <a:hlinkClick r:id="rId3"/>
              </a:rPr>
              <a:t>mythology</a:t>
            </a:r>
            <a:endParaRPr lang="en-US" sz="1400" b="0" dirty="0" smtClean="0"/>
          </a:p>
          <a:p>
            <a:pPr lvl="0"/>
            <a:r>
              <a:rPr lang="en-US" sz="1400" b="0" dirty="0" smtClean="0"/>
              <a:t>Lane, JP, Godin, B, (2012) </a:t>
            </a:r>
            <a:r>
              <a:rPr lang="en-US" sz="1400" dirty="0" smtClean="0"/>
              <a:t>Is America’s Science, Technology, and Innovation Policy Open for Business? </a:t>
            </a:r>
            <a:r>
              <a:rPr lang="en-US" sz="1400" b="0" dirty="0" smtClean="0"/>
              <a:t>Science Progress, June 12, 2012, </a:t>
            </a:r>
            <a:r>
              <a:rPr lang="en-US" sz="1400" b="0" dirty="0" smtClean="0">
                <a:hlinkClick r:id="rId4"/>
              </a:rPr>
              <a:t>http://scienceprogress.org/2012/06/is-america%E2%80%99s-science-technology-and-innovation-policy-open-for-business/</a:t>
            </a:r>
            <a:endParaRPr lang="en-US" sz="1400" b="0" i="0" dirty="0" smtClean="0"/>
          </a:p>
          <a:p>
            <a:r>
              <a:rPr lang="en-US" sz="1400" b="0" i="0" dirty="0" smtClean="0"/>
              <a:t>Flagg, J, Lane, J., &amp; Lockett M.  (2013) </a:t>
            </a:r>
            <a:r>
              <a:rPr lang="en-US" sz="1400" i="0" dirty="0" smtClean="0"/>
              <a:t>Need to Knowledge (</a:t>
            </a:r>
            <a:r>
              <a:rPr lang="en-US" sz="1400" i="0" dirty="0" err="1" smtClean="0"/>
              <a:t>NtK</a:t>
            </a:r>
            <a:r>
              <a:rPr lang="en-US" sz="1400" i="0" dirty="0" smtClean="0"/>
              <a:t>) Model:  An Evidence-based Framework for Generating Technology-based Innovations.</a:t>
            </a:r>
            <a:r>
              <a:rPr lang="en-US" sz="1400" b="0" i="0" dirty="0" smtClean="0"/>
              <a:t>  </a:t>
            </a:r>
            <a:r>
              <a:rPr lang="en-US" sz="1400" b="0" dirty="0" smtClean="0"/>
              <a:t>Implementation Science</a:t>
            </a:r>
            <a:r>
              <a:rPr lang="en-US" sz="1400" b="0" i="0" dirty="0" smtClean="0"/>
              <a:t>, 8, 21, </a:t>
            </a:r>
            <a:r>
              <a:rPr lang="en-US" sz="1400" b="0" i="0" u="sng" dirty="0" smtClean="0">
                <a:hlinkClick r:id="rId5"/>
              </a:rPr>
              <a:t>http://www.implementationscience.com/content/8/1/21</a:t>
            </a:r>
            <a:endParaRPr lang="en-US" sz="1400" dirty="0" smtClean="0"/>
          </a:p>
          <a:p>
            <a:pPr lvl="0"/>
            <a:r>
              <a:rPr lang="en-US" sz="1400" b="0" i="0" dirty="0" smtClean="0"/>
              <a:t>Stone, V. &amp; Lane J (2012).  </a:t>
            </a:r>
            <a:r>
              <a:rPr lang="en-US" sz="1400" i="0" dirty="0" smtClean="0"/>
              <a:t>Modeling the Technology Innovation Process: How the implementation of science, engineering and industry methods combine to generate beneficial socio-economic impacts.  </a:t>
            </a:r>
            <a:r>
              <a:rPr lang="en-US" sz="1400" b="0" dirty="0" smtClean="0"/>
              <a:t>Implementation Science</a:t>
            </a:r>
            <a:r>
              <a:rPr lang="en-US" sz="1400" b="0" i="0" dirty="0" smtClean="0"/>
              <a:t>, 7, 1, 44. </a:t>
            </a:r>
            <a:r>
              <a:rPr lang="en-US" sz="1400" b="0" i="0" u="sng" dirty="0" smtClean="0">
                <a:hlinkClick r:id="rId6"/>
              </a:rPr>
              <a:t>http://www.implementationscience.com/content/7/1/44</a:t>
            </a:r>
            <a:r>
              <a:rPr lang="en-US" sz="1400" b="0" i="0" dirty="0" smtClean="0"/>
              <a:t>.</a:t>
            </a:r>
          </a:p>
          <a:p>
            <a:r>
              <a:rPr lang="en-US" sz="1400" b="0" i="0" dirty="0" smtClean="0"/>
              <a:t>Lane, J &amp; Flagg, J.  (2010). </a:t>
            </a:r>
            <a:r>
              <a:rPr lang="en-US" sz="1400" i="0" dirty="0" smtClean="0"/>
              <a:t>Translating 3 States of Knowledge:  Discovery, Invention &amp; Innovation.</a:t>
            </a:r>
            <a:r>
              <a:rPr lang="en-US" sz="1400" b="0" i="0" dirty="0" smtClean="0"/>
              <a:t>  </a:t>
            </a:r>
            <a:r>
              <a:rPr lang="en-US" sz="1400" b="0" dirty="0" smtClean="0"/>
              <a:t>Implementation Science</a:t>
            </a:r>
            <a:r>
              <a:rPr lang="en-US" sz="1400" b="0" i="0" dirty="0" smtClean="0"/>
              <a:t>, 5, 1, 9.  </a:t>
            </a:r>
            <a:r>
              <a:rPr lang="en-US" sz="1400" b="0" i="0" u="sng" dirty="0" smtClean="0">
                <a:hlinkClick r:id="rId7"/>
              </a:rPr>
              <a:t>http://www.implementationscience.com/content/5/1/9</a:t>
            </a:r>
            <a:r>
              <a:rPr lang="en-US" sz="1400" b="0" i="0" u="sng" dirty="0" smtClean="0"/>
              <a:t>.</a:t>
            </a:r>
          </a:p>
          <a:p>
            <a:r>
              <a:rPr lang="en-US" sz="1400" b="0" i="0" dirty="0" err="1" smtClean="0"/>
              <a:t>Edquist</a:t>
            </a:r>
            <a:r>
              <a:rPr lang="en-US" sz="1400" b="0" i="0" dirty="0" smtClean="0"/>
              <a:t>, C, </a:t>
            </a:r>
            <a:r>
              <a:rPr lang="en-US" sz="1400" b="0" dirty="0" smtClean="0"/>
              <a:t>et al </a:t>
            </a:r>
            <a:r>
              <a:rPr lang="en-US" sz="1400" b="0" i="0" dirty="0" smtClean="0"/>
              <a:t>(2015).  </a:t>
            </a:r>
            <a:r>
              <a:rPr lang="en-US" sz="1400" i="0" dirty="0" smtClean="0"/>
              <a:t>Public Procurement for Innovation</a:t>
            </a:r>
            <a:r>
              <a:rPr lang="en-US" sz="1400" b="0" i="0" dirty="0" smtClean="0"/>
              <a:t>. Cheltenham, UK:  Elgar Publishing </a:t>
            </a:r>
            <a:r>
              <a:rPr lang="en-US" sz="1400" b="0" i="0" dirty="0"/>
              <a:t>Inc. </a:t>
            </a:r>
            <a:r>
              <a:rPr lang="en-US" sz="1400" b="0" i="0" dirty="0">
                <a:hlinkClick r:id="rId8"/>
              </a:rPr>
              <a:t>http://www.e-elgar.com/shop/public-procurement-for-</a:t>
            </a:r>
            <a:r>
              <a:rPr lang="en-US" sz="1400" b="0" i="0" dirty="0" smtClean="0">
                <a:hlinkClick r:id="rId8"/>
              </a:rPr>
              <a:t>innovation</a:t>
            </a:r>
            <a:r>
              <a:rPr lang="en-US" sz="1400" b="0" i="0" dirty="0" smtClean="0"/>
              <a:t>.</a:t>
            </a:r>
          </a:p>
          <a:p>
            <a:endParaRPr lang="en-US" sz="1400" b="0" i="0" dirty="0" smtClean="0"/>
          </a:p>
          <a:p>
            <a:pPr lvl="0"/>
            <a:endParaRPr lang="en-US" sz="1400" b="0" i="0" dirty="0" smtClean="0"/>
          </a:p>
        </p:txBody>
      </p:sp>
    </p:spTree>
    <p:extLst>
      <p:ext uri="{BB962C8B-B14F-4D97-AF65-F5344CB8AC3E}">
        <p14:creationId xmlns:p14="http://schemas.microsoft.com/office/powerpoint/2010/main" val="151635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lag of China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5181600"/>
            <a:ext cx="1295400" cy="838200"/>
          </a:xfrm>
          <a:prstGeom prst="rect">
            <a:avLst/>
          </a:prstGeom>
        </p:spPr>
      </p:pic>
      <p:pic>
        <p:nvPicPr>
          <p:cNvPr id="6" name="Picture 5" descr="Flag of the Netherlands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219200"/>
            <a:ext cx="1293091" cy="812800"/>
          </a:xfrm>
          <a:prstGeom prst="rect">
            <a:avLst/>
          </a:prstGeom>
        </p:spPr>
      </p:pic>
      <p:pic>
        <p:nvPicPr>
          <p:cNvPr id="7" name="Picture 6" descr="Flag of Finland.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2438399"/>
            <a:ext cx="1295400" cy="814251"/>
          </a:xfrm>
          <a:prstGeom prst="rect">
            <a:avLst/>
          </a:prstGeom>
        </p:spPr>
      </p:pic>
      <p:pic>
        <p:nvPicPr>
          <p:cNvPr id="8" name="Picture 7" descr="Flag of France.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1400" y="2743200"/>
            <a:ext cx="1295400" cy="869623"/>
          </a:xfrm>
          <a:prstGeom prst="rect">
            <a:avLst/>
          </a:prstGeom>
        </p:spPr>
      </p:pic>
      <p:pic>
        <p:nvPicPr>
          <p:cNvPr id="9" name="Picture 8" descr="German flag.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1400" y="304800"/>
            <a:ext cx="1219200" cy="766354"/>
          </a:xfrm>
          <a:prstGeom prst="rect">
            <a:avLst/>
          </a:prstGeom>
        </p:spPr>
      </p:pic>
      <p:pic>
        <p:nvPicPr>
          <p:cNvPr id="10" name="Picture 9" descr="Flag of Greece.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91400" y="5410200"/>
            <a:ext cx="1333500" cy="838200"/>
          </a:xfrm>
          <a:prstGeom prst="rect">
            <a:avLst/>
          </a:prstGeom>
        </p:spPr>
      </p:pic>
      <p:pic>
        <p:nvPicPr>
          <p:cNvPr id="11" name="Picture 10" descr="Flag of Italy.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81200" y="228600"/>
            <a:ext cx="1219200" cy="766354"/>
          </a:xfrm>
          <a:prstGeom prst="rect">
            <a:avLst/>
          </a:prstGeom>
        </p:spPr>
      </p:pic>
      <p:pic>
        <p:nvPicPr>
          <p:cNvPr id="12" name="Picture 11" descr="Flag of Japan.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86200" y="228600"/>
            <a:ext cx="1219200" cy="766354"/>
          </a:xfrm>
          <a:prstGeom prst="rect">
            <a:avLst/>
          </a:prstGeom>
        </p:spPr>
      </p:pic>
      <p:pic>
        <p:nvPicPr>
          <p:cNvPr id="13" name="Picture 12" descr="Flag of South Korea.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91400" y="4114800"/>
            <a:ext cx="1295400" cy="814252"/>
          </a:xfrm>
          <a:prstGeom prst="rect">
            <a:avLst/>
          </a:prstGeom>
        </p:spPr>
      </p:pic>
      <p:pic>
        <p:nvPicPr>
          <p:cNvPr id="14" name="Picture 13" descr="Flag of Portugal.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1000" y="3886200"/>
            <a:ext cx="1295400" cy="814251"/>
          </a:xfrm>
          <a:prstGeom prst="rect">
            <a:avLst/>
          </a:prstGeom>
        </p:spPr>
      </p:pic>
      <p:pic>
        <p:nvPicPr>
          <p:cNvPr id="15" name="Picture 14" descr="Flag of Russia.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15000" y="228600"/>
            <a:ext cx="1229591" cy="772885"/>
          </a:xfrm>
          <a:prstGeom prst="rect">
            <a:avLst/>
          </a:prstGeom>
        </p:spPr>
      </p:pic>
      <p:pic>
        <p:nvPicPr>
          <p:cNvPr id="16" name="Picture 15" descr="Flag of Spain.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391400" y="1524000"/>
            <a:ext cx="1293091" cy="8128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828800" y="1524000"/>
            <a:ext cx="5410200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dirty="0"/>
              <a:t>Issues in Science, Technology &amp; Innovation </a:t>
            </a:r>
            <a:r>
              <a:rPr lang="en-US" dirty="0" smtClean="0"/>
              <a:t>Policies.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Three States of Knowledge – Origins, Relationships &amp; </a:t>
            </a:r>
            <a:r>
              <a:rPr lang="en-US" dirty="0" smtClean="0"/>
              <a:t>Transitions.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Comprehensive Model of Technological </a:t>
            </a:r>
            <a:r>
              <a:rPr lang="en-US" dirty="0" smtClean="0"/>
              <a:t>Innovation.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Tools for Effective Knowledge </a:t>
            </a:r>
            <a:r>
              <a:rPr lang="en-US" dirty="0" smtClean="0"/>
              <a:t>Translation.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Tools for Successful Technology </a:t>
            </a:r>
            <a:r>
              <a:rPr lang="en-US" dirty="0" smtClean="0"/>
              <a:t>Transfer.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Tools for Achieving Invention </a:t>
            </a:r>
            <a:r>
              <a:rPr lang="en-US" dirty="0" smtClean="0"/>
              <a:t>Commercialization.</a:t>
            </a:r>
          </a:p>
          <a:p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Market Research </a:t>
            </a:r>
            <a:r>
              <a:rPr lang="en-US" dirty="0" smtClean="0"/>
              <a:t>Resources.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9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People using assistive devices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971800"/>
            <a:ext cx="8229600" cy="1981200"/>
          </a:xfrm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295400" y="5181600"/>
            <a:ext cx="6553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 </a:t>
            </a:r>
            <a:r>
              <a:rPr lang="en-US" dirty="0"/>
              <a:t>The </a:t>
            </a:r>
            <a:r>
              <a:rPr lang="en-US" dirty="0" smtClean="0"/>
              <a:t>contents </a:t>
            </a:r>
            <a:r>
              <a:rPr lang="en-US" dirty="0"/>
              <a:t>do not necessarily represent the policy of NIDILRR, ACL, HHS, and you should not assume endorsement by the Federal Government</a:t>
            </a:r>
            <a:r>
              <a:rPr lang="en-US" dirty="0" smtClean="0"/>
              <a:t>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981200"/>
          </a:xfrm>
        </p:spPr>
        <p:txBody>
          <a:bodyPr/>
          <a:lstStyle/>
          <a:p>
            <a:r>
              <a:rPr lang="en-US" sz="2800" dirty="0" smtClean="0">
                <a:latin typeface="Calibri" pitchFamily="34" charset="0"/>
              </a:rPr>
              <a:t>ACKNOWLEDGEMENT</a:t>
            </a:r>
            <a:r>
              <a:rPr lang="en-US" sz="2400" b="0" dirty="0" smtClean="0">
                <a:latin typeface="Calibri" pitchFamily="34" charset="0"/>
              </a:rPr>
              <a:t/>
            </a:r>
            <a:br>
              <a:rPr lang="en-US" sz="2400" b="0" dirty="0" smtClean="0">
                <a:latin typeface="Calibri" pitchFamily="34" charset="0"/>
              </a:rPr>
            </a:br>
            <a:r>
              <a:rPr lang="en-US" sz="1800" b="0" dirty="0" smtClean="0"/>
              <a:t>The </a:t>
            </a:r>
            <a:r>
              <a:rPr lang="en-US" sz="1800" b="0" dirty="0"/>
              <a:t>contents </a:t>
            </a:r>
            <a:r>
              <a:rPr lang="en-US" sz="1800" b="0" dirty="0" smtClean="0"/>
              <a:t>were created </a:t>
            </a:r>
            <a:r>
              <a:rPr lang="en-US" sz="1800" b="0" dirty="0"/>
              <a:t>under a </a:t>
            </a:r>
            <a:r>
              <a:rPr lang="en-US" sz="1800" b="0" dirty="0" smtClean="0"/>
              <a:t>cooperative agreement </a:t>
            </a:r>
            <a:r>
              <a:rPr lang="en-US" sz="1800" b="0" dirty="0"/>
              <a:t>from the </a:t>
            </a: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>National </a:t>
            </a:r>
            <a:r>
              <a:rPr lang="en-US" sz="1800" b="0" dirty="0"/>
              <a:t>Institute on Disability, Independent Living, and Rehabilitation Research </a:t>
            </a:r>
            <a:r>
              <a:rPr lang="en-US" sz="1800" b="0" dirty="0" smtClean="0"/>
              <a:t>(</a:t>
            </a:r>
            <a:r>
              <a:rPr lang="en-US" sz="1800" b="0" dirty="0"/>
              <a:t>#</a:t>
            </a:r>
            <a:r>
              <a:rPr lang="en-US" sz="1800" b="0" dirty="0" smtClean="0"/>
              <a:t>90DP0054)</a:t>
            </a:r>
            <a:r>
              <a:rPr lang="en-US" sz="1800" b="0" dirty="0"/>
              <a:t>.  NIDILRR is a Center within the Administration for Community Living (ACL), Department of Health and Human Services (HHS</a:t>
            </a:r>
            <a:r>
              <a:rPr lang="en-US" sz="1800" b="0" dirty="0" smtClean="0"/>
              <a:t>).</a:t>
            </a:r>
            <a:r>
              <a:rPr lang="en-US" sz="1800" b="0" dirty="0"/>
              <a:t> </a:t>
            </a:r>
            <a:endParaRPr lang="en-US" sz="18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What’s this session about?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906963"/>
          </a:xfrm>
        </p:spPr>
        <p:txBody>
          <a:bodyPr/>
          <a:lstStyle/>
          <a:p>
            <a:pPr marL="0" indent="0">
              <a:buNone/>
            </a:pPr>
            <a:r>
              <a:rPr lang="en-US" sz="2400" b="0" i="0" dirty="0" smtClean="0"/>
              <a:t>It’s about </a:t>
            </a:r>
            <a:r>
              <a:rPr lang="en-US" sz="2400" b="0" dirty="0" smtClean="0"/>
              <a:t>[Bridging the Gap] </a:t>
            </a:r>
            <a:r>
              <a:rPr lang="en-US" sz="2400" b="0" i="0" dirty="0" smtClean="0"/>
              <a:t>between government funding for R&amp;D and society’s need for beneficial deliverables:</a:t>
            </a:r>
          </a:p>
          <a:p>
            <a:r>
              <a:rPr lang="en-US" sz="2400" b="0" i="0" dirty="0" smtClean="0"/>
              <a:t>The free market forces of industry address most societal needs for technological innovation, except those too large, too small, too late or premature . . . </a:t>
            </a:r>
            <a:endParaRPr lang="en-US" sz="2400" b="0" i="0" dirty="0"/>
          </a:p>
          <a:p>
            <a:r>
              <a:rPr lang="en-US" sz="2400" b="0" i="0" dirty="0" smtClean="0"/>
              <a:t>Government’s address some of these “</a:t>
            </a:r>
            <a:r>
              <a:rPr lang="en-US" sz="2400" b="0" i="0" dirty="0"/>
              <a:t>m</a:t>
            </a:r>
            <a:r>
              <a:rPr lang="en-US" sz="2400" b="0" i="0" dirty="0" smtClean="0"/>
              <a:t>arket failures” by investing public funds, but success requires proper alignment between investment, value chain and results.</a:t>
            </a:r>
          </a:p>
          <a:p>
            <a:r>
              <a:rPr lang="en-US" sz="2400" b="0" i="0" dirty="0" smtClean="0"/>
              <a:t>Government sponsorship of university-led R&amp;D in AT field is </a:t>
            </a:r>
            <a:r>
              <a:rPr lang="en-US" sz="2400" b="0" u="sng" dirty="0" smtClean="0"/>
              <a:t>ineffective</a:t>
            </a:r>
            <a:r>
              <a:rPr lang="en-US" sz="2400" b="0" i="0" dirty="0" smtClean="0"/>
              <a:t>;  it requires sector realignment to </a:t>
            </a:r>
            <a:r>
              <a:rPr lang="en-US" sz="2400" b="0" i="0" smtClean="0"/>
              <a:t>deliver intended </a:t>
            </a:r>
            <a:r>
              <a:rPr lang="en-US" sz="2400" b="0" i="0" dirty="0" smtClean="0"/>
              <a:t>socio-economic outcomes and impacts.</a:t>
            </a:r>
            <a:endParaRPr lang="en-US" sz="2400" b="0" i="0" dirty="0"/>
          </a:p>
        </p:txBody>
      </p:sp>
    </p:spTree>
    <p:extLst>
      <p:ext uri="{BB962C8B-B14F-4D97-AF65-F5344CB8AC3E}">
        <p14:creationId xmlns:p14="http://schemas.microsoft.com/office/powerpoint/2010/main" val="269187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3581400"/>
            <a:ext cx="3429000" cy="2215991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Market Opportunity</a:t>
            </a:r>
          </a:p>
          <a:p>
            <a:pPr algn="ctr"/>
            <a:r>
              <a:rPr lang="en-US" sz="2400" b="1" dirty="0" err="1" smtClean="0">
                <a:latin typeface="Wingdings"/>
              </a:rPr>
              <a:t>ê</a:t>
            </a:r>
            <a:endParaRPr lang="en-US" sz="2400" b="1" dirty="0"/>
          </a:p>
          <a:p>
            <a:pPr algn="ctr"/>
            <a:r>
              <a:rPr lang="en-US" sz="2400" b="1" dirty="0" smtClean="0"/>
              <a:t>Industry R&amp;D</a:t>
            </a:r>
          </a:p>
          <a:p>
            <a:pPr algn="ctr"/>
            <a:r>
              <a:rPr lang="en-US" sz="2400" b="1" dirty="0" err="1" smtClean="0">
                <a:latin typeface="Wingdings"/>
              </a:rPr>
              <a:t>ê</a:t>
            </a:r>
            <a:endParaRPr lang="en-US" sz="2400" b="1" dirty="0" smtClean="0">
              <a:latin typeface="Wingdings"/>
            </a:endParaRPr>
          </a:p>
          <a:p>
            <a:pPr algn="ctr"/>
            <a:r>
              <a:rPr lang="en-US" sz="2400" b="1" dirty="0" smtClean="0"/>
              <a:t>Deliver Product</a:t>
            </a:r>
            <a:endParaRPr lang="en-US" sz="2400" b="1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0" indent="0">
              <a:buNone/>
            </a:pPr>
            <a:r>
              <a:rPr lang="en-US" sz="2800" b="0" i="0" dirty="0"/>
              <a:t>Industry </a:t>
            </a:r>
            <a:r>
              <a:rPr lang="en-US" sz="2800" b="0" i="0" dirty="0" smtClean="0"/>
              <a:t>delivers technological innovations to society when they meet standard </a:t>
            </a:r>
            <a:r>
              <a:rPr lang="en-US" sz="2800" b="0" i="0" dirty="0"/>
              <a:t>commercial market </a:t>
            </a:r>
            <a:r>
              <a:rPr lang="en-US" sz="2800" b="0" i="0" dirty="0" smtClean="0"/>
              <a:t>requirements (</a:t>
            </a:r>
            <a:r>
              <a:rPr lang="en-US" sz="2800" b="0" i="0" dirty="0"/>
              <a:t>m</a:t>
            </a:r>
            <a:r>
              <a:rPr lang="en-US" sz="2800" b="0" i="0" dirty="0" smtClean="0"/>
              <a:t>arket size; customer affluence; high profit margin; low entry barriers):</a:t>
            </a:r>
            <a:endParaRPr lang="en-US" sz="2800" b="0" i="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Commercial Innovation Markets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940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Conditions of Market Failure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z="2800" b="0" i="0" dirty="0"/>
              <a:t>When </a:t>
            </a:r>
            <a:r>
              <a:rPr lang="en-US" sz="2800" b="0" i="0" dirty="0" smtClean="0"/>
              <a:t>standard business conditions </a:t>
            </a:r>
            <a:r>
              <a:rPr lang="en-US" sz="2800" b="0" i="0" dirty="0"/>
              <a:t>are </a:t>
            </a:r>
            <a:r>
              <a:rPr lang="en-US" sz="2800" b="0" i="0" u="sng" dirty="0"/>
              <a:t>not</a:t>
            </a:r>
            <a:r>
              <a:rPr lang="en-US" sz="2800" b="0" i="0" dirty="0"/>
              <a:t> </a:t>
            </a:r>
            <a:r>
              <a:rPr lang="en-US" sz="2800" b="0" i="0" dirty="0" smtClean="0"/>
              <a:t>met -- but need is deemed important to society -- government’s </a:t>
            </a:r>
            <a:r>
              <a:rPr lang="en-US" sz="2800" b="0" i="0" dirty="0"/>
              <a:t>supply the necessary </a:t>
            </a:r>
            <a:r>
              <a:rPr lang="en-US" sz="2800" b="0" i="0" dirty="0" smtClean="0"/>
              <a:t>resources to fill market gaps.</a:t>
            </a:r>
          </a:p>
          <a:p>
            <a:r>
              <a:rPr lang="en-US" sz="2800" b="0" i="0" dirty="0" smtClean="0"/>
              <a:t>Science, Technology &amp; Innovation (STI) Policies address societal needs for ‘new to the world’ knowledge under conditions of market failure.</a:t>
            </a:r>
          </a:p>
          <a:p>
            <a:r>
              <a:rPr lang="en-US" sz="2800" b="0" i="0" dirty="0" smtClean="0"/>
              <a:t>Problems arise when people define ‘new knowledge’ only in the context of scholarship.</a:t>
            </a:r>
            <a:endParaRPr lang="en-US" sz="2800" b="0" i="0" dirty="0"/>
          </a:p>
        </p:txBody>
      </p:sp>
    </p:spTree>
    <p:extLst>
      <p:ext uri="{BB962C8B-B14F-4D97-AF65-F5344CB8AC3E}">
        <p14:creationId xmlns:p14="http://schemas.microsoft.com/office/powerpoint/2010/main" val="37165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Government STI Policies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4754563"/>
          </a:xfrm>
        </p:spPr>
        <p:txBody>
          <a:bodyPr/>
          <a:lstStyle/>
          <a:p>
            <a:pPr marL="0" indent="0">
              <a:buNone/>
            </a:pPr>
            <a:r>
              <a:rPr lang="en-US" sz="2800" b="0" i="0" dirty="0" smtClean="0"/>
              <a:t>Public tax dollars allocated to generate new knowledge outputs embodied in 3 different states:</a:t>
            </a:r>
          </a:p>
          <a:p>
            <a:pPr lvl="1">
              <a:spcAft>
                <a:spcPts val="600"/>
              </a:spcAft>
              <a:buFont typeface="Wingdings" charset="2"/>
              <a:buChar char="Ø"/>
            </a:pPr>
            <a:r>
              <a:rPr lang="en-US" sz="2400" b="0" i="0" dirty="0" smtClean="0"/>
              <a:t>Scientific research </a:t>
            </a:r>
            <a:r>
              <a:rPr lang="en-US" sz="1800" b="0" i="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400" b="0" i="0" dirty="0" smtClean="0"/>
              <a:t> </a:t>
            </a:r>
            <a:r>
              <a:rPr lang="en-US" sz="2400" dirty="0"/>
              <a:t>C</a:t>
            </a:r>
            <a:r>
              <a:rPr lang="en-US" sz="2400" i="0" dirty="0" smtClean="0"/>
              <a:t>onceptual Discoveries</a:t>
            </a:r>
            <a:r>
              <a:rPr lang="en-US" sz="2400" b="0" dirty="0"/>
              <a:t>	</a:t>
            </a:r>
            <a:r>
              <a:rPr lang="en-US" sz="2400" b="0" i="0" dirty="0" smtClean="0"/>
              <a:t>(</a:t>
            </a:r>
            <a:r>
              <a:rPr lang="en-US" sz="2400" b="0" i="1" dirty="0" smtClean="0"/>
              <a:t>know what </a:t>
            </a:r>
            <a:r>
              <a:rPr lang="en-US" sz="2400" b="0" dirty="0" smtClean="0"/>
              <a:t>?)</a:t>
            </a:r>
            <a:endParaRPr lang="en-US" sz="2400" b="0" i="0" dirty="0" smtClean="0"/>
          </a:p>
          <a:p>
            <a:pPr lvl="1">
              <a:spcAft>
                <a:spcPts val="600"/>
              </a:spcAft>
              <a:buFont typeface="Wingdings" charset="2"/>
              <a:buChar char="Ø"/>
            </a:pPr>
            <a:r>
              <a:rPr lang="en-US" sz="2400" b="0" i="0" dirty="0" smtClean="0"/>
              <a:t>Engineering Development </a:t>
            </a:r>
            <a:r>
              <a:rPr lang="en-US" sz="1800" b="0" i="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400" b="0" i="0" dirty="0" smtClean="0"/>
              <a:t> </a:t>
            </a:r>
            <a:r>
              <a:rPr lang="en-US" sz="2400" dirty="0"/>
              <a:t>T</a:t>
            </a:r>
            <a:r>
              <a:rPr lang="en-US" sz="2400" i="0" dirty="0" smtClean="0"/>
              <a:t>angible </a:t>
            </a:r>
            <a:r>
              <a:rPr lang="en-US" sz="2400" dirty="0"/>
              <a:t>I</a:t>
            </a:r>
            <a:r>
              <a:rPr lang="en-US" sz="2400" i="0" dirty="0" smtClean="0"/>
              <a:t>nventions</a:t>
            </a:r>
            <a:r>
              <a:rPr lang="en-US" sz="2400" b="0" dirty="0"/>
              <a:t>	</a:t>
            </a:r>
            <a:r>
              <a:rPr lang="en-US" sz="2400" b="0" dirty="0" smtClean="0"/>
              <a:t>(</a:t>
            </a:r>
            <a:r>
              <a:rPr lang="en-US" sz="2400" b="0" i="1" dirty="0" smtClean="0"/>
              <a:t>know how</a:t>
            </a:r>
            <a:r>
              <a:rPr lang="en-US" sz="2400" b="0" dirty="0" smtClean="0"/>
              <a:t> ?)</a:t>
            </a:r>
            <a:endParaRPr lang="en-US" sz="2400" b="0" i="0" dirty="0" smtClean="0"/>
          </a:p>
          <a:p>
            <a:pPr lvl="1">
              <a:spcAft>
                <a:spcPts val="600"/>
              </a:spcAft>
              <a:buFont typeface="Wingdings" charset="2"/>
              <a:buChar char="Ø"/>
            </a:pPr>
            <a:r>
              <a:rPr lang="en-US" sz="2400" b="0" i="0" dirty="0" smtClean="0"/>
              <a:t>Industrial Production </a:t>
            </a:r>
            <a:r>
              <a:rPr lang="en-US" sz="1800" b="0" i="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400" b="0" i="0" dirty="0" smtClean="0"/>
              <a:t> </a:t>
            </a:r>
            <a:r>
              <a:rPr lang="en-US" sz="2400" dirty="0"/>
              <a:t>P</a:t>
            </a:r>
            <a:r>
              <a:rPr lang="en-US" sz="2400" i="0" dirty="0" smtClean="0"/>
              <a:t>roduct </a:t>
            </a:r>
            <a:r>
              <a:rPr lang="en-US" sz="2400" dirty="0"/>
              <a:t>I</a:t>
            </a:r>
            <a:r>
              <a:rPr lang="en-US" sz="2400" i="0" dirty="0" smtClean="0"/>
              <a:t>nnovations</a:t>
            </a:r>
            <a:r>
              <a:rPr lang="en-US" sz="2400" b="0" i="0" dirty="0" smtClean="0"/>
              <a:t>         	(</a:t>
            </a:r>
            <a:r>
              <a:rPr lang="en-US" sz="2400" b="0" i="1" dirty="0" smtClean="0"/>
              <a:t>know why ?)</a:t>
            </a:r>
            <a:r>
              <a:rPr lang="en-US" sz="2400" b="0" i="0" dirty="0" smtClean="0"/>
              <a:t> </a:t>
            </a:r>
          </a:p>
          <a:p>
            <a:pPr marL="457200" lvl="1" indent="0">
              <a:buNone/>
            </a:pPr>
            <a:endParaRPr lang="en-US" sz="1600" b="0" dirty="0" smtClean="0"/>
          </a:p>
          <a:p>
            <a:pPr marL="457200" lvl="1" indent="0">
              <a:buNone/>
            </a:pPr>
            <a:endParaRPr lang="en-US" sz="1600" b="0" dirty="0" smtClean="0"/>
          </a:p>
          <a:p>
            <a:pPr marL="457200" lvl="1" indent="0">
              <a:buNone/>
            </a:pPr>
            <a:endParaRPr lang="en-US" sz="2400" b="0" i="0" dirty="0" smtClean="0"/>
          </a:p>
          <a:p>
            <a:pPr marL="0" indent="0">
              <a:buNone/>
            </a:pPr>
            <a:endParaRPr lang="en-US" sz="2800" b="0" i="0" dirty="0" smtClean="0"/>
          </a:p>
        </p:txBody>
      </p:sp>
    </p:spTree>
    <p:extLst>
      <p:ext uri="{BB962C8B-B14F-4D97-AF65-F5344CB8AC3E}">
        <p14:creationId xmlns:p14="http://schemas.microsoft.com/office/powerpoint/2010/main" val="29762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2057400"/>
            <a:ext cx="4953000" cy="3477875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r>
              <a:rPr lang="en-US" sz="2000" b="1" dirty="0" smtClean="0"/>
              <a:t>Need for fundamental knowledge</a:t>
            </a:r>
          </a:p>
          <a:p>
            <a:r>
              <a:rPr lang="en-US" sz="2000" b="1" dirty="0" smtClean="0">
                <a:latin typeface="Wingdings"/>
              </a:rPr>
              <a:t>	</a:t>
            </a:r>
            <a:r>
              <a:rPr lang="en-US" sz="2000" b="1" dirty="0" err="1" smtClean="0">
                <a:latin typeface="Wingdings"/>
              </a:rPr>
              <a:t>ê</a:t>
            </a:r>
            <a:endParaRPr lang="en-US" sz="2000" b="1" dirty="0" smtClean="0"/>
          </a:p>
          <a:p>
            <a:r>
              <a:rPr lang="en-US" sz="2000" b="1" dirty="0" smtClean="0"/>
              <a:t>Government</a:t>
            </a:r>
            <a:endParaRPr lang="en-US" sz="2000" b="1" dirty="0"/>
          </a:p>
          <a:p>
            <a:r>
              <a:rPr lang="en-US" sz="2000" b="1" dirty="0"/>
              <a:t>        </a:t>
            </a:r>
            <a:r>
              <a:rPr lang="en-US" sz="2000" b="1" dirty="0" err="1">
                <a:latin typeface="Wingdings"/>
              </a:rPr>
              <a:t>ê</a:t>
            </a:r>
            <a:endParaRPr lang="en-US" sz="2000" b="1" dirty="0"/>
          </a:p>
          <a:p>
            <a:r>
              <a:rPr lang="en-US" sz="2000" b="1" dirty="0" smtClean="0"/>
              <a:t>Universities </a:t>
            </a:r>
            <a:r>
              <a:rPr lang="en-US" sz="2000" b="1" dirty="0" err="1">
                <a:latin typeface="Wingdings"/>
              </a:rPr>
              <a:t>è</a:t>
            </a:r>
            <a:r>
              <a:rPr lang="en-US" sz="2000" b="1" dirty="0"/>
              <a:t>  </a:t>
            </a:r>
            <a:r>
              <a:rPr lang="en-US" sz="2000" b="1" dirty="0" smtClean="0"/>
              <a:t>Basic Research </a:t>
            </a:r>
          </a:p>
          <a:p>
            <a:r>
              <a:rPr lang="en-US" sz="2000" b="1" dirty="0" smtClean="0">
                <a:latin typeface="Wingdings"/>
              </a:rPr>
              <a:t>	</a:t>
            </a:r>
            <a:r>
              <a:rPr lang="en-US" sz="2000" b="1" dirty="0">
                <a:latin typeface="Wingdings"/>
              </a:rPr>
              <a:t>	</a:t>
            </a:r>
            <a:r>
              <a:rPr lang="en-US" sz="2000" b="1" dirty="0" smtClean="0">
                <a:latin typeface="Wingdings"/>
              </a:rPr>
              <a:t>  </a:t>
            </a:r>
            <a:r>
              <a:rPr lang="en-US" sz="2000" b="1" dirty="0" err="1" smtClean="0">
                <a:latin typeface="Wingdings"/>
              </a:rPr>
              <a:t>ê</a:t>
            </a:r>
            <a:endParaRPr lang="en-US" sz="2000" b="1" dirty="0" smtClean="0">
              <a:latin typeface="Wingdings"/>
            </a:endParaRPr>
          </a:p>
          <a:p>
            <a:pPr algn="ctr"/>
            <a:r>
              <a:rPr lang="en-US" sz="2000" b="1" dirty="0" smtClean="0"/>
              <a:t>Discoveries</a:t>
            </a:r>
          </a:p>
          <a:p>
            <a:pPr algn="ctr"/>
            <a:r>
              <a:rPr lang="en-US" sz="2000" b="1" dirty="0" err="1">
                <a:latin typeface="Wingdings"/>
              </a:rPr>
              <a:t>ê</a:t>
            </a:r>
            <a:endParaRPr lang="en-US" sz="2000" b="1" dirty="0"/>
          </a:p>
          <a:p>
            <a:r>
              <a:rPr lang="en-US" sz="2000" b="1" dirty="0" smtClean="0"/>
              <a:t>	Scholarly Publications</a:t>
            </a:r>
            <a:endParaRPr lang="en-US" sz="2000" b="1" dirty="0"/>
          </a:p>
          <a:p>
            <a:pPr algn="ctr"/>
            <a:r>
              <a:rPr lang="en-US" sz="2000" b="1" dirty="0" err="1" smtClean="0">
                <a:latin typeface="Wingdings"/>
              </a:rPr>
              <a:t>ê</a:t>
            </a:r>
            <a:endParaRPr lang="en-US" sz="2000" b="1" dirty="0"/>
          </a:p>
          <a:p>
            <a:pPr algn="ctr"/>
            <a:r>
              <a:rPr lang="en-US" sz="2000" b="1" dirty="0" smtClean="0"/>
              <a:t>Societal Impact ???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400" kern="1200" dirty="0">
                <a:solidFill>
                  <a:srgbClr val="000000"/>
                </a:solidFill>
                <a:ea typeface="+mn-ea"/>
                <a:cs typeface="+mn-cs"/>
              </a:rPr>
              <a:t>DISCOVERY STATE:  </a:t>
            </a:r>
            <a: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  <a:t>Governments sponsor universities </a:t>
            </a:r>
            <a:b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  <a:t>to expand the base of fundamental knowledge</a:t>
            </a:r>
            <a:r>
              <a:rPr lang="en-US" sz="2400" b="0" kern="1200" dirty="0" smtClean="0">
                <a:solidFill>
                  <a:srgbClr val="000000"/>
                </a:solidFill>
                <a:ea typeface="+mn-ea"/>
                <a:cs typeface="+mn-c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55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2590800"/>
            <a:ext cx="6629400" cy="2862322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 </a:t>
            </a:r>
            <a:r>
              <a:rPr lang="en-US" sz="2000" b="1" dirty="0" smtClean="0"/>
              <a:t>Need for breakthrough prototypes</a:t>
            </a:r>
          </a:p>
          <a:p>
            <a:pPr algn="ctr"/>
            <a:r>
              <a:rPr lang="en-US" sz="2000" b="1" dirty="0" smtClean="0"/>
              <a:t>	</a:t>
            </a:r>
            <a:r>
              <a:rPr lang="en-US" sz="2000" b="1" dirty="0" err="1" smtClean="0">
                <a:latin typeface="Wingdings"/>
              </a:rPr>
              <a:t>ê</a:t>
            </a:r>
            <a:r>
              <a:rPr lang="en-US" sz="2000" b="1" dirty="0" smtClean="0"/>
              <a:t>		</a:t>
            </a:r>
          </a:p>
          <a:p>
            <a:pPr algn="ctr"/>
            <a:r>
              <a:rPr lang="en-US" sz="2000" b="1" dirty="0" smtClean="0"/>
              <a:t>Government</a:t>
            </a:r>
            <a:endParaRPr lang="en-US" sz="2000" b="1" dirty="0"/>
          </a:p>
          <a:p>
            <a:r>
              <a:rPr lang="en-US" sz="2000" b="1" dirty="0"/>
              <a:t>      </a:t>
            </a:r>
            <a:r>
              <a:rPr lang="en-US" sz="2000" b="1" dirty="0" smtClean="0"/>
              <a:t>			</a:t>
            </a:r>
            <a:r>
              <a:rPr lang="en-US" sz="2000" b="1" dirty="0" smtClean="0">
                <a:latin typeface="Wingdings"/>
              </a:rPr>
              <a:t>  </a:t>
            </a:r>
            <a:r>
              <a:rPr lang="en-US" sz="2000" b="1" dirty="0" err="1" smtClean="0">
                <a:latin typeface="Wingdings"/>
              </a:rPr>
              <a:t>ê</a:t>
            </a:r>
            <a:endParaRPr lang="en-US" sz="2000" b="1" dirty="0" smtClean="0">
              <a:latin typeface="Wingdings"/>
            </a:endParaRPr>
          </a:p>
          <a:p>
            <a:pPr algn="ctr"/>
            <a:r>
              <a:rPr lang="en-US" sz="2000" b="1" dirty="0" smtClean="0"/>
              <a:t>Applied SR &amp; Experimental ED</a:t>
            </a:r>
          </a:p>
          <a:p>
            <a:pPr algn="ctr"/>
            <a:r>
              <a:rPr lang="en-US" sz="2000" b="1" dirty="0">
                <a:latin typeface="Wingdings"/>
              </a:rPr>
              <a:t> </a:t>
            </a:r>
            <a:r>
              <a:rPr lang="en-US" sz="2000" b="1" dirty="0" err="1">
                <a:latin typeface="Wingdings"/>
              </a:rPr>
              <a:t>ê</a:t>
            </a:r>
            <a:endParaRPr lang="en-US" sz="2000" b="1" dirty="0">
              <a:latin typeface="Wingdings"/>
            </a:endParaRPr>
          </a:p>
          <a:p>
            <a:pPr algn="ctr"/>
            <a:r>
              <a:rPr lang="en-US" sz="2000" b="1" dirty="0" smtClean="0"/>
              <a:t>Proof of Concept Prototypes</a:t>
            </a:r>
            <a:endParaRPr lang="en-US" sz="2000" b="1" dirty="0"/>
          </a:p>
          <a:p>
            <a:pPr algn="ctr"/>
            <a:r>
              <a:rPr lang="en-US" sz="2000" b="1" dirty="0" err="1" smtClean="0">
                <a:latin typeface="Wingdings"/>
              </a:rPr>
              <a:t>ê</a:t>
            </a:r>
            <a:endParaRPr lang="en-US" sz="2000" b="1" dirty="0" smtClean="0"/>
          </a:p>
          <a:p>
            <a:pPr algn="ctr"/>
            <a:r>
              <a:rPr lang="en-US" sz="2000" b="1" dirty="0" smtClean="0"/>
              <a:t>	Society Impact ???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400" kern="1200" dirty="0">
                <a:solidFill>
                  <a:srgbClr val="000000"/>
                </a:solidFill>
                <a:ea typeface="+mn-ea"/>
                <a:cs typeface="+mn-cs"/>
              </a:rPr>
              <a:t>INVENTION STATE:  </a:t>
            </a:r>
            <a: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  <a:t>Governments sponsor R&amp;D </a:t>
            </a:r>
            <a:b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  <a:t>laboratories to transform discoveries into</a:t>
            </a:r>
            <a:b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  <a:t> tangible prototypes in critical fields of practice.</a:t>
            </a:r>
            <a:b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59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2514600"/>
            <a:ext cx="5867400" cy="3139321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Product performance requirements</a:t>
            </a:r>
          </a:p>
          <a:p>
            <a:pPr algn="ctr"/>
            <a:r>
              <a:rPr lang="en-US" b="1" dirty="0" err="1" smtClean="0">
                <a:latin typeface="Wingdings"/>
              </a:rPr>
              <a:t>ê</a:t>
            </a:r>
            <a:endParaRPr lang="en-US" b="1" dirty="0" smtClean="0"/>
          </a:p>
          <a:p>
            <a:pPr algn="ctr"/>
            <a:r>
              <a:rPr lang="en-US" b="1" dirty="0" smtClean="0"/>
              <a:t>Government</a:t>
            </a:r>
          </a:p>
          <a:p>
            <a:pPr algn="ctr"/>
            <a:r>
              <a:rPr lang="en-US" b="1" dirty="0" smtClean="0"/>
              <a:t> </a:t>
            </a:r>
            <a:r>
              <a:rPr lang="en-US" b="1" dirty="0" err="1">
                <a:latin typeface="Wingdings"/>
              </a:rPr>
              <a:t>ê</a:t>
            </a:r>
            <a:endParaRPr lang="en-US" b="1" dirty="0"/>
          </a:p>
          <a:p>
            <a:pPr algn="ctr"/>
            <a:r>
              <a:rPr lang="en-US" b="1" dirty="0" smtClean="0"/>
              <a:t>Industry</a:t>
            </a:r>
          </a:p>
          <a:p>
            <a:r>
              <a:rPr lang="en-US" b="1" dirty="0" smtClean="0"/>
              <a:t>    		</a:t>
            </a:r>
            <a:r>
              <a:rPr lang="en-US" b="1" dirty="0" err="1" smtClean="0">
                <a:latin typeface="Wingdings"/>
              </a:rPr>
              <a:t>í</a:t>
            </a:r>
            <a:r>
              <a:rPr lang="en-US" b="1" dirty="0" smtClean="0">
                <a:latin typeface="Wingdings"/>
              </a:rPr>
              <a:t>     	</a:t>
            </a:r>
            <a:r>
              <a:rPr lang="en-US" b="1" dirty="0" err="1" smtClean="0">
                <a:latin typeface="Wingdings"/>
              </a:rPr>
              <a:t>î</a:t>
            </a:r>
            <a:endParaRPr lang="en-US" b="1" dirty="0" smtClean="0"/>
          </a:p>
          <a:p>
            <a:r>
              <a:rPr lang="en-US" b="1" dirty="0"/>
              <a:t>	</a:t>
            </a:r>
            <a:r>
              <a:rPr lang="en-US" b="1" dirty="0" smtClean="0"/>
              <a:t>Universities 	&amp;	Government Labs</a:t>
            </a:r>
            <a:endParaRPr lang="en-US" b="1" dirty="0"/>
          </a:p>
          <a:p>
            <a:pPr algn="ctr"/>
            <a:r>
              <a:rPr lang="en-US" b="1" dirty="0" err="1" smtClean="0">
                <a:latin typeface="Wingdings"/>
              </a:rPr>
              <a:t>ê</a:t>
            </a:r>
            <a:endParaRPr lang="en-US" b="1" dirty="0" smtClean="0">
              <a:latin typeface="Wingdings"/>
            </a:endParaRPr>
          </a:p>
          <a:p>
            <a:pPr algn="ctr"/>
            <a:r>
              <a:rPr lang="en-US" b="1" dirty="0" smtClean="0"/>
              <a:t>Functional Product</a:t>
            </a:r>
          </a:p>
          <a:p>
            <a:pPr algn="ctr"/>
            <a:r>
              <a:rPr lang="en-US" b="1" dirty="0" err="1" smtClean="0">
                <a:latin typeface="Wingdings"/>
              </a:rPr>
              <a:t>ê</a:t>
            </a:r>
            <a:endParaRPr lang="en-US" b="1" dirty="0">
              <a:latin typeface="Wingdings"/>
            </a:endParaRPr>
          </a:p>
          <a:p>
            <a:pPr algn="ctr"/>
            <a:r>
              <a:rPr lang="en-US" b="1" dirty="0" smtClean="0"/>
              <a:t>Industry delivers product to Government</a:t>
            </a:r>
            <a:endParaRPr lang="en-US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kern="1200" dirty="0">
                <a:solidFill>
                  <a:srgbClr val="000000"/>
                </a:solidFill>
                <a:ea typeface="+mn-ea"/>
                <a:cs typeface="+mn-cs"/>
              </a:rPr>
              <a:t>INNOVATION STATE: </a:t>
            </a:r>
            <a:r>
              <a:rPr lang="en-US" sz="2000" b="0" kern="1200" dirty="0">
                <a:solidFill>
                  <a:srgbClr val="000000"/>
                </a:solidFill>
                <a:ea typeface="+mn-ea"/>
                <a:cs typeface="+mn-cs"/>
              </a:rPr>
              <a:t> Governments sponsor industry to design,</a:t>
            </a:r>
            <a:br>
              <a:rPr lang="en-US" sz="2000" b="0" kern="1200" dirty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en-US" sz="2000" b="0" kern="1200" dirty="0">
                <a:solidFill>
                  <a:srgbClr val="000000"/>
                </a:solidFill>
                <a:ea typeface="+mn-ea"/>
                <a:cs typeface="+mn-cs"/>
              </a:rPr>
              <a:t>build, test and deliver next generation products – meeting</a:t>
            </a:r>
            <a:br>
              <a:rPr lang="en-US" sz="2000" b="0" kern="1200" dirty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en-US" sz="2000" b="0" kern="1200" dirty="0">
                <a:solidFill>
                  <a:srgbClr val="000000"/>
                </a:solidFill>
                <a:ea typeface="+mn-ea"/>
                <a:cs typeface="+mn-cs"/>
              </a:rPr>
              <a:t>pre-determined specifications – and then serve as primary</a:t>
            </a:r>
            <a:br>
              <a:rPr lang="en-US" sz="2000" b="0" kern="1200" dirty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en-US" sz="2000" b="0" kern="1200" dirty="0">
                <a:solidFill>
                  <a:srgbClr val="000000"/>
                </a:solidFill>
                <a:ea typeface="+mn-ea"/>
                <a:cs typeface="+mn-cs"/>
              </a:rPr>
              <a:t>customer for the resulting products</a:t>
            </a:r>
            <a:r>
              <a:rPr lang="en-US" sz="2000" b="0" kern="1200" dirty="0" smtClean="0">
                <a:solidFill>
                  <a:srgbClr val="000000"/>
                </a:solidFill>
                <a:ea typeface="+mn-ea"/>
                <a:cs typeface="+mn-c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16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Innovation in AT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Given that industry leads product innovation, what does AT industry need?</a:t>
            </a:r>
          </a:p>
          <a:p>
            <a:pPr>
              <a:buFontTx/>
              <a:buChar char="-"/>
            </a:pPr>
            <a:r>
              <a:rPr lang="en-US" sz="2400" b="0" dirty="0" smtClean="0"/>
              <a:t>New fundamental discoveries in basic science?</a:t>
            </a:r>
          </a:p>
          <a:p>
            <a:pPr>
              <a:buFontTx/>
              <a:buChar char="-"/>
            </a:pPr>
            <a:r>
              <a:rPr lang="en-US" sz="2400" b="0" dirty="0"/>
              <a:t>E</a:t>
            </a:r>
            <a:r>
              <a:rPr lang="en-US" sz="2400" b="0" dirty="0" smtClean="0"/>
              <a:t>ntrepreneurs reinventing ‘square wheels’?</a:t>
            </a:r>
          </a:p>
          <a:p>
            <a:pPr>
              <a:buFontTx/>
              <a:buChar char="-"/>
            </a:pPr>
            <a:r>
              <a:rPr lang="en-US" sz="2400" b="0" dirty="0"/>
              <a:t>F</a:t>
            </a:r>
            <a:r>
              <a:rPr lang="en-US" sz="2400" b="0" dirty="0" smtClean="0"/>
              <a:t>aculty and students supplying bright ideas and alpha prototypes in their spare time?</a:t>
            </a:r>
          </a:p>
          <a:p>
            <a:pPr marL="0" indent="0">
              <a:buNone/>
            </a:pPr>
            <a:r>
              <a:rPr lang="en-US" sz="2400" b="0" dirty="0" smtClean="0"/>
              <a:t>No!  The AT industry needs governments to define critical performance requirements, and supply the missing market conditions:  Reimbursement, Infrastructure and Information ( ‘Public Procurement for </a:t>
            </a:r>
            <a:r>
              <a:rPr lang="en-US" sz="2400" b="0" dirty="0" err="1" smtClean="0"/>
              <a:t>Innovaiton</a:t>
            </a:r>
            <a:r>
              <a:rPr lang="en-US" sz="2400" b="0" dirty="0" smtClean="0"/>
              <a:t>’)!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78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43466</TotalTime>
  <Words>690</Words>
  <Application>Microsoft Office PowerPoint</Application>
  <PresentationFormat>On-screen Show (4:3)</PresentationFormat>
  <Paragraphs>94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Default Design</vt:lpstr>
      <vt:lpstr>Bridging the Deliverable Gap: Improving Government’s approach to innovation intending social benefit.</vt:lpstr>
      <vt:lpstr>What’s this session about?</vt:lpstr>
      <vt:lpstr>Commercial Innovation Markets</vt:lpstr>
      <vt:lpstr>Conditions of Market Failure</vt:lpstr>
      <vt:lpstr>Government STI Policies</vt:lpstr>
      <vt:lpstr>DISCOVERY STATE:  Governments sponsor universities  to expand the base of fundamental knowledge.</vt:lpstr>
      <vt:lpstr>INVENTION STATE:  Governments sponsor R&amp;D  laboratories to transform discoveries into  tangible prototypes in critical fields of practice. </vt:lpstr>
      <vt:lpstr>INNOVATION STATE:  Governments sponsor industry to design, build, test and deliver next generation products – meeting pre-determined specifications – and then serve as primary customer for the resulting products.</vt:lpstr>
      <vt:lpstr>Innovation in AT</vt:lpstr>
      <vt:lpstr>Related Publications</vt:lpstr>
      <vt:lpstr>PowerPoint Presentation</vt:lpstr>
      <vt:lpstr>ACKNOWLEDGEMENT The contents were created under a cooperative agreement from the  National Institute on Disability, Independent Living, and Rehabilitation Research (#90DP0054).  NIDILRR is a Center within the Administration for Community Living (ACL), Department of Health and Human Services (HHS). 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Theoretical Discussions: Operationalizing Knowledge Translation for Successful AT Commercialization</dc:title>
  <dc:creator>jlflagg</dc:creator>
  <cp:lastModifiedBy>lyarnes</cp:lastModifiedBy>
  <cp:revision>528</cp:revision>
  <cp:lastPrinted>2011-02-24T17:27:05Z</cp:lastPrinted>
  <dcterms:created xsi:type="dcterms:W3CDTF">2011-02-28T18:02:26Z</dcterms:created>
  <dcterms:modified xsi:type="dcterms:W3CDTF">2018-04-23T14:11:36Z</dcterms:modified>
</cp:coreProperties>
</file>