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677" r:id="rId3"/>
    <p:sldId id="683" r:id="rId4"/>
    <p:sldId id="685" r:id="rId5"/>
    <p:sldId id="672" r:id="rId6"/>
    <p:sldId id="671" r:id="rId7"/>
    <p:sldId id="654" r:id="rId8"/>
    <p:sldId id="657" r:id="rId9"/>
    <p:sldId id="648" r:id="rId10"/>
    <p:sldId id="684" r:id="rId11"/>
    <p:sldId id="686" r:id="rId12"/>
    <p:sldId id="42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97792" autoAdjust="0"/>
  </p:normalViewPr>
  <p:slideViewPr>
    <p:cSldViewPr>
      <p:cViewPr varScale="1">
        <p:scale>
          <a:sx n="64" d="100"/>
          <a:sy n="64" d="100"/>
        </p:scale>
        <p:origin x="78" y="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C3D9057C-920D-7D43-97CD-F1F1C55AA8A3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9DC8AE2A-6A7C-1A4F-8CB5-DCE9E2AD3F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22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B65E52B4-920F-4B8F-9C45-A5D4B82778AA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2041ACC6-FECB-4CCD-9158-4A95CF894A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92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6A8B52-B906-4F6F-9252-2BFBE7DC95C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3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6A8B52-B906-4F6F-9252-2BFBE7DC95CC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1EE9-0D43-47E8-9223-B271712A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AC0D-D91A-40BC-A4C6-6B1E9D0B7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B1B5-DA1C-48FE-8CF1-119D71807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FC86-8EBD-4FA4-B8E0-EAEB7040C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D7C6-0E23-4EA6-BFFB-C73778FD2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t4t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 no sine wav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B434-01AE-4249-A135-664B00F5D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318F-E589-4CBA-8DDE-14648B3B1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C0E4-9C25-4B41-AE83-0ABC0AE94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9E7C-CB4D-41D1-B643-9D7644273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8ECF-FE31-4C47-BF4B-D49A18CE9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D52F-0F9D-4AB2-AE23-A6E1A3798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CC07-8F96-4ACF-8C7D-95E6A355C0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0" y="59436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38ED-FB34-4E84-94C1-80FD39DEC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KT4TT logo med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38100"/>
            <a:ext cx="1295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p:hf sldNum="0" hdr="0" ftr="0" dt="0"/>
  <p:txStyles>
    <p:titleStyle>
      <a:lvl1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ts val="1200"/>
        </a:spcBef>
        <a:spcAft>
          <a:spcPts val="30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hhp.buffalo.edu/cat/kt4t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aknonomic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82000" cy="1676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Is One Minute Madness??</a:t>
            </a:r>
            <a:endParaRPr lang="en-US" sz="3200" b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0" i="0" dirty="0" smtClean="0"/>
              <a:t>Joseph P. Lane</a:t>
            </a:r>
          </a:p>
          <a:p>
            <a:pPr algn="ctr" eaLnBrk="1" hangingPunct="1">
              <a:buFontTx/>
              <a:buNone/>
            </a:pPr>
            <a:endParaRPr lang="en-US" sz="2800" b="0" i="0" dirty="0" smtClean="0"/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Center on Knowledge Translation for Technology Transfer</a:t>
            </a:r>
          </a:p>
          <a:p>
            <a:pPr algn="ctr" eaLnBrk="1" hangingPunct="1">
              <a:buFontTx/>
              <a:buNone/>
            </a:pPr>
            <a:r>
              <a:rPr lang="en-US" sz="2400" b="0" i="0" dirty="0">
                <a:hlinkClick r:id="rId3"/>
              </a:rPr>
              <a:t>http://sphhp.buffalo.edu/cat/</a:t>
            </a:r>
            <a:r>
              <a:rPr lang="en-US" sz="2400" b="0" i="0" dirty="0" smtClean="0">
                <a:hlinkClick r:id="rId3"/>
              </a:rPr>
              <a:t>kt4tt.html</a:t>
            </a:r>
            <a:endParaRPr lang="en-US" sz="2400" b="0" i="0" dirty="0" smtClean="0"/>
          </a:p>
          <a:p>
            <a:pPr algn="ctr" eaLnBrk="1" hangingPunct="1">
              <a:buFontTx/>
              <a:buNone/>
            </a:pPr>
            <a:r>
              <a:rPr lang="en-US" sz="2400" b="0" i="0" dirty="0" smtClean="0"/>
              <a:t>University at Buffalo (SUNY)</a:t>
            </a:r>
          </a:p>
          <a:p>
            <a:pPr algn="ctr"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382000" cy="1676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Is One Minute Madness??</a:t>
            </a:r>
            <a:endParaRPr lang="en-US" sz="3200" b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13716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z="2800" b="0" i="0" dirty="0" smtClean="0"/>
              <a:t>No! One minute is enough time, but only </a:t>
            </a:r>
            <a:r>
              <a:rPr lang="en-US" sz="2800" b="0" u="sng" dirty="0" smtClean="0"/>
              <a:t>if</a:t>
            </a:r>
            <a:r>
              <a:rPr lang="en-US" sz="2800" b="0" i="0" dirty="0" smtClean="0"/>
              <a:t> your message is carefully tailored to personal incentives of the target audience.  </a:t>
            </a:r>
          </a:p>
        </p:txBody>
      </p:sp>
    </p:spTree>
    <p:extLst>
      <p:ext uri="{BB962C8B-B14F-4D97-AF65-F5344CB8AC3E}">
        <p14:creationId xmlns:p14="http://schemas.microsoft.com/office/powerpoint/2010/main" val="3482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g of Chin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81600"/>
            <a:ext cx="1295400" cy="838200"/>
          </a:xfrm>
          <a:prstGeom prst="rect">
            <a:avLst/>
          </a:prstGeom>
        </p:spPr>
      </p:pic>
      <p:pic>
        <p:nvPicPr>
          <p:cNvPr id="6" name="Picture 5" descr="Flag of the Netherland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1293091" cy="812800"/>
          </a:xfrm>
          <a:prstGeom prst="rect">
            <a:avLst/>
          </a:prstGeom>
        </p:spPr>
      </p:pic>
      <p:pic>
        <p:nvPicPr>
          <p:cNvPr id="7" name="Picture 6" descr="Flag of Finlan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38399"/>
            <a:ext cx="1295400" cy="814251"/>
          </a:xfrm>
          <a:prstGeom prst="rect">
            <a:avLst/>
          </a:prstGeom>
        </p:spPr>
      </p:pic>
      <p:pic>
        <p:nvPicPr>
          <p:cNvPr id="8" name="Picture 7" descr="Flag of France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2743200"/>
            <a:ext cx="1295400" cy="869623"/>
          </a:xfrm>
          <a:prstGeom prst="rect">
            <a:avLst/>
          </a:prstGeom>
        </p:spPr>
      </p:pic>
      <p:pic>
        <p:nvPicPr>
          <p:cNvPr id="9" name="Picture 8" descr="German flag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04800"/>
            <a:ext cx="1219200" cy="766354"/>
          </a:xfrm>
          <a:prstGeom prst="rect">
            <a:avLst/>
          </a:prstGeom>
        </p:spPr>
      </p:pic>
      <p:pic>
        <p:nvPicPr>
          <p:cNvPr id="10" name="Picture 9" descr="Flag of Greece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410200"/>
            <a:ext cx="1333500" cy="838200"/>
          </a:xfrm>
          <a:prstGeom prst="rect">
            <a:avLst/>
          </a:prstGeom>
        </p:spPr>
      </p:pic>
      <p:pic>
        <p:nvPicPr>
          <p:cNvPr id="11" name="Picture 10" descr="Flag of Italy.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28600"/>
            <a:ext cx="1219200" cy="766354"/>
          </a:xfrm>
          <a:prstGeom prst="rect">
            <a:avLst/>
          </a:prstGeom>
        </p:spPr>
      </p:pic>
      <p:pic>
        <p:nvPicPr>
          <p:cNvPr id="12" name="Picture 11" descr="Flag of Japan.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228600"/>
            <a:ext cx="1219200" cy="766354"/>
          </a:xfrm>
          <a:prstGeom prst="rect">
            <a:avLst/>
          </a:prstGeom>
        </p:spPr>
      </p:pic>
      <p:pic>
        <p:nvPicPr>
          <p:cNvPr id="13" name="Picture 12" descr="Flag of South Korea.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4114800"/>
            <a:ext cx="1295400" cy="814252"/>
          </a:xfrm>
          <a:prstGeom prst="rect">
            <a:avLst/>
          </a:prstGeom>
        </p:spPr>
      </p:pic>
      <p:pic>
        <p:nvPicPr>
          <p:cNvPr id="14" name="Picture 13" descr="Flag of Portugal.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886200"/>
            <a:ext cx="1295400" cy="814251"/>
          </a:xfrm>
          <a:prstGeom prst="rect">
            <a:avLst/>
          </a:prstGeom>
        </p:spPr>
      </p:pic>
      <p:pic>
        <p:nvPicPr>
          <p:cNvPr id="15" name="Picture 14" descr="Flag of Russia.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228600"/>
            <a:ext cx="1229591" cy="772885"/>
          </a:xfrm>
          <a:prstGeom prst="rect">
            <a:avLst/>
          </a:prstGeom>
        </p:spPr>
      </p:pic>
      <p:pic>
        <p:nvPicPr>
          <p:cNvPr id="16" name="Picture 15" descr="Flag of Spain.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1400" y="1524000"/>
            <a:ext cx="1293091" cy="812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8800" y="1524000"/>
            <a:ext cx="5410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/>
              <a:t>Issues in Science, Technology &amp; Innovation </a:t>
            </a:r>
            <a:r>
              <a:rPr lang="en-US" b="1" dirty="0" smtClean="0"/>
              <a:t>Policies.</a:t>
            </a:r>
          </a:p>
          <a:p>
            <a:pPr marL="285750" indent="-285750">
              <a:buFont typeface="Wingdings" charset="2"/>
              <a:buChar char="Ø"/>
            </a:pPr>
            <a:endParaRPr lang="en-US" b="1" dirty="0"/>
          </a:p>
          <a:p>
            <a:pPr marL="285750" indent="-285750">
              <a:buFont typeface="Wingdings" charset="2"/>
              <a:buChar char="Ø"/>
            </a:pPr>
            <a:r>
              <a:rPr lang="en-US" b="1" dirty="0"/>
              <a:t>Three States of Knowledge – Origins, Relationships &amp; </a:t>
            </a:r>
            <a:r>
              <a:rPr lang="en-US" b="1" dirty="0" smtClean="0"/>
              <a:t>Transitions.</a:t>
            </a:r>
          </a:p>
          <a:p>
            <a:pPr marL="285750" indent="-285750">
              <a:buFont typeface="Wingdings" charset="2"/>
              <a:buChar char="Ø"/>
            </a:pPr>
            <a:endParaRPr lang="en-US" b="1" dirty="0"/>
          </a:p>
          <a:p>
            <a:pPr marL="285750" indent="-285750">
              <a:buFont typeface="Wingdings" charset="2"/>
              <a:buChar char="Ø"/>
            </a:pPr>
            <a:r>
              <a:rPr lang="en-US" b="1" dirty="0"/>
              <a:t>Comprehensive Model of Technological </a:t>
            </a:r>
            <a:r>
              <a:rPr lang="en-US" b="1" dirty="0" smtClean="0"/>
              <a:t>Innovation.</a:t>
            </a:r>
          </a:p>
          <a:p>
            <a:pPr marL="285750" indent="-285750">
              <a:buFont typeface="Wingdings" charset="2"/>
              <a:buChar char="Ø"/>
            </a:pPr>
            <a:endParaRPr lang="en-US" b="1" dirty="0"/>
          </a:p>
          <a:p>
            <a:pPr marL="285750" indent="-285750">
              <a:buFont typeface="Wingdings" charset="2"/>
              <a:buChar char="Ø"/>
            </a:pPr>
            <a:r>
              <a:rPr lang="en-US" b="1" dirty="0"/>
              <a:t>Tools for Effective Knowledge </a:t>
            </a:r>
            <a:r>
              <a:rPr lang="en-US" b="1" dirty="0" smtClean="0"/>
              <a:t>Translation.</a:t>
            </a:r>
          </a:p>
          <a:p>
            <a:pPr marL="285750" indent="-285750">
              <a:buFont typeface="Wingdings" charset="2"/>
              <a:buChar char="Ø"/>
            </a:pPr>
            <a:endParaRPr lang="en-US" b="1" dirty="0"/>
          </a:p>
          <a:p>
            <a:pPr marL="285750" indent="-285750">
              <a:buFont typeface="Wingdings" charset="2"/>
              <a:buChar char="Ø"/>
            </a:pPr>
            <a:r>
              <a:rPr lang="en-US" b="1" dirty="0"/>
              <a:t>Tools for Successful Technology </a:t>
            </a:r>
            <a:r>
              <a:rPr lang="en-US" b="1" dirty="0" smtClean="0"/>
              <a:t>Transfer.</a:t>
            </a:r>
          </a:p>
          <a:p>
            <a:pPr marL="285750" indent="-285750">
              <a:buFont typeface="Wingdings" charset="2"/>
              <a:buChar char="Ø"/>
            </a:pPr>
            <a:endParaRPr lang="en-US" b="1" dirty="0"/>
          </a:p>
          <a:p>
            <a:pPr marL="285750" indent="-285750">
              <a:buFont typeface="Wingdings" charset="2"/>
              <a:buChar char="Ø"/>
            </a:pPr>
            <a:r>
              <a:rPr lang="en-US" b="1" dirty="0"/>
              <a:t>Tools for Achieving Invention </a:t>
            </a:r>
            <a:r>
              <a:rPr lang="en-US" b="1" dirty="0" smtClean="0"/>
              <a:t>Commercialization.</a:t>
            </a:r>
          </a:p>
          <a:p>
            <a:endParaRPr lang="en-US" b="1" dirty="0"/>
          </a:p>
          <a:p>
            <a:pPr marL="285750" indent="-285750">
              <a:buFont typeface="Wingdings" charset="2"/>
              <a:buChar char="Ø"/>
            </a:pPr>
            <a:r>
              <a:rPr lang="en-US" b="1" dirty="0"/>
              <a:t>Market Research </a:t>
            </a:r>
            <a:r>
              <a:rPr lang="en-US" b="1" dirty="0" smtClean="0"/>
              <a:t>Resources.</a:t>
            </a:r>
            <a:endParaRPr lang="en-US" b="1" dirty="0"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eople using assistive devic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971800"/>
            <a:ext cx="8229600" cy="1981200"/>
          </a:xfrm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295400" y="51816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dirty="0"/>
              <a:t>The </a:t>
            </a:r>
            <a:r>
              <a:rPr lang="en-US" dirty="0" smtClean="0"/>
              <a:t>contents </a:t>
            </a:r>
            <a:r>
              <a:rPr lang="en-US" dirty="0"/>
              <a:t>do not necessarily represent the policy of NIDILRR, ACL, HHS, and you should not assume endorsement by the Federal Government</a:t>
            </a:r>
            <a:r>
              <a:rPr lang="en-US" dirty="0" smtClean="0"/>
              <a:t>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ACKNOWLEDGEMENT</a:t>
            </a:r>
            <a:r>
              <a:rPr lang="en-US" sz="2400" b="0" dirty="0" smtClean="0">
                <a:latin typeface="Calibri" pitchFamily="34" charset="0"/>
              </a:rPr>
              <a:t/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1800" b="0" dirty="0" smtClean="0"/>
              <a:t>The </a:t>
            </a:r>
            <a:r>
              <a:rPr lang="en-US" sz="1800" b="0" dirty="0"/>
              <a:t>contents </a:t>
            </a:r>
            <a:r>
              <a:rPr lang="en-US" sz="1800" b="0" dirty="0" smtClean="0"/>
              <a:t>were created </a:t>
            </a:r>
            <a:r>
              <a:rPr lang="en-US" sz="1800" b="0" dirty="0"/>
              <a:t>under a </a:t>
            </a:r>
            <a:r>
              <a:rPr lang="en-US" sz="1800" b="0" dirty="0" smtClean="0"/>
              <a:t>cooperative agreement </a:t>
            </a:r>
            <a:r>
              <a:rPr lang="en-US" sz="1800" b="0" dirty="0"/>
              <a:t>from the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National </a:t>
            </a:r>
            <a:r>
              <a:rPr lang="en-US" sz="1800" b="0" dirty="0"/>
              <a:t>Institute on Disability, Independent Living, and Rehabilitation Research </a:t>
            </a:r>
            <a:r>
              <a:rPr lang="en-US" sz="1800" b="0" dirty="0" smtClean="0"/>
              <a:t>(</a:t>
            </a:r>
            <a:r>
              <a:rPr lang="en-US" sz="1800" b="0" dirty="0"/>
              <a:t>#</a:t>
            </a:r>
            <a:r>
              <a:rPr lang="en-US" sz="1800" b="0" dirty="0" smtClean="0"/>
              <a:t>90DP0054)</a:t>
            </a:r>
            <a:r>
              <a:rPr lang="en-US" sz="1800" b="0" dirty="0"/>
              <a:t>.  NIDILRR is a Center within the Administration for Community Living (ACL), Department of Health and Human Services (HHS</a:t>
            </a:r>
            <a:r>
              <a:rPr lang="en-US" sz="1800" b="0" dirty="0" smtClean="0"/>
              <a:t>).</a:t>
            </a:r>
            <a:r>
              <a:rPr lang="en-US" sz="1800" b="0" dirty="0"/>
              <a:t> 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4419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36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  <a:t>“The single biggest problem in communication is the </a:t>
            </a:r>
            <a:r>
              <a:rPr lang="en-US" sz="3600" b="0" i="1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  <a:t>illusion </a:t>
            </a:r>
            <a:r>
              <a:rPr lang="en-US" sz="36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  <a:t>that it has taken place”</a:t>
            </a:r>
            <a:br>
              <a:rPr lang="en-US" sz="36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36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36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32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  <a:t>				</a:t>
            </a:r>
            <a:r>
              <a:rPr lang="en-US" sz="3200" b="0" dirty="0" smtClean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  <a:t>- </a:t>
            </a:r>
            <a:r>
              <a:rPr lang="en-US" sz="32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  <a:t>George Bernard Shaw</a:t>
            </a:r>
            <a:br>
              <a:rPr lang="en-US" sz="3200" b="0" dirty="0">
                <a:solidFill>
                  <a:srgbClr val="800000"/>
                </a:solidFill>
                <a:latin typeface="Arial" charset="0"/>
                <a:ea typeface="MS PGothic" charset="0"/>
                <a:cs typeface="Arial" charset="0"/>
              </a:rPr>
            </a:b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471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ference room with audience and a speaker presenting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9144000" cy="3568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z="3200" dirty="0"/>
              <a:t>Toronto Rehab Research </a:t>
            </a:r>
            <a:r>
              <a:rPr lang="en-US" sz="3200" dirty="0" smtClean="0"/>
              <a:t>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2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sz="2800" dirty="0" smtClean="0"/>
              <a:t>Increasing Ratio of </a:t>
            </a:r>
            <a:r>
              <a:rPr lang="en-US" sz="2800" i="1" dirty="0" smtClean="0"/>
              <a:t>Noise to Signal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495801"/>
          </a:xfrm>
        </p:spPr>
        <p:txBody>
          <a:bodyPr/>
          <a:lstStyle/>
          <a:p>
            <a:pPr marL="342900" lvl="1" indent="-342900">
              <a:lnSpc>
                <a:spcPct val="140000"/>
              </a:lnSpc>
              <a:buFontTx/>
              <a:buChar char="•"/>
            </a:pPr>
            <a:r>
              <a:rPr lang="en-US" sz="2400" dirty="0" smtClean="0"/>
              <a:t>Students, Practitioners, Professionals </a:t>
            </a:r>
            <a:r>
              <a:rPr lang="en-US" sz="2400" b="0" i="0" dirty="0" smtClean="0"/>
              <a:t>– </a:t>
            </a:r>
            <a:r>
              <a:rPr lang="en-US" sz="2400" b="0" dirty="0" smtClean="0"/>
              <a:t>We are all </a:t>
            </a:r>
            <a:r>
              <a:rPr lang="en-US" sz="2400" b="0" dirty="0"/>
              <a:t>c</a:t>
            </a:r>
            <a:r>
              <a:rPr lang="en-US" sz="2400" b="0" dirty="0" smtClean="0"/>
              <a:t>onstantly bombarded with new information vying for our attention, interest and action:</a:t>
            </a:r>
          </a:p>
          <a:p>
            <a:pPr marL="742950" lvl="2" indent="-342900">
              <a:lnSpc>
                <a:spcPct val="140000"/>
              </a:lnSpc>
            </a:pPr>
            <a:r>
              <a:rPr lang="en-US" dirty="0" smtClean="0"/>
              <a:t>Information communicated </a:t>
            </a:r>
            <a:r>
              <a:rPr lang="en-US" i="1" dirty="0" smtClean="0"/>
              <a:t>to us </a:t>
            </a:r>
            <a:r>
              <a:rPr lang="en-US" dirty="0" smtClean="0"/>
              <a:t>for our adoption and use.</a:t>
            </a:r>
          </a:p>
          <a:p>
            <a:pPr marL="742950" lvl="2" indent="-342900">
              <a:lnSpc>
                <a:spcPct val="140000"/>
              </a:lnSpc>
            </a:pPr>
            <a:r>
              <a:rPr lang="en-US" i="0" dirty="0" smtClean="0"/>
              <a:t>Information </a:t>
            </a:r>
            <a:r>
              <a:rPr lang="en-US" dirty="0" smtClean="0"/>
              <a:t>we </a:t>
            </a:r>
            <a:r>
              <a:rPr lang="en-US" i="0" dirty="0" smtClean="0"/>
              <a:t>assess for communication </a:t>
            </a:r>
            <a:r>
              <a:rPr lang="en-US" i="1" dirty="0" smtClean="0"/>
              <a:t>to others </a:t>
            </a:r>
            <a:r>
              <a:rPr lang="en-US" i="0" dirty="0" smtClean="0"/>
              <a:t>for their adoption and use.</a:t>
            </a:r>
            <a:r>
              <a:rPr lang="en-US" b="0" dirty="0" smtClean="0">
                <a:solidFill>
                  <a:srgbClr val="000000"/>
                </a:solidFill>
              </a:rPr>
              <a:t> </a:t>
            </a:r>
            <a:endParaRPr lang="en-US" i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1300"/>
            <a:ext cx="5057316" cy="4114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</a:rPr>
              <a:t>How do you sort through the constant stream of noise assaulting your senses?</a:t>
            </a:r>
            <a:endParaRPr lang="en-US" sz="2800" i="1" dirty="0">
              <a:latin typeface="+mn-lt"/>
            </a:endParaRPr>
          </a:p>
        </p:txBody>
      </p:sp>
      <p:pic>
        <p:nvPicPr>
          <p:cNvPr id="7" name="Content Placeholder 5" descr="Reiks museum Girl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31" r="-19531"/>
          <a:stretch/>
        </p:blipFill>
        <p:spPr>
          <a:xfrm>
            <a:off x="5362116" y="2400262"/>
            <a:ext cx="2610768" cy="2925838"/>
          </a:xfrm>
        </p:spPr>
      </p:pic>
    </p:spTree>
    <p:extLst>
      <p:ext uri="{BB962C8B-B14F-4D97-AF65-F5344CB8AC3E}">
        <p14:creationId xmlns:p14="http://schemas.microsoft.com/office/powerpoint/2010/main" val="3331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685800"/>
            <a:ext cx="4267200" cy="4572000"/>
          </a:xfrm>
        </p:spPr>
        <p:txBody>
          <a:bodyPr/>
          <a:lstStyle/>
          <a:p>
            <a:r>
              <a:rPr lang="en-US" sz="3200" i="1" dirty="0"/>
              <a:t>How do you ensure </a:t>
            </a:r>
            <a:r>
              <a:rPr lang="en-US" sz="3200" i="1" u="sng" dirty="0"/>
              <a:t>your</a:t>
            </a:r>
            <a:r>
              <a:rPr lang="en-US" sz="3200" i="1" dirty="0"/>
              <a:t> </a:t>
            </a:r>
            <a:r>
              <a:rPr lang="en-US" sz="3200" i="1" dirty="0" smtClean="0"/>
              <a:t>message reaches </a:t>
            </a:r>
            <a:r>
              <a:rPr lang="en-US" sz="3200" i="1" dirty="0"/>
              <a:t>the intended stakeholder audiences?</a:t>
            </a:r>
          </a:p>
        </p:txBody>
      </p:sp>
      <p:pic>
        <p:nvPicPr>
          <p:cNvPr id="4" name="Content Placeholder 3" descr="INRS Guy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1" r="16571"/>
          <a:stretch/>
        </p:blipFill>
        <p:spPr>
          <a:xfrm>
            <a:off x="914400" y="1585912"/>
            <a:ext cx="3276600" cy="3671888"/>
          </a:xfrm>
        </p:spPr>
      </p:pic>
    </p:spTree>
    <p:extLst>
      <p:ext uri="{BB962C8B-B14F-4D97-AF65-F5344CB8AC3E}">
        <p14:creationId xmlns:p14="http://schemas.microsoft.com/office/powerpoint/2010/main" val="33988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Making your “One Minute” matter: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b="0" i="0" dirty="0" smtClean="0"/>
              <a:t>Ensure your message is </a:t>
            </a:r>
            <a:r>
              <a:rPr lang="en-US" sz="2800" b="0" dirty="0" smtClean="0"/>
              <a:t>RELEVANT</a:t>
            </a:r>
            <a:r>
              <a:rPr lang="en-US" sz="2800" b="0" i="0" dirty="0" smtClean="0"/>
              <a:t>!</a:t>
            </a:r>
          </a:p>
          <a:p>
            <a:endParaRPr lang="en-US" sz="2800" b="0" i="0" dirty="0" smtClean="0"/>
          </a:p>
          <a:p>
            <a:r>
              <a:rPr lang="en-US" sz="2800" b="0" i="0" dirty="0" smtClean="0"/>
              <a:t>Relevance is key to achieving communication.</a:t>
            </a:r>
          </a:p>
          <a:p>
            <a:pPr marL="0" indent="0">
              <a:buNone/>
            </a:pPr>
            <a:endParaRPr lang="en-US" sz="2800" b="0" i="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0" i="0" dirty="0" smtClean="0"/>
              <a:t>Relevance =  Communicating VALUE in the context of your audience’s personal incentives.</a:t>
            </a:r>
            <a:endParaRPr lang="en-US" sz="2800" b="0" i="0" dirty="0"/>
          </a:p>
          <a:p>
            <a:pPr marL="0" indent="0">
              <a:buNone/>
            </a:pP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26918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/>
              <a:t>Many audiences may gain benefit from </a:t>
            </a:r>
            <a:br>
              <a:rPr lang="en-US" sz="2800" dirty="0" smtClean="0"/>
            </a:br>
            <a:r>
              <a:rPr lang="en-US" sz="2800" dirty="0" smtClean="0"/>
              <a:t>your enlightened messages!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297363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b="0" dirty="0" smtClean="0"/>
              <a:t>Clinicians &amp; Care Providers;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b="0" dirty="0" smtClean="0"/>
              <a:t>Consumers &amp; </a:t>
            </a:r>
            <a:r>
              <a:rPr lang="en-US" sz="2400" b="0" dirty="0"/>
              <a:t>F</a:t>
            </a:r>
            <a:r>
              <a:rPr lang="en-US" sz="2400" b="0" dirty="0" smtClean="0"/>
              <a:t>amily Members</a:t>
            </a:r>
            <a:r>
              <a:rPr lang="en-US" sz="2400" b="0" dirty="0"/>
              <a:t>;</a:t>
            </a:r>
            <a:endParaRPr lang="en-US" sz="2400" b="0" dirty="0" smtClean="0"/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b="0" dirty="0" smtClean="0"/>
              <a:t>Manufacturers &amp; Suppliers of services and devices;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b="0" dirty="0" smtClean="0"/>
              <a:t>Information </a:t>
            </a:r>
            <a:r>
              <a:rPr lang="en-US" sz="2400" b="0" dirty="0"/>
              <a:t>brokers </a:t>
            </a:r>
            <a:r>
              <a:rPr lang="en-US" sz="2400" b="0" dirty="0" smtClean="0"/>
              <a:t>(Educators</a:t>
            </a:r>
            <a:r>
              <a:rPr lang="en-US" sz="2400" b="0" dirty="0"/>
              <a:t>, </a:t>
            </a:r>
            <a:r>
              <a:rPr lang="en-US" sz="2400" b="0" dirty="0" smtClean="0"/>
              <a:t>Employers</a:t>
            </a:r>
            <a:r>
              <a:rPr lang="en-US" sz="2400" b="0" dirty="0"/>
              <a:t>, </a:t>
            </a:r>
            <a:r>
              <a:rPr lang="en-US" sz="2400" b="0" dirty="0" smtClean="0"/>
              <a:t>Attorneys);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sz="2400" b="0" dirty="0" smtClean="0"/>
              <a:t>Government policy makers &amp; </a:t>
            </a:r>
            <a:r>
              <a:rPr lang="en-US" sz="2400" b="0" dirty="0"/>
              <a:t>P</a:t>
            </a:r>
            <a:r>
              <a:rPr lang="en-US" sz="2400" b="0" dirty="0" smtClean="0"/>
              <a:t>rogram managers. </a:t>
            </a:r>
            <a:r>
              <a:rPr lang="en-US" sz="2400" b="0" dirty="0"/>
              <a:t> </a:t>
            </a:r>
            <a:r>
              <a:rPr lang="en-US" sz="2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8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per Freakonomic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94285"/>
            <a:ext cx="2286000" cy="2863515"/>
          </a:xfrm>
          <a:prstGeom prst="rect">
            <a:avLst/>
          </a:prstGeom>
        </p:spPr>
      </p:pic>
      <p:pic>
        <p:nvPicPr>
          <p:cNvPr id="2" name="Picture 1" descr="Freakonomic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81" y="2438400"/>
            <a:ext cx="1882346" cy="2785872"/>
          </a:xfrm>
          <a:prstGeom prst="rect">
            <a:avLst/>
          </a:prstGeom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8768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charset="2"/>
              <a:buChar char="Ø"/>
            </a:pPr>
            <a:r>
              <a:rPr lang="en-US" sz="2800" b="0" dirty="0" smtClean="0"/>
              <a:t>The Power of Personal Incentives</a:t>
            </a:r>
            <a:endParaRPr lang="en-US" sz="2800" b="0" i="0" dirty="0" smtClean="0"/>
          </a:p>
          <a:p>
            <a:pPr>
              <a:buClr>
                <a:schemeClr val="accent2"/>
              </a:buClr>
              <a:buFont typeface="Wingdings" charset="2"/>
              <a:buChar char="Ø"/>
            </a:pPr>
            <a:r>
              <a:rPr lang="en-US" sz="2800" b="0" dirty="0" smtClean="0"/>
              <a:t>The Law of Unintended Consequences.</a:t>
            </a:r>
          </a:p>
          <a:p>
            <a:pPr>
              <a:buClr>
                <a:schemeClr val="accent2"/>
              </a:buClr>
            </a:pPr>
            <a:endParaRPr lang="en-US" sz="2200" b="0" i="0" dirty="0"/>
          </a:p>
          <a:p>
            <a:pPr marL="0" indent="0">
              <a:buClr>
                <a:schemeClr val="accent2"/>
              </a:buClr>
              <a:buNone/>
            </a:pPr>
            <a:endParaRPr lang="en-US" sz="2200" b="0" i="0" dirty="0" smtClean="0"/>
          </a:p>
          <a:p>
            <a:pPr marL="0" indent="0">
              <a:buClr>
                <a:schemeClr val="accent2"/>
              </a:buClr>
              <a:buNone/>
            </a:pPr>
            <a:endParaRPr lang="en-US" sz="2200" b="0" i="0" dirty="0"/>
          </a:p>
          <a:p>
            <a:pPr marL="0" indent="0">
              <a:buClr>
                <a:schemeClr val="accent2"/>
              </a:buClr>
              <a:buNone/>
            </a:pPr>
            <a:endParaRPr lang="en-US" sz="2200" b="0" i="0" dirty="0" smtClean="0"/>
          </a:p>
          <a:p>
            <a:pPr marL="0" indent="0">
              <a:buClr>
                <a:schemeClr val="accent2"/>
              </a:buClr>
              <a:buNone/>
            </a:pPr>
            <a:endParaRPr lang="en-US" sz="2200" b="0" i="0" dirty="0"/>
          </a:p>
          <a:p>
            <a:pPr marL="0" indent="0" algn="ctr">
              <a:lnSpc>
                <a:spcPct val="50000"/>
              </a:lnSpc>
              <a:buClr>
                <a:schemeClr val="accent2"/>
              </a:buClr>
              <a:buNone/>
            </a:pPr>
            <a:endParaRPr lang="en-US" sz="1800" b="0" i="0" dirty="0" smtClean="0"/>
          </a:p>
          <a:p>
            <a:pPr marL="0" indent="0" algn="ctr">
              <a:lnSpc>
                <a:spcPct val="50000"/>
              </a:lnSpc>
              <a:buClr>
                <a:schemeClr val="accent2"/>
              </a:buClr>
              <a:buNone/>
            </a:pPr>
            <a:r>
              <a:rPr lang="en-US" sz="1800" b="0" i="0" dirty="0" err="1" smtClean="0"/>
              <a:t>Dubner</a:t>
            </a:r>
            <a:r>
              <a:rPr lang="en-US" sz="1800" b="0" i="0" dirty="0" smtClean="0"/>
              <a:t>, SJ &amp; Levitt, SD.  </a:t>
            </a:r>
            <a:r>
              <a:rPr lang="en-US" sz="1800" b="0" dirty="0" err="1" smtClean="0"/>
              <a:t>Freakonomics</a:t>
            </a:r>
            <a:r>
              <a:rPr lang="en-US" sz="1800" b="0" i="0" dirty="0" smtClean="0"/>
              <a:t> (2005) &amp; </a:t>
            </a:r>
          </a:p>
          <a:p>
            <a:pPr marL="0" indent="0" algn="ctr">
              <a:lnSpc>
                <a:spcPct val="50000"/>
              </a:lnSpc>
              <a:buClr>
                <a:schemeClr val="accent2"/>
              </a:buClr>
              <a:buNone/>
            </a:pPr>
            <a:r>
              <a:rPr lang="en-US" sz="1800" b="0" dirty="0" err="1" smtClean="0"/>
              <a:t>Superfreakonomics</a:t>
            </a:r>
            <a:r>
              <a:rPr lang="en-US" sz="1800" b="0" i="0" dirty="0" smtClean="0"/>
              <a:t> (2009).  </a:t>
            </a:r>
            <a:r>
              <a:rPr lang="en-US" sz="1800" b="0" i="0" dirty="0" smtClean="0">
                <a:hlinkClick r:id="rId4"/>
              </a:rPr>
              <a:t>www.freaknonomics.com</a:t>
            </a:r>
            <a:endParaRPr lang="en-US" sz="1800" b="0" i="0" dirty="0" smtClean="0"/>
          </a:p>
          <a:p>
            <a:pPr>
              <a:buClr>
                <a:schemeClr val="accent2"/>
              </a:buClr>
            </a:pPr>
            <a:endParaRPr lang="en-US" sz="2400" b="0" i="0" dirty="0" smtClean="0"/>
          </a:p>
          <a:p>
            <a:pPr marL="0" indent="0">
              <a:buClr>
                <a:schemeClr val="accent2"/>
              </a:buClr>
              <a:buNone/>
            </a:pPr>
            <a:endParaRPr lang="en-US" sz="2400" b="0" i="0" dirty="0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2800" dirty="0" smtClean="0"/>
              <a:t>Two Neglected Factors Drive Results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30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91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23666</TotalTime>
  <Words>339</Words>
  <Application>Microsoft Office PowerPoint</Application>
  <PresentationFormat>On-screen Show (4:3)</PresentationFormat>
  <Paragraphs>56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Wingdings</vt:lpstr>
      <vt:lpstr>Default Design</vt:lpstr>
      <vt:lpstr>Is One Minute Madness??</vt:lpstr>
      <vt:lpstr>“The single biggest problem in communication is the illusion that it has taken place”      - George Bernard Shaw </vt:lpstr>
      <vt:lpstr>Toronto Rehab Research Day</vt:lpstr>
      <vt:lpstr>Increasing Ratio of Noise to Signal</vt:lpstr>
      <vt:lpstr>How do you sort through the constant stream of noise assaulting your senses?</vt:lpstr>
      <vt:lpstr>How do you ensure your message reaches the intended stakeholder audiences?</vt:lpstr>
      <vt:lpstr>Making your “One Minute” matter:</vt:lpstr>
      <vt:lpstr> Many audiences may gain benefit from  your enlightened messages!</vt:lpstr>
      <vt:lpstr>Two Neglected Factors Drive Results</vt:lpstr>
      <vt:lpstr>Is One Minute Madness??</vt:lpstr>
      <vt:lpstr>PowerPoint Presentation</vt:lpstr>
      <vt:lpstr>ACKNOWLEDGEMENT The contents were created under a cooperative agreement from the  National Institute on Disability, Independent Living, and Rehabilitation Research (#90DP0054).  NIDILRR is a Center within the Administration for Community Living (ACL), Department of Health and Human Services (HHS). 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Theoretical Discussions: Operationalizing Knowledge Translation for Successful AT Commercialization</dc:title>
  <dc:creator>jlflagg</dc:creator>
  <cp:lastModifiedBy>lyarnes</cp:lastModifiedBy>
  <cp:revision>503</cp:revision>
  <cp:lastPrinted>2011-02-24T17:27:05Z</cp:lastPrinted>
  <dcterms:created xsi:type="dcterms:W3CDTF">2011-02-28T18:02:26Z</dcterms:created>
  <dcterms:modified xsi:type="dcterms:W3CDTF">2018-04-20T17:58:08Z</dcterms:modified>
</cp:coreProperties>
</file>