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handoutMasterIdLst>
    <p:handoutMasterId r:id="rId40"/>
  </p:handoutMasterIdLst>
  <p:sldIdLst>
    <p:sldId id="257" r:id="rId2"/>
    <p:sldId id="343" r:id="rId3"/>
    <p:sldId id="384" r:id="rId4"/>
    <p:sldId id="397" r:id="rId5"/>
    <p:sldId id="406" r:id="rId6"/>
    <p:sldId id="407" r:id="rId7"/>
    <p:sldId id="404" r:id="rId8"/>
    <p:sldId id="408" r:id="rId9"/>
    <p:sldId id="409" r:id="rId10"/>
    <p:sldId id="347" r:id="rId11"/>
    <p:sldId id="398" r:id="rId12"/>
    <p:sldId id="392" r:id="rId13"/>
    <p:sldId id="399" r:id="rId14"/>
    <p:sldId id="400" r:id="rId15"/>
    <p:sldId id="401" r:id="rId16"/>
    <p:sldId id="402" r:id="rId17"/>
    <p:sldId id="410" r:id="rId18"/>
    <p:sldId id="405" r:id="rId19"/>
    <p:sldId id="348" r:id="rId20"/>
    <p:sldId id="350" r:id="rId21"/>
    <p:sldId id="349" r:id="rId22"/>
    <p:sldId id="411" r:id="rId23"/>
    <p:sldId id="351" r:id="rId24"/>
    <p:sldId id="412" r:id="rId25"/>
    <p:sldId id="385" r:id="rId26"/>
    <p:sldId id="393" r:id="rId27"/>
    <p:sldId id="394" r:id="rId28"/>
    <p:sldId id="395" r:id="rId29"/>
    <p:sldId id="387" r:id="rId30"/>
    <p:sldId id="388" r:id="rId31"/>
    <p:sldId id="386" r:id="rId32"/>
    <p:sldId id="340" r:id="rId33"/>
    <p:sldId id="326" r:id="rId34"/>
    <p:sldId id="325" r:id="rId35"/>
    <p:sldId id="335" r:id="rId36"/>
    <p:sldId id="382" r:id="rId37"/>
    <p:sldId id="383" r:id="rId38"/>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02" y="588"/>
      </p:cViewPr>
      <p:guideLst>
        <p:guide orient="horz" pos="2160"/>
        <p:guide pos="2880"/>
      </p:guideLst>
    </p:cSldViewPr>
  </p:slideViewPr>
  <p:outlineViewPr>
    <p:cViewPr>
      <p:scale>
        <a:sx n="33" d="100"/>
        <a:sy n="33" d="100"/>
      </p:scale>
      <p:origin x="0" y="231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3550"/>
          </a:xfrm>
          <a:prstGeom prst="rect">
            <a:avLst/>
          </a:prstGeom>
        </p:spPr>
        <p:txBody>
          <a:bodyPr vert="horz" lIns="92309" tIns="46154" rIns="92309" bIns="46154" rtlCol="0"/>
          <a:lstStyle>
            <a:lvl1pPr algn="l">
              <a:defRPr sz="1200">
                <a:latin typeface="Arial" charset="0"/>
                <a:ea typeface="+mn-ea"/>
              </a:defRPr>
            </a:lvl1pPr>
          </a:lstStyle>
          <a:p>
            <a:pPr>
              <a:defRPr/>
            </a:pPr>
            <a:endParaRPr lang="en-US"/>
          </a:p>
        </p:txBody>
      </p:sp>
      <p:sp>
        <p:nvSpPr>
          <p:cNvPr id="3" name="Date Placeholder 2"/>
          <p:cNvSpPr>
            <a:spLocks noGrp="1"/>
          </p:cNvSpPr>
          <p:nvPr>
            <p:ph type="dt" sz="quarter" idx="1"/>
          </p:nvPr>
        </p:nvSpPr>
        <p:spPr>
          <a:xfrm>
            <a:off x="3884613" y="0"/>
            <a:ext cx="2971800" cy="463550"/>
          </a:xfrm>
          <a:prstGeom prst="rect">
            <a:avLst/>
          </a:prstGeom>
        </p:spPr>
        <p:txBody>
          <a:bodyPr vert="horz" wrap="square" lIns="92309" tIns="46154" rIns="92309" bIns="46154" numCol="1" anchor="t" anchorCtr="0" compatLnSpc="1">
            <a:prstTxWarp prst="textNoShape">
              <a:avLst/>
            </a:prstTxWarp>
          </a:bodyPr>
          <a:lstStyle>
            <a:lvl1pPr algn="r">
              <a:defRPr sz="1200">
                <a:latin typeface="Arial" charset="0"/>
                <a:ea typeface="ＭＳ Ｐゴシック" pitchFamily="-111" charset="-128"/>
              </a:defRPr>
            </a:lvl1pPr>
          </a:lstStyle>
          <a:p>
            <a:pPr>
              <a:defRPr/>
            </a:pPr>
            <a:fld id="{2664A5CE-74CE-4D7A-A973-BBE193923C7C}" type="datetime1">
              <a:rPr lang="en-US"/>
              <a:pPr>
                <a:defRPr/>
              </a:pPr>
              <a:t>4/30/2018</a:t>
            </a:fld>
            <a:endParaRPr lang="en-US"/>
          </a:p>
        </p:txBody>
      </p:sp>
      <p:sp>
        <p:nvSpPr>
          <p:cNvPr id="4" name="Footer Placeholder 3"/>
          <p:cNvSpPr>
            <a:spLocks noGrp="1"/>
          </p:cNvSpPr>
          <p:nvPr>
            <p:ph type="ftr" sz="quarter" idx="2"/>
          </p:nvPr>
        </p:nvSpPr>
        <p:spPr>
          <a:xfrm>
            <a:off x="0" y="8831263"/>
            <a:ext cx="2971800" cy="463550"/>
          </a:xfrm>
          <a:prstGeom prst="rect">
            <a:avLst/>
          </a:prstGeom>
        </p:spPr>
        <p:txBody>
          <a:bodyPr vert="horz" lIns="92309" tIns="46154" rIns="92309" bIns="46154" rtlCol="0" anchor="b"/>
          <a:lstStyle>
            <a:lvl1pPr algn="l">
              <a:defRPr sz="1200">
                <a:latin typeface="Arial" charset="0"/>
                <a:ea typeface="+mn-ea"/>
              </a:defRPr>
            </a:lvl1pPr>
          </a:lstStyle>
          <a:p>
            <a:pPr>
              <a:defRPr/>
            </a:pPr>
            <a:endParaRPr lang="en-US"/>
          </a:p>
        </p:txBody>
      </p:sp>
      <p:sp>
        <p:nvSpPr>
          <p:cNvPr id="5" name="Slide Number Placeholder 4"/>
          <p:cNvSpPr>
            <a:spLocks noGrp="1"/>
          </p:cNvSpPr>
          <p:nvPr>
            <p:ph type="sldNum" sz="quarter" idx="3"/>
          </p:nvPr>
        </p:nvSpPr>
        <p:spPr>
          <a:xfrm>
            <a:off x="3884613" y="8831263"/>
            <a:ext cx="2971800" cy="463550"/>
          </a:xfrm>
          <a:prstGeom prst="rect">
            <a:avLst/>
          </a:prstGeom>
        </p:spPr>
        <p:txBody>
          <a:bodyPr vert="horz" wrap="square" lIns="92309" tIns="46154" rIns="92309" bIns="46154" numCol="1" anchor="b" anchorCtr="0" compatLnSpc="1">
            <a:prstTxWarp prst="textNoShape">
              <a:avLst/>
            </a:prstTxWarp>
          </a:bodyPr>
          <a:lstStyle>
            <a:lvl1pPr algn="r">
              <a:defRPr sz="1200"/>
            </a:lvl1pPr>
          </a:lstStyle>
          <a:p>
            <a:fld id="{E750E8C2-01BC-47FA-83DA-55B17199AACE}" type="slidenum">
              <a:rPr lang="en-US" altLang="en-US"/>
              <a:pPr/>
              <a:t>‹#›</a:t>
            </a:fld>
            <a:endParaRPr lang="en-US" altLang="en-US"/>
          </a:p>
        </p:txBody>
      </p:sp>
    </p:spTree>
    <p:extLst>
      <p:ext uri="{BB962C8B-B14F-4D97-AF65-F5344CB8AC3E}">
        <p14:creationId xmlns:p14="http://schemas.microsoft.com/office/powerpoint/2010/main" val="34400172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3550"/>
          </a:xfrm>
          <a:prstGeom prst="rect">
            <a:avLst/>
          </a:prstGeom>
        </p:spPr>
        <p:txBody>
          <a:bodyPr vert="horz" lIns="92309" tIns="46154" rIns="92309" bIns="46154" rtlCol="0"/>
          <a:lstStyle>
            <a:lvl1pPr algn="l" fontAlgn="auto">
              <a:spcBef>
                <a:spcPts val="0"/>
              </a:spcBef>
              <a:spcAft>
                <a:spcPts val="0"/>
              </a:spcAft>
              <a:defRPr sz="1200">
                <a:latin typeface="+mn-lt"/>
                <a:ea typeface="+mn-ea"/>
              </a:defRPr>
            </a:lvl1pPr>
          </a:lstStyle>
          <a:p>
            <a:pPr>
              <a:defRPr/>
            </a:pPr>
            <a:endParaRPr lang="en-US"/>
          </a:p>
        </p:txBody>
      </p:sp>
      <p:sp>
        <p:nvSpPr>
          <p:cNvPr id="3" name="Date Placeholder 2"/>
          <p:cNvSpPr>
            <a:spLocks noGrp="1"/>
          </p:cNvSpPr>
          <p:nvPr>
            <p:ph type="dt" idx="1"/>
          </p:nvPr>
        </p:nvSpPr>
        <p:spPr>
          <a:xfrm>
            <a:off x="3884613" y="0"/>
            <a:ext cx="2971800" cy="463550"/>
          </a:xfrm>
          <a:prstGeom prst="rect">
            <a:avLst/>
          </a:prstGeom>
        </p:spPr>
        <p:txBody>
          <a:bodyPr vert="horz" wrap="square" lIns="92309" tIns="46154" rIns="92309" bIns="46154" numCol="1" anchor="t" anchorCtr="0" compatLnSpc="1">
            <a:prstTxWarp prst="textNoShape">
              <a:avLst/>
            </a:prstTxWarp>
          </a:bodyPr>
          <a:lstStyle>
            <a:lvl1pPr algn="r">
              <a:defRPr sz="1200">
                <a:latin typeface="Calibri" pitchFamily="-111" charset="0"/>
                <a:ea typeface="ＭＳ Ｐゴシック" pitchFamily="-111" charset="-128"/>
              </a:defRPr>
            </a:lvl1pPr>
          </a:lstStyle>
          <a:p>
            <a:pPr>
              <a:defRPr/>
            </a:pPr>
            <a:fld id="{27798ADF-C991-433B-A3EA-BF259A29C8BB}" type="datetime1">
              <a:rPr lang="en-US"/>
              <a:pPr>
                <a:defRPr/>
              </a:pPr>
              <a:t>4/30/2018</a:t>
            </a:fld>
            <a:endParaRPr lang="en-US"/>
          </a:p>
        </p:txBody>
      </p:sp>
      <p:sp>
        <p:nvSpPr>
          <p:cNvPr id="4" name="Slide Image Placeholder 3"/>
          <p:cNvSpPr>
            <a:spLocks noGrp="1" noRot="1" noChangeAspect="1"/>
          </p:cNvSpPr>
          <p:nvPr>
            <p:ph type="sldImg" idx="2"/>
          </p:nvPr>
        </p:nvSpPr>
        <p:spPr>
          <a:xfrm>
            <a:off x="1104900" y="698500"/>
            <a:ext cx="4648200" cy="3486150"/>
          </a:xfrm>
          <a:prstGeom prst="rect">
            <a:avLst/>
          </a:prstGeom>
          <a:noFill/>
          <a:ln w="12700">
            <a:solidFill>
              <a:prstClr val="black"/>
            </a:solidFill>
          </a:ln>
        </p:spPr>
        <p:txBody>
          <a:bodyPr vert="horz" lIns="92309" tIns="46154" rIns="92309" bIns="46154" rtlCol="0" anchor="ctr"/>
          <a:lstStyle/>
          <a:p>
            <a:pPr lvl="0"/>
            <a:endParaRPr lang="en-US" noProof="0"/>
          </a:p>
        </p:txBody>
      </p:sp>
      <p:sp>
        <p:nvSpPr>
          <p:cNvPr id="5" name="Notes Placeholder 4"/>
          <p:cNvSpPr>
            <a:spLocks noGrp="1"/>
          </p:cNvSpPr>
          <p:nvPr>
            <p:ph type="body" sz="quarter" idx="3"/>
          </p:nvPr>
        </p:nvSpPr>
        <p:spPr>
          <a:xfrm>
            <a:off x="685800" y="4416425"/>
            <a:ext cx="5486400" cy="4181475"/>
          </a:xfrm>
          <a:prstGeom prst="rect">
            <a:avLst/>
          </a:prstGeom>
        </p:spPr>
        <p:txBody>
          <a:bodyPr vert="horz" lIns="92309" tIns="46154" rIns="92309" bIns="46154"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31263"/>
            <a:ext cx="2971800" cy="463550"/>
          </a:xfrm>
          <a:prstGeom prst="rect">
            <a:avLst/>
          </a:prstGeom>
        </p:spPr>
        <p:txBody>
          <a:bodyPr vert="horz" lIns="92309" tIns="46154" rIns="92309" bIns="46154" rtlCol="0" anchor="b"/>
          <a:lstStyle>
            <a:lvl1pPr algn="l" fontAlgn="auto">
              <a:spcBef>
                <a:spcPts val="0"/>
              </a:spcBef>
              <a:spcAft>
                <a:spcPts val="0"/>
              </a:spcAft>
              <a:defRPr sz="1200">
                <a:latin typeface="+mn-lt"/>
                <a:ea typeface="+mn-ea"/>
              </a:defRPr>
            </a:lvl1pPr>
          </a:lstStyle>
          <a:p>
            <a:pPr>
              <a:defRPr/>
            </a:pPr>
            <a:endParaRPr lang="en-US"/>
          </a:p>
        </p:txBody>
      </p:sp>
      <p:sp>
        <p:nvSpPr>
          <p:cNvPr id="7" name="Slide Number Placeholder 6"/>
          <p:cNvSpPr>
            <a:spLocks noGrp="1"/>
          </p:cNvSpPr>
          <p:nvPr>
            <p:ph type="sldNum" sz="quarter" idx="5"/>
          </p:nvPr>
        </p:nvSpPr>
        <p:spPr>
          <a:xfrm>
            <a:off x="3884613" y="8831263"/>
            <a:ext cx="2971800" cy="463550"/>
          </a:xfrm>
          <a:prstGeom prst="rect">
            <a:avLst/>
          </a:prstGeom>
        </p:spPr>
        <p:txBody>
          <a:bodyPr vert="horz" wrap="square" lIns="92309" tIns="46154" rIns="92309" bIns="46154" numCol="1" anchor="b" anchorCtr="0" compatLnSpc="1">
            <a:prstTxWarp prst="textNoShape">
              <a:avLst/>
            </a:prstTxWarp>
          </a:bodyPr>
          <a:lstStyle>
            <a:lvl1pPr algn="r">
              <a:defRPr sz="1200">
                <a:latin typeface="Calibri" panose="020F0502020204030204" pitchFamily="34" charset="0"/>
              </a:defRPr>
            </a:lvl1pPr>
          </a:lstStyle>
          <a:p>
            <a:fld id="{F2181CD6-7675-4838-977E-4C0609B121CC}" type="slidenum">
              <a:rPr lang="en-US" altLang="en-US"/>
              <a:pPr/>
              <a:t>‹#›</a:t>
            </a:fld>
            <a:endParaRPr lang="en-US" altLang="en-US"/>
          </a:p>
        </p:txBody>
      </p:sp>
    </p:spTree>
    <p:extLst>
      <p:ext uri="{BB962C8B-B14F-4D97-AF65-F5344CB8AC3E}">
        <p14:creationId xmlns:p14="http://schemas.microsoft.com/office/powerpoint/2010/main" val="413968738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pitchFamily="-111" charset="-128"/>
        <a:cs typeface="ＭＳ Ｐゴシック" pitchFamily="-111" charset="-128"/>
      </a:defRPr>
    </a:lvl1pPr>
    <a:lvl2pPr marL="457200" algn="l" rtl="0" eaLnBrk="0" fontAlgn="base" hangingPunct="0">
      <a:spcBef>
        <a:spcPct val="30000"/>
      </a:spcBef>
      <a:spcAft>
        <a:spcPct val="0"/>
      </a:spcAft>
      <a:defRPr sz="1200" kern="1200">
        <a:solidFill>
          <a:schemeClr val="tx1"/>
        </a:solidFill>
        <a:latin typeface="+mn-lt"/>
        <a:ea typeface="ＭＳ Ｐゴシック" pitchFamily="-111"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pitchFamily="-111"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pitchFamily="-111"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pitchFamily="-111"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panose="020B0600070205080204" pitchFamily="34" charset="-128"/>
            </a:endParaRPr>
          </a:p>
        </p:txBody>
      </p:sp>
      <p:sp>
        <p:nvSpPr>
          <p:cNvPr id="542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fld id="{2DD163CF-8CD3-4695-B071-AFE44BF35BD7}" type="slidenum">
              <a:rPr lang="en-US" altLang="en-US">
                <a:latin typeface="Calibri" panose="020F0502020204030204" pitchFamily="34" charset="0"/>
              </a:rPr>
              <a:pPr eaLnBrk="1" hangingPunct="1"/>
              <a:t>1</a:t>
            </a:fld>
            <a:endParaRPr lang="en-US" altLang="en-US">
              <a:latin typeface="Calibri" panose="020F0502020204030204" pitchFamily="34" charset="0"/>
            </a:endParaRPr>
          </a:p>
        </p:txBody>
      </p:sp>
    </p:spTree>
    <p:extLst>
      <p:ext uri="{BB962C8B-B14F-4D97-AF65-F5344CB8AC3E}">
        <p14:creationId xmlns:p14="http://schemas.microsoft.com/office/powerpoint/2010/main" val="12139170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panose="020B0600070205080204" pitchFamily="34" charset="-128"/>
            </a:endParaRPr>
          </a:p>
        </p:txBody>
      </p:sp>
      <p:sp>
        <p:nvSpPr>
          <p:cNvPr id="553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fld id="{9BAEADC7-C706-4879-AD48-9E4A57D8DF9A}" type="slidenum">
              <a:rPr lang="en-US" altLang="en-US">
                <a:latin typeface="Calibri" panose="020F0502020204030204" pitchFamily="34" charset="0"/>
              </a:rPr>
              <a:pPr eaLnBrk="1" hangingPunct="1"/>
              <a:t>3</a:t>
            </a:fld>
            <a:endParaRPr lang="en-US" altLang="en-US">
              <a:latin typeface="Calibri" panose="020F0502020204030204" pitchFamily="34" charset="0"/>
            </a:endParaRPr>
          </a:p>
        </p:txBody>
      </p:sp>
    </p:spTree>
    <p:extLst>
      <p:ext uri="{BB962C8B-B14F-4D97-AF65-F5344CB8AC3E}">
        <p14:creationId xmlns:p14="http://schemas.microsoft.com/office/powerpoint/2010/main" val="12177426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ea typeface="ＭＳ Ｐゴシック" panose="020B0600070205080204" pitchFamily="34" charset="-128"/>
            </a:endParaRPr>
          </a:p>
        </p:txBody>
      </p:sp>
      <p:sp>
        <p:nvSpPr>
          <p:cNvPr id="563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fld id="{BF2C0324-F5E3-40D4-BF73-9AA068F9B11A}" type="slidenum">
              <a:rPr lang="en-US" altLang="en-US">
                <a:latin typeface="Calibri" panose="020F0502020204030204" pitchFamily="34" charset="0"/>
              </a:rPr>
              <a:pPr eaLnBrk="1" hangingPunct="1"/>
              <a:t>37</a:t>
            </a:fld>
            <a:endParaRPr lang="en-US" altLang="en-US">
              <a:latin typeface="Calibri" panose="020F0502020204030204" pitchFamily="34" charset="0"/>
            </a:endParaRPr>
          </a:p>
        </p:txBody>
      </p:sp>
    </p:spTree>
    <p:extLst>
      <p:ext uri="{BB962C8B-B14F-4D97-AF65-F5344CB8AC3E}">
        <p14:creationId xmlns:p14="http://schemas.microsoft.com/office/powerpoint/2010/main" val="33665581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atin typeface="Arial" charset="0"/>
                <a:ea typeface="ＭＳ Ｐゴシック" pitchFamily="-111" charset="-128"/>
              </a:defRPr>
            </a:lvl1pPr>
          </a:lstStyle>
          <a:p>
            <a:pPr>
              <a:defRPr/>
            </a:pPr>
            <a:endParaRPr lang="en-US"/>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atin typeface="Arial" charset="0"/>
                <a:ea typeface="ＭＳ Ｐゴシック" pitchFamily="-111" charset="-128"/>
              </a:defRPr>
            </a:lvl1pPr>
          </a:lstStyle>
          <a:p>
            <a:pPr>
              <a:defRPr/>
            </a:pPr>
            <a:endParaRPr lang="en-US"/>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869AA768-7C1D-4CCC-ABEB-4DF530E14DD8}" type="slidenum">
              <a:rPr lang="en-US" altLang="en-US"/>
              <a:pPr/>
              <a:t>‹#›</a:t>
            </a:fld>
            <a:endParaRPr lang="en-US" altLang="en-US"/>
          </a:p>
        </p:txBody>
      </p:sp>
    </p:spTree>
    <p:extLst>
      <p:ext uri="{BB962C8B-B14F-4D97-AF65-F5344CB8AC3E}">
        <p14:creationId xmlns:p14="http://schemas.microsoft.com/office/powerpoint/2010/main" val="37022198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atin typeface="Arial" charset="0"/>
                <a:ea typeface="ＭＳ Ｐゴシック" pitchFamily="-111" charset="-128"/>
              </a:defRPr>
            </a:lvl1pPr>
          </a:lstStyle>
          <a:p>
            <a:pPr>
              <a:defRPr/>
            </a:pPr>
            <a:endParaRPr lang="en-US"/>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atin typeface="Arial" charset="0"/>
                <a:ea typeface="ＭＳ Ｐゴシック" pitchFamily="-111" charset="-128"/>
              </a:defRPr>
            </a:lvl1pPr>
          </a:lstStyle>
          <a:p>
            <a:pPr>
              <a:defRPr/>
            </a:pPr>
            <a:endParaRPr lang="en-US"/>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8809DF88-8A2C-4551-839B-CAFE12B4D775}" type="slidenum">
              <a:rPr lang="en-US" altLang="en-US"/>
              <a:pPr/>
              <a:t>‹#›</a:t>
            </a:fld>
            <a:endParaRPr lang="en-US" altLang="en-US"/>
          </a:p>
        </p:txBody>
      </p:sp>
    </p:spTree>
    <p:extLst>
      <p:ext uri="{BB962C8B-B14F-4D97-AF65-F5344CB8AC3E}">
        <p14:creationId xmlns:p14="http://schemas.microsoft.com/office/powerpoint/2010/main" val="1179354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atin typeface="Arial" charset="0"/>
                <a:ea typeface="ＭＳ Ｐゴシック" pitchFamily="-111" charset="-128"/>
              </a:defRPr>
            </a:lvl1pPr>
          </a:lstStyle>
          <a:p>
            <a:pPr>
              <a:defRPr/>
            </a:pPr>
            <a:endParaRPr lang="en-US"/>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atin typeface="Arial" charset="0"/>
                <a:ea typeface="ＭＳ Ｐゴシック" pitchFamily="-111" charset="-128"/>
              </a:defRPr>
            </a:lvl1pPr>
          </a:lstStyle>
          <a:p>
            <a:pPr>
              <a:defRPr/>
            </a:pPr>
            <a:endParaRPr lang="en-US"/>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38740611-8450-4BCD-9D30-99DB9EC6564A}" type="slidenum">
              <a:rPr lang="en-US" altLang="en-US"/>
              <a:pPr/>
              <a:t>‹#›</a:t>
            </a:fld>
            <a:endParaRPr lang="en-US" altLang="en-US"/>
          </a:p>
        </p:txBody>
      </p:sp>
    </p:spTree>
    <p:extLst>
      <p:ext uri="{BB962C8B-B14F-4D97-AF65-F5344CB8AC3E}">
        <p14:creationId xmlns:p14="http://schemas.microsoft.com/office/powerpoint/2010/main" val="11012233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atin typeface="Arial" charset="0"/>
                <a:ea typeface="ＭＳ Ｐゴシック" pitchFamily="-111" charset="-128"/>
              </a:defRPr>
            </a:lvl1pPr>
          </a:lstStyle>
          <a:p>
            <a:pPr>
              <a:defRPr/>
            </a:pPr>
            <a:endParaRPr lang="en-US"/>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atin typeface="Arial" charset="0"/>
                <a:ea typeface="ＭＳ Ｐゴシック" pitchFamily="-111" charset="-128"/>
              </a:defRPr>
            </a:lvl1pPr>
          </a:lstStyle>
          <a:p>
            <a:pPr>
              <a:defRPr/>
            </a:pPr>
            <a:endParaRPr lang="en-US"/>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FB702117-04C5-45FB-94F6-068E9F56D68D}" type="slidenum">
              <a:rPr lang="en-US" altLang="en-US"/>
              <a:pPr/>
              <a:t>‹#›</a:t>
            </a:fld>
            <a:endParaRPr lang="en-US" altLang="en-US"/>
          </a:p>
        </p:txBody>
      </p:sp>
    </p:spTree>
    <p:extLst>
      <p:ext uri="{BB962C8B-B14F-4D97-AF65-F5344CB8AC3E}">
        <p14:creationId xmlns:p14="http://schemas.microsoft.com/office/powerpoint/2010/main" val="22617072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atin typeface="Arial" charset="0"/>
                <a:ea typeface="ＭＳ Ｐゴシック" pitchFamily="-111" charset="-128"/>
              </a:defRPr>
            </a:lvl1pPr>
          </a:lstStyle>
          <a:p>
            <a:pPr>
              <a:defRPr/>
            </a:pPr>
            <a:endParaRPr lang="en-US"/>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atin typeface="Arial" charset="0"/>
                <a:ea typeface="ＭＳ Ｐゴシック" pitchFamily="-111" charset="-128"/>
              </a:defRPr>
            </a:lvl1pPr>
          </a:lstStyle>
          <a:p>
            <a:pPr>
              <a:defRPr/>
            </a:pPr>
            <a:endParaRPr lang="en-US"/>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2162F53B-C8D6-4F13-97CB-1A8FD2891F17}" type="slidenum">
              <a:rPr lang="en-US" altLang="en-US"/>
              <a:pPr/>
              <a:t>‹#›</a:t>
            </a:fld>
            <a:endParaRPr lang="en-US" altLang="en-US"/>
          </a:p>
        </p:txBody>
      </p:sp>
    </p:spTree>
    <p:extLst>
      <p:ext uri="{BB962C8B-B14F-4D97-AF65-F5344CB8AC3E}">
        <p14:creationId xmlns:p14="http://schemas.microsoft.com/office/powerpoint/2010/main" val="29315395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atin typeface="Arial" charset="0"/>
                <a:ea typeface="ＭＳ Ｐゴシック" pitchFamily="-111" charset="-128"/>
              </a:defRPr>
            </a:lvl1pPr>
          </a:lstStyle>
          <a:p>
            <a:pPr>
              <a:defRPr/>
            </a:pPr>
            <a:endParaRPr lang="en-US"/>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atin typeface="Arial" charset="0"/>
                <a:ea typeface="ＭＳ Ｐゴシック" pitchFamily="-111" charset="-128"/>
              </a:defRPr>
            </a:lvl1pPr>
          </a:lstStyle>
          <a:p>
            <a:pPr>
              <a:defRPr/>
            </a:pPr>
            <a:endParaRPr lang="en-US"/>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190BE23C-B3B0-4929-AC36-29E58EE4E864}" type="slidenum">
              <a:rPr lang="en-US" altLang="en-US"/>
              <a:pPr/>
              <a:t>‹#›</a:t>
            </a:fld>
            <a:endParaRPr lang="en-US" altLang="en-US"/>
          </a:p>
        </p:txBody>
      </p:sp>
    </p:spTree>
    <p:extLst>
      <p:ext uri="{BB962C8B-B14F-4D97-AF65-F5344CB8AC3E}">
        <p14:creationId xmlns:p14="http://schemas.microsoft.com/office/powerpoint/2010/main" val="15523969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atin typeface="Arial" charset="0"/>
                <a:ea typeface="ＭＳ Ｐゴシック" pitchFamily="-111" charset="-128"/>
              </a:defRPr>
            </a:lvl1pPr>
          </a:lstStyle>
          <a:p>
            <a:pPr>
              <a:defRPr/>
            </a:pPr>
            <a:endParaRPr lang="en-US"/>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atin typeface="Arial" charset="0"/>
                <a:ea typeface="ＭＳ Ｐゴシック" pitchFamily="-111" charset="-128"/>
              </a:defRPr>
            </a:lvl1pPr>
          </a:lstStyle>
          <a:p>
            <a:pPr>
              <a:defRPr/>
            </a:pPr>
            <a:endParaRPr lang="en-US"/>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CD50AA54-A1F9-47CE-A0FE-16EF61385A12}" type="slidenum">
              <a:rPr lang="en-US" altLang="en-US"/>
              <a:pPr/>
              <a:t>‹#›</a:t>
            </a:fld>
            <a:endParaRPr lang="en-US" altLang="en-US"/>
          </a:p>
        </p:txBody>
      </p:sp>
    </p:spTree>
    <p:extLst>
      <p:ext uri="{BB962C8B-B14F-4D97-AF65-F5344CB8AC3E}">
        <p14:creationId xmlns:p14="http://schemas.microsoft.com/office/powerpoint/2010/main" val="20014391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atin typeface="Arial" charset="0"/>
                <a:ea typeface="ＭＳ Ｐゴシック" pitchFamily="-111" charset="-128"/>
              </a:defRPr>
            </a:lvl1pPr>
          </a:lstStyle>
          <a:p>
            <a:pPr>
              <a:defRPr/>
            </a:pPr>
            <a:endParaRPr lang="en-US"/>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atin typeface="Arial" charset="0"/>
                <a:ea typeface="ＭＳ Ｐゴシック" pitchFamily="-111" charset="-128"/>
              </a:defRPr>
            </a:lvl1pPr>
          </a:lstStyle>
          <a:p>
            <a:pPr>
              <a:defRPr/>
            </a:pPr>
            <a:endParaRPr lang="en-US"/>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84CBB973-9943-4E4A-A452-8D86720F9D9D}" type="slidenum">
              <a:rPr lang="en-US" altLang="en-US"/>
              <a:pPr/>
              <a:t>‹#›</a:t>
            </a:fld>
            <a:endParaRPr lang="en-US" altLang="en-US"/>
          </a:p>
        </p:txBody>
      </p:sp>
    </p:spTree>
    <p:extLst>
      <p:ext uri="{BB962C8B-B14F-4D97-AF65-F5344CB8AC3E}">
        <p14:creationId xmlns:p14="http://schemas.microsoft.com/office/powerpoint/2010/main" val="2463507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atin typeface="Arial" charset="0"/>
                <a:ea typeface="ＭＳ Ｐゴシック" pitchFamily="-111" charset="-128"/>
              </a:defRPr>
            </a:lvl1pPr>
          </a:lstStyle>
          <a:p>
            <a:pPr>
              <a:defRPr/>
            </a:pPr>
            <a:endParaRPr lang="en-US"/>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atin typeface="Arial" charset="0"/>
                <a:ea typeface="ＭＳ Ｐゴシック" pitchFamily="-111" charset="-128"/>
              </a:defRPr>
            </a:lvl1pPr>
          </a:lstStyle>
          <a:p>
            <a:pPr>
              <a:defRPr/>
            </a:pPr>
            <a:endParaRPr lang="en-US"/>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57994E49-76C9-4164-B0C1-662111C88EDC}" type="slidenum">
              <a:rPr lang="en-US" altLang="en-US"/>
              <a:pPr/>
              <a:t>‹#›</a:t>
            </a:fld>
            <a:endParaRPr lang="en-US" altLang="en-US"/>
          </a:p>
        </p:txBody>
      </p:sp>
    </p:spTree>
    <p:extLst>
      <p:ext uri="{BB962C8B-B14F-4D97-AF65-F5344CB8AC3E}">
        <p14:creationId xmlns:p14="http://schemas.microsoft.com/office/powerpoint/2010/main" val="2241848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atin typeface="Arial" charset="0"/>
                <a:ea typeface="ＭＳ Ｐゴシック" pitchFamily="-111" charset="-128"/>
              </a:defRPr>
            </a:lvl1pPr>
          </a:lstStyle>
          <a:p>
            <a:pPr>
              <a:defRPr/>
            </a:pPr>
            <a:endParaRPr lang="en-US"/>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atin typeface="Arial" charset="0"/>
                <a:ea typeface="ＭＳ Ｐゴシック" pitchFamily="-111" charset="-128"/>
              </a:defRPr>
            </a:lvl1pPr>
          </a:lstStyle>
          <a:p>
            <a:pPr>
              <a:defRPr/>
            </a:pPr>
            <a:endParaRPr lang="en-US"/>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CE7E929A-7341-4317-A8E1-81E6717E0C56}" type="slidenum">
              <a:rPr lang="en-US" altLang="en-US"/>
              <a:pPr/>
              <a:t>‹#›</a:t>
            </a:fld>
            <a:endParaRPr lang="en-US" altLang="en-US"/>
          </a:p>
        </p:txBody>
      </p:sp>
    </p:spTree>
    <p:extLst>
      <p:ext uri="{BB962C8B-B14F-4D97-AF65-F5344CB8AC3E}">
        <p14:creationId xmlns:p14="http://schemas.microsoft.com/office/powerpoint/2010/main" val="4225568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atin typeface="Arial" charset="0"/>
                <a:ea typeface="ＭＳ Ｐゴシック" pitchFamily="-111" charset="-128"/>
              </a:defRPr>
            </a:lvl1pPr>
          </a:lstStyle>
          <a:p>
            <a:pPr>
              <a:defRPr/>
            </a:pPr>
            <a:endParaRPr lang="en-US"/>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atin typeface="Arial" charset="0"/>
                <a:ea typeface="ＭＳ Ｐゴシック" pitchFamily="-111" charset="-128"/>
              </a:defRPr>
            </a:lvl1pPr>
          </a:lstStyle>
          <a:p>
            <a:pPr>
              <a:defRPr/>
            </a:pPr>
            <a:endParaRPr lang="en-US"/>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B84FCAF5-7A97-425E-93C0-075E7ECF7DFD}" type="slidenum">
              <a:rPr lang="en-US" altLang="en-US"/>
              <a:pPr/>
              <a:t>‹#›</a:t>
            </a:fld>
            <a:endParaRPr lang="en-US" altLang="en-US"/>
          </a:p>
        </p:txBody>
      </p:sp>
    </p:spTree>
    <p:extLst>
      <p:ext uri="{BB962C8B-B14F-4D97-AF65-F5344CB8AC3E}">
        <p14:creationId xmlns:p14="http://schemas.microsoft.com/office/powerpoint/2010/main" val="1328390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atin typeface="Arial" charset="0"/>
                <a:ea typeface="ＭＳ Ｐゴシック" pitchFamily="-111" charset="-128"/>
              </a:defRPr>
            </a:lvl1pPr>
          </a:lstStyle>
          <a:p>
            <a:pPr>
              <a:defRPr/>
            </a:pPr>
            <a:endParaRPr lang="en-US"/>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atin typeface="Arial" charset="0"/>
                <a:ea typeface="ＭＳ Ｐゴシック" pitchFamily="-111" charset="-128"/>
              </a:defRPr>
            </a:lvl1pPr>
          </a:lstStyle>
          <a:p>
            <a:pPr>
              <a:defRPr/>
            </a:pPr>
            <a:endParaRPr lang="en-US"/>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7445AB76-25A3-438D-87D8-8FF16641CF6B}" type="slidenum">
              <a:rPr lang="en-US" altLang="en-US"/>
              <a:pPr/>
              <a:t>‹#›</a:t>
            </a:fld>
            <a:endParaRPr lang="en-US" altLang="en-US"/>
          </a:p>
        </p:txBody>
      </p:sp>
    </p:spTree>
    <p:extLst>
      <p:ext uri="{BB962C8B-B14F-4D97-AF65-F5344CB8AC3E}">
        <p14:creationId xmlns:p14="http://schemas.microsoft.com/office/powerpoint/2010/main" val="28440684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atin typeface="Arial" charset="0"/>
                <a:ea typeface="ＭＳ Ｐゴシック" pitchFamily="-111" charset="-128"/>
              </a:defRPr>
            </a:lvl1pPr>
          </a:lstStyle>
          <a:p>
            <a:pPr>
              <a:defRPr/>
            </a:pPr>
            <a:endParaRPr lang="en-US"/>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atin typeface="Arial" charset="0"/>
                <a:ea typeface="ＭＳ Ｐゴシック" pitchFamily="-111" charset="-128"/>
              </a:defRPr>
            </a:lvl1pPr>
          </a:lstStyle>
          <a:p>
            <a:pPr>
              <a:defRPr/>
            </a:pPr>
            <a:endParaRPr lang="en-US"/>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B30044E4-4636-4679-B73D-C62E6B21A91D}" type="slidenum">
              <a:rPr lang="en-US" altLang="en-US"/>
              <a:pPr/>
              <a:t>‹#›</a:t>
            </a:fld>
            <a:endParaRPr lang="en-US" altLang="en-US"/>
          </a:p>
        </p:txBody>
      </p:sp>
    </p:spTree>
    <p:extLst>
      <p:ext uri="{BB962C8B-B14F-4D97-AF65-F5344CB8AC3E}">
        <p14:creationId xmlns:p14="http://schemas.microsoft.com/office/powerpoint/2010/main" val="1257626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 id="2147483828" r:id="rId12"/>
    <p:sldLayoutId id="2147483829" r:id="rId13"/>
  </p:sldLayoutIdLst>
  <p:txStyles>
    <p:titleStyle>
      <a:lvl1pPr algn="ctr" rtl="0" eaLnBrk="0" fontAlgn="base" hangingPunct="0">
        <a:spcBef>
          <a:spcPts val="1200"/>
        </a:spcBef>
        <a:spcAft>
          <a:spcPts val="300"/>
        </a:spcAft>
        <a:defRPr sz="4400" b="1">
          <a:solidFill>
            <a:schemeClr val="tx2"/>
          </a:solidFill>
          <a:latin typeface="+mj-lt"/>
          <a:ea typeface="ＭＳ Ｐゴシック" pitchFamily="-111" charset="-128"/>
          <a:cs typeface="ＭＳ Ｐゴシック" pitchFamily="-111" charset="-128"/>
        </a:defRPr>
      </a:lvl1pPr>
      <a:lvl2pPr algn="ctr" rtl="0" eaLnBrk="0" fontAlgn="base" hangingPunct="0">
        <a:spcBef>
          <a:spcPts val="1200"/>
        </a:spcBef>
        <a:spcAft>
          <a:spcPts val="300"/>
        </a:spcAft>
        <a:defRPr sz="4400" b="1">
          <a:solidFill>
            <a:schemeClr val="tx2"/>
          </a:solidFill>
          <a:latin typeface="Arial" charset="0"/>
          <a:ea typeface="ＭＳ Ｐゴシック" pitchFamily="-111" charset="-128"/>
          <a:cs typeface="ＭＳ Ｐゴシック" pitchFamily="-111" charset="-128"/>
        </a:defRPr>
      </a:lvl2pPr>
      <a:lvl3pPr algn="ctr" rtl="0" eaLnBrk="0" fontAlgn="base" hangingPunct="0">
        <a:spcBef>
          <a:spcPts val="1200"/>
        </a:spcBef>
        <a:spcAft>
          <a:spcPts val="300"/>
        </a:spcAft>
        <a:defRPr sz="4400" b="1">
          <a:solidFill>
            <a:schemeClr val="tx2"/>
          </a:solidFill>
          <a:latin typeface="Arial" charset="0"/>
          <a:ea typeface="ＭＳ Ｐゴシック" pitchFamily="-111" charset="-128"/>
          <a:cs typeface="ＭＳ Ｐゴシック" pitchFamily="-111" charset="-128"/>
        </a:defRPr>
      </a:lvl3pPr>
      <a:lvl4pPr algn="ctr" rtl="0" eaLnBrk="0" fontAlgn="base" hangingPunct="0">
        <a:spcBef>
          <a:spcPts val="1200"/>
        </a:spcBef>
        <a:spcAft>
          <a:spcPts val="300"/>
        </a:spcAft>
        <a:defRPr sz="4400" b="1">
          <a:solidFill>
            <a:schemeClr val="tx2"/>
          </a:solidFill>
          <a:latin typeface="Arial" charset="0"/>
          <a:ea typeface="ＭＳ Ｐゴシック" pitchFamily="-111" charset="-128"/>
          <a:cs typeface="ＭＳ Ｐゴシック" pitchFamily="-111" charset="-128"/>
        </a:defRPr>
      </a:lvl4pPr>
      <a:lvl5pPr algn="ctr" rtl="0" eaLnBrk="0" fontAlgn="base" hangingPunct="0">
        <a:spcBef>
          <a:spcPts val="1200"/>
        </a:spcBef>
        <a:spcAft>
          <a:spcPts val="300"/>
        </a:spcAft>
        <a:defRPr sz="4400" b="1">
          <a:solidFill>
            <a:schemeClr val="tx2"/>
          </a:solidFill>
          <a:latin typeface="Arial" charset="0"/>
          <a:ea typeface="ＭＳ Ｐゴシック" pitchFamily="-111" charset="-128"/>
          <a:cs typeface="ＭＳ Ｐゴシック" pitchFamily="-111" charset="-128"/>
        </a:defRPr>
      </a:lvl5pPr>
      <a:lvl6pPr marL="457200" algn="ctr" rtl="0" fontAlgn="base">
        <a:spcBef>
          <a:spcPts val="1200"/>
        </a:spcBef>
        <a:spcAft>
          <a:spcPts val="300"/>
        </a:spcAft>
        <a:defRPr sz="4400" b="1">
          <a:solidFill>
            <a:schemeClr val="tx2"/>
          </a:solidFill>
          <a:latin typeface="Arial" charset="0"/>
        </a:defRPr>
      </a:lvl6pPr>
      <a:lvl7pPr marL="914400" algn="ctr" rtl="0" fontAlgn="base">
        <a:spcBef>
          <a:spcPts val="1200"/>
        </a:spcBef>
        <a:spcAft>
          <a:spcPts val="300"/>
        </a:spcAft>
        <a:defRPr sz="4400" b="1">
          <a:solidFill>
            <a:schemeClr val="tx2"/>
          </a:solidFill>
          <a:latin typeface="Arial" charset="0"/>
        </a:defRPr>
      </a:lvl7pPr>
      <a:lvl8pPr marL="1371600" algn="ctr" rtl="0" fontAlgn="base">
        <a:spcBef>
          <a:spcPts val="1200"/>
        </a:spcBef>
        <a:spcAft>
          <a:spcPts val="300"/>
        </a:spcAft>
        <a:defRPr sz="4400" b="1">
          <a:solidFill>
            <a:schemeClr val="tx2"/>
          </a:solidFill>
          <a:latin typeface="Arial" charset="0"/>
        </a:defRPr>
      </a:lvl8pPr>
      <a:lvl9pPr marL="1828800" algn="ctr" rtl="0" fontAlgn="base">
        <a:spcBef>
          <a:spcPts val="1200"/>
        </a:spcBef>
        <a:spcAft>
          <a:spcPts val="300"/>
        </a:spcAft>
        <a:defRPr sz="4400" b="1">
          <a:solidFill>
            <a:schemeClr val="tx2"/>
          </a:solidFill>
          <a:latin typeface="Arial" charset="0"/>
        </a:defRPr>
      </a:lvl9pPr>
    </p:titleStyle>
    <p:bodyStyle>
      <a:lvl1pPr marL="342900" indent="-342900" algn="l" rtl="0" eaLnBrk="0" fontAlgn="base" hangingPunct="0">
        <a:spcBef>
          <a:spcPts val="1200"/>
        </a:spcBef>
        <a:spcAft>
          <a:spcPts val="300"/>
        </a:spcAft>
        <a:buChar char="•"/>
        <a:defRPr sz="3200" b="1" i="1">
          <a:solidFill>
            <a:schemeClr val="tx1"/>
          </a:solidFill>
          <a:latin typeface="+mn-lt"/>
          <a:ea typeface="ＭＳ Ｐゴシック" pitchFamily="-111" charset="-128"/>
          <a:cs typeface="ＭＳ Ｐゴシック" pitchFamily="-111" charset="-128"/>
        </a:defRPr>
      </a:lvl1pPr>
      <a:lvl2pPr marL="742950" indent="-285750" algn="l" rtl="0" eaLnBrk="0" fontAlgn="base" hangingPunct="0">
        <a:spcBef>
          <a:spcPts val="1200"/>
        </a:spcBef>
        <a:spcAft>
          <a:spcPts val="300"/>
        </a:spcAft>
        <a:buChar char="–"/>
        <a:defRPr sz="2800" b="1">
          <a:solidFill>
            <a:schemeClr val="tx1"/>
          </a:solidFill>
          <a:latin typeface="+mn-lt"/>
          <a:ea typeface="ＭＳ Ｐゴシック" pitchFamily="-111"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pitchFamily="-111"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pitchFamily="-111"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pitchFamily="-111" charset="-128"/>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hyperlink" Target="http://www.implementationscience.com/content/5/1/9" TargetMode="Externa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hyperlink" Target="http://kt4tt.buffalo.edu/knowledgebase/model.php"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533400" y="1295400"/>
            <a:ext cx="8229600" cy="2590800"/>
          </a:xfrm>
        </p:spPr>
        <p:txBody>
          <a:bodyPr/>
          <a:lstStyle/>
          <a:p>
            <a:pPr eaLnBrk="1" hangingPunct="1"/>
            <a:r>
              <a:rPr lang="en-US" altLang="en-US" sz="3600" smtClean="0">
                <a:ea typeface="ＭＳ Ｐゴシック" panose="020B0600070205080204" pitchFamily="34" charset="-128"/>
              </a:rPr>
              <a:t/>
            </a:r>
            <a:br>
              <a:rPr lang="en-US" altLang="en-US" sz="3600" smtClean="0">
                <a:ea typeface="ＭＳ Ｐゴシック" panose="020B0600070205080204" pitchFamily="34" charset="-128"/>
              </a:rPr>
            </a:br>
            <a:r>
              <a:rPr lang="en-US" altLang="en-US" sz="3200" smtClean="0">
                <a:ea typeface="ＭＳ Ｐゴシック" panose="020B0600070205080204" pitchFamily="34" charset="-128"/>
              </a:rPr>
              <a:t>Getting from Knowledge to Action:  </a:t>
            </a:r>
            <a:br>
              <a:rPr lang="en-US" altLang="en-US" sz="3200" smtClean="0">
                <a:ea typeface="ＭＳ Ｐゴシック" panose="020B0600070205080204" pitchFamily="34" charset="-128"/>
              </a:rPr>
            </a:br>
            <a:r>
              <a:rPr lang="en-US" altLang="en-US" sz="3200" smtClean="0">
                <a:ea typeface="ＭＳ Ｐゴシック" panose="020B0600070205080204" pitchFamily="34" charset="-128"/>
              </a:rPr>
              <a:t/>
            </a:r>
            <a:br>
              <a:rPr lang="en-US" altLang="en-US" sz="3200" smtClean="0">
                <a:ea typeface="ＭＳ Ｐゴシック" panose="020B0600070205080204" pitchFamily="34" charset="-128"/>
              </a:rPr>
            </a:br>
            <a:r>
              <a:rPr lang="en-US" altLang="en-US" sz="3200" smtClean="0">
                <a:ea typeface="ＭＳ Ｐゴシック" panose="020B0600070205080204" pitchFamily="34" charset="-128"/>
              </a:rPr>
              <a:t>Effectively communicating </a:t>
            </a:r>
            <a:br>
              <a:rPr lang="en-US" altLang="en-US" sz="3200" smtClean="0">
                <a:ea typeface="ＭＳ Ｐゴシック" panose="020B0600070205080204" pitchFamily="34" charset="-128"/>
              </a:rPr>
            </a:br>
            <a:r>
              <a:rPr lang="en-US" altLang="en-US" sz="3200" smtClean="0">
                <a:ea typeface="ＭＳ Ｐゴシック" panose="020B0600070205080204" pitchFamily="34" charset="-128"/>
              </a:rPr>
              <a:t>Research &amp; Development value </a:t>
            </a:r>
            <a:br>
              <a:rPr lang="en-US" altLang="en-US" sz="3200" smtClean="0">
                <a:ea typeface="ＭＳ Ｐゴシック" panose="020B0600070205080204" pitchFamily="34" charset="-128"/>
              </a:rPr>
            </a:br>
            <a:r>
              <a:rPr lang="en-US" altLang="en-US" sz="3200" smtClean="0">
                <a:ea typeface="ＭＳ Ｐゴシック" panose="020B0600070205080204" pitchFamily="34" charset="-128"/>
              </a:rPr>
              <a:t>to multiple Stakeholder Groups.</a:t>
            </a:r>
            <a:r>
              <a:rPr lang="en-US" altLang="en-US" sz="3600" smtClean="0">
                <a:ea typeface="ＭＳ Ｐゴシック" panose="020B0600070205080204" pitchFamily="34" charset="-128"/>
              </a:rPr>
              <a:t/>
            </a:r>
            <a:br>
              <a:rPr lang="en-US" altLang="en-US" sz="3600" smtClean="0">
                <a:ea typeface="ＭＳ Ｐゴシック" panose="020B0600070205080204" pitchFamily="34" charset="-128"/>
              </a:rPr>
            </a:br>
            <a:r>
              <a:rPr lang="en-US" altLang="en-US" sz="3200" smtClean="0">
                <a:ea typeface="ＭＳ Ｐゴシック" panose="020B0600070205080204" pitchFamily="34" charset="-128"/>
              </a:rPr>
              <a:t/>
            </a:r>
            <a:br>
              <a:rPr lang="en-US" altLang="en-US" sz="3200" smtClean="0">
                <a:ea typeface="ＭＳ Ｐゴシック" panose="020B0600070205080204" pitchFamily="34" charset="-128"/>
              </a:rPr>
            </a:br>
            <a:endParaRPr lang="en-US" altLang="en-US" sz="3200" smtClean="0">
              <a:ea typeface="ＭＳ Ｐゴシック" panose="020B0600070205080204" pitchFamily="34" charset="-128"/>
            </a:endParaRPr>
          </a:p>
        </p:txBody>
      </p:sp>
      <p:sp>
        <p:nvSpPr>
          <p:cNvPr id="15363" name="Rectangle 3"/>
          <p:cNvSpPr>
            <a:spLocks noGrp="1" noChangeArrowheads="1"/>
          </p:cNvSpPr>
          <p:nvPr>
            <p:ph type="body" idx="1"/>
          </p:nvPr>
        </p:nvSpPr>
        <p:spPr>
          <a:xfrm>
            <a:off x="457200" y="4495800"/>
            <a:ext cx="8229600" cy="1524000"/>
          </a:xfrm>
        </p:spPr>
        <p:txBody>
          <a:bodyPr/>
          <a:lstStyle/>
          <a:p>
            <a:pPr algn="ctr" eaLnBrk="1" hangingPunct="1">
              <a:buFontTx/>
              <a:buNone/>
            </a:pPr>
            <a:r>
              <a:rPr lang="en-US" altLang="en-US" sz="2800" smtClean="0">
                <a:ea typeface="ＭＳ Ｐゴシック" panose="020B0600070205080204" pitchFamily="34" charset="-128"/>
              </a:rPr>
              <a:t>Joseph Lane &amp; John Westbrook</a:t>
            </a:r>
          </a:p>
          <a:p>
            <a:pPr algn="ctr" eaLnBrk="1" hangingPunct="1">
              <a:buFontTx/>
              <a:buNone/>
            </a:pPr>
            <a:r>
              <a:rPr lang="en-US" altLang="en-US" sz="2800" smtClean="0">
                <a:ea typeface="ＭＳ Ｐゴシック" panose="020B0600070205080204" pitchFamily="34" charset="-128"/>
              </a:rPr>
              <a:t>RESNA - 2010</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4"/>
          <p:cNvSpPr>
            <a:spLocks noGrp="1"/>
          </p:cNvSpPr>
          <p:nvPr>
            <p:ph type="title"/>
          </p:nvPr>
        </p:nvSpPr>
        <p:spPr>
          <a:xfrm>
            <a:off x="457200" y="1066800"/>
            <a:ext cx="8382000" cy="1295400"/>
          </a:xfrm>
        </p:spPr>
        <p:txBody>
          <a:bodyPr/>
          <a:lstStyle/>
          <a:p>
            <a:r>
              <a:rPr lang="en-US" altLang="en-US" smtClean="0">
                <a:ea typeface="ＭＳ Ｐゴシック" panose="020B0600070205080204" pitchFamily="34" charset="-128"/>
              </a:rPr>
              <a:t>Knowledge Translation</a:t>
            </a:r>
            <a:br>
              <a:rPr lang="en-US" altLang="en-US" smtClean="0">
                <a:ea typeface="ＭＳ Ｐゴシック" panose="020B0600070205080204" pitchFamily="34" charset="-128"/>
              </a:rPr>
            </a:br>
            <a:r>
              <a:rPr lang="en-US" altLang="en-US" smtClean="0">
                <a:ea typeface="ＭＳ Ｐゴシック" panose="020B0600070205080204" pitchFamily="34" charset="-128"/>
              </a:rPr>
              <a:t>What is it Exactly?</a:t>
            </a:r>
          </a:p>
        </p:txBody>
      </p:sp>
      <p:sp>
        <p:nvSpPr>
          <p:cNvPr id="24579" name="Content Placeholder 5"/>
          <p:cNvSpPr>
            <a:spLocks noGrp="1"/>
          </p:cNvSpPr>
          <p:nvPr>
            <p:ph idx="1"/>
          </p:nvPr>
        </p:nvSpPr>
        <p:spPr>
          <a:xfrm>
            <a:off x="762000" y="2743200"/>
            <a:ext cx="7772400" cy="2590800"/>
          </a:xfrm>
        </p:spPr>
        <p:txBody>
          <a:bodyPr/>
          <a:lstStyle/>
          <a:p>
            <a:pPr eaLnBrk="1" hangingPunct="1">
              <a:lnSpc>
                <a:spcPct val="90000"/>
              </a:lnSpc>
            </a:pPr>
            <a:r>
              <a:rPr lang="en-US" altLang="en-US" b="0" smtClean="0">
                <a:ea typeface="ＭＳ Ｐゴシック" panose="020B0600070205080204" pitchFamily="34" charset="-128"/>
              </a:rPr>
              <a:t>Is it new?  Is it different?</a:t>
            </a:r>
          </a:p>
          <a:p>
            <a:pPr marL="800100" lvl="1" indent="-400050" eaLnBrk="1" hangingPunct="1">
              <a:lnSpc>
                <a:spcPct val="90000"/>
              </a:lnSpc>
            </a:pPr>
            <a:r>
              <a:rPr lang="en-US" altLang="en-US" b="0" smtClean="0">
                <a:ea typeface="ＭＳ Ｐゴシック" panose="020B0600070205080204" pitchFamily="34" charset="-128"/>
              </a:rPr>
              <a:t>Began to be used in NIDRR community in the Long Range Plan of 2005-2009</a:t>
            </a:r>
          </a:p>
          <a:p>
            <a:pPr marL="800100" lvl="1" indent="-400050" eaLnBrk="1" hangingPunct="1">
              <a:lnSpc>
                <a:spcPct val="90000"/>
              </a:lnSpc>
              <a:spcAft>
                <a:spcPts val="600"/>
              </a:spcAft>
            </a:pPr>
            <a:r>
              <a:rPr lang="en-US" altLang="en-US" b="0" smtClean="0">
                <a:ea typeface="ＭＳ Ｐゴシック" panose="020B0600070205080204" pitchFamily="34" charset="-128"/>
              </a:rPr>
              <a:t>Is it substitute language for “dissemination and  utilization”?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838200"/>
            <a:ext cx="8229600" cy="1143000"/>
          </a:xfrm>
        </p:spPr>
        <p:txBody>
          <a:bodyPr/>
          <a:lstStyle/>
          <a:p>
            <a:pPr marL="342900" lvl="0" indent="-342900"/>
            <a:r>
              <a:rPr lang="en-US" altLang="en-US" sz="2400" i="1" dirty="0">
                <a:solidFill>
                  <a:srgbClr val="000000"/>
                </a:solidFill>
                <a:ea typeface="ＭＳ Ｐゴシック" panose="020B0600070205080204" pitchFamily="34" charset="-128"/>
              </a:rPr>
              <a:t>Knowledge Translation - What is it Exactly? </a:t>
            </a:r>
            <a:r>
              <a:rPr lang="en-US" altLang="en-US" sz="2000" i="1" dirty="0">
                <a:solidFill>
                  <a:srgbClr val="000000"/>
                </a:solidFill>
                <a:ea typeface="ＭＳ Ｐゴシック" panose="020B0600070205080204" pitchFamily="34" charset="-128"/>
              </a:rPr>
              <a:t>(continued</a:t>
            </a:r>
            <a:r>
              <a:rPr lang="en-US" altLang="en-US" sz="2000" i="1" dirty="0" smtClean="0">
                <a:solidFill>
                  <a:srgbClr val="000000"/>
                </a:solidFill>
                <a:ea typeface="ＭＳ Ｐゴシック" panose="020B0600070205080204" pitchFamily="34" charset="-128"/>
              </a:rPr>
              <a:t>)</a:t>
            </a:r>
            <a:endParaRPr lang="en-US" dirty="0"/>
          </a:p>
        </p:txBody>
      </p:sp>
      <p:sp>
        <p:nvSpPr>
          <p:cNvPr id="25602" name="Content Placeholder 5"/>
          <p:cNvSpPr>
            <a:spLocks noGrp="1"/>
          </p:cNvSpPr>
          <p:nvPr>
            <p:ph idx="1"/>
          </p:nvPr>
        </p:nvSpPr>
        <p:spPr>
          <a:xfrm>
            <a:off x="457200" y="1874837"/>
            <a:ext cx="8229600" cy="4525963"/>
          </a:xfrm>
        </p:spPr>
        <p:txBody>
          <a:bodyPr/>
          <a:lstStyle/>
          <a:p>
            <a:pPr>
              <a:spcBef>
                <a:spcPts val="0"/>
              </a:spcBef>
            </a:pPr>
            <a:r>
              <a:rPr lang="en-US" altLang="en-US" b="0" dirty="0" smtClean="0"/>
              <a:t>KT encompasses all steps between the creation of knowledge and its application.</a:t>
            </a:r>
          </a:p>
          <a:p>
            <a:pPr>
              <a:spcBef>
                <a:spcPts val="0"/>
              </a:spcBef>
            </a:pPr>
            <a:endParaRPr lang="en-US" altLang="en-US" b="0" dirty="0" smtClean="0"/>
          </a:p>
          <a:p>
            <a:pPr>
              <a:spcBef>
                <a:spcPts val="0"/>
              </a:spcBef>
            </a:pPr>
            <a:r>
              <a:rPr lang="en-US" altLang="en-US" b="0" dirty="0" smtClean="0"/>
              <a:t>KT is not a linear process</a:t>
            </a:r>
          </a:p>
          <a:p>
            <a:pPr>
              <a:spcBef>
                <a:spcPts val="0"/>
              </a:spcBef>
            </a:pPr>
            <a:endParaRPr lang="en-US" altLang="en-US" b="0" dirty="0" smtClean="0"/>
          </a:p>
          <a:p>
            <a:pPr>
              <a:spcBef>
                <a:spcPts val="0"/>
              </a:spcBef>
            </a:pPr>
            <a:r>
              <a:rPr lang="en-US" altLang="en-US" b="0" dirty="0" smtClean="0"/>
              <a:t>KT initiates from research knowledge that may appropriately be added to by expert practitioner and professional opinion, and expert consumer opinion</a:t>
            </a:r>
            <a:endParaRPr lang="en-US" altLang="en-US" b="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457200" y="990600"/>
            <a:ext cx="8229600" cy="715963"/>
          </a:xfrm>
        </p:spPr>
        <p:txBody>
          <a:bodyPr/>
          <a:lstStyle/>
          <a:p>
            <a:r>
              <a:rPr lang="en-US" altLang="en-US" smtClean="0">
                <a:ea typeface="ＭＳ Ｐゴシック" panose="020B0600070205080204" pitchFamily="34" charset="-128"/>
              </a:rPr>
              <a:t>Confusing Terminology</a:t>
            </a:r>
          </a:p>
        </p:txBody>
      </p:sp>
      <p:sp>
        <p:nvSpPr>
          <p:cNvPr id="26627" name="Content Placeholder 2"/>
          <p:cNvSpPr>
            <a:spLocks noGrp="1"/>
          </p:cNvSpPr>
          <p:nvPr>
            <p:ph idx="1"/>
          </p:nvPr>
        </p:nvSpPr>
        <p:spPr>
          <a:xfrm>
            <a:off x="2590800" y="1828800"/>
            <a:ext cx="4343400" cy="4419600"/>
          </a:xfrm>
        </p:spPr>
        <p:txBody>
          <a:bodyPr/>
          <a:lstStyle/>
          <a:p>
            <a:pPr>
              <a:spcBef>
                <a:spcPts val="600"/>
              </a:spcBef>
            </a:pPr>
            <a:r>
              <a:rPr lang="en-US" altLang="en-US" sz="2400" b="0" i="0" smtClean="0">
                <a:ea typeface="ＭＳ Ｐゴシック" panose="020B0600070205080204" pitchFamily="34" charset="-128"/>
              </a:rPr>
              <a:t>knowledge transfer</a:t>
            </a:r>
          </a:p>
          <a:p>
            <a:pPr>
              <a:spcBef>
                <a:spcPts val="600"/>
              </a:spcBef>
            </a:pPr>
            <a:r>
              <a:rPr lang="en-US" altLang="en-US" sz="2400" b="0" i="0" smtClean="0">
                <a:ea typeface="ＭＳ Ｐゴシック" panose="020B0600070205080204" pitchFamily="34" charset="-128"/>
              </a:rPr>
              <a:t>knowledge to action</a:t>
            </a:r>
          </a:p>
          <a:p>
            <a:pPr>
              <a:spcBef>
                <a:spcPts val="600"/>
              </a:spcBef>
            </a:pPr>
            <a:r>
              <a:rPr lang="en-US" altLang="en-US" sz="2400" b="0" i="0" smtClean="0">
                <a:ea typeface="ＭＳ Ｐゴシック" panose="020B0600070205080204" pitchFamily="34" charset="-128"/>
              </a:rPr>
              <a:t>knowledge dissemination</a:t>
            </a:r>
          </a:p>
          <a:p>
            <a:pPr>
              <a:spcBef>
                <a:spcPts val="600"/>
              </a:spcBef>
            </a:pPr>
            <a:r>
              <a:rPr lang="en-US" altLang="en-US" sz="2400" b="0" i="0" smtClean="0">
                <a:ea typeface="ＭＳ Ｐゴシック" panose="020B0600070205080204" pitchFamily="34" charset="-128"/>
              </a:rPr>
              <a:t>knowledge utilization</a:t>
            </a:r>
          </a:p>
          <a:p>
            <a:pPr>
              <a:spcBef>
                <a:spcPts val="600"/>
              </a:spcBef>
            </a:pPr>
            <a:r>
              <a:rPr lang="en-US" altLang="en-US" sz="2400" b="0" i="0" smtClean="0">
                <a:ea typeface="ＭＳ Ｐゴシック" panose="020B0600070205080204" pitchFamily="34" charset="-128"/>
              </a:rPr>
              <a:t>knowledge mobilization</a:t>
            </a:r>
          </a:p>
          <a:p>
            <a:pPr>
              <a:spcBef>
                <a:spcPts val="600"/>
              </a:spcBef>
            </a:pPr>
            <a:r>
              <a:rPr lang="en-US" altLang="en-US" sz="2400" b="0" i="0" smtClean="0">
                <a:ea typeface="ＭＳ Ｐゴシック" panose="020B0600070205080204" pitchFamily="34" charset="-128"/>
              </a:rPr>
              <a:t>research utilization</a:t>
            </a:r>
          </a:p>
          <a:p>
            <a:pPr>
              <a:spcBef>
                <a:spcPts val="600"/>
              </a:spcBef>
            </a:pPr>
            <a:r>
              <a:rPr lang="en-US" altLang="en-US" sz="2400" b="0" i="0" smtClean="0">
                <a:ea typeface="ＭＳ Ｐゴシック" panose="020B0600070205080204" pitchFamily="34" charset="-128"/>
              </a:rPr>
              <a:t>evidence based practices</a:t>
            </a:r>
          </a:p>
          <a:p>
            <a:pPr>
              <a:spcBef>
                <a:spcPts val="600"/>
              </a:spcBef>
            </a:pPr>
            <a:r>
              <a:rPr lang="en-US" altLang="en-US" sz="2400" b="0" i="0" smtClean="0">
                <a:ea typeface="ＭＳ Ｐゴシック" panose="020B0600070205080204" pitchFamily="34" charset="-128"/>
              </a:rPr>
              <a:t>evidence based guidelines</a:t>
            </a:r>
          </a:p>
          <a:p>
            <a:pPr>
              <a:spcBef>
                <a:spcPts val="600"/>
              </a:spcBef>
            </a:pPr>
            <a:r>
              <a:rPr lang="en-US" altLang="en-US" sz="2400" b="0" i="0" smtClean="0">
                <a:ea typeface="ＭＳ Ｐゴシック" panose="020B0600070205080204" pitchFamily="34" charset="-128"/>
              </a:rPr>
              <a:t>evidence based outcomes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nvSpPr>
        <p:spPr bwMode="auto">
          <a:xfrm>
            <a:off x="685800" y="2057400"/>
            <a:ext cx="78486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spcBef>
                <a:spcPct val="20000"/>
              </a:spcBef>
              <a:buClr>
                <a:srgbClr val="1A4454"/>
              </a:buClr>
              <a:buFont typeface="Times" panose="02020603050405020304" pitchFamily="18" charset="0"/>
              <a:buChar char="•"/>
            </a:pPr>
            <a:r>
              <a:rPr lang="en-US" altLang="en-US" sz="2400"/>
              <a:t>As a process, changes are expected – in our case we do expect the “K” (knowledge) to change and we expect the “T” (translation) to change, with different audiences and intended types of impact</a:t>
            </a:r>
            <a:endParaRPr lang="en-US" altLang="en-US" sz="2000"/>
          </a:p>
          <a:p>
            <a:pPr eaLnBrk="1" hangingPunct="1">
              <a:lnSpc>
                <a:spcPct val="90000"/>
              </a:lnSpc>
              <a:spcBef>
                <a:spcPct val="20000"/>
              </a:spcBef>
              <a:buClr>
                <a:srgbClr val="1A4454"/>
              </a:buClr>
              <a:buFont typeface="Times" panose="02020603050405020304" pitchFamily="18" charset="0"/>
              <a:buNone/>
            </a:pPr>
            <a:endParaRPr lang="en-US" altLang="en-US" sz="2000"/>
          </a:p>
          <a:p>
            <a:pPr eaLnBrk="1" hangingPunct="1">
              <a:spcBef>
                <a:spcPct val="20000"/>
              </a:spcBef>
              <a:buClr>
                <a:srgbClr val="1A4454"/>
              </a:buClr>
              <a:buFont typeface="Times" panose="02020603050405020304" pitchFamily="18" charset="0"/>
              <a:buChar char="•"/>
            </a:pPr>
            <a:r>
              <a:rPr lang="en-US" altLang="en-US" sz="2400"/>
              <a:t>Changes are prompted by: increased knowledge, changing needs/questions, changes in the user groups, changes in the environment (e.g., recession)</a:t>
            </a:r>
            <a:endParaRPr lang="en-US" altLang="en-US" sz="2000"/>
          </a:p>
        </p:txBody>
      </p:sp>
      <p:sp>
        <p:nvSpPr>
          <p:cNvPr id="27650" name="Title 1"/>
          <p:cNvSpPr>
            <a:spLocks noGrp="1"/>
          </p:cNvSpPr>
          <p:nvPr>
            <p:ph type="title"/>
          </p:nvPr>
        </p:nvSpPr>
        <p:spPr>
          <a:xfrm>
            <a:off x="457200" y="1066800"/>
            <a:ext cx="8229600" cy="609600"/>
          </a:xfrm>
        </p:spPr>
        <p:txBody>
          <a:bodyPr/>
          <a:lstStyle/>
          <a:p>
            <a:r>
              <a:rPr lang="en-US" altLang="en-US" smtClean="0">
                <a:ea typeface="ＭＳ Ｐゴシック" panose="020B0600070205080204" pitchFamily="34" charset="-128"/>
              </a:rPr>
              <a:t>KT is a Process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nvSpPr>
        <p:spPr bwMode="auto">
          <a:xfrm>
            <a:off x="609600" y="2590800"/>
            <a:ext cx="8077200" cy="358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spcBef>
                <a:spcPct val="20000"/>
              </a:spcBef>
              <a:spcAft>
                <a:spcPts val="600"/>
              </a:spcAft>
              <a:buClr>
                <a:srgbClr val="1A4454"/>
              </a:buClr>
              <a:buFont typeface="Times" panose="02020603050405020304" pitchFamily="18" charset="0"/>
              <a:buChar char="•"/>
            </a:pPr>
            <a:r>
              <a:rPr lang="en-US" altLang="en-US" sz="2800"/>
              <a:t>Knowledge is connected to research</a:t>
            </a:r>
          </a:p>
          <a:p>
            <a:pPr eaLnBrk="1" hangingPunct="1">
              <a:spcBef>
                <a:spcPct val="20000"/>
              </a:spcBef>
              <a:spcAft>
                <a:spcPts val="600"/>
              </a:spcAft>
              <a:buClr>
                <a:srgbClr val="1A4454"/>
              </a:buClr>
              <a:buFont typeface="Times" panose="02020603050405020304" pitchFamily="18" charset="0"/>
              <a:buChar char="•"/>
            </a:pPr>
            <a:endParaRPr lang="en-US" altLang="en-US" sz="200"/>
          </a:p>
          <a:p>
            <a:pPr eaLnBrk="1" hangingPunct="1">
              <a:spcBef>
                <a:spcPct val="20000"/>
              </a:spcBef>
              <a:spcAft>
                <a:spcPts val="600"/>
              </a:spcAft>
              <a:buClr>
                <a:srgbClr val="1A4454"/>
              </a:buClr>
              <a:buFont typeface="Times" panose="02020603050405020304" pitchFamily="18" charset="0"/>
              <a:buChar char="•"/>
            </a:pPr>
            <a:r>
              <a:rPr lang="en-US" altLang="en-US" sz="2800"/>
              <a:t>Actively connected to user/beneficiary group(s)</a:t>
            </a:r>
          </a:p>
          <a:p>
            <a:pPr eaLnBrk="1" hangingPunct="1">
              <a:spcBef>
                <a:spcPct val="20000"/>
              </a:spcBef>
              <a:spcAft>
                <a:spcPts val="600"/>
              </a:spcAft>
              <a:buClr>
                <a:srgbClr val="1A4454"/>
              </a:buClr>
              <a:buFont typeface="Times" panose="02020603050405020304" pitchFamily="18" charset="0"/>
              <a:buChar char="•"/>
            </a:pPr>
            <a:endParaRPr lang="en-US" altLang="en-US" sz="200"/>
          </a:p>
          <a:p>
            <a:pPr eaLnBrk="1" hangingPunct="1">
              <a:spcBef>
                <a:spcPct val="20000"/>
              </a:spcBef>
              <a:spcAft>
                <a:spcPts val="600"/>
              </a:spcAft>
              <a:buClr>
                <a:srgbClr val="1A4454"/>
              </a:buClr>
              <a:buFont typeface="Times" panose="02020603050405020304" pitchFamily="18" charset="0"/>
              <a:buChar char="•"/>
            </a:pPr>
            <a:r>
              <a:rPr lang="en-US" altLang="en-US" sz="2800"/>
              <a:t>Inclusive of all activities from generation of new knowledge to its use</a:t>
            </a:r>
          </a:p>
          <a:p>
            <a:pPr eaLnBrk="1" hangingPunct="1">
              <a:spcBef>
                <a:spcPct val="20000"/>
              </a:spcBef>
              <a:spcAft>
                <a:spcPts val="600"/>
              </a:spcAft>
              <a:buClr>
                <a:srgbClr val="1A4454"/>
              </a:buClr>
              <a:buFont typeface="Times" panose="02020603050405020304" pitchFamily="18" charset="0"/>
              <a:buChar char="•"/>
            </a:pPr>
            <a:endParaRPr lang="en-US" altLang="en-US" sz="200"/>
          </a:p>
          <a:p>
            <a:pPr eaLnBrk="1" hangingPunct="1">
              <a:spcBef>
                <a:spcPct val="20000"/>
              </a:spcBef>
              <a:spcAft>
                <a:spcPts val="600"/>
              </a:spcAft>
              <a:buClr>
                <a:srgbClr val="1A4454"/>
              </a:buClr>
              <a:buFont typeface="Times" panose="02020603050405020304" pitchFamily="18" charset="0"/>
              <a:buChar char="•"/>
            </a:pPr>
            <a:r>
              <a:rPr lang="en-US" altLang="en-US" sz="2800"/>
              <a:t>KT helps identify what we know and what we don’t know – useful in planning future research</a:t>
            </a:r>
          </a:p>
        </p:txBody>
      </p:sp>
      <p:sp>
        <p:nvSpPr>
          <p:cNvPr id="28674" name="Title 1"/>
          <p:cNvSpPr>
            <a:spLocks noGrp="1"/>
          </p:cNvSpPr>
          <p:nvPr>
            <p:ph type="title"/>
          </p:nvPr>
        </p:nvSpPr>
        <p:spPr>
          <a:xfrm>
            <a:off x="457200" y="1066800"/>
            <a:ext cx="8229600" cy="1219200"/>
          </a:xfrm>
        </p:spPr>
        <p:txBody>
          <a:bodyPr/>
          <a:lstStyle/>
          <a:p>
            <a:r>
              <a:rPr lang="en-US" altLang="en-US" smtClean="0">
                <a:ea typeface="ＭＳ Ｐゴシック" panose="020B0600070205080204" pitchFamily="34" charset="-128"/>
              </a:rPr>
              <a:t>So What are Key Characteristics of KT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nvSpPr>
        <p:spPr bwMode="auto">
          <a:xfrm>
            <a:off x="533400" y="1905000"/>
            <a:ext cx="80772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lnSpc>
                <a:spcPct val="90000"/>
              </a:lnSpc>
              <a:spcBef>
                <a:spcPct val="20000"/>
              </a:spcBef>
              <a:spcAft>
                <a:spcPts val="600"/>
              </a:spcAft>
              <a:buClr>
                <a:srgbClr val="1A4454"/>
              </a:buClr>
              <a:buFont typeface="Times" panose="02020603050405020304" pitchFamily="18" charset="0"/>
              <a:buChar char="•"/>
            </a:pPr>
            <a:r>
              <a:rPr lang="en-US" altLang="en-US" sz="2800"/>
              <a:t>Applies knowledge from research to solve/address practical issues or problems</a:t>
            </a:r>
          </a:p>
          <a:p>
            <a:pPr eaLnBrk="1" hangingPunct="1">
              <a:lnSpc>
                <a:spcPct val="90000"/>
              </a:lnSpc>
              <a:spcBef>
                <a:spcPct val="20000"/>
              </a:spcBef>
              <a:spcAft>
                <a:spcPts val="600"/>
              </a:spcAft>
              <a:buClr>
                <a:srgbClr val="1A4454"/>
              </a:buClr>
              <a:buFont typeface="Times" panose="02020603050405020304" pitchFamily="18" charset="0"/>
              <a:buChar char="•"/>
            </a:pPr>
            <a:endParaRPr lang="en-US" altLang="en-US" sz="200"/>
          </a:p>
          <a:p>
            <a:pPr eaLnBrk="1" hangingPunct="1">
              <a:lnSpc>
                <a:spcPct val="90000"/>
              </a:lnSpc>
              <a:spcBef>
                <a:spcPct val="20000"/>
              </a:spcBef>
              <a:spcAft>
                <a:spcPts val="600"/>
              </a:spcAft>
              <a:buClr>
                <a:srgbClr val="1A4454"/>
              </a:buClr>
              <a:buFont typeface="Times" panose="02020603050405020304" pitchFamily="18" charset="0"/>
              <a:buChar char="•"/>
            </a:pPr>
            <a:r>
              <a:rPr lang="en-US" altLang="en-US" sz="2800"/>
              <a:t>KT encourages the interaction of knowledge creators (researchers, experts, and others) with knowledge users/beneficiaries (consumers, policymakers, and others); Participatory Action Research concepts and KT are very compatible</a:t>
            </a:r>
          </a:p>
          <a:p>
            <a:pPr eaLnBrk="1" hangingPunct="1">
              <a:lnSpc>
                <a:spcPct val="90000"/>
              </a:lnSpc>
              <a:spcBef>
                <a:spcPct val="20000"/>
              </a:spcBef>
              <a:spcAft>
                <a:spcPts val="600"/>
              </a:spcAft>
              <a:buClr>
                <a:srgbClr val="1A4454"/>
              </a:buClr>
              <a:buFont typeface="Times" panose="02020603050405020304" pitchFamily="18" charset="0"/>
              <a:buChar char="•"/>
            </a:pPr>
            <a:endParaRPr lang="en-US" altLang="en-US" sz="200"/>
          </a:p>
          <a:p>
            <a:pPr eaLnBrk="1" hangingPunct="1">
              <a:spcBef>
                <a:spcPct val="20000"/>
              </a:spcBef>
              <a:spcAft>
                <a:spcPts val="600"/>
              </a:spcAft>
              <a:buClr>
                <a:srgbClr val="1A4454"/>
              </a:buClr>
              <a:buFont typeface="Times" panose="02020603050405020304" pitchFamily="18" charset="0"/>
              <a:buChar char="•"/>
            </a:pPr>
            <a:r>
              <a:rPr lang="en-US" altLang="en-US" sz="2800"/>
              <a:t>KT aggregates knowledge combining old concepts with new concepts in order to try and define “what we know”</a:t>
            </a:r>
          </a:p>
        </p:txBody>
      </p:sp>
      <p:sp>
        <p:nvSpPr>
          <p:cNvPr id="29698" name="Title 1"/>
          <p:cNvSpPr>
            <a:spLocks noGrp="1"/>
          </p:cNvSpPr>
          <p:nvPr>
            <p:ph type="title"/>
          </p:nvPr>
        </p:nvSpPr>
        <p:spPr>
          <a:xfrm>
            <a:off x="0" y="1219200"/>
            <a:ext cx="9144000" cy="533400"/>
          </a:xfrm>
        </p:spPr>
        <p:txBody>
          <a:bodyPr/>
          <a:lstStyle/>
          <a:p>
            <a:r>
              <a:rPr lang="en-US" altLang="en-US" sz="2400" smtClean="0">
                <a:ea typeface="ＭＳ Ｐゴシック" panose="020B0600070205080204" pitchFamily="34" charset="-128"/>
              </a:rPr>
              <a:t>So What are Key Characteristics of KT</a:t>
            </a:r>
            <a:r>
              <a:rPr lang="en-US" altLang="en-US" sz="2400" b="0" smtClean="0">
                <a:ea typeface="ＭＳ Ｐゴシック" panose="020B0600070205080204" pitchFamily="34" charset="-128"/>
              </a:rPr>
              <a:t> (continued)</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nvSpPr>
        <p:spPr bwMode="auto">
          <a:xfrm>
            <a:off x="533400" y="1828800"/>
            <a:ext cx="80772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lnSpc>
                <a:spcPct val="90000"/>
              </a:lnSpc>
              <a:spcBef>
                <a:spcPct val="20000"/>
              </a:spcBef>
              <a:spcAft>
                <a:spcPts val="600"/>
              </a:spcAft>
              <a:buClr>
                <a:srgbClr val="1A4454"/>
              </a:buClr>
              <a:buFont typeface="Times" panose="02020603050405020304" pitchFamily="18" charset="0"/>
              <a:buChar char="•"/>
            </a:pPr>
            <a:r>
              <a:rPr lang="en-US" altLang="en-US" sz="2800"/>
              <a:t>KT includes all the steps from the creation of knowledge to its application</a:t>
            </a:r>
          </a:p>
          <a:p>
            <a:pPr eaLnBrk="1" hangingPunct="1">
              <a:lnSpc>
                <a:spcPct val="90000"/>
              </a:lnSpc>
              <a:spcBef>
                <a:spcPct val="20000"/>
              </a:spcBef>
              <a:spcAft>
                <a:spcPts val="600"/>
              </a:spcAft>
              <a:buClr>
                <a:srgbClr val="1A4454"/>
              </a:buClr>
              <a:buFont typeface="Times" panose="02020603050405020304" pitchFamily="18" charset="0"/>
              <a:buChar char="•"/>
            </a:pPr>
            <a:endParaRPr lang="en-US" altLang="en-US" sz="200"/>
          </a:p>
          <a:p>
            <a:pPr eaLnBrk="1" hangingPunct="1">
              <a:lnSpc>
                <a:spcPct val="90000"/>
              </a:lnSpc>
              <a:spcBef>
                <a:spcPct val="20000"/>
              </a:spcBef>
              <a:spcAft>
                <a:spcPts val="600"/>
              </a:spcAft>
              <a:buClr>
                <a:srgbClr val="1A4454"/>
              </a:buClr>
              <a:buFont typeface="Times" panose="02020603050405020304" pitchFamily="18" charset="0"/>
              <a:buChar char="•"/>
            </a:pPr>
            <a:r>
              <a:rPr lang="en-US" altLang="en-US" sz="2800"/>
              <a:t>KT requires ongoing communication and collaboration between knowledge producers and knowledge users</a:t>
            </a:r>
          </a:p>
          <a:p>
            <a:pPr eaLnBrk="1" hangingPunct="1">
              <a:lnSpc>
                <a:spcPct val="90000"/>
              </a:lnSpc>
              <a:spcBef>
                <a:spcPct val="20000"/>
              </a:spcBef>
              <a:spcAft>
                <a:spcPts val="600"/>
              </a:spcAft>
              <a:buClr>
                <a:srgbClr val="1A4454"/>
              </a:buClr>
              <a:buFont typeface="Times" panose="02020603050405020304" pitchFamily="18" charset="0"/>
              <a:buChar char="•"/>
            </a:pPr>
            <a:endParaRPr lang="en-US" altLang="en-US" sz="200"/>
          </a:p>
          <a:p>
            <a:pPr eaLnBrk="1" hangingPunct="1">
              <a:lnSpc>
                <a:spcPct val="90000"/>
              </a:lnSpc>
              <a:spcBef>
                <a:spcPct val="20000"/>
              </a:spcBef>
              <a:spcAft>
                <a:spcPts val="600"/>
              </a:spcAft>
              <a:buClr>
                <a:srgbClr val="1A4454"/>
              </a:buClr>
              <a:buFont typeface="Times" panose="02020603050405020304" pitchFamily="18" charset="0"/>
              <a:buChar char="•"/>
            </a:pPr>
            <a:r>
              <a:rPr lang="en-US" altLang="en-US" sz="2800"/>
              <a:t>KT initiates by establishing a specific question and context for answering that question – tied to a specific sample and a specific context for application</a:t>
            </a:r>
          </a:p>
          <a:p>
            <a:pPr eaLnBrk="1" hangingPunct="1">
              <a:lnSpc>
                <a:spcPct val="90000"/>
              </a:lnSpc>
              <a:spcBef>
                <a:spcPct val="20000"/>
              </a:spcBef>
              <a:spcAft>
                <a:spcPts val="600"/>
              </a:spcAft>
              <a:buClr>
                <a:srgbClr val="1A4454"/>
              </a:buClr>
              <a:buFont typeface="Times" panose="02020603050405020304" pitchFamily="18" charset="0"/>
              <a:buChar char="•"/>
            </a:pPr>
            <a:endParaRPr lang="en-US" altLang="en-US" sz="200"/>
          </a:p>
          <a:p>
            <a:pPr eaLnBrk="1" hangingPunct="1">
              <a:lnSpc>
                <a:spcPct val="90000"/>
              </a:lnSpc>
              <a:spcBef>
                <a:spcPct val="20000"/>
              </a:spcBef>
              <a:spcAft>
                <a:spcPts val="600"/>
              </a:spcAft>
              <a:buClr>
                <a:srgbClr val="1A4454"/>
              </a:buClr>
              <a:buFont typeface="Times" panose="02020603050405020304" pitchFamily="18" charset="0"/>
              <a:buChar char="•"/>
            </a:pPr>
            <a:r>
              <a:rPr lang="en-US" altLang="en-US" sz="2800"/>
              <a:t>Effective KT is interdisciplinary and multi-modal</a:t>
            </a:r>
          </a:p>
          <a:p>
            <a:pPr eaLnBrk="1" hangingPunct="1">
              <a:lnSpc>
                <a:spcPct val="90000"/>
              </a:lnSpc>
              <a:spcBef>
                <a:spcPct val="20000"/>
              </a:spcBef>
              <a:buClr>
                <a:srgbClr val="1A4454"/>
              </a:buClr>
              <a:buFont typeface="Times" panose="02020603050405020304" pitchFamily="18" charset="0"/>
              <a:buChar char="•"/>
            </a:pPr>
            <a:endParaRPr lang="en-US" altLang="en-US" sz="2800"/>
          </a:p>
          <a:p>
            <a:pPr eaLnBrk="1" hangingPunct="1">
              <a:spcBef>
                <a:spcPct val="20000"/>
              </a:spcBef>
              <a:spcAft>
                <a:spcPts val="600"/>
              </a:spcAft>
              <a:buClr>
                <a:srgbClr val="1A4454"/>
              </a:buClr>
              <a:buFont typeface="Times" panose="02020603050405020304" pitchFamily="18" charset="0"/>
              <a:buNone/>
            </a:pPr>
            <a:endParaRPr lang="en-US" altLang="en-US" sz="2800"/>
          </a:p>
        </p:txBody>
      </p:sp>
      <p:sp>
        <p:nvSpPr>
          <p:cNvPr id="30722" name="Title 1"/>
          <p:cNvSpPr>
            <a:spLocks noGrp="1"/>
          </p:cNvSpPr>
          <p:nvPr>
            <p:ph type="title"/>
          </p:nvPr>
        </p:nvSpPr>
        <p:spPr>
          <a:xfrm>
            <a:off x="0" y="1219200"/>
            <a:ext cx="9144000" cy="533400"/>
          </a:xfrm>
        </p:spPr>
        <p:txBody>
          <a:bodyPr/>
          <a:lstStyle/>
          <a:p>
            <a:r>
              <a:rPr lang="en-US" altLang="en-US" sz="2400" smtClean="0">
                <a:ea typeface="ＭＳ Ｐゴシック" panose="020B0600070205080204" pitchFamily="34" charset="-128"/>
              </a:rPr>
              <a:t>So What are Key Characteristics of KT</a:t>
            </a:r>
            <a:r>
              <a:rPr lang="en-US" altLang="en-US" sz="2400" b="0" smtClean="0">
                <a:ea typeface="ＭＳ Ｐゴシック" panose="020B0600070205080204" pitchFamily="34" charset="-128"/>
              </a:rPr>
              <a:t> (continued)</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9" name="Picture 7" descr="Assess barriers and supports; monitor intervention and degree of use; evaluate outcomes."/>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9600" y="1600200"/>
            <a:ext cx="7924800" cy="522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0" y="609600"/>
            <a:ext cx="9144000" cy="1143000"/>
          </a:xfrm>
        </p:spPr>
        <p:txBody>
          <a:bodyPr/>
          <a:lstStyle/>
          <a:p>
            <a:pPr lvl="0" eaLnBrk="1" hangingPunct="1">
              <a:spcBef>
                <a:spcPct val="0"/>
              </a:spcBef>
              <a:spcAft>
                <a:spcPct val="0"/>
              </a:spcAft>
            </a:pPr>
            <a:r>
              <a:rPr lang="en-US" altLang="en-US" sz="2800" b="0" kern="1200" dirty="0">
                <a:solidFill>
                  <a:srgbClr val="000000"/>
                </a:solidFill>
                <a:latin typeface="Arial" panose="020B0604020202020204" pitchFamily="34" charset="0"/>
                <a:ea typeface="ＭＳ Ｐゴシック" panose="020B0600070205080204" pitchFamily="34" charset="-128"/>
                <a:cs typeface="+mn-cs"/>
              </a:rPr>
              <a:t>The Revised Ottawa Model of Research Use</a:t>
            </a:r>
            <a:r>
              <a:rPr lang="en-US" altLang="en-US" sz="1800" b="0" kern="1200" dirty="0">
                <a:solidFill>
                  <a:srgbClr val="000000"/>
                </a:solidFill>
                <a:latin typeface="Arial" panose="020B0604020202020204" pitchFamily="34" charset="0"/>
                <a:ea typeface="ＭＳ Ｐゴシック" panose="020B0600070205080204" pitchFamily="34" charset="-128"/>
                <a:cs typeface="+mn-cs"/>
              </a:rPr>
              <a:t> </a:t>
            </a:r>
            <a:r>
              <a:rPr lang="en-US" altLang="en-US" sz="1200" b="0" kern="1200" dirty="0">
                <a:solidFill>
                  <a:srgbClr val="000000"/>
                </a:solidFill>
                <a:latin typeface="Arial" panose="020B0604020202020204" pitchFamily="34" charset="0"/>
                <a:ea typeface="ＭＳ Ｐゴシック" panose="020B0600070205080204" pitchFamily="34" charset="-128"/>
                <a:cs typeface="+mn-cs"/>
              </a:rPr>
              <a:t> (Graham &amp; Logan 2004</a:t>
            </a:r>
            <a:r>
              <a:rPr lang="en-US" altLang="en-US" sz="1200" b="0" kern="1200" dirty="0" smtClean="0">
                <a:solidFill>
                  <a:srgbClr val="000000"/>
                </a:solidFill>
                <a:latin typeface="Arial" panose="020B0604020202020204" pitchFamily="34" charset="0"/>
                <a:ea typeface="ＭＳ Ｐゴシック" panose="020B0600070205080204" pitchFamily="34" charset="-128"/>
                <a:cs typeface="+mn-cs"/>
              </a:rPr>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1" name="Picture 11" descr="CIHR research cycle superimposed by the six opportunities to facilitate K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2057400"/>
            <a:ext cx="60198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2"/>
          <p:cNvSpPr>
            <a:spLocks noGrp="1"/>
          </p:cNvSpPr>
          <p:nvPr>
            <p:ph type="title"/>
          </p:nvPr>
        </p:nvSpPr>
        <p:spPr>
          <a:xfrm>
            <a:off x="457200" y="838200"/>
            <a:ext cx="8229600" cy="1143000"/>
          </a:xfrm>
        </p:spPr>
        <p:txBody>
          <a:bodyPr/>
          <a:lstStyle/>
          <a:p>
            <a:pPr marL="457200" lvl="0" indent="-457200" algn="l">
              <a:buFont typeface="Arial" panose="020B0604020202020204" pitchFamily="34" charset="0"/>
              <a:buChar char="•"/>
            </a:pPr>
            <a:r>
              <a:rPr lang="en-US" altLang="en-US" sz="2600" i="1" dirty="0">
                <a:solidFill>
                  <a:srgbClr val="000000"/>
                </a:solidFill>
                <a:ea typeface="ＭＳ Ｐゴシック" panose="020B0600070205080204" pitchFamily="34" charset="-128"/>
              </a:rPr>
              <a:t>Canadian Institutes of Health Research (CIHR) Model of </a:t>
            </a:r>
            <a:r>
              <a:rPr lang="en-US" altLang="en-US" sz="2600" i="1" dirty="0" smtClean="0">
                <a:solidFill>
                  <a:srgbClr val="000000"/>
                </a:solidFill>
                <a:ea typeface="ＭＳ Ｐゴシック" panose="020B0600070205080204" pitchFamily="34" charset="-128"/>
              </a:rPr>
              <a:t>KT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762000"/>
            <a:ext cx="8229600" cy="1143000"/>
          </a:xfrm>
        </p:spPr>
        <p:txBody>
          <a:bodyPr/>
          <a:lstStyle/>
          <a:p>
            <a:r>
              <a:rPr lang="en-US" altLang="en-US" smtClean="0">
                <a:ea typeface="ＭＳ Ｐゴシック" panose="020B0600070205080204" pitchFamily="34" charset="-128"/>
              </a:rPr>
              <a:t>Limitation of KT Models</a:t>
            </a:r>
          </a:p>
        </p:txBody>
      </p:sp>
      <p:sp>
        <p:nvSpPr>
          <p:cNvPr id="33795" name="Content Placeholder 2"/>
          <p:cNvSpPr>
            <a:spLocks noGrp="1"/>
          </p:cNvSpPr>
          <p:nvPr>
            <p:ph idx="1"/>
          </p:nvPr>
        </p:nvSpPr>
        <p:spPr>
          <a:xfrm>
            <a:off x="457200" y="2087563"/>
            <a:ext cx="8229600" cy="4525962"/>
          </a:xfrm>
        </p:spPr>
        <p:txBody>
          <a:bodyPr/>
          <a:lstStyle/>
          <a:p>
            <a:r>
              <a:rPr lang="en-US" altLang="en-US" b="0" smtClean="0">
                <a:ea typeface="ＭＳ Ｐゴシック" panose="020B0600070205080204" pitchFamily="34" charset="-128"/>
              </a:rPr>
              <a:t>All  KT Models currently focus on “knowledge” as an output from scientific research.</a:t>
            </a:r>
          </a:p>
          <a:p>
            <a:r>
              <a:rPr lang="en-US" altLang="en-US" b="0" smtClean="0">
                <a:ea typeface="ＭＳ Ｐゴシック" panose="020B0600070205080204" pitchFamily="34" charset="-128"/>
              </a:rPr>
              <a:t>RESNA activity also address technology-based development and device production.</a:t>
            </a:r>
          </a:p>
          <a:p>
            <a:r>
              <a:rPr lang="en-US" altLang="en-US" b="0" smtClean="0">
                <a:ea typeface="ＭＳ Ｐゴシック" panose="020B0600070205080204" pitchFamily="34" charset="-128"/>
              </a:rPr>
              <a:t>RESNA represents stakeholders beyond researchers.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5"/>
          <p:cNvSpPr>
            <a:spLocks noGrp="1"/>
          </p:cNvSpPr>
          <p:nvPr>
            <p:ph type="title"/>
          </p:nvPr>
        </p:nvSpPr>
        <p:spPr>
          <a:xfrm>
            <a:off x="457200" y="854075"/>
            <a:ext cx="8229600" cy="1143000"/>
          </a:xfrm>
        </p:spPr>
        <p:txBody>
          <a:bodyPr/>
          <a:lstStyle/>
          <a:p>
            <a:r>
              <a:rPr lang="en-US" altLang="en-US" sz="3600" smtClean="0">
                <a:ea typeface="ＭＳ Ｐゴシック" panose="020B0600070205080204" pitchFamily="34" charset="-128"/>
              </a:rPr>
              <a:t>Presenter Background</a:t>
            </a:r>
          </a:p>
        </p:txBody>
      </p:sp>
      <p:sp>
        <p:nvSpPr>
          <p:cNvPr id="16387" name="Content Placeholder 6"/>
          <p:cNvSpPr>
            <a:spLocks noGrp="1"/>
          </p:cNvSpPr>
          <p:nvPr>
            <p:ph sz="half" idx="1"/>
          </p:nvPr>
        </p:nvSpPr>
        <p:spPr>
          <a:xfrm>
            <a:off x="457200" y="2179638"/>
            <a:ext cx="4038600" cy="4525962"/>
          </a:xfrm>
        </p:spPr>
        <p:txBody>
          <a:bodyPr/>
          <a:lstStyle/>
          <a:p>
            <a:r>
              <a:rPr lang="en-US" altLang="en-US" sz="2400" smtClean="0">
                <a:ea typeface="ＭＳ Ｐゴシック" panose="020B0600070205080204" pitchFamily="34" charset="-128"/>
              </a:rPr>
              <a:t>Joe Lane, MBPA</a:t>
            </a:r>
          </a:p>
          <a:p>
            <a:r>
              <a:rPr lang="en-US" altLang="en-US" sz="2400" smtClean="0">
                <a:ea typeface="ＭＳ Ｐゴシック" panose="020B0600070205080204" pitchFamily="34" charset="-128"/>
              </a:rPr>
              <a:t>Center for Assistive Technology; UB/SUNY</a:t>
            </a:r>
          </a:p>
          <a:p>
            <a:r>
              <a:rPr lang="en-US" altLang="en-US" sz="2400" smtClean="0">
                <a:ea typeface="ＭＳ Ｐゴシック" panose="020B0600070205080204" pitchFamily="34" charset="-128"/>
              </a:rPr>
              <a:t>From RERC on Technology Transfer to Center on KT for TT</a:t>
            </a:r>
          </a:p>
          <a:p>
            <a:r>
              <a:rPr lang="en-US" altLang="en-US" sz="2400" smtClean="0">
                <a:ea typeface="ＭＳ Ｐゴシック" panose="020B0600070205080204" pitchFamily="34" charset="-128"/>
              </a:rPr>
              <a:t>Stakeholder:  Researcher; Broker; Consumer</a:t>
            </a:r>
          </a:p>
        </p:txBody>
      </p:sp>
      <p:sp>
        <p:nvSpPr>
          <p:cNvPr id="16388" name="Content Placeholder 7"/>
          <p:cNvSpPr>
            <a:spLocks noGrp="1"/>
          </p:cNvSpPr>
          <p:nvPr>
            <p:ph sz="half" idx="2"/>
          </p:nvPr>
        </p:nvSpPr>
        <p:spPr>
          <a:xfrm>
            <a:off x="4648200" y="2179638"/>
            <a:ext cx="4038600" cy="4525962"/>
          </a:xfrm>
        </p:spPr>
        <p:txBody>
          <a:bodyPr/>
          <a:lstStyle/>
          <a:p>
            <a:r>
              <a:rPr lang="en-US" altLang="en-US" sz="2400" smtClean="0">
                <a:ea typeface="ＭＳ Ｐゴシック" panose="020B0600070205080204" pitchFamily="34" charset="-128"/>
              </a:rPr>
              <a:t>John Westbrook, PhD</a:t>
            </a:r>
          </a:p>
          <a:p>
            <a:r>
              <a:rPr lang="en-US" altLang="en-US" sz="2400" smtClean="0">
                <a:ea typeface="ＭＳ Ｐゴシック" panose="020B0600070205080204" pitchFamily="34" charset="-128"/>
              </a:rPr>
              <a:t>SEDL; Austin, TX</a:t>
            </a:r>
          </a:p>
          <a:p>
            <a:r>
              <a:rPr lang="en-US" altLang="en-US" sz="2400" smtClean="0">
                <a:ea typeface="ＭＳ Ｐゴシック" panose="020B0600070205080204" pitchFamily="34" charset="-128"/>
              </a:rPr>
              <a:t>National Center for Dissemination of Disability Research</a:t>
            </a:r>
          </a:p>
          <a:p>
            <a:r>
              <a:rPr lang="en-US" altLang="en-US" sz="2400" smtClean="0">
                <a:ea typeface="ＭＳ Ｐゴシック" panose="020B0600070205080204" pitchFamily="34" charset="-128"/>
              </a:rPr>
              <a:t>Shift from KDU to KT</a:t>
            </a:r>
          </a:p>
          <a:p>
            <a:r>
              <a:rPr lang="en-US" altLang="en-US" sz="2400" smtClean="0">
                <a:ea typeface="ＭＳ Ｐゴシック" panose="020B0600070205080204" pitchFamily="34" charset="-128"/>
              </a:rPr>
              <a:t>Stakeholder:  Researcher; Broker</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20" name="Picture 1" descr="original KTA mode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1905000"/>
            <a:ext cx="5486400" cy="455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18" name="Title 1"/>
          <p:cNvSpPr>
            <a:spLocks noGrp="1"/>
          </p:cNvSpPr>
          <p:nvPr>
            <p:ph type="title"/>
          </p:nvPr>
        </p:nvSpPr>
        <p:spPr>
          <a:xfrm>
            <a:off x="457200" y="777875"/>
            <a:ext cx="8229600" cy="1143000"/>
          </a:xfrm>
        </p:spPr>
        <p:txBody>
          <a:bodyPr/>
          <a:lstStyle/>
          <a:p>
            <a:r>
              <a:rPr lang="en-US" altLang="en-US" smtClean="0">
                <a:ea typeface="ＭＳ Ｐゴシック" panose="020B0600070205080204" pitchFamily="34" charset="-128"/>
              </a:rPr>
              <a:t>KTA Model - CIHR</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457200" y="762000"/>
            <a:ext cx="8229600" cy="1143000"/>
          </a:xfrm>
        </p:spPr>
        <p:txBody>
          <a:bodyPr/>
          <a:lstStyle/>
          <a:p>
            <a:r>
              <a:rPr lang="en-US" altLang="en-US" smtClean="0">
                <a:ea typeface="ＭＳ Ｐゴシック" panose="020B0600070205080204" pitchFamily="34" charset="-128"/>
              </a:rPr>
              <a:t>KTA Model - CIHR</a:t>
            </a:r>
          </a:p>
        </p:txBody>
      </p:sp>
      <p:sp>
        <p:nvSpPr>
          <p:cNvPr id="35843" name="Content Placeholder 2"/>
          <p:cNvSpPr>
            <a:spLocks noGrp="1"/>
          </p:cNvSpPr>
          <p:nvPr>
            <p:ph idx="1"/>
          </p:nvPr>
        </p:nvSpPr>
        <p:spPr>
          <a:xfrm>
            <a:off x="457200" y="2087563"/>
            <a:ext cx="8229600" cy="4525962"/>
          </a:xfrm>
        </p:spPr>
        <p:txBody>
          <a:bodyPr/>
          <a:lstStyle/>
          <a:p>
            <a:r>
              <a:rPr lang="en-US" altLang="en-US" smtClean="0">
                <a:ea typeface="ＭＳ Ｐゴシック" panose="020B0600070205080204" pitchFamily="34" charset="-128"/>
              </a:rPr>
              <a:t>Knowledge to Action (KTA) Model addresses both creation of knowledge (funnel) and its application for multiple stakeholders (cycle).</a:t>
            </a:r>
          </a:p>
          <a:p>
            <a:r>
              <a:rPr lang="en-US" altLang="en-US" smtClean="0">
                <a:ea typeface="ＭＳ Ｐゴシック" panose="020B0600070205080204" pitchFamily="34" charset="-128"/>
              </a:rPr>
              <a:t>KTA Model offers flexibility to adapt for both development and production activity.</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ctrTitle"/>
          </p:nvPr>
        </p:nvSpPr>
        <p:spPr>
          <a:xfrm>
            <a:off x="685800" y="2130425"/>
            <a:ext cx="7772400" cy="1984375"/>
          </a:xfrm>
        </p:spPr>
        <p:txBody>
          <a:bodyPr/>
          <a:lstStyle/>
          <a:p>
            <a:r>
              <a:rPr lang="en-US" altLang="en-US" sz="3600" smtClean="0">
                <a:ea typeface="ＭＳ Ｐゴシック" panose="020B0600070205080204" pitchFamily="34" charset="-128"/>
              </a:rPr>
              <a:t>Current Challenge:</a:t>
            </a:r>
            <a:br>
              <a:rPr lang="en-US" altLang="en-US" sz="3600" smtClean="0">
                <a:ea typeface="ＭＳ Ｐゴシック" panose="020B0600070205080204" pitchFamily="34" charset="-128"/>
              </a:rPr>
            </a:br>
            <a:r>
              <a:rPr lang="en-US" altLang="en-US" sz="3600" smtClean="0">
                <a:ea typeface="ＭＳ Ｐゴシック" panose="020B0600070205080204" pitchFamily="34" charset="-128"/>
              </a:rPr>
              <a:t>Moving Technology-based knowledge into action requires a broader framework.</a:t>
            </a:r>
          </a:p>
        </p:txBody>
      </p:sp>
      <p:sp>
        <p:nvSpPr>
          <p:cNvPr id="36867" name="Subtitle 2"/>
          <p:cNvSpPr>
            <a:spLocks noGrp="1"/>
          </p:cNvSpPr>
          <p:nvPr>
            <p:ph type="subTitle" idx="1"/>
          </p:nvPr>
        </p:nvSpPr>
        <p:spPr/>
        <p:txBody>
          <a:bodyPr/>
          <a:lstStyle/>
          <a:p>
            <a:endParaRPr lang="en-US" altLang="en-US" smtClean="0">
              <a:ea typeface="ＭＳ Ｐゴシック" panose="020B0600070205080204" pitchFamily="34" charset="-128"/>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457200" y="854075"/>
            <a:ext cx="8229600" cy="1143000"/>
          </a:xfrm>
        </p:spPr>
        <p:txBody>
          <a:bodyPr/>
          <a:lstStyle/>
          <a:p>
            <a:r>
              <a:rPr lang="en-US" altLang="en-US" sz="3200" smtClean="0">
                <a:ea typeface="ＭＳ Ｐゴシック" panose="020B0600070205080204" pitchFamily="34" charset="-128"/>
              </a:rPr>
              <a:t>RESNA’s Stakeholders in Workshop?</a:t>
            </a:r>
          </a:p>
        </p:txBody>
      </p:sp>
      <p:sp>
        <p:nvSpPr>
          <p:cNvPr id="37891" name="Content Placeholder 2"/>
          <p:cNvSpPr>
            <a:spLocks noGrp="1"/>
          </p:cNvSpPr>
          <p:nvPr>
            <p:ph idx="1"/>
          </p:nvPr>
        </p:nvSpPr>
        <p:spPr>
          <a:xfrm>
            <a:off x="457200" y="2179638"/>
            <a:ext cx="8229600" cy="4525962"/>
          </a:xfrm>
        </p:spPr>
        <p:txBody>
          <a:bodyPr/>
          <a:lstStyle/>
          <a:p>
            <a:r>
              <a:rPr lang="en-US" altLang="en-US" sz="2800" smtClean="0">
                <a:ea typeface="ＭＳ Ｐゴシック" panose="020B0600070205080204" pitchFamily="34" charset="-128"/>
              </a:rPr>
              <a:t>Researchers (Scientists &amp; Engineers)?</a:t>
            </a:r>
          </a:p>
          <a:p>
            <a:r>
              <a:rPr lang="en-US" altLang="en-US" sz="2800" smtClean="0">
                <a:ea typeface="ＭＳ Ｐゴシック" panose="020B0600070205080204" pitchFamily="34" charset="-128"/>
              </a:rPr>
              <a:t>Clinicians (Therapists/Educators/Counselors)?</a:t>
            </a:r>
          </a:p>
          <a:p>
            <a:r>
              <a:rPr lang="en-US" altLang="en-US" sz="2800" smtClean="0">
                <a:ea typeface="ＭＳ Ｐゴシック" panose="020B0600070205080204" pitchFamily="34" charset="-128"/>
              </a:rPr>
              <a:t>Consumers (PWD’s &amp; Family Members)?</a:t>
            </a:r>
          </a:p>
          <a:p>
            <a:r>
              <a:rPr lang="en-US" altLang="en-US" sz="2800" smtClean="0">
                <a:ea typeface="ＭＳ Ｐゴシック" panose="020B0600070205080204" pitchFamily="34" charset="-128"/>
              </a:rPr>
              <a:t>Manufacturers (OEM &amp; VAR)?</a:t>
            </a:r>
          </a:p>
          <a:p>
            <a:r>
              <a:rPr lang="en-US" altLang="en-US" sz="2800" smtClean="0">
                <a:ea typeface="ＭＳ Ｐゴシック" panose="020B0600070205080204" pitchFamily="34" charset="-128"/>
              </a:rPr>
              <a:t>Policy Makers (government/agency)?</a:t>
            </a:r>
          </a:p>
          <a:p>
            <a:r>
              <a:rPr lang="en-US" altLang="en-US" sz="2800" smtClean="0">
                <a:ea typeface="ＭＳ Ｐゴシック" panose="020B0600070205080204" pitchFamily="34" charset="-128"/>
              </a:rPr>
              <a:t>Brokers (attorneys/consultants)?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3"/>
          <p:cNvSpPr>
            <a:spLocks noGrp="1"/>
          </p:cNvSpPr>
          <p:nvPr>
            <p:ph type="ctrTitle"/>
          </p:nvPr>
        </p:nvSpPr>
        <p:spPr/>
        <p:txBody>
          <a:bodyPr/>
          <a:lstStyle/>
          <a:p>
            <a:r>
              <a:rPr lang="en-US" altLang="en-US" sz="3600" smtClean="0">
                <a:ea typeface="ＭＳ Ｐゴシック" panose="020B0600070205080204" pitchFamily="34" charset="-128"/>
              </a:rPr>
              <a:t>Three different but related methods transform knowledge into three difference but related states, involving all stakeholders as both knowledge producers and as knowledge consumers.</a:t>
            </a:r>
          </a:p>
        </p:txBody>
      </p:sp>
      <p:sp>
        <p:nvSpPr>
          <p:cNvPr id="38915" name="Subtitle 4"/>
          <p:cNvSpPr>
            <a:spLocks noGrp="1"/>
          </p:cNvSpPr>
          <p:nvPr>
            <p:ph type="subTitle" idx="1"/>
          </p:nvPr>
        </p:nvSpPr>
        <p:spPr/>
        <p:txBody>
          <a:bodyPr/>
          <a:lstStyle/>
          <a:p>
            <a:endParaRPr lang="en-US" altLang="en-US" smtClean="0">
              <a:ea typeface="ＭＳ Ｐゴシック" panose="020B0600070205080204" pitchFamily="34" charset="-128"/>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457200" y="762000"/>
            <a:ext cx="8229600" cy="1143000"/>
          </a:xfrm>
        </p:spPr>
        <p:txBody>
          <a:bodyPr/>
          <a:lstStyle/>
          <a:p>
            <a:r>
              <a:rPr lang="en-US" altLang="en-US" smtClean="0">
                <a:ea typeface="ＭＳ Ｐゴシック" panose="020B0600070205080204" pitchFamily="34" charset="-128"/>
              </a:rPr>
              <a:t>3 Methods = 3 States</a:t>
            </a:r>
          </a:p>
        </p:txBody>
      </p:sp>
      <p:sp>
        <p:nvSpPr>
          <p:cNvPr id="39939" name="Content Placeholder 2"/>
          <p:cNvSpPr>
            <a:spLocks noGrp="1"/>
          </p:cNvSpPr>
          <p:nvPr>
            <p:ph idx="1"/>
          </p:nvPr>
        </p:nvSpPr>
        <p:spPr>
          <a:xfrm>
            <a:off x="457200" y="2087563"/>
            <a:ext cx="8229600" cy="4525962"/>
          </a:xfrm>
        </p:spPr>
        <p:txBody>
          <a:bodyPr/>
          <a:lstStyle/>
          <a:p>
            <a:r>
              <a:rPr lang="en-US" altLang="en-US" b="0" u="sng" smtClean="0">
                <a:ea typeface="ＭＳ Ｐゴシック" panose="020B0600070205080204" pitchFamily="34" charset="-128"/>
              </a:rPr>
              <a:t>Research</a:t>
            </a:r>
            <a:r>
              <a:rPr lang="en-US" altLang="en-US" b="0" smtClean="0">
                <a:ea typeface="ＭＳ Ｐゴシック" panose="020B0600070205080204" pitchFamily="34" charset="-128"/>
              </a:rPr>
              <a:t> methods generate knowledge in state of conceptual discoveries.</a:t>
            </a:r>
          </a:p>
          <a:p>
            <a:r>
              <a:rPr lang="en-US" altLang="en-US" b="0" u="sng" smtClean="0">
                <a:ea typeface="ＭＳ Ｐゴシック" panose="020B0600070205080204" pitchFamily="34" charset="-128"/>
              </a:rPr>
              <a:t>Development</a:t>
            </a:r>
            <a:r>
              <a:rPr lang="en-US" altLang="en-US" b="0" smtClean="0">
                <a:ea typeface="ＭＳ Ｐゴシック" panose="020B0600070205080204" pitchFamily="34" charset="-128"/>
              </a:rPr>
              <a:t> methods generate knowledge in state of tangible proof-of-concept prototypes.</a:t>
            </a:r>
          </a:p>
          <a:p>
            <a:r>
              <a:rPr lang="en-US" altLang="en-US" b="0" u="sng" smtClean="0">
                <a:ea typeface="ＭＳ Ｐゴシック" panose="020B0600070205080204" pitchFamily="34" charset="-128"/>
              </a:rPr>
              <a:t>Production</a:t>
            </a:r>
            <a:r>
              <a:rPr lang="en-US" altLang="en-US" b="0" smtClean="0">
                <a:ea typeface="ＭＳ Ｐゴシック" panose="020B0600070205080204" pitchFamily="34" charset="-128"/>
              </a:rPr>
              <a:t> methods generate knowledge in state of market-ready devices or service innovations.</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4" name="Right Arrow 3" descr="alt=&quot;&quot;"/>
          <p:cNvSpPr>
            <a:spLocks noChangeArrowheads="1"/>
          </p:cNvSpPr>
          <p:nvPr/>
        </p:nvSpPr>
        <p:spPr bwMode="auto">
          <a:xfrm>
            <a:off x="2819400" y="2316163"/>
            <a:ext cx="838200" cy="381000"/>
          </a:xfrm>
          <a:prstGeom prst="rightArrow">
            <a:avLst>
              <a:gd name="adj1" fmla="val 50000"/>
              <a:gd name="adj2" fmla="val 49999"/>
            </a:avLst>
          </a:prstGeom>
          <a:solidFill>
            <a:schemeClr val="accent1"/>
          </a:solidFill>
          <a:ln w="9525">
            <a:solidFill>
              <a:schemeClr val="tx1"/>
            </a:solidFill>
            <a:round/>
            <a:headEnd/>
            <a:tailEnd/>
          </a:ln>
        </p:spPr>
        <p:txBody>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endParaRPr lang="en-US" altLang="en-US"/>
          </a:p>
        </p:txBody>
      </p:sp>
      <p:sp>
        <p:nvSpPr>
          <p:cNvPr id="40963" name="Content Placeholder 2"/>
          <p:cNvSpPr>
            <a:spLocks noGrp="1"/>
          </p:cNvSpPr>
          <p:nvPr>
            <p:ph idx="1"/>
          </p:nvPr>
        </p:nvSpPr>
        <p:spPr>
          <a:xfrm>
            <a:off x="457200" y="2163763"/>
            <a:ext cx="8229600" cy="4525962"/>
          </a:xfrm>
        </p:spPr>
        <p:txBody>
          <a:bodyPr/>
          <a:lstStyle/>
          <a:p>
            <a:r>
              <a:rPr lang="en-US" altLang="en-US" b="0" i="0" smtClean="0">
                <a:ea typeface="ＭＳ Ｐゴシック" panose="020B0600070205080204" pitchFamily="34" charset="-128"/>
              </a:rPr>
              <a:t>Research          Knowledge Creation.</a:t>
            </a:r>
          </a:p>
          <a:p>
            <a:r>
              <a:rPr lang="en-US" altLang="en-US" b="0" i="0" smtClean="0">
                <a:ea typeface="ＭＳ Ｐゴシック" panose="020B0600070205080204" pitchFamily="34" charset="-128"/>
              </a:rPr>
              <a:t>Process - New knowledge discovery results from empirical exploration.</a:t>
            </a:r>
          </a:p>
          <a:p>
            <a:r>
              <a:rPr lang="en-US" altLang="en-US" b="0" i="0" smtClean="0">
                <a:ea typeface="ＭＳ Ｐゴシック" panose="020B0600070205080204" pitchFamily="34" charset="-128"/>
              </a:rPr>
              <a:t>Value – Novelty in first articulation and contribution to knowledge base.</a:t>
            </a:r>
          </a:p>
          <a:p>
            <a:r>
              <a:rPr lang="en-US" altLang="en-US" b="0" i="0" smtClean="0">
                <a:ea typeface="ＭＳ Ｐゴシック" panose="020B0600070205080204" pitchFamily="34" charset="-128"/>
              </a:rPr>
              <a:t>Output – Conceptual idea embodied as publication.</a:t>
            </a:r>
          </a:p>
          <a:p>
            <a:endParaRPr lang="en-US" altLang="en-US" smtClean="0">
              <a:ea typeface="ＭＳ Ｐゴシック" panose="020B0600070205080204" pitchFamily="34" charset="-128"/>
            </a:endParaRPr>
          </a:p>
          <a:p>
            <a:endParaRPr lang="en-US" altLang="en-US" smtClean="0">
              <a:ea typeface="ＭＳ Ｐゴシック" panose="020B0600070205080204" pitchFamily="34" charset="-128"/>
            </a:endParaRPr>
          </a:p>
          <a:p>
            <a:pPr>
              <a:buFontTx/>
              <a:buNone/>
            </a:pPr>
            <a:endParaRPr lang="en-US" altLang="en-US" smtClean="0">
              <a:ea typeface="ＭＳ Ｐゴシック" panose="020B0600070205080204" pitchFamily="34" charset="-128"/>
            </a:endParaRPr>
          </a:p>
        </p:txBody>
      </p:sp>
      <p:sp>
        <p:nvSpPr>
          <p:cNvPr id="40962" name="Title 1"/>
          <p:cNvSpPr>
            <a:spLocks noGrp="1"/>
          </p:cNvSpPr>
          <p:nvPr>
            <p:ph type="title"/>
          </p:nvPr>
        </p:nvSpPr>
        <p:spPr>
          <a:xfrm>
            <a:off x="457200" y="838200"/>
            <a:ext cx="8229600" cy="1143000"/>
          </a:xfrm>
        </p:spPr>
        <p:txBody>
          <a:bodyPr/>
          <a:lstStyle/>
          <a:p>
            <a:r>
              <a:rPr lang="en-US" altLang="en-US" sz="4000" smtClean="0">
                <a:ea typeface="ＭＳ Ｐゴシック" panose="020B0600070205080204" pitchFamily="34" charset="-128"/>
              </a:rPr>
              <a:t>Discovery State of Knowledge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8" name="Right Arrow 3" descr="alt=&quot;&quot;"/>
          <p:cNvSpPr>
            <a:spLocks noChangeArrowheads="1"/>
          </p:cNvSpPr>
          <p:nvPr/>
        </p:nvSpPr>
        <p:spPr bwMode="auto">
          <a:xfrm>
            <a:off x="3352800" y="2316163"/>
            <a:ext cx="838200" cy="304800"/>
          </a:xfrm>
          <a:prstGeom prst="rightArrow">
            <a:avLst>
              <a:gd name="adj1" fmla="val 50000"/>
              <a:gd name="adj2" fmla="val 49997"/>
            </a:avLst>
          </a:prstGeom>
          <a:solidFill>
            <a:schemeClr val="accent1"/>
          </a:solidFill>
          <a:ln w="9525">
            <a:solidFill>
              <a:schemeClr val="tx1"/>
            </a:solidFill>
            <a:round/>
            <a:headEnd/>
            <a:tailEnd/>
          </a:ln>
        </p:spPr>
        <p:txBody>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endParaRPr lang="en-US" altLang="en-US" sz="1400"/>
          </a:p>
        </p:txBody>
      </p:sp>
      <p:sp>
        <p:nvSpPr>
          <p:cNvPr id="41987" name="Content Placeholder 2"/>
          <p:cNvSpPr>
            <a:spLocks noGrp="1"/>
          </p:cNvSpPr>
          <p:nvPr>
            <p:ph idx="1"/>
          </p:nvPr>
        </p:nvSpPr>
        <p:spPr>
          <a:xfrm>
            <a:off x="457200" y="2163763"/>
            <a:ext cx="8229600" cy="4525962"/>
          </a:xfrm>
        </p:spPr>
        <p:txBody>
          <a:bodyPr/>
          <a:lstStyle/>
          <a:p>
            <a:r>
              <a:rPr lang="en-US" altLang="en-US" b="0" i="0" smtClean="0">
                <a:ea typeface="ＭＳ Ｐゴシック" panose="020B0600070205080204" pitchFamily="34" charset="-128"/>
              </a:rPr>
              <a:t>Development         Knowledge Application.</a:t>
            </a:r>
          </a:p>
          <a:p>
            <a:r>
              <a:rPr lang="en-US" altLang="en-US" b="0" i="0" smtClean="0">
                <a:ea typeface="ＭＳ Ｐゴシック" panose="020B0600070205080204" pitchFamily="34" charset="-128"/>
              </a:rPr>
              <a:t>Process - Invention results from trial and error experimentation.</a:t>
            </a:r>
          </a:p>
          <a:p>
            <a:r>
              <a:rPr lang="en-US" altLang="en-US" b="0" i="0" smtClean="0">
                <a:ea typeface="ＭＳ Ｐゴシック" panose="020B0600070205080204" pitchFamily="34" charset="-128"/>
              </a:rPr>
              <a:t>Value – Novelty + Feasibility embodied proof of concept.</a:t>
            </a:r>
          </a:p>
          <a:p>
            <a:r>
              <a:rPr lang="en-US" altLang="en-US" b="0" i="0" smtClean="0">
                <a:ea typeface="ＭＳ Ｐゴシック" panose="020B0600070205080204" pitchFamily="34" charset="-128"/>
              </a:rPr>
              <a:t>Output – Embodied as tangible proof-of concept prototype.</a:t>
            </a:r>
          </a:p>
          <a:p>
            <a:endParaRPr lang="en-US" altLang="en-US" smtClean="0">
              <a:ea typeface="ＭＳ Ｐゴシック" panose="020B0600070205080204" pitchFamily="34" charset="-128"/>
            </a:endParaRPr>
          </a:p>
          <a:p>
            <a:endParaRPr lang="en-US" altLang="en-US" smtClean="0">
              <a:ea typeface="ＭＳ Ｐゴシック" panose="020B0600070205080204" pitchFamily="34" charset="-128"/>
            </a:endParaRPr>
          </a:p>
          <a:p>
            <a:endParaRPr lang="en-US" altLang="en-US" smtClean="0">
              <a:ea typeface="ＭＳ Ｐゴシック" panose="020B0600070205080204" pitchFamily="34" charset="-128"/>
            </a:endParaRPr>
          </a:p>
        </p:txBody>
      </p:sp>
      <p:sp>
        <p:nvSpPr>
          <p:cNvPr id="41986" name="Title 1"/>
          <p:cNvSpPr>
            <a:spLocks noGrp="1"/>
          </p:cNvSpPr>
          <p:nvPr>
            <p:ph type="title"/>
          </p:nvPr>
        </p:nvSpPr>
        <p:spPr>
          <a:xfrm>
            <a:off x="457200" y="838200"/>
            <a:ext cx="8229600" cy="1143000"/>
          </a:xfrm>
        </p:spPr>
        <p:txBody>
          <a:bodyPr/>
          <a:lstStyle/>
          <a:p>
            <a:r>
              <a:rPr lang="en-US" altLang="en-US" sz="4000" smtClean="0">
                <a:ea typeface="ＭＳ Ｐゴシック" panose="020B0600070205080204" pitchFamily="34" charset="-128"/>
              </a:rPr>
              <a:t>Invention State of Knowledge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2" name="Right Arrow 3" descr="alt=&quot;&quot;"/>
          <p:cNvSpPr>
            <a:spLocks noChangeArrowheads="1"/>
          </p:cNvSpPr>
          <p:nvPr/>
        </p:nvSpPr>
        <p:spPr bwMode="auto">
          <a:xfrm>
            <a:off x="2895600" y="2316163"/>
            <a:ext cx="762000" cy="304800"/>
          </a:xfrm>
          <a:prstGeom prst="rightArrow">
            <a:avLst>
              <a:gd name="adj1" fmla="val 50000"/>
              <a:gd name="adj2" fmla="val 50000"/>
            </a:avLst>
          </a:prstGeom>
          <a:solidFill>
            <a:schemeClr val="accent1"/>
          </a:solidFill>
          <a:ln w="9525">
            <a:solidFill>
              <a:schemeClr val="tx1"/>
            </a:solidFill>
            <a:round/>
            <a:headEnd/>
            <a:tailEnd/>
          </a:ln>
        </p:spPr>
        <p:txBody>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endParaRPr lang="en-US" altLang="en-US"/>
          </a:p>
        </p:txBody>
      </p:sp>
      <p:sp>
        <p:nvSpPr>
          <p:cNvPr id="43011" name="Content Placeholder 2"/>
          <p:cNvSpPr>
            <a:spLocks noGrp="1"/>
          </p:cNvSpPr>
          <p:nvPr>
            <p:ph idx="1"/>
          </p:nvPr>
        </p:nvSpPr>
        <p:spPr>
          <a:xfrm>
            <a:off x="457200" y="2163763"/>
            <a:ext cx="8229600" cy="4525962"/>
          </a:xfrm>
        </p:spPr>
        <p:txBody>
          <a:bodyPr/>
          <a:lstStyle/>
          <a:p>
            <a:r>
              <a:rPr lang="en-US" altLang="en-US" b="0" i="0" smtClean="0">
                <a:ea typeface="ＭＳ Ｐゴシック" panose="020B0600070205080204" pitchFamily="34" charset="-128"/>
              </a:rPr>
              <a:t>Production          Knowledge Codification.</a:t>
            </a:r>
          </a:p>
          <a:p>
            <a:r>
              <a:rPr lang="en-US" altLang="en-US" b="0" i="0" smtClean="0">
                <a:ea typeface="ＭＳ Ｐゴシック" panose="020B0600070205080204" pitchFamily="34" charset="-128"/>
              </a:rPr>
              <a:t>Process – Innovation results from systematic specification of attributes.</a:t>
            </a:r>
          </a:p>
          <a:p>
            <a:r>
              <a:rPr lang="en-US" altLang="en-US" b="0" i="0" smtClean="0">
                <a:ea typeface="ＭＳ Ｐゴシック" panose="020B0600070205080204" pitchFamily="34" charset="-128"/>
              </a:rPr>
              <a:t>Value – Novelty and Feasibility + Utility to producers and consumers.</a:t>
            </a:r>
          </a:p>
          <a:p>
            <a:r>
              <a:rPr lang="en-US" altLang="en-US" b="0" i="0" smtClean="0">
                <a:ea typeface="ＭＳ Ｐゴシック" panose="020B0600070205080204" pitchFamily="34" charset="-128"/>
              </a:rPr>
              <a:t>Output – Embodied as functional device or service.</a:t>
            </a:r>
          </a:p>
          <a:p>
            <a:endParaRPr lang="en-US" altLang="en-US" smtClean="0">
              <a:ea typeface="ＭＳ Ｐゴシック" panose="020B0600070205080204" pitchFamily="34" charset="-128"/>
            </a:endParaRPr>
          </a:p>
        </p:txBody>
      </p:sp>
      <p:sp>
        <p:nvSpPr>
          <p:cNvPr id="43010" name="Title 1"/>
          <p:cNvSpPr>
            <a:spLocks noGrp="1"/>
          </p:cNvSpPr>
          <p:nvPr>
            <p:ph type="title"/>
          </p:nvPr>
        </p:nvSpPr>
        <p:spPr>
          <a:xfrm>
            <a:off x="457200" y="838200"/>
            <a:ext cx="8229600" cy="1143000"/>
          </a:xfrm>
        </p:spPr>
        <p:txBody>
          <a:bodyPr/>
          <a:lstStyle/>
          <a:p>
            <a:r>
              <a:rPr lang="en-US" altLang="en-US" sz="4000" smtClean="0">
                <a:ea typeface="ＭＳ Ｐゴシック" panose="020B0600070205080204" pitchFamily="34" charset="-128"/>
              </a:rPr>
              <a:t>Innovation State of Knowledge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457200" y="1112838"/>
            <a:ext cx="8229600" cy="1143000"/>
          </a:xfrm>
        </p:spPr>
        <p:txBody>
          <a:bodyPr/>
          <a:lstStyle/>
          <a:p>
            <a:pPr eaLnBrk="1" hangingPunct="1"/>
            <a:r>
              <a:rPr lang="en-US" altLang="en-US" sz="3200" smtClean="0">
                <a:ea typeface="ＭＳ Ｐゴシック" panose="020B0600070205080204" pitchFamily="34" charset="-128"/>
              </a:rPr>
              <a:t>Trajectories linked between Research,  Development &amp; Production Domains</a:t>
            </a:r>
          </a:p>
        </p:txBody>
      </p:sp>
      <p:sp>
        <p:nvSpPr>
          <p:cNvPr id="44035" name="Rectangle 3"/>
          <p:cNvSpPr>
            <a:spLocks noGrp="1" noChangeArrowheads="1"/>
          </p:cNvSpPr>
          <p:nvPr>
            <p:ph type="body" idx="1"/>
          </p:nvPr>
        </p:nvSpPr>
        <p:spPr>
          <a:xfrm>
            <a:off x="457200" y="2865438"/>
            <a:ext cx="8229600" cy="3687762"/>
          </a:xfrm>
        </p:spPr>
        <p:txBody>
          <a:bodyPr/>
          <a:lstStyle/>
          <a:p>
            <a:pPr eaLnBrk="1" hangingPunct="1">
              <a:lnSpc>
                <a:spcPct val="90000"/>
              </a:lnSpc>
              <a:buFontTx/>
              <a:buNone/>
            </a:pPr>
            <a:r>
              <a:rPr lang="en-US" altLang="en-US" sz="2400" i="0" smtClean="0">
                <a:ea typeface="ＭＳ Ｐゴシック" panose="020B0600070205080204" pitchFamily="34" charset="-128"/>
              </a:rPr>
              <a:t>Research </a:t>
            </a:r>
            <a:r>
              <a:rPr lang="en-US" altLang="en-US" i="0" smtClean="0">
                <a:ea typeface="ＭＳ Ｐゴシック" panose="020B0600070205080204" pitchFamily="34" charset="-128"/>
              </a:rPr>
              <a:t>→</a:t>
            </a:r>
            <a:r>
              <a:rPr lang="en-US" altLang="en-US" smtClean="0">
                <a:ea typeface="ＭＳ Ｐゴシック" panose="020B0600070205080204" pitchFamily="34" charset="-128"/>
              </a:rPr>
              <a:t> </a:t>
            </a:r>
            <a:r>
              <a:rPr lang="en-US" altLang="en-US" sz="2400" smtClean="0">
                <a:ea typeface="ＭＳ Ｐゴシック" panose="020B0600070205080204" pitchFamily="34" charset="-128"/>
              </a:rPr>
              <a:t>Discovery </a:t>
            </a:r>
            <a:r>
              <a:rPr lang="en-US" altLang="en-US" i="0" smtClean="0">
                <a:ea typeface="ＭＳ Ｐゴシック" panose="020B0600070205080204" pitchFamily="34" charset="-128"/>
              </a:rPr>
              <a:t>→</a:t>
            </a:r>
            <a:r>
              <a:rPr lang="en-US" altLang="en-US" sz="2400" i="0" smtClean="0">
                <a:ea typeface="ＭＳ Ｐゴシック" panose="020B0600070205080204" pitchFamily="34" charset="-128"/>
              </a:rPr>
              <a:t>Translation </a:t>
            </a:r>
            <a:r>
              <a:rPr lang="en-US" altLang="en-US" i="0" smtClean="0">
                <a:ea typeface="ＭＳ Ｐゴシック" panose="020B0600070205080204" pitchFamily="34" charset="-128"/>
              </a:rPr>
              <a:t>→ </a:t>
            </a:r>
            <a:r>
              <a:rPr lang="en-US" altLang="en-US" sz="2400" i="0" smtClean="0">
                <a:ea typeface="ＭＳ Ｐゴシック" panose="020B0600070205080204" pitchFamily="34" charset="-128"/>
              </a:rPr>
              <a:t>Utilization</a:t>
            </a:r>
          </a:p>
          <a:p>
            <a:pPr eaLnBrk="1" hangingPunct="1">
              <a:lnSpc>
                <a:spcPct val="90000"/>
              </a:lnSpc>
              <a:buFontTx/>
              <a:buNone/>
            </a:pPr>
            <a:r>
              <a:rPr lang="en-US" altLang="en-US" sz="2400" i="0" smtClean="0">
                <a:ea typeface="ＭＳ Ｐゴシック" panose="020B0600070205080204" pitchFamily="34" charset="-128"/>
              </a:rPr>
              <a:t>Development</a:t>
            </a:r>
            <a:r>
              <a:rPr lang="en-US" altLang="en-US" i="0" smtClean="0">
                <a:ea typeface="ＭＳ Ｐゴシック" panose="020B0600070205080204" pitchFamily="34" charset="-128"/>
              </a:rPr>
              <a:t>→ </a:t>
            </a:r>
            <a:r>
              <a:rPr lang="en-US" altLang="en-US" sz="2400" smtClean="0">
                <a:ea typeface="ＭＳ Ｐゴシック" panose="020B0600070205080204" pitchFamily="34" charset="-128"/>
              </a:rPr>
              <a:t>Prototype</a:t>
            </a:r>
            <a:r>
              <a:rPr lang="en-US" altLang="en-US" i="0" smtClean="0">
                <a:ea typeface="ＭＳ Ｐゴシック" panose="020B0600070205080204" pitchFamily="34" charset="-128"/>
              </a:rPr>
              <a:t>→</a:t>
            </a:r>
            <a:r>
              <a:rPr lang="en-US" altLang="en-US" smtClean="0">
                <a:ea typeface="ＭＳ Ｐゴシック" panose="020B0600070205080204" pitchFamily="34" charset="-128"/>
              </a:rPr>
              <a:t> </a:t>
            </a:r>
            <a:r>
              <a:rPr lang="en-US" altLang="en-US" sz="2400" i="0" smtClean="0">
                <a:ea typeface="ＭＳ Ｐゴシック" panose="020B0600070205080204" pitchFamily="34" charset="-128"/>
              </a:rPr>
              <a:t>Transfer</a:t>
            </a:r>
            <a:r>
              <a:rPr lang="en-US" altLang="en-US" i="0" smtClean="0">
                <a:ea typeface="ＭＳ Ｐゴシック" panose="020B0600070205080204" pitchFamily="34" charset="-128"/>
              </a:rPr>
              <a:t>→</a:t>
            </a:r>
            <a:r>
              <a:rPr lang="en-US" altLang="en-US" smtClean="0">
                <a:ea typeface="ＭＳ Ｐゴシック" panose="020B0600070205080204" pitchFamily="34" charset="-128"/>
              </a:rPr>
              <a:t> </a:t>
            </a:r>
            <a:r>
              <a:rPr lang="en-US" altLang="en-US" sz="2400" i="0" smtClean="0">
                <a:ea typeface="ＭＳ Ｐゴシック" panose="020B0600070205080204" pitchFamily="34" charset="-128"/>
              </a:rPr>
              <a:t>Integration</a:t>
            </a:r>
          </a:p>
          <a:p>
            <a:pPr algn="ctr" eaLnBrk="1" hangingPunct="1">
              <a:lnSpc>
                <a:spcPct val="90000"/>
              </a:lnSpc>
              <a:buFontTx/>
              <a:buNone/>
            </a:pPr>
            <a:r>
              <a:rPr lang="en-US" altLang="en-US" sz="2400" i="0" smtClean="0">
                <a:ea typeface="ＭＳ Ｐゴシック" panose="020B0600070205080204" pitchFamily="34" charset="-128"/>
              </a:rPr>
              <a:t>* *</a:t>
            </a:r>
          </a:p>
          <a:p>
            <a:pPr eaLnBrk="1" hangingPunct="1">
              <a:lnSpc>
                <a:spcPct val="90000"/>
              </a:lnSpc>
              <a:buFontTx/>
              <a:buNone/>
            </a:pPr>
            <a:r>
              <a:rPr lang="en-US" altLang="en-US" sz="2400" i="0" smtClean="0">
                <a:ea typeface="ＭＳ Ｐゴシック" panose="020B0600070205080204" pitchFamily="34" charset="-128"/>
              </a:rPr>
              <a:t>Production </a:t>
            </a:r>
            <a:r>
              <a:rPr lang="en-US" altLang="en-US" i="0" smtClean="0">
                <a:ea typeface="ＭＳ Ｐゴシック" panose="020B0600070205080204" pitchFamily="34" charset="-128"/>
              </a:rPr>
              <a:t>→</a:t>
            </a:r>
            <a:r>
              <a:rPr lang="en-US" altLang="en-US" sz="2400" i="0" smtClean="0">
                <a:ea typeface="ＭＳ Ｐゴシック" panose="020B0600070205080204" pitchFamily="34" charset="-128"/>
              </a:rPr>
              <a:t> </a:t>
            </a:r>
            <a:r>
              <a:rPr lang="en-US" altLang="en-US" sz="2400" smtClean="0">
                <a:ea typeface="ＭＳ Ｐゴシック" panose="020B0600070205080204" pitchFamily="34" charset="-128"/>
              </a:rPr>
              <a:t>Innovation</a:t>
            </a:r>
            <a:r>
              <a:rPr lang="en-US" altLang="en-US" sz="2400" i="0" smtClean="0">
                <a:ea typeface="ＭＳ Ｐゴシック" panose="020B0600070205080204" pitchFamily="34" charset="-128"/>
              </a:rPr>
              <a:t> </a:t>
            </a:r>
            <a:r>
              <a:rPr lang="en-US" altLang="en-US" i="0" smtClean="0">
                <a:ea typeface="ＭＳ Ｐゴシック" panose="020B0600070205080204" pitchFamily="34" charset="-128"/>
              </a:rPr>
              <a:t>→</a:t>
            </a:r>
            <a:r>
              <a:rPr lang="en-US" altLang="en-US" smtClean="0">
                <a:ea typeface="ＭＳ Ｐゴシック" panose="020B0600070205080204" pitchFamily="34" charset="-128"/>
              </a:rPr>
              <a:t> </a:t>
            </a:r>
            <a:r>
              <a:rPr lang="en-US" altLang="en-US" sz="2400" i="0" smtClean="0">
                <a:ea typeface="ＭＳ Ｐゴシック" panose="020B0600070205080204" pitchFamily="34" charset="-128"/>
              </a:rPr>
              <a:t>Release </a:t>
            </a:r>
            <a:r>
              <a:rPr lang="en-US" altLang="en-US" i="0" smtClean="0">
                <a:ea typeface="ＭＳ Ｐゴシック" panose="020B0600070205080204" pitchFamily="34" charset="-128"/>
              </a:rPr>
              <a:t>→</a:t>
            </a:r>
            <a:r>
              <a:rPr lang="en-US" altLang="en-US" sz="2400" i="0" smtClean="0">
                <a:ea typeface="ＭＳ Ｐゴシック" panose="020B0600070205080204" pitchFamily="34" charset="-128"/>
              </a:rPr>
              <a:t> Life Cycle</a:t>
            </a:r>
          </a:p>
          <a:p>
            <a:pPr eaLnBrk="1" hangingPunct="1">
              <a:lnSpc>
                <a:spcPct val="90000"/>
              </a:lnSpc>
              <a:buFontTx/>
              <a:buNone/>
            </a:pPr>
            <a:endParaRPr lang="en-US" altLang="en-US" sz="2400" i="0" smtClean="0">
              <a:ea typeface="ＭＳ Ｐゴシック" panose="020B0600070205080204" pitchFamily="34" charset="-128"/>
            </a:endParaRPr>
          </a:p>
          <a:p>
            <a:pPr algn="ctr" eaLnBrk="1" hangingPunct="1">
              <a:lnSpc>
                <a:spcPct val="90000"/>
              </a:lnSpc>
              <a:buFontTx/>
              <a:buNone/>
            </a:pPr>
            <a:r>
              <a:rPr lang="en-US" altLang="en-US" sz="2400" i="0" smtClean="0">
                <a:ea typeface="ＭＳ Ｐゴシック" panose="020B0600070205080204" pitchFamily="34" charset="-128"/>
              </a:rPr>
              <a:t>“R is not D; R about D is not D” - E. Linsenmeyer, FLC</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57200" y="762000"/>
            <a:ext cx="8229600" cy="1143000"/>
          </a:xfrm>
        </p:spPr>
        <p:txBody>
          <a:bodyPr/>
          <a:lstStyle/>
          <a:p>
            <a:pPr eaLnBrk="1" hangingPunct="1"/>
            <a:r>
              <a:rPr lang="en-US" altLang="en-US" smtClean="0">
                <a:ea typeface="ＭＳ Ｐゴシック" panose="020B0600070205080204" pitchFamily="34" charset="-128"/>
              </a:rPr>
              <a:t/>
            </a:r>
            <a:br>
              <a:rPr lang="en-US" altLang="en-US" smtClean="0">
                <a:ea typeface="ＭＳ Ｐゴシック" panose="020B0600070205080204" pitchFamily="34" charset="-128"/>
              </a:rPr>
            </a:br>
            <a:r>
              <a:rPr lang="en-US" altLang="en-US" smtClean="0">
                <a:ea typeface="ＭＳ Ｐゴシック" panose="020B0600070205080204" pitchFamily="34" charset="-128"/>
              </a:rPr>
              <a:t>Historical Note</a:t>
            </a:r>
            <a:r>
              <a:rPr lang="en-US" altLang="en-US" sz="3600" smtClean="0">
                <a:ea typeface="ＭＳ Ｐゴシック" panose="020B0600070205080204" pitchFamily="34" charset="-128"/>
              </a:rPr>
              <a:t> </a:t>
            </a:r>
            <a:br>
              <a:rPr lang="en-US" altLang="en-US" sz="3600" smtClean="0">
                <a:ea typeface="ＭＳ Ｐゴシック" panose="020B0600070205080204" pitchFamily="34" charset="-128"/>
              </a:rPr>
            </a:br>
            <a:endParaRPr lang="en-US" altLang="en-US" sz="3600" smtClean="0">
              <a:ea typeface="ＭＳ Ｐゴシック" panose="020B0600070205080204" pitchFamily="34" charset="-128"/>
            </a:endParaRPr>
          </a:p>
        </p:txBody>
      </p:sp>
      <p:sp>
        <p:nvSpPr>
          <p:cNvPr id="17411" name="Content Placeholder 2"/>
          <p:cNvSpPr>
            <a:spLocks noGrp="1"/>
          </p:cNvSpPr>
          <p:nvPr>
            <p:ph idx="1"/>
          </p:nvPr>
        </p:nvSpPr>
        <p:spPr>
          <a:xfrm>
            <a:off x="457200" y="1706563"/>
            <a:ext cx="8229600" cy="4906962"/>
          </a:xfrm>
        </p:spPr>
        <p:txBody>
          <a:bodyPr/>
          <a:lstStyle/>
          <a:p>
            <a:pPr eaLnBrk="1" hangingPunct="1"/>
            <a:r>
              <a:rPr lang="en-US" altLang="en-US" sz="2600" smtClean="0">
                <a:ea typeface="ＭＳ Ｐゴシック" panose="020B0600070205080204" pitchFamily="34" charset="-128"/>
              </a:rPr>
              <a:t>Convergence of Science and Technology</a:t>
            </a:r>
          </a:p>
          <a:p>
            <a:pPr marL="742950" lvl="2" indent="-342900" eaLnBrk="1" hangingPunct="1">
              <a:buFontTx/>
              <a:buChar char="-"/>
            </a:pPr>
            <a:r>
              <a:rPr lang="en-US" altLang="en-US" smtClean="0">
                <a:ea typeface="ＭＳ Ｐゴシック" panose="020B0600070205080204" pitchFamily="34" charset="-128"/>
              </a:rPr>
              <a:t>Technology, Medicine &amp; Rehabilitation (Medical Model) </a:t>
            </a:r>
            <a:r>
              <a:rPr lang="en-US" altLang="en-US" smtClean="0">
                <a:ea typeface="ＭＳ Ｐゴシック" panose="020B0600070205080204" pitchFamily="34" charset="-128"/>
                <a:cs typeface="Arial" panose="020B0604020202020204" pitchFamily="34" charset="0"/>
              </a:rPr>
              <a:t>→</a:t>
            </a:r>
            <a:r>
              <a:rPr lang="en-US" altLang="en-US" smtClean="0">
                <a:ea typeface="ＭＳ Ｐゴシック" panose="020B0600070205080204" pitchFamily="34" charset="-128"/>
              </a:rPr>
              <a:t> Federal Funding for Basic Research to generate repository of science-based knowledge.</a:t>
            </a:r>
          </a:p>
          <a:p>
            <a:pPr eaLnBrk="1" hangingPunct="1"/>
            <a:r>
              <a:rPr lang="en-US" altLang="en-US" sz="2600" smtClean="0">
                <a:ea typeface="ＭＳ Ｐゴシック" panose="020B0600070205080204" pitchFamily="34" charset="-128"/>
              </a:rPr>
              <a:t>Convergence of Science and Society</a:t>
            </a:r>
          </a:p>
          <a:p>
            <a:pPr lvl="1" eaLnBrk="1" hangingPunct="1"/>
            <a:r>
              <a:rPr lang="en-US" altLang="en-US" sz="2400" b="0" smtClean="0">
                <a:ea typeface="ＭＳ Ｐゴシック" panose="020B0600070205080204" pitchFamily="34" charset="-128"/>
              </a:rPr>
              <a:t>Empowerment &amp; Independent Living (Social Model)  </a:t>
            </a:r>
            <a:r>
              <a:rPr lang="en-US" altLang="en-US" sz="2400" b="0" smtClean="0">
                <a:ea typeface="ＭＳ Ｐゴシック" panose="020B0600070205080204" pitchFamily="34" charset="-128"/>
                <a:cs typeface="Arial" panose="020B0604020202020204" pitchFamily="34" charset="0"/>
              </a:rPr>
              <a:t>→ Federal </a:t>
            </a:r>
            <a:r>
              <a:rPr lang="en-US" altLang="en-US" sz="2400" b="0" smtClean="0">
                <a:ea typeface="ＭＳ Ｐゴシック" panose="020B0600070205080204" pitchFamily="34" charset="-128"/>
              </a:rPr>
              <a:t>Funding for Applied Research and Development to generate prototypes within Linear Model of innovation.</a:t>
            </a:r>
          </a:p>
          <a:p>
            <a:pPr lvl="1" eaLnBrk="1" hangingPunct="1">
              <a:buFontTx/>
              <a:buNone/>
            </a:pPr>
            <a:r>
              <a:rPr lang="en-US" altLang="en-US" sz="2400" b="0" i="1" smtClean="0">
                <a:ea typeface="ＭＳ Ｐゴシック" panose="020B0600070205080204" pitchFamily="34" charset="-128"/>
              </a:rPr>
              <a:t>This workshop focuses on the latter – Science and Technology – and their link to Industry.</a:t>
            </a:r>
          </a:p>
          <a:p>
            <a:pPr lvl="1" eaLnBrk="1" hangingPunct="1">
              <a:buFontTx/>
              <a:buNone/>
            </a:pPr>
            <a:endParaRPr lang="en-US" altLang="en-US" sz="2600" smtClean="0">
              <a:ea typeface="ＭＳ Ｐゴシック" panose="020B0600070205080204" pitchFamily="34" charset="-128"/>
            </a:endParaRPr>
          </a:p>
          <a:p>
            <a:pPr eaLnBrk="1" hangingPunct="1">
              <a:buFontTx/>
              <a:buNone/>
            </a:pPr>
            <a:endParaRPr lang="en-US" altLang="en-US" sz="3600" smtClean="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41205" name="Group 213" descr="Evidence Milestones; Research&#10;Discovery; Development Invention; &#10;Production Innovation.&#10;&#10;"/>
          <p:cNvGraphicFramePr>
            <a:graphicFrameLocks noGrp="1"/>
          </p:cNvGraphicFramePr>
          <p:nvPr>
            <p:extLst>
              <p:ext uri="{D42A27DB-BD31-4B8C-83A1-F6EECF244321}">
                <p14:modId xmlns:p14="http://schemas.microsoft.com/office/powerpoint/2010/main" val="3959463237"/>
              </p:ext>
            </p:extLst>
          </p:nvPr>
        </p:nvGraphicFramePr>
        <p:xfrm>
          <a:off x="914400" y="1219200"/>
          <a:ext cx="7239000" cy="5181602"/>
        </p:xfrm>
        <a:graphic>
          <a:graphicData uri="http://schemas.openxmlformats.org/drawingml/2006/table">
            <a:tbl>
              <a:tblPr firstRow="1"/>
              <a:tblGrid>
                <a:gridCol w="1720850"/>
                <a:gridCol w="1839913"/>
                <a:gridCol w="1839912"/>
                <a:gridCol w="1838325"/>
              </a:tblGrid>
              <a:tr h="7207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11" charset="0"/>
                          <a:ea typeface="ＭＳ Ｐゴシック" pitchFamily="-111" charset="-128"/>
                          <a:cs typeface="Times New Roman" pitchFamily="-111" charset="0"/>
                        </a:rPr>
                        <a:t>Evidence</a:t>
                      </a:r>
                      <a:endParaRPr kumimoji="0" lang="en-US" sz="1400" b="0" i="0" u="none" strike="noStrike" cap="none" normalizeH="0" baseline="0" dirty="0" smtClean="0">
                        <a:ln>
                          <a:noFill/>
                        </a:ln>
                        <a:solidFill>
                          <a:schemeClr val="tx1"/>
                        </a:solidFill>
                        <a:effectLst/>
                        <a:latin typeface="Times New Roman" pitchFamily="-111" charset="0"/>
                        <a:ea typeface="ＭＳ Ｐゴシック" pitchFamily="-111" charset="-128"/>
                        <a:cs typeface="Times New Roman" pitchFamily="-111"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11" charset="0"/>
                          <a:ea typeface="ＭＳ Ｐゴシック" pitchFamily="-111" charset="-128"/>
                          <a:cs typeface="Times New Roman" pitchFamily="-111" charset="0"/>
                        </a:rPr>
                        <a:t>Milestones</a:t>
                      </a:r>
                      <a:endParaRPr kumimoji="0" lang="en-US" sz="1400" b="0" i="0" u="none" strike="noStrike" cap="none" normalizeH="0" baseline="0" dirty="0" smtClean="0">
                        <a:ln>
                          <a:noFill/>
                        </a:ln>
                        <a:solidFill>
                          <a:schemeClr val="tx1"/>
                        </a:solidFill>
                        <a:effectLst/>
                        <a:latin typeface="Arial" charset="0"/>
                        <a:ea typeface="ＭＳ Ｐゴシック" pitchFamily="-111" charset="-128"/>
                        <a:cs typeface="Times New Roman" pitchFamily="-111"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AEB6F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11" charset="0"/>
                          <a:ea typeface="ＭＳ Ｐゴシック" pitchFamily="-111" charset="-128"/>
                          <a:cs typeface="Times New Roman" pitchFamily="-111" charset="0"/>
                        </a:rPr>
                        <a:t>Research</a:t>
                      </a:r>
                      <a:endParaRPr kumimoji="0" lang="en-US" sz="1400" b="0" i="0" u="none" strike="noStrike" cap="none" normalizeH="0" baseline="0" dirty="0" smtClean="0">
                        <a:ln>
                          <a:noFill/>
                        </a:ln>
                        <a:solidFill>
                          <a:schemeClr val="tx1"/>
                        </a:solidFill>
                        <a:effectLst/>
                        <a:latin typeface="Times New Roman" pitchFamily="-111" charset="0"/>
                        <a:ea typeface="ＭＳ Ｐゴシック" pitchFamily="-111" charset="-128"/>
                        <a:cs typeface="Times New Roman" pitchFamily="-111"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11" charset="0"/>
                          <a:ea typeface="ＭＳ Ｐゴシック" pitchFamily="-111" charset="-128"/>
                          <a:cs typeface="Times New Roman" pitchFamily="-111" charset="0"/>
                        </a:rPr>
                        <a:t>Discovery</a:t>
                      </a:r>
                      <a:endParaRPr kumimoji="0" lang="en-US" sz="1400" b="0" i="0" u="none" strike="noStrike" cap="none" normalizeH="0" baseline="0" dirty="0" smtClean="0">
                        <a:ln>
                          <a:noFill/>
                        </a:ln>
                        <a:solidFill>
                          <a:schemeClr val="tx1"/>
                        </a:solidFill>
                        <a:effectLst/>
                        <a:latin typeface="Arial" charset="0"/>
                        <a:ea typeface="ＭＳ Ｐゴシック" pitchFamily="-111" charset="-128"/>
                        <a:cs typeface="Times New Roman" pitchFamily="-111"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AEB6F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11" charset="0"/>
                          <a:ea typeface="ＭＳ Ｐゴシック" pitchFamily="-111" charset="-128"/>
                          <a:cs typeface="Times New Roman" pitchFamily="-111" charset="0"/>
                        </a:rPr>
                        <a:t>Development Invention</a:t>
                      </a:r>
                      <a:endParaRPr kumimoji="0" lang="en-US" sz="1400" b="0" i="0" u="none" strike="noStrike" cap="none" normalizeH="0" baseline="0" dirty="0" smtClean="0">
                        <a:ln>
                          <a:noFill/>
                        </a:ln>
                        <a:solidFill>
                          <a:schemeClr val="tx1"/>
                        </a:solidFill>
                        <a:effectLst/>
                        <a:latin typeface="Arial" charset="0"/>
                        <a:ea typeface="ＭＳ Ｐゴシック" pitchFamily="-111" charset="-128"/>
                        <a:cs typeface="Times New Roman" pitchFamily="-111"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AEB6F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11" charset="0"/>
                          <a:ea typeface="ＭＳ Ｐゴシック" pitchFamily="-111" charset="-128"/>
                          <a:cs typeface="Times New Roman" pitchFamily="-111" charset="0"/>
                        </a:rPr>
                        <a:t>Production Innovation</a:t>
                      </a:r>
                      <a:endParaRPr kumimoji="0" lang="en-US" sz="1400" b="0" i="0" u="none" strike="noStrike" cap="none" normalizeH="0" baseline="0" dirty="0" smtClean="0">
                        <a:ln>
                          <a:noFill/>
                        </a:ln>
                        <a:solidFill>
                          <a:schemeClr val="tx1"/>
                        </a:solidFill>
                        <a:effectLst/>
                        <a:latin typeface="Arial" charset="0"/>
                        <a:ea typeface="ＭＳ Ｐゴシック" pitchFamily="-111" charset="-128"/>
                        <a:cs typeface="Times New Roman" pitchFamily="-111"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AEB6F0"/>
                    </a:solidFill>
                  </a:tcPr>
                </a:tc>
              </a:tr>
              <a:tr h="6381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11" charset="0"/>
                          <a:ea typeface="ＭＳ Ｐゴシック" pitchFamily="-111" charset="-128"/>
                          <a:cs typeface="Times New Roman" pitchFamily="-111" charset="0"/>
                        </a:rPr>
                        <a:t>Identify Opportunity</a:t>
                      </a:r>
                      <a:endParaRPr kumimoji="0" lang="en-US" sz="1400" b="0" i="0" u="none" strike="noStrike" cap="none" normalizeH="0" baseline="0" smtClean="0">
                        <a:ln>
                          <a:noFill/>
                        </a:ln>
                        <a:solidFill>
                          <a:schemeClr val="tx1"/>
                        </a:solidFill>
                        <a:effectLst/>
                        <a:latin typeface="Arial" charset="0"/>
                        <a:ea typeface="ＭＳ Ｐゴシック" pitchFamily="-111" charset="-128"/>
                        <a:cs typeface="Times New Roman" pitchFamily="-111"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AC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11" charset="0"/>
                          <a:ea typeface="ＭＳ Ｐゴシック" pitchFamily="-111" charset="-128"/>
                          <a:cs typeface="Times New Roman" pitchFamily="-111" charset="0"/>
                        </a:rPr>
                        <a:t>Knowledge gap in literature</a:t>
                      </a:r>
                      <a:endParaRPr kumimoji="0" lang="en-US" sz="1400" b="0" i="0" u="none" strike="noStrike" cap="none" normalizeH="0" baseline="0" smtClean="0">
                        <a:ln>
                          <a:noFill/>
                        </a:ln>
                        <a:solidFill>
                          <a:schemeClr val="tx1"/>
                        </a:solidFill>
                        <a:effectLst/>
                        <a:latin typeface="Arial" charset="0"/>
                        <a:ea typeface="ＭＳ Ｐゴシック" pitchFamily="-111" charset="-128"/>
                        <a:cs typeface="Times New Roman" pitchFamily="-111"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11" charset="0"/>
                          <a:ea typeface="ＭＳ Ｐゴシック" pitchFamily="-111" charset="-128"/>
                          <a:cs typeface="Times New Roman" pitchFamily="-111" charset="0"/>
                        </a:rPr>
                        <a:t>Supply Push or Demand Pull</a:t>
                      </a:r>
                      <a:endParaRPr kumimoji="0" lang="en-US" sz="1400" b="0" i="0" u="none" strike="noStrike" cap="none" normalizeH="0" baseline="0" dirty="0" smtClean="0">
                        <a:ln>
                          <a:noFill/>
                        </a:ln>
                        <a:solidFill>
                          <a:schemeClr val="tx1"/>
                        </a:solidFill>
                        <a:effectLst/>
                        <a:latin typeface="Arial" charset="0"/>
                        <a:ea typeface="ＭＳ Ｐゴシック" pitchFamily="-111" charset="-128"/>
                        <a:cs typeface="Times New Roman" pitchFamily="-111"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11" charset="0"/>
                          <a:ea typeface="ＭＳ Ｐゴシック" pitchFamily="-111" charset="-128"/>
                          <a:cs typeface="Times New Roman" pitchFamily="-111" charset="0"/>
                        </a:rPr>
                        <a:t>Feature/function gap in device or service</a:t>
                      </a:r>
                      <a:endParaRPr kumimoji="0" lang="en-US" sz="1400" b="0" i="0" u="none" strike="noStrike" cap="none" normalizeH="0" baseline="0" smtClean="0">
                        <a:ln>
                          <a:noFill/>
                        </a:ln>
                        <a:solidFill>
                          <a:schemeClr val="tx1"/>
                        </a:solidFill>
                        <a:effectLst/>
                        <a:latin typeface="Arial" charset="0"/>
                        <a:ea typeface="ＭＳ Ｐゴシック" pitchFamily="-111" charset="-128"/>
                        <a:cs typeface="Times New Roman" pitchFamily="-111"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365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11" charset="0"/>
                          <a:ea typeface="ＭＳ Ｐゴシック" pitchFamily="-111" charset="-128"/>
                          <a:cs typeface="Times New Roman" pitchFamily="-111" charset="0"/>
                        </a:rPr>
                        <a:t>Establish Scope</a:t>
                      </a:r>
                      <a:endParaRPr kumimoji="0" lang="en-US" sz="1400" b="0" i="0" u="none" strike="noStrike" cap="none" normalizeH="0" baseline="0" smtClean="0">
                        <a:ln>
                          <a:noFill/>
                        </a:ln>
                        <a:solidFill>
                          <a:schemeClr val="tx1"/>
                        </a:solidFill>
                        <a:effectLst/>
                        <a:latin typeface="Arial" charset="0"/>
                        <a:ea typeface="ＭＳ Ｐゴシック" pitchFamily="-111" charset="-128"/>
                        <a:cs typeface="Times New Roman" pitchFamily="-111"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AC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11" charset="0"/>
                          <a:ea typeface="ＭＳ Ｐゴシック" pitchFamily="-111" charset="-128"/>
                          <a:cs typeface="Times New Roman" pitchFamily="-111" charset="0"/>
                        </a:rPr>
                        <a:t>Volume of topic discussion in lit</a:t>
                      </a:r>
                      <a:endParaRPr kumimoji="0" lang="en-US" sz="1400" b="0" i="0" u="none" strike="noStrike" cap="none" normalizeH="0" baseline="0" smtClean="0">
                        <a:ln>
                          <a:noFill/>
                        </a:ln>
                        <a:solidFill>
                          <a:schemeClr val="tx1"/>
                        </a:solidFill>
                        <a:effectLst/>
                        <a:latin typeface="Arial" charset="0"/>
                        <a:ea typeface="ＭＳ Ｐゴシック" pitchFamily="-111" charset="-128"/>
                        <a:cs typeface="Times New Roman" pitchFamily="-111"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11" charset="0"/>
                          <a:ea typeface="ＭＳ Ｐゴシック" pitchFamily="-111" charset="-128"/>
                          <a:cs typeface="Times New Roman" pitchFamily="-111" charset="0"/>
                        </a:rPr>
                        <a:t>Inventor described or Analysis defined</a:t>
                      </a:r>
                      <a:endParaRPr kumimoji="0" lang="en-US" sz="1400" b="0" i="0" u="none" strike="noStrike" cap="none" normalizeH="0" baseline="0" smtClean="0">
                        <a:ln>
                          <a:noFill/>
                        </a:ln>
                        <a:solidFill>
                          <a:schemeClr val="tx1"/>
                        </a:solidFill>
                        <a:effectLst/>
                        <a:latin typeface="Arial" charset="0"/>
                        <a:ea typeface="ＭＳ Ｐゴシック" pitchFamily="-111" charset="-128"/>
                        <a:cs typeface="Times New Roman" pitchFamily="-111"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11" charset="0"/>
                          <a:ea typeface="ＭＳ Ｐゴシック" pitchFamily="-111" charset="-128"/>
                          <a:cs typeface="Times New Roman" pitchFamily="-111" charset="0"/>
                        </a:rPr>
                        <a:t>Statement of need by Users or Vendors</a:t>
                      </a:r>
                      <a:endParaRPr kumimoji="0" lang="en-US" sz="1400" b="0" i="0" u="none" strike="noStrike" cap="none" normalizeH="0" baseline="0" smtClean="0">
                        <a:ln>
                          <a:noFill/>
                        </a:ln>
                        <a:solidFill>
                          <a:schemeClr val="tx1"/>
                        </a:solidFill>
                        <a:effectLst/>
                        <a:latin typeface="Arial" charset="0"/>
                        <a:ea typeface="ＭＳ Ｐゴシック" pitchFamily="-111" charset="-128"/>
                        <a:cs typeface="Times New Roman" pitchFamily="-111"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381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11" charset="0"/>
                          <a:ea typeface="ＭＳ Ｐゴシック" pitchFamily="-111" charset="-128"/>
                          <a:cs typeface="Times New Roman" pitchFamily="-111" charset="0"/>
                        </a:rPr>
                        <a:t>Propose Solution</a:t>
                      </a:r>
                      <a:endParaRPr kumimoji="0" lang="en-US" sz="1400" b="0" i="0" u="none" strike="noStrike" cap="none" normalizeH="0" baseline="0" smtClean="0">
                        <a:ln>
                          <a:noFill/>
                        </a:ln>
                        <a:solidFill>
                          <a:schemeClr val="tx1"/>
                        </a:solidFill>
                        <a:effectLst/>
                        <a:latin typeface="Arial" charset="0"/>
                        <a:ea typeface="ＭＳ Ｐゴシック" pitchFamily="-111" charset="-128"/>
                        <a:cs typeface="Times New Roman" pitchFamily="-111"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AC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11" charset="0"/>
                          <a:ea typeface="ＭＳ Ｐゴシック" pitchFamily="-111" charset="-128"/>
                          <a:cs typeface="Times New Roman" pitchFamily="-111" charset="0"/>
                        </a:rPr>
                        <a:t>Experimental Hypothesis</a:t>
                      </a:r>
                      <a:endParaRPr kumimoji="0" lang="en-US" sz="1400" b="0" i="0" u="none" strike="noStrike" cap="none" normalizeH="0" baseline="0" smtClean="0">
                        <a:ln>
                          <a:noFill/>
                        </a:ln>
                        <a:solidFill>
                          <a:schemeClr val="tx1"/>
                        </a:solidFill>
                        <a:effectLst/>
                        <a:latin typeface="Arial" charset="0"/>
                        <a:ea typeface="ＭＳ Ｐゴシック" pitchFamily="-111" charset="-128"/>
                        <a:cs typeface="Times New Roman" pitchFamily="-111"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11" charset="0"/>
                          <a:ea typeface="ＭＳ Ｐゴシック" pitchFamily="-111" charset="-128"/>
                          <a:cs typeface="Times New Roman" pitchFamily="-111" charset="0"/>
                        </a:rPr>
                        <a:t>Champion’s vision or Stakeholder defined</a:t>
                      </a:r>
                      <a:endParaRPr kumimoji="0" lang="en-US" sz="1400" b="0" i="0" u="none" strike="noStrike" cap="none" normalizeH="0" baseline="0" smtClean="0">
                        <a:ln>
                          <a:noFill/>
                        </a:ln>
                        <a:solidFill>
                          <a:schemeClr val="tx1"/>
                        </a:solidFill>
                        <a:effectLst/>
                        <a:latin typeface="Arial" charset="0"/>
                        <a:ea typeface="ＭＳ Ｐゴシック" pitchFamily="-111" charset="-128"/>
                        <a:cs typeface="Times New Roman" pitchFamily="-111"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11" charset="0"/>
                          <a:ea typeface="ＭＳ Ｐゴシック" pitchFamily="-111" charset="-128"/>
                          <a:cs typeface="Times New Roman" pitchFamily="-111" charset="0"/>
                        </a:rPr>
                        <a:t>Value Proposition</a:t>
                      </a:r>
                      <a:endParaRPr kumimoji="0" lang="en-US" sz="1400" b="0" i="0" u="none" strike="noStrike" cap="none" normalizeH="0" baseline="0" smtClean="0">
                        <a:ln>
                          <a:noFill/>
                        </a:ln>
                        <a:solidFill>
                          <a:schemeClr val="tx1"/>
                        </a:solidFill>
                        <a:effectLst/>
                        <a:latin typeface="Arial" charset="0"/>
                        <a:ea typeface="ＭＳ Ｐゴシック" pitchFamily="-111" charset="-128"/>
                        <a:cs typeface="Times New Roman" pitchFamily="-111"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365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11" charset="0"/>
                          <a:ea typeface="ＭＳ Ｐゴシック" pitchFamily="-111" charset="-128"/>
                          <a:cs typeface="Times New Roman" pitchFamily="-111" charset="0"/>
                        </a:rPr>
                        <a:t>Validate Originality</a:t>
                      </a:r>
                      <a:endParaRPr kumimoji="0" lang="en-US" sz="1400" b="0" i="0" u="none" strike="noStrike" cap="none" normalizeH="0" baseline="0" smtClean="0">
                        <a:ln>
                          <a:noFill/>
                        </a:ln>
                        <a:solidFill>
                          <a:schemeClr val="tx1"/>
                        </a:solidFill>
                        <a:effectLst/>
                        <a:latin typeface="Arial" charset="0"/>
                        <a:ea typeface="ＭＳ Ｐゴシック" pitchFamily="-111" charset="-128"/>
                        <a:cs typeface="Times New Roman" pitchFamily="-111"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AC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11" charset="0"/>
                          <a:ea typeface="ＭＳ Ｐゴシック" pitchFamily="-111" charset="-128"/>
                          <a:cs typeface="Times New Roman" pitchFamily="-111" charset="0"/>
                        </a:rPr>
                        <a:t>Literature Review</a:t>
                      </a:r>
                      <a:endParaRPr kumimoji="0" lang="en-US" sz="1400" b="0" i="0" u="none" strike="noStrike" cap="none" normalizeH="0" baseline="0" smtClean="0">
                        <a:ln>
                          <a:noFill/>
                        </a:ln>
                        <a:solidFill>
                          <a:schemeClr val="tx1"/>
                        </a:solidFill>
                        <a:effectLst/>
                        <a:latin typeface="Arial" charset="0"/>
                        <a:ea typeface="ＭＳ Ｐゴシック" pitchFamily="-111" charset="-128"/>
                        <a:cs typeface="Times New Roman" pitchFamily="-111"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11" charset="0"/>
                          <a:ea typeface="ＭＳ Ｐゴシック" pitchFamily="-111" charset="-128"/>
                          <a:cs typeface="Times New Roman" pitchFamily="-111" charset="0"/>
                        </a:rPr>
                        <a:t>Assumed or State of Market Survey</a:t>
                      </a:r>
                      <a:endParaRPr kumimoji="0" lang="en-US" sz="1400" b="0" i="0" u="none" strike="noStrike" cap="none" normalizeH="0" baseline="0" smtClean="0">
                        <a:ln>
                          <a:noFill/>
                        </a:ln>
                        <a:solidFill>
                          <a:schemeClr val="tx1"/>
                        </a:solidFill>
                        <a:effectLst/>
                        <a:latin typeface="Arial" charset="0"/>
                        <a:ea typeface="ＭＳ Ｐゴシック" pitchFamily="-111" charset="-128"/>
                        <a:cs typeface="Times New Roman" pitchFamily="-111"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11" charset="0"/>
                          <a:ea typeface="ＭＳ Ｐゴシック" pitchFamily="-111" charset="-128"/>
                          <a:cs typeface="Times New Roman" pitchFamily="-111" charset="0"/>
                        </a:rPr>
                        <a:t>Prior Art and State of Practice Search</a:t>
                      </a:r>
                      <a:endParaRPr kumimoji="0" lang="en-US" sz="1400" b="0" i="0" u="none" strike="noStrike" cap="none" normalizeH="0" baseline="0" smtClean="0">
                        <a:ln>
                          <a:noFill/>
                        </a:ln>
                        <a:solidFill>
                          <a:schemeClr val="tx1"/>
                        </a:solidFill>
                        <a:effectLst/>
                        <a:latin typeface="Arial" charset="0"/>
                        <a:ea typeface="ＭＳ Ｐゴシック" pitchFamily="-111" charset="-128"/>
                        <a:cs typeface="Times New Roman" pitchFamily="-111"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921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11" charset="0"/>
                          <a:ea typeface="ＭＳ Ｐゴシック" pitchFamily="-111" charset="-128"/>
                          <a:cs typeface="Times New Roman" pitchFamily="-111" charset="0"/>
                        </a:rPr>
                        <a:t>Conduct Process</a:t>
                      </a:r>
                      <a:endParaRPr kumimoji="0" lang="en-US" sz="1400" b="0" i="0" u="none" strike="noStrike" cap="none" normalizeH="0" baseline="0" smtClean="0">
                        <a:ln>
                          <a:noFill/>
                        </a:ln>
                        <a:solidFill>
                          <a:schemeClr val="tx1"/>
                        </a:solidFill>
                        <a:effectLst/>
                        <a:latin typeface="Arial" charset="0"/>
                        <a:ea typeface="ＭＳ Ｐゴシック" pitchFamily="-111" charset="-128"/>
                        <a:cs typeface="Times New Roman" pitchFamily="-111"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AC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11" charset="0"/>
                          <a:ea typeface="ＭＳ Ｐゴシック" pitchFamily="-111" charset="-128"/>
                          <a:cs typeface="Times New Roman" pitchFamily="-111" charset="0"/>
                        </a:rPr>
                        <a:t>Scientific Method – Control variables for objective results</a:t>
                      </a:r>
                      <a:endParaRPr kumimoji="0" lang="en-US" sz="1400" b="0" i="0" u="none" strike="noStrike" cap="none" normalizeH="0" baseline="0" smtClean="0">
                        <a:ln>
                          <a:noFill/>
                        </a:ln>
                        <a:solidFill>
                          <a:schemeClr val="tx1"/>
                        </a:solidFill>
                        <a:effectLst/>
                        <a:latin typeface="Arial" charset="0"/>
                        <a:ea typeface="ＭＳ Ｐゴシック" pitchFamily="-111" charset="-128"/>
                        <a:cs typeface="Times New Roman" pitchFamily="-111"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11" charset="0"/>
                          <a:ea typeface="ＭＳ Ｐゴシック" pitchFamily="-111" charset="-128"/>
                          <a:cs typeface="Times New Roman" pitchFamily="-111" charset="0"/>
                        </a:rPr>
                        <a:t>Experimental Method – manipulate variables for subjective results</a:t>
                      </a:r>
                      <a:endParaRPr kumimoji="0" lang="en-US" sz="1400" b="0" i="0" u="none" strike="noStrike" cap="none" normalizeH="0" baseline="0" smtClean="0">
                        <a:ln>
                          <a:noFill/>
                        </a:ln>
                        <a:solidFill>
                          <a:schemeClr val="tx1"/>
                        </a:solidFill>
                        <a:effectLst/>
                        <a:latin typeface="Arial" charset="0"/>
                        <a:ea typeface="ＭＳ Ｐゴシック" pitchFamily="-111" charset="-128"/>
                        <a:cs typeface="Times New Roman" pitchFamily="-111"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11" charset="0"/>
                          <a:ea typeface="ＭＳ Ｐゴシック" pitchFamily="-111" charset="-128"/>
                          <a:cs typeface="Times New Roman" pitchFamily="-111" charset="0"/>
                        </a:rPr>
                        <a:t>Product method – optimize function within constraints</a:t>
                      </a:r>
                      <a:endParaRPr kumimoji="0" lang="en-US" sz="1400" b="0" i="0" u="none" strike="noStrike" cap="none" normalizeH="0" baseline="0" smtClean="0">
                        <a:ln>
                          <a:noFill/>
                        </a:ln>
                        <a:solidFill>
                          <a:schemeClr val="tx1"/>
                        </a:solidFill>
                        <a:effectLst/>
                        <a:latin typeface="Arial" charset="0"/>
                        <a:ea typeface="ＭＳ Ｐゴシック" pitchFamily="-111" charset="-128"/>
                        <a:cs typeface="Times New Roman" pitchFamily="-111"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825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11" charset="0"/>
                          <a:ea typeface="ＭＳ Ｐゴシック" pitchFamily="-111" charset="-128"/>
                          <a:cs typeface="Times New Roman" pitchFamily="-111" charset="0"/>
                        </a:rPr>
                        <a:t>Conclude Results</a:t>
                      </a:r>
                      <a:endParaRPr kumimoji="0" lang="en-US" sz="1400" b="0" i="0" u="none" strike="noStrike" cap="none" normalizeH="0" baseline="0" smtClean="0">
                        <a:ln>
                          <a:noFill/>
                        </a:ln>
                        <a:solidFill>
                          <a:schemeClr val="tx1"/>
                        </a:solidFill>
                        <a:effectLst/>
                        <a:latin typeface="Arial" charset="0"/>
                        <a:ea typeface="ＭＳ Ｐゴシック" pitchFamily="-111" charset="-128"/>
                        <a:cs typeface="Times New Roman" pitchFamily="-111"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2AC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11" charset="0"/>
                          <a:ea typeface="ＭＳ Ｐゴシック" pitchFamily="-111" charset="-128"/>
                          <a:cs typeface="Times New Roman" pitchFamily="-111" charset="0"/>
                        </a:rPr>
                        <a:t>Discovery noted</a:t>
                      </a:r>
                      <a:endParaRPr kumimoji="0" lang="en-US" sz="1400" b="0" i="0" u="none" strike="noStrike" cap="none" normalizeH="0" baseline="0" smtClean="0">
                        <a:ln>
                          <a:noFill/>
                        </a:ln>
                        <a:solidFill>
                          <a:schemeClr val="tx1"/>
                        </a:solidFill>
                        <a:effectLst/>
                        <a:latin typeface="Arial" charset="0"/>
                        <a:ea typeface="ＭＳ Ｐゴシック" pitchFamily="-111" charset="-128"/>
                        <a:cs typeface="Times New Roman" pitchFamily="-111"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11" charset="0"/>
                          <a:ea typeface="ＭＳ Ｐゴシック" pitchFamily="-111" charset="-128"/>
                          <a:cs typeface="Times New Roman" pitchFamily="-111" charset="0"/>
                        </a:rPr>
                        <a:t>Innovation noted</a:t>
                      </a:r>
                      <a:endParaRPr kumimoji="0" lang="en-US" sz="1400" b="0" i="0" u="none" strike="noStrike" cap="none" normalizeH="0" baseline="0" smtClean="0">
                        <a:ln>
                          <a:noFill/>
                        </a:ln>
                        <a:solidFill>
                          <a:schemeClr val="tx1"/>
                        </a:solidFill>
                        <a:effectLst/>
                        <a:latin typeface="Arial" charset="0"/>
                        <a:ea typeface="ＭＳ Ｐゴシック" pitchFamily="-111" charset="-128"/>
                        <a:cs typeface="Times New Roman" pitchFamily="-111"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11" charset="0"/>
                          <a:ea typeface="ＭＳ Ｐゴシック" pitchFamily="-111" charset="-128"/>
                          <a:cs typeface="Times New Roman" pitchFamily="-111" charset="0"/>
                        </a:rPr>
                        <a:t>Product Specified</a:t>
                      </a:r>
                      <a:endParaRPr kumimoji="0" lang="en-US" sz="1400" b="0" i="0" u="none" strike="noStrike" cap="none" normalizeH="0" baseline="0" smtClean="0">
                        <a:ln>
                          <a:noFill/>
                        </a:ln>
                        <a:solidFill>
                          <a:schemeClr val="tx1"/>
                        </a:solidFill>
                        <a:effectLst/>
                        <a:latin typeface="Arial" charset="0"/>
                        <a:ea typeface="ＭＳ Ｐゴシック" pitchFamily="-111" charset="-128"/>
                        <a:cs typeface="Times New Roman" pitchFamily="-111"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365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11" charset="0"/>
                          <a:ea typeface="ＭＳ Ｐゴシック" pitchFamily="-111" charset="-128"/>
                          <a:cs typeface="Times New Roman" pitchFamily="-111" charset="0"/>
                        </a:rPr>
                        <a:t>Internal Delivery of Output</a:t>
                      </a:r>
                      <a:endParaRPr kumimoji="0" lang="en-US" sz="1400" b="0" i="0" u="none" strike="noStrike" cap="none" normalizeH="0" baseline="0" smtClean="0">
                        <a:ln>
                          <a:noFill/>
                        </a:ln>
                        <a:solidFill>
                          <a:schemeClr val="tx1"/>
                        </a:solidFill>
                        <a:effectLst/>
                        <a:latin typeface="Arial" charset="0"/>
                        <a:ea typeface="ＭＳ Ｐゴシック" pitchFamily="-111" charset="-128"/>
                        <a:cs typeface="Times New Roman" pitchFamily="-111"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11" charset="0"/>
                          <a:ea typeface="ＭＳ Ｐゴシック" pitchFamily="-111" charset="-128"/>
                          <a:cs typeface="Times New Roman" pitchFamily="-111" charset="0"/>
                        </a:rPr>
                        <a:t>Scholarly manuscript</a:t>
                      </a:r>
                      <a:endParaRPr kumimoji="0" lang="en-US" sz="1400" b="0" i="0" u="none" strike="noStrike" cap="none" normalizeH="0" baseline="0" smtClean="0">
                        <a:ln>
                          <a:noFill/>
                        </a:ln>
                        <a:solidFill>
                          <a:schemeClr val="tx1"/>
                        </a:solidFill>
                        <a:effectLst/>
                        <a:latin typeface="Arial" charset="0"/>
                        <a:ea typeface="ＭＳ Ｐゴシック" pitchFamily="-111" charset="-128"/>
                        <a:cs typeface="Times New Roman" pitchFamily="-111"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11" charset="0"/>
                          <a:ea typeface="ＭＳ Ｐゴシック" pitchFamily="-111" charset="-128"/>
                          <a:cs typeface="Times New Roman" pitchFamily="-111" charset="0"/>
                        </a:rPr>
                        <a:t>Proof of Concept Prototype</a:t>
                      </a:r>
                      <a:endParaRPr kumimoji="0" lang="en-US" sz="1400" b="0" i="0" u="none" strike="noStrike" cap="none" normalizeH="0" baseline="0" smtClean="0">
                        <a:ln>
                          <a:noFill/>
                        </a:ln>
                        <a:solidFill>
                          <a:schemeClr val="tx1"/>
                        </a:solidFill>
                        <a:effectLst/>
                        <a:latin typeface="Arial" charset="0"/>
                        <a:ea typeface="ＭＳ Ｐゴシック" pitchFamily="-111" charset="-128"/>
                        <a:cs typeface="Times New Roman" pitchFamily="-111"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11" charset="0"/>
                          <a:ea typeface="ＭＳ Ｐゴシック" pitchFamily="-111" charset="-128"/>
                          <a:cs typeface="Times New Roman" pitchFamily="-111" charset="0"/>
                        </a:rPr>
                        <a:t>Market Ready Good or Service</a:t>
                      </a:r>
                      <a:endParaRPr kumimoji="0" lang="en-US" sz="1400" b="0" i="0" u="none" strike="noStrike" cap="none" normalizeH="0" baseline="0" dirty="0" smtClean="0">
                        <a:ln>
                          <a:noFill/>
                        </a:ln>
                        <a:solidFill>
                          <a:schemeClr val="tx1"/>
                        </a:solidFill>
                        <a:effectLst/>
                        <a:latin typeface="Arial" charset="0"/>
                        <a:ea typeface="ＭＳ Ｐゴシック" pitchFamily="-111" charset="-128"/>
                        <a:cs typeface="Times New Roman" pitchFamily="-111"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00"/>
                    </a:solidFill>
                  </a:tcPr>
                </a:tc>
              </a:tr>
            </a:tbl>
          </a:graphicData>
        </a:graphic>
      </p:graphicFrame>
      <p:sp>
        <p:nvSpPr>
          <p:cNvPr id="2" name="Title 1" hidden="1"/>
          <p:cNvSpPr>
            <a:spLocks noGrp="1"/>
          </p:cNvSpPr>
          <p:nvPr>
            <p:ph type="title"/>
          </p:nvPr>
        </p:nvSpPr>
        <p:spPr/>
        <p:txBody>
          <a:bodyPr/>
          <a:lstStyle/>
          <a:p>
            <a:r>
              <a:rPr lang="en-US" sz="2800" dirty="0" smtClean="0"/>
              <a:t>Evidence milestones; research discovery; development invention; production innovation.</a:t>
            </a:r>
            <a:endParaRPr lang="en-US" sz="28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ctrTitle"/>
          </p:nvPr>
        </p:nvSpPr>
        <p:spPr>
          <a:xfrm>
            <a:off x="685800" y="1066800"/>
            <a:ext cx="7772400" cy="2533650"/>
          </a:xfrm>
        </p:spPr>
        <p:txBody>
          <a:bodyPr/>
          <a:lstStyle/>
          <a:p>
            <a:r>
              <a:rPr lang="en-US" altLang="en-US" sz="4000" smtClean="0">
                <a:ea typeface="ＭＳ Ｐゴシック" panose="020B0600070205080204" pitchFamily="34" charset="-128"/>
              </a:rPr>
              <a:t>Progression through all three states is necessary to generate technology-based innovations for society.</a:t>
            </a:r>
          </a:p>
        </p:txBody>
      </p:sp>
      <p:sp>
        <p:nvSpPr>
          <p:cNvPr id="46083" name="Subtitle 2"/>
          <p:cNvSpPr>
            <a:spLocks noGrp="1"/>
          </p:cNvSpPr>
          <p:nvPr>
            <p:ph type="subTitle" idx="1"/>
          </p:nvPr>
        </p:nvSpPr>
        <p:spPr>
          <a:xfrm>
            <a:off x="762000" y="3886200"/>
            <a:ext cx="7620000" cy="2133600"/>
          </a:xfrm>
        </p:spPr>
        <p:txBody>
          <a:bodyPr/>
          <a:lstStyle/>
          <a:p>
            <a:r>
              <a:rPr lang="en-US" altLang="en-US" smtClean="0">
                <a:ea typeface="ＭＳ Ｐゴシック" panose="020B0600070205080204" pitchFamily="34" charset="-128"/>
              </a:rPr>
              <a:t>The passive “Linear Model of Innovation” is discredited, yet there are no operational active models – until now!</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ctrTitle"/>
          </p:nvPr>
        </p:nvSpPr>
        <p:spPr>
          <a:xfrm>
            <a:off x="609600" y="1219200"/>
            <a:ext cx="7772400" cy="1470025"/>
          </a:xfrm>
        </p:spPr>
        <p:txBody>
          <a:bodyPr/>
          <a:lstStyle/>
          <a:p>
            <a:r>
              <a:rPr lang="en-US" altLang="en-US" sz="3600" smtClean="0">
                <a:ea typeface="ＭＳ Ｐゴシック" panose="020B0600070205080204" pitchFamily="34" charset="-128"/>
              </a:rPr>
              <a:t>“Translating Three States of Knowledge:  Discovery, Invention &amp; Innovation”</a:t>
            </a:r>
          </a:p>
        </p:txBody>
      </p:sp>
      <p:sp>
        <p:nvSpPr>
          <p:cNvPr id="47107" name="Subtitle 2"/>
          <p:cNvSpPr>
            <a:spLocks noGrp="1"/>
          </p:cNvSpPr>
          <p:nvPr>
            <p:ph type="subTitle" idx="1"/>
          </p:nvPr>
        </p:nvSpPr>
        <p:spPr>
          <a:xfrm>
            <a:off x="1066800" y="3124200"/>
            <a:ext cx="6858000" cy="1752600"/>
          </a:xfrm>
        </p:spPr>
        <p:txBody>
          <a:bodyPr/>
          <a:lstStyle/>
          <a:p>
            <a:r>
              <a:rPr lang="en-US" altLang="en-US" b="0" smtClean="0">
                <a:ea typeface="ＭＳ Ｐゴシック" panose="020B0600070205080204" pitchFamily="34" charset="-128"/>
              </a:rPr>
              <a:t>Lane &amp; Flagg (2010)  Implementation Science</a:t>
            </a:r>
          </a:p>
          <a:p>
            <a:r>
              <a:rPr lang="en-US" altLang="en-US" smtClean="0">
                <a:ea typeface="ＭＳ Ｐゴシック" panose="020B0600070205080204" pitchFamily="34" charset="-128"/>
                <a:hlinkClick r:id="rId2"/>
              </a:rPr>
              <a:t>http://www.implementationscience.com/content/5/1/9</a:t>
            </a:r>
            <a:endParaRPr lang="en-US" altLang="en-US" smtClean="0">
              <a:ea typeface="ＭＳ Ｐゴシック" panose="020B0600070205080204" pitchFamily="34" charset="-128"/>
            </a:endParaRPr>
          </a:p>
          <a:p>
            <a:endParaRPr lang="en-US" altLang="en-US" smtClean="0">
              <a:ea typeface="ＭＳ Ｐゴシック" panose="020B0600070205080204" pitchFamily="34" charset="-128"/>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838200"/>
            <a:ext cx="8229600" cy="1143000"/>
          </a:xfrm>
        </p:spPr>
        <p:txBody>
          <a:bodyPr/>
          <a:lstStyle/>
          <a:p>
            <a:r>
              <a:rPr lang="en-US" altLang="en-US" sz="4000" smtClean="0">
                <a:ea typeface="ＭＳ Ｐゴシック" panose="020B0600070205080204" pitchFamily="34" charset="-128"/>
              </a:rPr>
              <a:t>Need to Knowledge (NtK) Model</a:t>
            </a:r>
          </a:p>
        </p:txBody>
      </p:sp>
      <p:sp>
        <p:nvSpPr>
          <p:cNvPr id="48131" name="Content Placeholder 2"/>
          <p:cNvSpPr>
            <a:spLocks noGrp="1"/>
          </p:cNvSpPr>
          <p:nvPr>
            <p:ph idx="1"/>
          </p:nvPr>
        </p:nvSpPr>
        <p:spPr>
          <a:xfrm>
            <a:off x="457200" y="2163763"/>
            <a:ext cx="8229600" cy="4525962"/>
          </a:xfrm>
        </p:spPr>
        <p:txBody>
          <a:bodyPr/>
          <a:lstStyle/>
          <a:p>
            <a:r>
              <a:rPr lang="en-US" altLang="en-US" b="0" i="0" smtClean="0">
                <a:ea typeface="ＭＳ Ｐゴシック" panose="020B0600070205080204" pitchFamily="34" charset="-128"/>
              </a:rPr>
              <a:t>Based on CIHR KTA Model.</a:t>
            </a:r>
          </a:p>
          <a:p>
            <a:r>
              <a:rPr lang="en-US" altLang="en-US" b="0" i="0" smtClean="0">
                <a:ea typeface="ＭＳ Ｐゴシック" panose="020B0600070205080204" pitchFamily="34" charset="-128"/>
              </a:rPr>
              <a:t>Technology-based efforts intending impact MUST begin with a validated problem (need) and a feasible solution.</a:t>
            </a:r>
          </a:p>
          <a:p>
            <a:r>
              <a:rPr lang="en-US" altLang="en-US" b="0" i="0" smtClean="0">
                <a:ea typeface="ＭＳ Ｐゴシック" panose="020B0600070205080204" pitchFamily="34" charset="-128"/>
              </a:rPr>
              <a:t>Actors “need to know” stakeholders and context prior to initiating any project.</a:t>
            </a:r>
          </a:p>
          <a:p>
            <a:r>
              <a:rPr lang="en-US" altLang="en-US" b="0" i="0" smtClean="0">
                <a:ea typeface="ＭＳ Ｐゴシック" panose="020B0600070205080204" pitchFamily="34" charset="-128"/>
              </a:rPr>
              <a:t>Solution integrate Discovery, Invention and Innovation outputs.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descr="NtL Model."/>
          <p:cNvGraphicFramePr>
            <a:graphicFrameLocks noGrp="1"/>
          </p:cNvGraphicFramePr>
          <p:nvPr>
            <p:extLst>
              <p:ext uri="{D42A27DB-BD31-4B8C-83A1-F6EECF244321}">
                <p14:modId xmlns:p14="http://schemas.microsoft.com/office/powerpoint/2010/main" val="3235571163"/>
              </p:ext>
            </p:extLst>
          </p:nvPr>
        </p:nvGraphicFramePr>
        <p:xfrm>
          <a:off x="609600" y="1190588"/>
          <a:ext cx="7772400" cy="5134012"/>
        </p:xfrm>
        <a:graphic>
          <a:graphicData uri="http://schemas.openxmlformats.org/drawingml/2006/table">
            <a:tbl>
              <a:tblPr firstRow="1"/>
              <a:tblGrid>
                <a:gridCol w="1007533"/>
                <a:gridCol w="6764867"/>
              </a:tblGrid>
              <a:tr h="315468">
                <a:tc>
                  <a:txBody>
                    <a:bodyPr/>
                    <a:lstStyle/>
                    <a:p>
                      <a:pPr marL="0" marR="0" algn="ctr">
                        <a:lnSpc>
                          <a:spcPct val="115000"/>
                        </a:lnSpc>
                        <a:spcBef>
                          <a:spcPts val="0"/>
                        </a:spcBef>
                        <a:spcAft>
                          <a:spcPts val="0"/>
                        </a:spcAft>
                      </a:pPr>
                      <a:r>
                        <a:rPr lang="en-US" sz="1800" dirty="0" smtClean="0">
                          <a:solidFill>
                            <a:srgbClr val="FFFFFF"/>
                          </a:solidFill>
                          <a:latin typeface="Calibri"/>
                          <a:ea typeface="Calibri"/>
                          <a:cs typeface="Times New Roman"/>
                        </a:rPr>
                        <a:t>Phases</a:t>
                      </a:r>
                      <a:endParaRPr lang="en-US" sz="1800" dirty="0">
                        <a:latin typeface="Calibri"/>
                        <a:ea typeface="Calibri"/>
                        <a:cs typeface="Times New Roman"/>
                      </a:endParaRPr>
                    </a:p>
                  </a:txBody>
                  <a:tcPr marL="68239" marR="68239"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c>
                  <a:txBody>
                    <a:bodyPr/>
                    <a:lstStyle/>
                    <a:p>
                      <a:pPr marL="0" marR="0" algn="ctr">
                        <a:lnSpc>
                          <a:spcPct val="115000"/>
                        </a:lnSpc>
                        <a:spcBef>
                          <a:spcPts val="0"/>
                        </a:spcBef>
                        <a:spcAft>
                          <a:spcPts val="0"/>
                        </a:spcAft>
                      </a:pPr>
                      <a:r>
                        <a:rPr lang="en-US" sz="1800" dirty="0">
                          <a:solidFill>
                            <a:srgbClr val="FFFFFF"/>
                          </a:solidFill>
                          <a:latin typeface="Calibri"/>
                          <a:ea typeface="Calibri"/>
                          <a:cs typeface="Times New Roman"/>
                        </a:rPr>
                        <a:t>Stages and Gates</a:t>
                      </a:r>
                      <a:endParaRPr lang="en-US" sz="1800" dirty="0">
                        <a:latin typeface="Calibri"/>
                        <a:ea typeface="Calibri"/>
                        <a:cs typeface="Times New Roman"/>
                      </a:endParaRPr>
                    </a:p>
                  </a:txBody>
                  <a:tcPr marL="68239" marR="68239"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r>
              <a:tr h="283633">
                <a:tc rowSpan="5">
                  <a:txBody>
                    <a:bodyPr/>
                    <a:lstStyle/>
                    <a:p>
                      <a:pPr marL="71755" marR="71755" algn="ctr">
                        <a:lnSpc>
                          <a:spcPct val="115000"/>
                        </a:lnSpc>
                        <a:spcBef>
                          <a:spcPts val="0"/>
                        </a:spcBef>
                        <a:spcAft>
                          <a:spcPts val="0"/>
                        </a:spcAft>
                      </a:pPr>
                      <a:r>
                        <a:rPr lang="en-US" sz="1600" dirty="0" smtClean="0">
                          <a:solidFill>
                            <a:srgbClr val="FFFFFF"/>
                          </a:solidFill>
                          <a:latin typeface="Calibri"/>
                          <a:ea typeface="Calibri"/>
                          <a:cs typeface="Times New Roman"/>
                        </a:rPr>
                        <a:t>Discovery (Research)</a:t>
                      </a:r>
                      <a:endParaRPr lang="en-US" sz="1600" dirty="0">
                        <a:latin typeface="Calibri"/>
                        <a:ea typeface="Calibri"/>
                        <a:cs typeface="Times New Roman"/>
                      </a:endParaRPr>
                    </a:p>
                  </a:txBody>
                  <a:tcPr marL="68239" marR="68239" marT="0" marB="0" vert="vert270" anchor="ctr">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F81BD"/>
                    </a:solidFill>
                  </a:tcPr>
                </a:tc>
                <a:tc>
                  <a:txBody>
                    <a:bodyPr/>
                    <a:lstStyle/>
                    <a:p>
                      <a:pPr marL="0" marR="0">
                        <a:lnSpc>
                          <a:spcPct val="115000"/>
                        </a:lnSpc>
                        <a:spcBef>
                          <a:spcPts val="0"/>
                        </a:spcBef>
                        <a:spcAft>
                          <a:spcPts val="0"/>
                        </a:spcAft>
                      </a:pPr>
                      <a:r>
                        <a:rPr lang="en-US" sz="1600" dirty="0">
                          <a:latin typeface="Calibri"/>
                          <a:ea typeface="Calibri"/>
                          <a:cs typeface="Times New Roman"/>
                        </a:rPr>
                        <a:t>Stage 1: </a:t>
                      </a:r>
                      <a:r>
                        <a:rPr lang="en-US" sz="1600" dirty="0" smtClean="0">
                          <a:latin typeface="Calibri"/>
                          <a:ea typeface="Calibri"/>
                          <a:cs typeface="Times New Roman"/>
                        </a:rPr>
                        <a:t>Define</a:t>
                      </a:r>
                      <a:r>
                        <a:rPr lang="en-US" sz="1600" baseline="0" dirty="0" smtClean="0">
                          <a:latin typeface="Calibri"/>
                          <a:ea typeface="Calibri"/>
                          <a:cs typeface="Times New Roman"/>
                        </a:rPr>
                        <a:t> Problem &amp; Solution</a:t>
                      </a:r>
                      <a:endParaRPr lang="en-US" sz="1600" dirty="0">
                        <a:latin typeface="Calibri"/>
                        <a:ea typeface="Calibri"/>
                        <a:cs typeface="Times New Roman"/>
                      </a:endParaRPr>
                    </a:p>
                  </a:txBody>
                  <a:tcPr marL="68239" marR="68239"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r>
              <a:tr h="182880">
                <a:tc vMerge="1">
                  <a:txBody>
                    <a:bodyPr/>
                    <a:lstStyle/>
                    <a:p>
                      <a:endParaRPr lang="en-US"/>
                    </a:p>
                  </a:txBody>
                  <a:tcPr/>
                </a:tc>
                <a:tc>
                  <a:txBody>
                    <a:bodyPr/>
                    <a:lstStyle/>
                    <a:p>
                      <a:pPr marL="0" marR="0" algn="r">
                        <a:lnSpc>
                          <a:spcPct val="115000"/>
                        </a:lnSpc>
                        <a:spcBef>
                          <a:spcPts val="0"/>
                        </a:spcBef>
                        <a:spcAft>
                          <a:spcPts val="0"/>
                        </a:spcAft>
                      </a:pPr>
                      <a:endParaRPr lang="en-US" sz="1600" dirty="0">
                        <a:latin typeface="Calibri"/>
                        <a:ea typeface="Calibri"/>
                        <a:cs typeface="Times New Roman"/>
                      </a:endParaRPr>
                    </a:p>
                  </a:txBody>
                  <a:tcPr marL="68239" marR="68239"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3DFEE"/>
                    </a:solidFill>
                  </a:tcPr>
                </a:tc>
              </a:tr>
              <a:tr h="283633">
                <a:tc vMerge="1">
                  <a:txBody>
                    <a:bodyPr/>
                    <a:lstStyle/>
                    <a:p>
                      <a:endParaRPr lang="en-US"/>
                    </a:p>
                  </a:txBody>
                  <a:tcPr/>
                </a:tc>
                <a:tc>
                  <a:txBody>
                    <a:bodyPr/>
                    <a:lstStyle/>
                    <a:p>
                      <a:pPr marL="0" marR="0">
                        <a:lnSpc>
                          <a:spcPct val="115000"/>
                        </a:lnSpc>
                        <a:spcBef>
                          <a:spcPts val="0"/>
                        </a:spcBef>
                        <a:spcAft>
                          <a:spcPts val="0"/>
                        </a:spcAft>
                      </a:pPr>
                      <a:r>
                        <a:rPr lang="en-US" sz="1600" dirty="0">
                          <a:latin typeface="Calibri"/>
                          <a:ea typeface="Calibri"/>
                          <a:cs typeface="Times New Roman"/>
                        </a:rPr>
                        <a:t>Stage 2: Scoping</a:t>
                      </a:r>
                    </a:p>
                  </a:txBody>
                  <a:tcPr marL="68239" marR="68239"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r>
              <a:tr h="283633">
                <a:tc vMerge="1">
                  <a:txBody>
                    <a:bodyPr/>
                    <a:lstStyle/>
                    <a:p>
                      <a:endParaRPr lang="en-US"/>
                    </a:p>
                  </a:txBody>
                  <a:tcPr/>
                </a:tc>
                <a:tc>
                  <a:txBody>
                    <a:bodyPr/>
                    <a:lstStyle/>
                    <a:p>
                      <a:pPr marL="0" marR="0" algn="r">
                        <a:lnSpc>
                          <a:spcPct val="115000"/>
                        </a:lnSpc>
                        <a:spcBef>
                          <a:spcPts val="0"/>
                        </a:spcBef>
                        <a:spcAft>
                          <a:spcPts val="0"/>
                        </a:spcAft>
                      </a:pPr>
                      <a:endParaRPr lang="en-US" sz="1600" dirty="0">
                        <a:latin typeface="Calibri"/>
                        <a:ea typeface="Calibri"/>
                        <a:cs typeface="Times New Roman"/>
                      </a:endParaRPr>
                    </a:p>
                  </a:txBody>
                  <a:tcPr marL="68239" marR="68239"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3DFEE"/>
                    </a:solidFill>
                  </a:tcPr>
                </a:tc>
              </a:tr>
              <a:tr h="283633">
                <a:tc vMerge="1">
                  <a:txBody>
                    <a:bodyPr/>
                    <a:lstStyle/>
                    <a:p>
                      <a:endParaRPr lang="en-US"/>
                    </a:p>
                  </a:txBody>
                  <a:tcPr/>
                </a:tc>
                <a:tc>
                  <a:txBody>
                    <a:bodyPr/>
                    <a:lstStyle/>
                    <a:p>
                      <a:pPr marL="0" marR="0">
                        <a:lnSpc>
                          <a:spcPct val="115000"/>
                        </a:lnSpc>
                        <a:spcBef>
                          <a:spcPts val="0"/>
                        </a:spcBef>
                        <a:spcAft>
                          <a:spcPts val="0"/>
                        </a:spcAft>
                      </a:pPr>
                      <a:r>
                        <a:rPr lang="en-US" sz="1600" dirty="0">
                          <a:latin typeface="Calibri"/>
                          <a:ea typeface="Calibri"/>
                          <a:cs typeface="Times New Roman"/>
                        </a:rPr>
                        <a:t>Stage 3: Conduct Research and Generate </a:t>
                      </a:r>
                      <a:r>
                        <a:rPr lang="en-US" sz="1600" dirty="0" smtClean="0">
                          <a:latin typeface="Calibri"/>
                          <a:ea typeface="Calibri"/>
                          <a:cs typeface="Times New Roman"/>
                        </a:rPr>
                        <a:t>Discoveries – </a:t>
                      </a:r>
                      <a:r>
                        <a:rPr lang="en-US" sz="1600" dirty="0" smtClean="0">
                          <a:solidFill>
                            <a:srgbClr val="C00000"/>
                          </a:solidFill>
                          <a:latin typeface="Calibri"/>
                          <a:ea typeface="Calibri"/>
                          <a:cs typeface="Times New Roman"/>
                        </a:rPr>
                        <a:t>Discovery</a:t>
                      </a:r>
                      <a:r>
                        <a:rPr lang="en-US" sz="1600" baseline="0" dirty="0" smtClean="0">
                          <a:solidFill>
                            <a:srgbClr val="C00000"/>
                          </a:solidFill>
                          <a:latin typeface="Calibri"/>
                          <a:ea typeface="Calibri"/>
                          <a:cs typeface="Times New Roman"/>
                        </a:rPr>
                        <a:t> Output</a:t>
                      </a:r>
                      <a:endParaRPr lang="en-US" sz="1600" dirty="0">
                        <a:solidFill>
                          <a:srgbClr val="C00000"/>
                        </a:solidFill>
                        <a:latin typeface="Calibri"/>
                        <a:ea typeface="Calibri"/>
                        <a:cs typeface="Times New Roman"/>
                      </a:endParaRPr>
                    </a:p>
                  </a:txBody>
                  <a:tcPr marL="68239" marR="68239"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r>
              <a:tr h="283633">
                <a:tc rowSpan="6">
                  <a:txBody>
                    <a:bodyPr/>
                    <a:lstStyle/>
                    <a:p>
                      <a:pPr marL="71755" marR="71755" algn="ctr">
                        <a:lnSpc>
                          <a:spcPct val="115000"/>
                        </a:lnSpc>
                        <a:spcBef>
                          <a:spcPts val="0"/>
                        </a:spcBef>
                        <a:spcAft>
                          <a:spcPts val="0"/>
                        </a:spcAft>
                      </a:pPr>
                      <a:r>
                        <a:rPr lang="en-US" sz="1600" dirty="0" smtClean="0">
                          <a:solidFill>
                            <a:srgbClr val="FFFFFF"/>
                          </a:solidFill>
                          <a:latin typeface="Calibri"/>
                          <a:ea typeface="Calibri"/>
                          <a:cs typeface="Times New Roman"/>
                        </a:rPr>
                        <a:t>Prototype (Development)</a:t>
                      </a:r>
                      <a:endParaRPr lang="en-US" sz="1600" dirty="0">
                        <a:latin typeface="Calibri"/>
                        <a:ea typeface="Calibri"/>
                        <a:cs typeface="Times New Roman"/>
                      </a:endParaRPr>
                    </a:p>
                  </a:txBody>
                  <a:tcPr marL="68239" marR="68239" marT="0" marB="0" vert="vert270" anchor="ctr">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F81BD"/>
                    </a:solidFill>
                  </a:tcPr>
                </a:tc>
                <a:tc>
                  <a:txBody>
                    <a:bodyPr/>
                    <a:lstStyle/>
                    <a:p>
                      <a:pPr marL="0" marR="0" algn="ctr">
                        <a:lnSpc>
                          <a:spcPct val="115000"/>
                        </a:lnSpc>
                        <a:spcBef>
                          <a:spcPts val="0"/>
                        </a:spcBef>
                        <a:spcAft>
                          <a:spcPts val="0"/>
                        </a:spcAft>
                      </a:pPr>
                      <a:r>
                        <a:rPr lang="en-US" sz="1600" dirty="0" smtClean="0">
                          <a:latin typeface="Calibri"/>
                          <a:ea typeface="Calibri"/>
                          <a:cs typeface="Times New Roman"/>
                        </a:rPr>
                        <a:t>KTA – Knowledge</a:t>
                      </a:r>
                      <a:r>
                        <a:rPr lang="en-US" sz="1600" baseline="0" dirty="0" smtClean="0">
                          <a:latin typeface="Calibri"/>
                          <a:ea typeface="Calibri"/>
                          <a:cs typeface="Times New Roman"/>
                        </a:rPr>
                        <a:t> in Discovery State</a:t>
                      </a:r>
                      <a:endParaRPr lang="en-US" sz="1600" dirty="0">
                        <a:latin typeface="Calibri"/>
                        <a:ea typeface="Calibri"/>
                        <a:cs typeface="Times New Roman"/>
                      </a:endParaRPr>
                    </a:p>
                  </a:txBody>
                  <a:tcPr marL="68239" marR="68239"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00"/>
                    </a:solidFill>
                  </a:tcPr>
                </a:tc>
              </a:tr>
              <a:tr h="283633">
                <a:tc vMerge="1">
                  <a:txBody>
                    <a:bodyPr/>
                    <a:lstStyle/>
                    <a:p>
                      <a:endParaRPr lang="en-US"/>
                    </a:p>
                  </a:txBody>
                  <a:tcPr/>
                </a:tc>
                <a:tc>
                  <a:txBody>
                    <a:bodyPr/>
                    <a:lstStyle/>
                    <a:p>
                      <a:pPr marL="0" marR="0">
                        <a:lnSpc>
                          <a:spcPct val="115000"/>
                        </a:lnSpc>
                        <a:spcBef>
                          <a:spcPts val="0"/>
                        </a:spcBef>
                        <a:spcAft>
                          <a:spcPts val="0"/>
                        </a:spcAft>
                      </a:pPr>
                      <a:r>
                        <a:rPr lang="en-US" sz="1600" dirty="0">
                          <a:latin typeface="Calibri"/>
                          <a:ea typeface="Calibri"/>
                          <a:cs typeface="Times New Roman"/>
                        </a:rPr>
                        <a:t>Stage 4: Build </a:t>
                      </a:r>
                      <a:r>
                        <a:rPr lang="en-US" sz="1600" dirty="0" smtClean="0">
                          <a:latin typeface="Calibri"/>
                          <a:ea typeface="Calibri"/>
                          <a:cs typeface="Times New Roman"/>
                        </a:rPr>
                        <a:t>Business </a:t>
                      </a:r>
                      <a:r>
                        <a:rPr lang="en-US" sz="1600" dirty="0">
                          <a:latin typeface="Calibri"/>
                          <a:ea typeface="Calibri"/>
                          <a:cs typeface="Times New Roman"/>
                        </a:rPr>
                        <a:t>Case and </a:t>
                      </a:r>
                      <a:r>
                        <a:rPr lang="en-US" sz="1600" dirty="0" smtClean="0">
                          <a:latin typeface="Calibri"/>
                          <a:ea typeface="Calibri"/>
                          <a:cs typeface="Times New Roman"/>
                        </a:rPr>
                        <a:t>Plan for Development</a:t>
                      </a:r>
                      <a:endParaRPr lang="en-US" sz="1600" dirty="0">
                        <a:latin typeface="Calibri"/>
                        <a:ea typeface="Calibri"/>
                        <a:cs typeface="Times New Roman"/>
                      </a:endParaRPr>
                    </a:p>
                  </a:txBody>
                  <a:tcPr marL="68239" marR="68239"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r>
              <a:tr h="283633">
                <a:tc vMerge="1">
                  <a:txBody>
                    <a:bodyPr/>
                    <a:lstStyle/>
                    <a:p>
                      <a:endParaRPr lang="en-US"/>
                    </a:p>
                  </a:txBody>
                  <a:tcPr/>
                </a:tc>
                <a:tc>
                  <a:txBody>
                    <a:bodyPr/>
                    <a:lstStyle/>
                    <a:p>
                      <a:pPr marL="0" marR="0" algn="r">
                        <a:lnSpc>
                          <a:spcPct val="115000"/>
                        </a:lnSpc>
                        <a:spcBef>
                          <a:spcPts val="0"/>
                        </a:spcBef>
                        <a:spcAft>
                          <a:spcPts val="0"/>
                        </a:spcAft>
                      </a:pPr>
                      <a:endParaRPr lang="en-US" sz="1600" dirty="0">
                        <a:latin typeface="Calibri"/>
                        <a:ea typeface="Calibri"/>
                        <a:cs typeface="Times New Roman"/>
                      </a:endParaRPr>
                    </a:p>
                  </a:txBody>
                  <a:tcPr marL="68239" marR="68239"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3DFEE"/>
                    </a:solidFill>
                  </a:tcPr>
                </a:tc>
              </a:tr>
              <a:tr h="283633">
                <a:tc vMerge="1">
                  <a:txBody>
                    <a:bodyPr/>
                    <a:lstStyle/>
                    <a:p>
                      <a:endParaRPr lang="en-US"/>
                    </a:p>
                  </a:txBody>
                  <a:tcPr/>
                </a:tc>
                <a:tc>
                  <a:txBody>
                    <a:bodyPr/>
                    <a:lstStyle/>
                    <a:p>
                      <a:pPr marL="0" marR="0">
                        <a:lnSpc>
                          <a:spcPct val="115000"/>
                        </a:lnSpc>
                        <a:spcBef>
                          <a:spcPts val="0"/>
                        </a:spcBef>
                        <a:spcAft>
                          <a:spcPts val="0"/>
                        </a:spcAft>
                      </a:pPr>
                      <a:r>
                        <a:rPr lang="en-US" sz="1600" dirty="0">
                          <a:latin typeface="Calibri"/>
                          <a:ea typeface="Calibri"/>
                          <a:cs typeface="Times New Roman"/>
                        </a:rPr>
                        <a:t>Stage 5: Implement Development Plan</a:t>
                      </a:r>
                    </a:p>
                  </a:txBody>
                  <a:tcPr marL="68239" marR="68239"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r>
              <a:tr h="283633">
                <a:tc vMerge="1">
                  <a:txBody>
                    <a:bodyPr/>
                    <a:lstStyle/>
                    <a:p>
                      <a:endParaRPr lang="en-US"/>
                    </a:p>
                  </a:txBody>
                  <a:tcPr/>
                </a:tc>
                <a:tc>
                  <a:txBody>
                    <a:bodyPr/>
                    <a:lstStyle/>
                    <a:p>
                      <a:pPr marL="0" marR="0" algn="r">
                        <a:lnSpc>
                          <a:spcPct val="115000"/>
                        </a:lnSpc>
                        <a:spcBef>
                          <a:spcPts val="0"/>
                        </a:spcBef>
                        <a:spcAft>
                          <a:spcPts val="0"/>
                        </a:spcAft>
                      </a:pPr>
                      <a:endParaRPr lang="en-US" sz="1600" dirty="0">
                        <a:latin typeface="Calibri"/>
                        <a:ea typeface="Calibri"/>
                        <a:cs typeface="Times New Roman"/>
                      </a:endParaRPr>
                    </a:p>
                  </a:txBody>
                  <a:tcPr marL="68239" marR="68239"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solidFill>
                  </a:tcPr>
                </a:tc>
              </a:tr>
              <a:tr h="283633">
                <a:tc vMerge="1">
                  <a:txBody>
                    <a:bodyPr/>
                    <a:lstStyle/>
                    <a:p>
                      <a:endParaRPr lang="en-US"/>
                    </a:p>
                  </a:txBody>
                  <a:tcPr/>
                </a:tc>
                <a:tc>
                  <a:txBody>
                    <a:bodyPr/>
                    <a:lstStyle/>
                    <a:p>
                      <a:pPr marL="0" marR="0">
                        <a:lnSpc>
                          <a:spcPct val="115000"/>
                        </a:lnSpc>
                        <a:spcBef>
                          <a:spcPts val="0"/>
                        </a:spcBef>
                        <a:spcAft>
                          <a:spcPts val="0"/>
                        </a:spcAft>
                      </a:pPr>
                      <a:r>
                        <a:rPr lang="en-US" sz="1600" dirty="0">
                          <a:latin typeface="Calibri"/>
                          <a:ea typeface="Calibri"/>
                          <a:cs typeface="Times New Roman"/>
                        </a:rPr>
                        <a:t>Stage 6: Testing and </a:t>
                      </a:r>
                      <a:r>
                        <a:rPr lang="en-US" sz="1600" dirty="0" smtClean="0">
                          <a:latin typeface="Calibri"/>
                          <a:ea typeface="Calibri"/>
                          <a:cs typeface="Times New Roman"/>
                        </a:rPr>
                        <a:t>Validation – </a:t>
                      </a:r>
                      <a:r>
                        <a:rPr lang="en-US" sz="1600" dirty="0" smtClean="0">
                          <a:solidFill>
                            <a:srgbClr val="C00000"/>
                          </a:solidFill>
                          <a:latin typeface="Calibri"/>
                          <a:ea typeface="Calibri"/>
                          <a:cs typeface="Times New Roman"/>
                        </a:rPr>
                        <a:t>Invention Output</a:t>
                      </a:r>
                      <a:endParaRPr lang="en-US" sz="1600" dirty="0">
                        <a:solidFill>
                          <a:srgbClr val="C00000"/>
                        </a:solidFill>
                        <a:latin typeface="Calibri"/>
                        <a:ea typeface="Calibri"/>
                        <a:cs typeface="Times New Roman"/>
                      </a:endParaRPr>
                    </a:p>
                  </a:txBody>
                  <a:tcPr marL="68239" marR="68239"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r>
              <a:tr h="283633">
                <a:tc rowSpan="6">
                  <a:txBody>
                    <a:bodyPr/>
                    <a:lstStyle/>
                    <a:p>
                      <a:pPr marL="71755" marR="71755" algn="ctr">
                        <a:lnSpc>
                          <a:spcPct val="115000"/>
                        </a:lnSpc>
                        <a:spcBef>
                          <a:spcPts val="0"/>
                        </a:spcBef>
                        <a:spcAft>
                          <a:spcPts val="0"/>
                        </a:spcAft>
                      </a:pPr>
                      <a:r>
                        <a:rPr lang="en-US" sz="1600" dirty="0" smtClean="0">
                          <a:solidFill>
                            <a:srgbClr val="FFFFFF"/>
                          </a:solidFill>
                          <a:latin typeface="Calibri"/>
                          <a:ea typeface="Calibri"/>
                          <a:cs typeface="Times New Roman"/>
                        </a:rPr>
                        <a:t>Innovation (Production)</a:t>
                      </a:r>
                      <a:endParaRPr lang="en-US" sz="1600" dirty="0">
                        <a:latin typeface="Calibri"/>
                        <a:ea typeface="Calibri"/>
                        <a:cs typeface="Times New Roman"/>
                      </a:endParaRPr>
                    </a:p>
                  </a:txBody>
                  <a:tcPr marL="68239" marR="68239" marT="0" marB="0" vert="vert270" anchor="ctr">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F81BD"/>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600" dirty="0" smtClean="0">
                          <a:latin typeface="Calibri"/>
                          <a:ea typeface="Calibri"/>
                          <a:cs typeface="Times New Roman"/>
                        </a:rPr>
                        <a:t>KTA – Knowledge</a:t>
                      </a:r>
                      <a:r>
                        <a:rPr lang="en-US" sz="1600" baseline="0" dirty="0" smtClean="0">
                          <a:latin typeface="Calibri"/>
                          <a:ea typeface="Calibri"/>
                          <a:cs typeface="Times New Roman"/>
                        </a:rPr>
                        <a:t> in Invention State (Proprietary &amp; Non-Proprietary)</a:t>
                      </a:r>
                      <a:endParaRPr lang="en-US" sz="1600" dirty="0">
                        <a:latin typeface="Calibri"/>
                        <a:ea typeface="Calibri"/>
                        <a:cs typeface="Times New Roman"/>
                      </a:endParaRPr>
                    </a:p>
                  </a:txBody>
                  <a:tcPr marL="68239" marR="68239"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00"/>
                    </a:solidFill>
                  </a:tcPr>
                </a:tc>
              </a:tr>
              <a:tr h="283633">
                <a:tc vMerge="1">
                  <a:txBody>
                    <a:bodyPr/>
                    <a:lstStyle/>
                    <a:p>
                      <a:endParaRPr lang="en-US"/>
                    </a:p>
                  </a:txBody>
                  <a:tcPr/>
                </a:tc>
                <a:tc>
                  <a:txBody>
                    <a:bodyPr/>
                    <a:lstStyle/>
                    <a:p>
                      <a:pPr marL="0" marR="0">
                        <a:lnSpc>
                          <a:spcPct val="115000"/>
                        </a:lnSpc>
                        <a:spcBef>
                          <a:spcPts val="0"/>
                        </a:spcBef>
                        <a:spcAft>
                          <a:spcPts val="0"/>
                        </a:spcAft>
                      </a:pPr>
                      <a:r>
                        <a:rPr lang="en-US" sz="1600" dirty="0">
                          <a:latin typeface="Calibri"/>
                          <a:ea typeface="Calibri"/>
                          <a:cs typeface="Times New Roman"/>
                        </a:rPr>
                        <a:t>Stage 7: </a:t>
                      </a:r>
                      <a:r>
                        <a:rPr lang="en-US" sz="1600" dirty="0" smtClean="0">
                          <a:latin typeface="Calibri"/>
                          <a:ea typeface="Calibri"/>
                          <a:cs typeface="Times New Roman"/>
                        </a:rPr>
                        <a:t>Plan and for</a:t>
                      </a:r>
                      <a:r>
                        <a:rPr lang="en-US" sz="1600" baseline="0" dirty="0" smtClean="0">
                          <a:latin typeface="Calibri"/>
                          <a:ea typeface="Calibri"/>
                          <a:cs typeface="Times New Roman"/>
                        </a:rPr>
                        <a:t> Production</a:t>
                      </a:r>
                      <a:endParaRPr lang="en-US" sz="1600" dirty="0">
                        <a:latin typeface="Calibri"/>
                        <a:ea typeface="Calibri"/>
                        <a:cs typeface="Times New Roman"/>
                      </a:endParaRPr>
                    </a:p>
                  </a:txBody>
                  <a:tcPr marL="68239" marR="68239"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r>
              <a:tr h="283633">
                <a:tc vMerge="1">
                  <a:txBody>
                    <a:bodyPr/>
                    <a:lstStyle/>
                    <a:p>
                      <a:endParaRPr lang="en-US"/>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US" sz="1600" dirty="0">
                        <a:latin typeface="Calibri"/>
                        <a:ea typeface="Calibri"/>
                        <a:cs typeface="Times New Roman"/>
                      </a:endParaRPr>
                    </a:p>
                  </a:txBody>
                  <a:tcPr marL="68239" marR="68239"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solidFill>
                  </a:tcPr>
                </a:tc>
              </a:tr>
              <a:tr h="283633">
                <a:tc vMerge="1">
                  <a:txBody>
                    <a:bodyPr/>
                    <a:lstStyle/>
                    <a:p>
                      <a:endParaRPr lang="en-US"/>
                    </a:p>
                  </a:txBody>
                  <a:tcPr/>
                </a:tc>
                <a:tc>
                  <a:txBody>
                    <a:bodyPr/>
                    <a:lstStyle/>
                    <a:p>
                      <a:pPr marL="0" marR="0">
                        <a:lnSpc>
                          <a:spcPct val="115000"/>
                        </a:lnSpc>
                        <a:spcBef>
                          <a:spcPts val="0"/>
                        </a:spcBef>
                        <a:spcAft>
                          <a:spcPts val="0"/>
                        </a:spcAft>
                      </a:pPr>
                      <a:r>
                        <a:rPr lang="en-US" sz="1600" dirty="0">
                          <a:latin typeface="Calibri"/>
                          <a:ea typeface="Calibri"/>
                          <a:cs typeface="Times New Roman"/>
                        </a:rPr>
                        <a:t>Stage 8: </a:t>
                      </a:r>
                      <a:r>
                        <a:rPr lang="en-US" sz="1600" dirty="0" smtClean="0">
                          <a:latin typeface="Calibri"/>
                          <a:ea typeface="Calibri"/>
                          <a:cs typeface="Times New Roman"/>
                        </a:rPr>
                        <a:t>Launch Device or Service – </a:t>
                      </a:r>
                      <a:r>
                        <a:rPr lang="en-US" sz="1600" dirty="0" smtClean="0">
                          <a:solidFill>
                            <a:srgbClr val="C00000"/>
                          </a:solidFill>
                          <a:latin typeface="Calibri"/>
                          <a:ea typeface="Calibri"/>
                          <a:cs typeface="Times New Roman"/>
                        </a:rPr>
                        <a:t>Innovation Output</a:t>
                      </a:r>
                      <a:endParaRPr lang="en-US" sz="1600" dirty="0">
                        <a:solidFill>
                          <a:srgbClr val="C00000"/>
                        </a:solidFill>
                        <a:latin typeface="Calibri"/>
                        <a:ea typeface="Calibri"/>
                        <a:cs typeface="Times New Roman"/>
                      </a:endParaRPr>
                    </a:p>
                  </a:txBody>
                  <a:tcPr marL="68239" marR="68239"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r>
              <a:tr h="283633">
                <a:tc vMerge="1">
                  <a:txBody>
                    <a:bodyPr/>
                    <a:lstStyle/>
                    <a:p>
                      <a:endParaRPr lang="en-US"/>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600" dirty="0" smtClean="0">
                          <a:latin typeface="Calibri"/>
                          <a:ea typeface="Calibri"/>
                          <a:cs typeface="Times New Roman"/>
                        </a:rPr>
                        <a:t>KTA – Knowledge</a:t>
                      </a:r>
                      <a:r>
                        <a:rPr lang="en-US" sz="1600" baseline="0" dirty="0" smtClean="0">
                          <a:latin typeface="Calibri"/>
                          <a:ea typeface="Calibri"/>
                          <a:cs typeface="Times New Roman"/>
                        </a:rPr>
                        <a:t> in Innovation State (Sales &amp; Marketing)</a:t>
                      </a:r>
                      <a:endParaRPr lang="en-US" sz="1600" dirty="0">
                        <a:latin typeface="Calibri"/>
                        <a:ea typeface="Calibri"/>
                        <a:cs typeface="Times New Roman"/>
                      </a:endParaRPr>
                    </a:p>
                  </a:txBody>
                  <a:tcPr marL="68239" marR="68239"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00"/>
                    </a:solidFill>
                  </a:tcPr>
                </a:tc>
              </a:tr>
              <a:tr h="283633">
                <a:tc vMerge="1">
                  <a:txBody>
                    <a:bodyPr/>
                    <a:lstStyle/>
                    <a:p>
                      <a:endParaRPr lang="en-US"/>
                    </a:p>
                  </a:txBody>
                  <a:tcPr/>
                </a:tc>
                <a:tc>
                  <a:txBody>
                    <a:bodyPr/>
                    <a:lstStyle/>
                    <a:p>
                      <a:pPr marL="0" marR="0">
                        <a:lnSpc>
                          <a:spcPct val="115000"/>
                        </a:lnSpc>
                        <a:spcBef>
                          <a:spcPts val="0"/>
                        </a:spcBef>
                        <a:spcAft>
                          <a:spcPts val="0"/>
                        </a:spcAft>
                      </a:pPr>
                      <a:r>
                        <a:rPr lang="en-US" sz="1600" dirty="0">
                          <a:latin typeface="Calibri"/>
                          <a:ea typeface="Calibri"/>
                          <a:cs typeface="Times New Roman"/>
                        </a:rPr>
                        <a:t>Stage 9: </a:t>
                      </a:r>
                      <a:r>
                        <a:rPr lang="en-US" sz="1600" dirty="0" smtClean="0">
                          <a:latin typeface="Calibri"/>
                          <a:ea typeface="Calibri"/>
                          <a:cs typeface="Times New Roman"/>
                        </a:rPr>
                        <a:t>Life-Cycle Review / Terminate?</a:t>
                      </a:r>
                      <a:endParaRPr lang="en-US" sz="1600" dirty="0">
                        <a:latin typeface="Calibri"/>
                        <a:ea typeface="Calibri"/>
                        <a:cs typeface="Times New Roman"/>
                      </a:endParaRPr>
                    </a:p>
                  </a:txBody>
                  <a:tcPr marL="68239" marR="68239" marT="0" marB="0">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r>
            </a:tbl>
          </a:graphicData>
        </a:graphic>
      </p:graphicFrame>
      <p:sp>
        <p:nvSpPr>
          <p:cNvPr id="3" name="Title 2"/>
          <p:cNvSpPr>
            <a:spLocks noGrp="1"/>
          </p:cNvSpPr>
          <p:nvPr>
            <p:ph type="title"/>
          </p:nvPr>
        </p:nvSpPr>
        <p:spPr/>
        <p:txBody>
          <a:bodyPr/>
          <a:lstStyle/>
          <a:p>
            <a:r>
              <a:rPr lang="en-US" dirty="0" err="1" smtClean="0"/>
              <a:t>NtL</a:t>
            </a:r>
            <a:r>
              <a:rPr lang="en-US" dirty="0" smtClean="0"/>
              <a:t> Model</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457200" y="838200"/>
            <a:ext cx="8229600" cy="1143000"/>
          </a:xfrm>
        </p:spPr>
        <p:txBody>
          <a:bodyPr/>
          <a:lstStyle/>
          <a:p>
            <a:r>
              <a:rPr lang="en-US" altLang="en-US" sz="3200" smtClean="0">
                <a:ea typeface="ＭＳ Ｐゴシック" panose="020B0600070205080204" pitchFamily="34" charset="-128"/>
              </a:rPr>
              <a:t>Need to Knowledge (NtK) Model</a:t>
            </a:r>
          </a:p>
        </p:txBody>
      </p:sp>
      <p:sp>
        <p:nvSpPr>
          <p:cNvPr id="50179" name="Content Placeholder 2"/>
          <p:cNvSpPr>
            <a:spLocks noGrp="1"/>
          </p:cNvSpPr>
          <p:nvPr>
            <p:ph idx="1"/>
          </p:nvPr>
        </p:nvSpPr>
        <p:spPr>
          <a:xfrm>
            <a:off x="457200" y="2163763"/>
            <a:ext cx="8229600" cy="4525962"/>
          </a:xfrm>
        </p:spPr>
        <p:txBody>
          <a:bodyPr/>
          <a:lstStyle/>
          <a:p>
            <a:r>
              <a:rPr lang="en-US" altLang="en-US" b="0" i="0" smtClean="0">
                <a:ea typeface="ＭＳ Ｐゴシック" panose="020B0600070205080204" pitchFamily="34" charset="-128"/>
              </a:rPr>
              <a:t>Model shows Phases, Stages, Steps, Tasks and Tips.</a:t>
            </a:r>
          </a:p>
          <a:p>
            <a:r>
              <a:rPr lang="en-US" altLang="en-US" b="0" i="0" smtClean="0">
                <a:ea typeface="ＭＳ Ｐゴシック" panose="020B0600070205080204" pitchFamily="34" charset="-128"/>
              </a:rPr>
              <a:t>Supported by primary/secondary findings from a scoping review of 250+ research and practice articles.</a:t>
            </a:r>
          </a:p>
          <a:p>
            <a:r>
              <a:rPr lang="en-US" altLang="en-US" smtClean="0">
                <a:ea typeface="ＭＳ Ｐゴシック" panose="020B0600070205080204" pitchFamily="34" charset="-128"/>
                <a:hlinkClick r:id="rId2"/>
              </a:rPr>
              <a:t>http://kt4tt.buffalo.edu/knowledgebase/model.php</a:t>
            </a:r>
            <a:endParaRPr lang="en-US" altLang="en-US" smtClean="0">
              <a:ea typeface="ＭＳ Ｐゴシック" panose="020B0600070205080204" pitchFamily="34" charset="-128"/>
            </a:endParaRPr>
          </a:p>
          <a:p>
            <a:pPr>
              <a:buFontTx/>
              <a:buNone/>
            </a:pPr>
            <a:endParaRPr lang="en-US" altLang="en-US" b="0" i="0" smtClean="0">
              <a:ea typeface="ＭＳ Ｐゴシック" panose="020B0600070205080204" pitchFamily="34" charset="-128"/>
            </a:endParaRPr>
          </a:p>
          <a:p>
            <a:endParaRPr lang="en-US" altLang="en-US" smtClean="0">
              <a:ea typeface="ＭＳ Ｐゴシック" panose="020B0600070205080204" pitchFamily="34" charset="-128"/>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457200" y="777875"/>
            <a:ext cx="8229600" cy="1143000"/>
          </a:xfrm>
        </p:spPr>
        <p:txBody>
          <a:bodyPr/>
          <a:lstStyle/>
          <a:p>
            <a:r>
              <a:rPr lang="en-US" altLang="en-US" smtClean="0">
                <a:ea typeface="ＭＳ Ｐゴシック" panose="020B0600070205080204" pitchFamily="34" charset="-128"/>
              </a:rPr>
              <a:t>Key Points:</a:t>
            </a:r>
          </a:p>
        </p:txBody>
      </p:sp>
      <p:sp>
        <p:nvSpPr>
          <p:cNvPr id="51203" name="Content Placeholder 2"/>
          <p:cNvSpPr>
            <a:spLocks noGrp="1"/>
          </p:cNvSpPr>
          <p:nvPr>
            <p:ph idx="1"/>
          </p:nvPr>
        </p:nvSpPr>
        <p:spPr>
          <a:xfrm>
            <a:off x="457200" y="1874838"/>
            <a:ext cx="8229600" cy="4754562"/>
          </a:xfrm>
        </p:spPr>
        <p:txBody>
          <a:bodyPr/>
          <a:lstStyle/>
          <a:p>
            <a:r>
              <a:rPr lang="en-US" altLang="en-US" sz="2800" smtClean="0">
                <a:ea typeface="ＭＳ Ｐゴシック" panose="020B0600070205080204" pitchFamily="34" charset="-128"/>
              </a:rPr>
              <a:t>We have an operational model for the Innovation Process validated by research and practice literature. </a:t>
            </a:r>
          </a:p>
          <a:p>
            <a:r>
              <a:rPr lang="en-US" altLang="en-US" sz="2800" i="0" smtClean="0">
                <a:ea typeface="ＭＳ Ｐゴシック" panose="020B0600070205080204" pitchFamily="34" charset="-128"/>
              </a:rPr>
              <a:t>Recognizing knowledge in three states has implications for policy, practice and for communication.</a:t>
            </a:r>
          </a:p>
          <a:p>
            <a:r>
              <a:rPr lang="en-US" altLang="en-US" smtClean="0">
                <a:ea typeface="ＭＳ Ｐゴシック" panose="020B0600070205080204" pitchFamily="34" charset="-128"/>
              </a:rPr>
              <a:t>Effective communication requires:</a:t>
            </a:r>
          </a:p>
          <a:p>
            <a:pPr lvl="1"/>
            <a:r>
              <a:rPr lang="en-US" altLang="en-US" smtClean="0">
                <a:ea typeface="ＭＳ Ｐゴシック" panose="020B0600070205080204" pitchFamily="34" charset="-128"/>
              </a:rPr>
              <a:t> Knowing Knowledge State;</a:t>
            </a:r>
          </a:p>
          <a:p>
            <a:pPr lvl="1"/>
            <a:r>
              <a:rPr lang="en-US" altLang="en-US" smtClean="0">
                <a:ea typeface="ＭＳ Ｐゴシック" panose="020B0600070205080204" pitchFamily="34" charset="-128"/>
              </a:rPr>
              <a:t>Tailoring Message to Target Stakeholder.</a:t>
            </a:r>
          </a:p>
          <a:p>
            <a:pPr lvl="1"/>
            <a:endParaRPr lang="en-US" altLang="en-US" smtClean="0">
              <a:ea typeface="ＭＳ Ｐゴシック" panose="020B0600070205080204" pitchFamily="34" charset="-128"/>
            </a:endParaRPr>
          </a:p>
          <a:p>
            <a:pPr lvl="1"/>
            <a:endParaRPr lang="en-US" altLang="en-US" smtClean="0">
              <a:ea typeface="ＭＳ Ｐゴシック" panose="020B0600070205080204" pitchFamily="34" charset="-128"/>
            </a:endParaRPr>
          </a:p>
          <a:p>
            <a:endParaRPr lang="en-US" altLang="en-US" smtClean="0">
              <a:ea typeface="ＭＳ Ｐゴシック" panose="020B0600070205080204" pitchFamily="34" charset="-128"/>
            </a:endParaRPr>
          </a:p>
          <a:p>
            <a:endParaRPr lang="en-US" altLang="en-US" smtClean="0">
              <a:ea typeface="ＭＳ Ｐゴシック" panose="020B0600070205080204" pitchFamily="34" charset="-128"/>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a:xfrm>
            <a:off x="457200" y="854075"/>
            <a:ext cx="8229600" cy="1143000"/>
          </a:xfrm>
        </p:spPr>
        <p:txBody>
          <a:bodyPr/>
          <a:lstStyle/>
          <a:p>
            <a:pPr eaLnBrk="1" hangingPunct="1"/>
            <a:r>
              <a:rPr lang="en-US" altLang="en-US" smtClean="0">
                <a:ea typeface="ＭＳ Ｐゴシック" panose="020B0600070205080204" pitchFamily="34" charset="-128"/>
              </a:rPr>
              <a:t/>
            </a:r>
            <a:br>
              <a:rPr lang="en-US" altLang="en-US" smtClean="0">
                <a:ea typeface="ＭＳ Ｐゴシック" panose="020B0600070205080204" pitchFamily="34" charset="-128"/>
              </a:rPr>
            </a:br>
            <a:r>
              <a:rPr lang="en-US" altLang="en-US" sz="3600" smtClean="0">
                <a:ea typeface="ＭＳ Ｐゴシック" panose="020B0600070205080204" pitchFamily="34" charset="-128"/>
              </a:rPr>
              <a:t>Acknowledgement</a:t>
            </a:r>
            <a:r>
              <a:rPr lang="en-US" altLang="en-US" smtClean="0">
                <a:ea typeface="ＭＳ Ｐゴシック" panose="020B0600070205080204" pitchFamily="34" charset="-128"/>
              </a:rPr>
              <a:t/>
            </a:r>
            <a:br>
              <a:rPr lang="en-US" altLang="en-US" smtClean="0">
                <a:ea typeface="ＭＳ Ｐゴシック" panose="020B0600070205080204" pitchFamily="34" charset="-128"/>
              </a:rPr>
            </a:br>
            <a:endParaRPr lang="en-US" altLang="en-US" smtClean="0">
              <a:ea typeface="ＭＳ Ｐゴシック" panose="020B0600070205080204" pitchFamily="34" charset="-128"/>
            </a:endParaRPr>
          </a:p>
        </p:txBody>
      </p:sp>
      <p:sp>
        <p:nvSpPr>
          <p:cNvPr id="52227" name="Content Placeholder 2"/>
          <p:cNvSpPr>
            <a:spLocks noGrp="1"/>
          </p:cNvSpPr>
          <p:nvPr>
            <p:ph idx="1"/>
          </p:nvPr>
        </p:nvSpPr>
        <p:spPr>
          <a:xfrm>
            <a:off x="609600" y="1874838"/>
            <a:ext cx="7848600" cy="4525962"/>
          </a:xfrm>
        </p:spPr>
        <p:txBody>
          <a:bodyPr/>
          <a:lstStyle/>
          <a:p>
            <a:pPr algn="ctr" eaLnBrk="1" hangingPunct="1">
              <a:buFontTx/>
              <a:buNone/>
            </a:pPr>
            <a:r>
              <a:rPr lang="en-US" altLang="en-US" sz="3000" b="0" i="0" smtClean="0">
                <a:latin typeface="Calibri" panose="020F0502020204030204" pitchFamily="34" charset="0"/>
                <a:ea typeface="ＭＳ Ｐゴシック" panose="020B0600070205080204" pitchFamily="34" charset="-128"/>
              </a:rPr>
              <a:t>This is a presentation of the </a:t>
            </a:r>
            <a:r>
              <a:rPr lang="en-US" altLang="en-US" sz="3000" b="0" smtClean="0">
                <a:latin typeface="Calibri" panose="020F0502020204030204" pitchFamily="34" charset="0"/>
                <a:ea typeface="ＭＳ Ｐゴシック" panose="020B0600070205080204" pitchFamily="34" charset="-128"/>
              </a:rPr>
              <a:t>Center on Knowledge Translation for Technology Transfer</a:t>
            </a:r>
            <a:r>
              <a:rPr lang="en-US" altLang="en-US" sz="3000" b="0" i="0" smtClean="0">
                <a:latin typeface="Calibri" panose="020F0502020204030204" pitchFamily="34" charset="0"/>
                <a:ea typeface="ＭＳ Ｐゴシック" panose="020B0600070205080204" pitchFamily="34" charset="-128"/>
              </a:rPr>
              <a:t>, which is funded by the </a:t>
            </a:r>
            <a:r>
              <a:rPr lang="en-US" altLang="en-US" sz="3000" b="0" i="0" smtClean="0">
                <a:solidFill>
                  <a:srgbClr val="0066FF"/>
                </a:solidFill>
                <a:latin typeface="Calibri" panose="020F0502020204030204" pitchFamily="34" charset="0"/>
                <a:ea typeface="ＭＳ Ｐゴシック" panose="020B0600070205080204" pitchFamily="34" charset="-128"/>
              </a:rPr>
              <a:t>National Institute on Disability and Rehabilitation Research,</a:t>
            </a:r>
            <a:r>
              <a:rPr lang="en-US" altLang="en-US" sz="3000" b="0" i="0" smtClean="0">
                <a:latin typeface="Calibri" panose="020F0502020204030204" pitchFamily="34" charset="0"/>
                <a:ea typeface="ＭＳ Ｐゴシック" panose="020B0600070205080204" pitchFamily="34" charset="-128"/>
              </a:rPr>
              <a:t> U.S. Department of Education under grant #H133A080050.  </a:t>
            </a:r>
          </a:p>
          <a:p>
            <a:pPr algn="ctr" eaLnBrk="1" hangingPunct="1">
              <a:buFontTx/>
              <a:buNone/>
            </a:pPr>
            <a:r>
              <a:rPr lang="en-US" altLang="en-US" sz="3000" b="0" i="0" smtClean="0">
                <a:latin typeface="Calibri" panose="020F0502020204030204" pitchFamily="34" charset="0"/>
                <a:ea typeface="ＭＳ Ｐゴシック" panose="020B0600070205080204" pitchFamily="34" charset="-128"/>
              </a:rPr>
              <a:t>The opinions contained in this presentation      are those of the grantee, and do not necessarily reflect those of the U.S. Department of Education.</a:t>
            </a:r>
          </a:p>
          <a:p>
            <a:pPr algn="ctr" eaLnBrk="1" hangingPunct="1">
              <a:buFontTx/>
              <a:buNone/>
            </a:pPr>
            <a:endParaRPr lang="en-US" altLang="en-US" sz="2800" b="0" i="0" smtClean="0">
              <a:ea typeface="ＭＳ Ｐゴシック" panose="020B0600070205080204" pitchFamily="34" charset="-12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4"/>
          <p:cNvSpPr>
            <a:spLocks noChangeArrowheads="1"/>
          </p:cNvSpPr>
          <p:nvPr/>
        </p:nvSpPr>
        <p:spPr bwMode="auto">
          <a:xfrm>
            <a:off x="685800" y="3581400"/>
            <a:ext cx="7924800"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2800"/>
              <a:t>For NIDRR, the definition of Knowledge Translation (KT) refers to the multidimensional, active process of ensuring that new knowledge gained through the course of research ultimately improves the lives of people with disabilities, and furthers their participation in society.</a:t>
            </a:r>
          </a:p>
        </p:txBody>
      </p:sp>
      <p:sp>
        <p:nvSpPr>
          <p:cNvPr id="18434" name="Content Placeholder 5"/>
          <p:cNvSpPr>
            <a:spLocks noGrp="1"/>
          </p:cNvSpPr>
          <p:nvPr>
            <p:ph idx="1"/>
          </p:nvPr>
        </p:nvSpPr>
        <p:spPr>
          <a:xfrm>
            <a:off x="533400" y="2667000"/>
            <a:ext cx="8458200" cy="762000"/>
          </a:xfrm>
        </p:spPr>
        <p:txBody>
          <a:bodyPr/>
          <a:lstStyle/>
          <a:p>
            <a:pPr>
              <a:buFontTx/>
              <a:buNone/>
            </a:pPr>
            <a:r>
              <a:rPr lang="en-US" altLang="en-US" sz="2600" i="0" smtClean="0">
                <a:ea typeface="ＭＳ Ｐゴシック" panose="020B0600070205080204" pitchFamily="34" charset="-128"/>
              </a:rPr>
              <a:t>How has KT been Defined in Disability Contexts?</a:t>
            </a:r>
          </a:p>
          <a:p>
            <a:pPr algn="r">
              <a:spcBef>
                <a:spcPct val="0"/>
              </a:spcBef>
              <a:spcAft>
                <a:spcPct val="0"/>
              </a:spcAft>
              <a:buFontTx/>
              <a:buNone/>
            </a:pPr>
            <a:r>
              <a:rPr lang="en-US" altLang="en-US" sz="1400" i="0" smtClean="0">
                <a:ea typeface="ＭＳ Ｐゴシック" panose="020B0600070205080204" pitchFamily="34" charset="-128"/>
              </a:rPr>
              <a:t>From the NIDRR LRP 2005-2009</a:t>
            </a:r>
          </a:p>
        </p:txBody>
      </p:sp>
      <p:sp>
        <p:nvSpPr>
          <p:cNvPr id="18437" name="Rectangle 6"/>
          <p:cNvSpPr>
            <a:spLocks noChangeArrowheads="1"/>
          </p:cNvSpPr>
          <p:nvPr/>
        </p:nvSpPr>
        <p:spPr bwMode="auto">
          <a:xfrm>
            <a:off x="228600" y="1828800"/>
            <a:ext cx="71628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buFont typeface="Arial" panose="020B0604020202020204" pitchFamily="34" charset="0"/>
              <a:buChar char="•"/>
            </a:pPr>
            <a:r>
              <a:rPr lang="en-US" altLang="en-US" sz="3200" b="1" i="1"/>
              <a:t> Knowledge Translation - Definition</a:t>
            </a:r>
          </a:p>
        </p:txBody>
      </p:sp>
      <p:sp>
        <p:nvSpPr>
          <p:cNvPr id="18436" name="Title 4"/>
          <p:cNvSpPr>
            <a:spLocks noGrp="1"/>
          </p:cNvSpPr>
          <p:nvPr>
            <p:ph type="title"/>
          </p:nvPr>
        </p:nvSpPr>
        <p:spPr>
          <a:xfrm>
            <a:off x="0" y="1066800"/>
            <a:ext cx="9144000" cy="609600"/>
          </a:xfrm>
        </p:spPr>
        <p:txBody>
          <a:bodyPr/>
          <a:lstStyle/>
          <a:p>
            <a:r>
              <a:rPr lang="en-US" altLang="en-US" sz="4200" smtClean="0">
                <a:ea typeface="ＭＳ Ｐゴシック" panose="020B0600070205080204" pitchFamily="34" charset="-128"/>
              </a:rPr>
              <a:t>Getting from Knowledge to Action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4"/>
          <p:cNvSpPr>
            <a:spLocks noChangeArrowheads="1"/>
          </p:cNvSpPr>
          <p:nvPr/>
        </p:nvSpPr>
        <p:spPr bwMode="auto">
          <a:xfrm>
            <a:off x="838200" y="2201863"/>
            <a:ext cx="7848600" cy="3970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3600"/>
              <a:t>The process is active, as it not only accumulates information, but it also filters the information for relevance and appropriateness, and recasts that information in language useful and accessible for the intended audience. </a:t>
            </a:r>
          </a:p>
        </p:txBody>
      </p:sp>
      <p:sp>
        <p:nvSpPr>
          <p:cNvPr id="6" name="Title 5"/>
          <p:cNvSpPr>
            <a:spLocks noGrp="1"/>
          </p:cNvSpPr>
          <p:nvPr>
            <p:ph type="title"/>
          </p:nvPr>
        </p:nvSpPr>
        <p:spPr>
          <a:xfrm>
            <a:off x="457200" y="990600"/>
            <a:ext cx="8229600" cy="1143000"/>
          </a:xfrm>
        </p:spPr>
        <p:txBody>
          <a:bodyPr/>
          <a:lstStyle/>
          <a:p>
            <a:pPr marL="342900" lvl="0" indent="-342900" algn="r"/>
            <a:r>
              <a:rPr lang="en-US" altLang="en-US" sz="2600" dirty="0">
                <a:solidFill>
                  <a:srgbClr val="000000"/>
                </a:solidFill>
                <a:ea typeface="ＭＳ Ｐゴシック" panose="020B0600070205080204" pitchFamily="34" charset="-128"/>
              </a:rPr>
              <a:t>How has KT been Defined in Disability Contexts?</a:t>
            </a:r>
            <a:br>
              <a:rPr lang="en-US" altLang="en-US" sz="2600" dirty="0">
                <a:solidFill>
                  <a:srgbClr val="000000"/>
                </a:solidFill>
                <a:ea typeface="ＭＳ Ｐゴシック" panose="020B0600070205080204" pitchFamily="34" charset="-128"/>
              </a:rPr>
            </a:br>
            <a:r>
              <a:rPr lang="en-US" altLang="en-US" sz="1400" dirty="0">
                <a:solidFill>
                  <a:srgbClr val="000000"/>
                </a:solidFill>
                <a:ea typeface="ＭＳ Ｐゴシック" panose="020B0600070205080204" pitchFamily="34" charset="-128"/>
              </a:rPr>
              <a:t>From the NIDRR LRP </a:t>
            </a:r>
            <a:r>
              <a:rPr lang="en-US" altLang="en-US" sz="1400" dirty="0" smtClean="0">
                <a:solidFill>
                  <a:srgbClr val="000000"/>
                </a:solidFill>
                <a:ea typeface="ＭＳ Ｐゴシック" panose="020B0600070205080204" pitchFamily="34" charset="-128"/>
              </a:rPr>
              <a:t>2005-2009</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4"/>
          <p:cNvSpPr>
            <a:spLocks noChangeArrowheads="1"/>
          </p:cNvSpPr>
          <p:nvPr/>
        </p:nvSpPr>
        <p:spPr bwMode="auto">
          <a:xfrm>
            <a:off x="914400" y="2363788"/>
            <a:ext cx="7239000" cy="3046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3200" dirty="0"/>
              <a:t>KT includes transfer of technology, particularly products and devices, from the research and development setting to the commercial marketplace to make possible widespread utilization of the products or devices.</a:t>
            </a:r>
          </a:p>
        </p:txBody>
      </p:sp>
      <p:sp>
        <p:nvSpPr>
          <p:cNvPr id="5" name="Title 4"/>
          <p:cNvSpPr>
            <a:spLocks noGrp="1"/>
          </p:cNvSpPr>
          <p:nvPr>
            <p:ph type="title"/>
          </p:nvPr>
        </p:nvSpPr>
        <p:spPr>
          <a:xfrm>
            <a:off x="457200" y="990600"/>
            <a:ext cx="8229600" cy="1143000"/>
          </a:xfrm>
        </p:spPr>
        <p:txBody>
          <a:bodyPr/>
          <a:lstStyle/>
          <a:p>
            <a:pPr marL="342900" lvl="0" indent="-342900" algn="r"/>
            <a:r>
              <a:rPr lang="en-US" altLang="en-US" sz="2600" dirty="0">
                <a:solidFill>
                  <a:srgbClr val="000000"/>
                </a:solidFill>
                <a:ea typeface="ＭＳ Ｐゴシック" panose="020B0600070205080204" pitchFamily="34" charset="-128"/>
              </a:rPr>
              <a:t>How has KT been Defined in Disability Contexts?</a:t>
            </a:r>
            <a:br>
              <a:rPr lang="en-US" altLang="en-US" sz="2600" dirty="0">
                <a:solidFill>
                  <a:srgbClr val="000000"/>
                </a:solidFill>
                <a:ea typeface="ＭＳ Ｐゴシック" panose="020B0600070205080204" pitchFamily="34" charset="-128"/>
              </a:rPr>
            </a:br>
            <a:r>
              <a:rPr lang="en-US" altLang="en-US" sz="1400" dirty="0">
                <a:solidFill>
                  <a:srgbClr val="000000"/>
                </a:solidFill>
                <a:ea typeface="ＭＳ Ｐゴシック" panose="020B0600070205080204" pitchFamily="34" charset="-128"/>
              </a:rPr>
              <a:t>From the NIDRR LRP 2005-2009</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p:cNvSpPr>
            <a:spLocks noChangeArrowheads="1"/>
          </p:cNvSpPr>
          <p:nvPr/>
        </p:nvSpPr>
        <p:spPr bwMode="auto">
          <a:xfrm>
            <a:off x="1066800" y="2362200"/>
            <a:ext cx="7543800" cy="354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3200"/>
              <a:t>Knowledge translation is a process of ensuring that new knowledge and products gained through research and development will ultimately be used to improve the lives of individuals with disabilities and further their participation in society.</a:t>
            </a:r>
            <a:r>
              <a:rPr lang="en-US" altLang="en-US" sz="2800"/>
              <a:t> </a:t>
            </a:r>
          </a:p>
        </p:txBody>
      </p:sp>
      <p:sp>
        <p:nvSpPr>
          <p:cNvPr id="3" name="Title 2"/>
          <p:cNvSpPr>
            <a:spLocks noGrp="1"/>
          </p:cNvSpPr>
          <p:nvPr>
            <p:ph type="title"/>
          </p:nvPr>
        </p:nvSpPr>
        <p:spPr>
          <a:xfrm>
            <a:off x="457200" y="990600"/>
            <a:ext cx="8229600" cy="1143000"/>
          </a:xfrm>
        </p:spPr>
        <p:txBody>
          <a:bodyPr/>
          <a:lstStyle/>
          <a:p>
            <a:pPr marL="342900" lvl="0" indent="-342900" algn="r"/>
            <a:r>
              <a:rPr lang="en-US" altLang="en-US" sz="2600" dirty="0">
                <a:solidFill>
                  <a:srgbClr val="000000"/>
                </a:solidFill>
                <a:ea typeface="ＭＳ Ｐゴシック" panose="020B0600070205080204" pitchFamily="34" charset="-128"/>
              </a:rPr>
              <a:t>How has KT been Defined in Disability Contexts?</a:t>
            </a:r>
            <a:br>
              <a:rPr lang="en-US" altLang="en-US" sz="2600" dirty="0">
                <a:solidFill>
                  <a:srgbClr val="000000"/>
                </a:solidFill>
                <a:ea typeface="ＭＳ Ｐゴシック" panose="020B0600070205080204" pitchFamily="34" charset="-128"/>
              </a:rPr>
            </a:br>
            <a:r>
              <a:rPr lang="en-US" altLang="en-US" sz="1400" dirty="0">
                <a:solidFill>
                  <a:srgbClr val="000000"/>
                </a:solidFill>
                <a:ea typeface="ＭＳ Ｐゴシック" panose="020B0600070205080204" pitchFamily="34" charset="-128"/>
              </a:rPr>
              <a:t>From the NIDRR LRP </a:t>
            </a:r>
            <a:r>
              <a:rPr lang="en-US" altLang="en-US" sz="1400" dirty="0" smtClean="0">
                <a:solidFill>
                  <a:srgbClr val="000000"/>
                </a:solidFill>
                <a:ea typeface="ＭＳ Ｐゴシック" panose="020B0600070205080204" pitchFamily="34" charset="-128"/>
              </a:rPr>
              <a:t>2005-2009</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p:cNvSpPr>
            <a:spLocks noChangeArrowheads="1"/>
          </p:cNvSpPr>
          <p:nvPr/>
        </p:nvSpPr>
        <p:spPr bwMode="auto">
          <a:xfrm>
            <a:off x="990600" y="2357438"/>
            <a:ext cx="8153400" cy="354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3200"/>
              <a:t>Knowledge translation is built upon and sustained by ongoing interactions, partnerships, and collaborations among various stakeholders, including researchers, practitioners, policy-makers, persons with disabilities, and others, in the production and use of such knowledge and products.</a:t>
            </a:r>
          </a:p>
        </p:txBody>
      </p:sp>
      <p:sp>
        <p:nvSpPr>
          <p:cNvPr id="3" name="Title 2"/>
          <p:cNvSpPr>
            <a:spLocks noGrp="1"/>
          </p:cNvSpPr>
          <p:nvPr>
            <p:ph type="title"/>
          </p:nvPr>
        </p:nvSpPr>
        <p:spPr>
          <a:xfrm>
            <a:off x="457200" y="990600"/>
            <a:ext cx="8229600" cy="1143000"/>
          </a:xfrm>
        </p:spPr>
        <p:txBody>
          <a:bodyPr/>
          <a:lstStyle/>
          <a:p>
            <a:pPr marL="342900" lvl="0" indent="-342900" algn="r"/>
            <a:r>
              <a:rPr lang="en-US" altLang="en-US" sz="2600" dirty="0">
                <a:solidFill>
                  <a:srgbClr val="000000"/>
                </a:solidFill>
                <a:ea typeface="ＭＳ Ｐゴシック" panose="020B0600070205080204" pitchFamily="34" charset="-128"/>
              </a:rPr>
              <a:t>How has KT been Defined in Disability Contexts?</a:t>
            </a:r>
            <a:br>
              <a:rPr lang="en-US" altLang="en-US" sz="2600" dirty="0">
                <a:solidFill>
                  <a:srgbClr val="000000"/>
                </a:solidFill>
                <a:ea typeface="ＭＳ Ｐゴシック" panose="020B0600070205080204" pitchFamily="34" charset="-128"/>
              </a:rPr>
            </a:br>
            <a:r>
              <a:rPr lang="en-US" altLang="en-US" sz="1400" dirty="0">
                <a:solidFill>
                  <a:srgbClr val="000000"/>
                </a:solidFill>
                <a:ea typeface="ＭＳ Ｐゴシック" panose="020B0600070205080204" pitchFamily="34" charset="-128"/>
              </a:rPr>
              <a:t>From the NIDRR LRP </a:t>
            </a:r>
            <a:r>
              <a:rPr lang="en-US" altLang="en-US" sz="1400" dirty="0" smtClean="0">
                <a:solidFill>
                  <a:srgbClr val="000000"/>
                </a:solidFill>
                <a:ea typeface="ＭＳ Ｐゴシック" panose="020B0600070205080204" pitchFamily="34" charset="-128"/>
              </a:rPr>
              <a:t>2005-2009</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ChangeArrowheads="1"/>
          </p:cNvSpPr>
          <p:nvPr/>
        </p:nvSpPr>
        <p:spPr bwMode="auto">
          <a:xfrm>
            <a:off x="457200" y="2216150"/>
            <a:ext cx="80772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3200" dirty="0"/>
              <a:t>The collaborative and systematic review, assessment, identification, aggregation, and practical application of high-quality disability and rehabilitation research by key stakeholders (i.e., consumers, researchers, practitioners, and policymakers) for the purpose of improving the lives of individuals with disabilities.</a:t>
            </a:r>
          </a:p>
        </p:txBody>
      </p:sp>
      <p:sp>
        <p:nvSpPr>
          <p:cNvPr id="3" name="Title 2"/>
          <p:cNvSpPr>
            <a:spLocks noGrp="1"/>
          </p:cNvSpPr>
          <p:nvPr>
            <p:ph type="title"/>
          </p:nvPr>
        </p:nvSpPr>
        <p:spPr>
          <a:xfrm>
            <a:off x="457200" y="990600"/>
            <a:ext cx="8229600" cy="1143000"/>
          </a:xfrm>
        </p:spPr>
        <p:txBody>
          <a:bodyPr/>
          <a:lstStyle/>
          <a:p>
            <a:pPr marL="342900" lvl="0" indent="-342900" algn="r"/>
            <a:r>
              <a:rPr lang="en-US" altLang="en-US" sz="2600" dirty="0">
                <a:solidFill>
                  <a:srgbClr val="000000"/>
                </a:solidFill>
                <a:ea typeface="ＭＳ Ｐゴシック" panose="020B0600070205080204" pitchFamily="34" charset="-128"/>
              </a:rPr>
              <a:t>How has KT been Defined in Disability Contexts?</a:t>
            </a:r>
            <a:br>
              <a:rPr lang="en-US" altLang="en-US" sz="2600" dirty="0">
                <a:solidFill>
                  <a:srgbClr val="000000"/>
                </a:solidFill>
                <a:ea typeface="ＭＳ Ｐゴシック" panose="020B0600070205080204" pitchFamily="34" charset="-128"/>
              </a:rPr>
            </a:br>
            <a:r>
              <a:rPr lang="en-US" altLang="en-US" sz="1400" dirty="0">
                <a:solidFill>
                  <a:srgbClr val="000000"/>
                </a:solidFill>
                <a:ea typeface="ＭＳ Ｐゴシック" panose="020B0600070205080204" pitchFamily="34" charset="-128"/>
              </a:rPr>
              <a:t>From the NIDRR LRP </a:t>
            </a:r>
            <a:r>
              <a:rPr lang="en-US" altLang="en-US" sz="1400" dirty="0" smtClean="0">
                <a:solidFill>
                  <a:srgbClr val="000000"/>
                </a:solidFill>
                <a:ea typeface="ＭＳ Ｐゴシック" panose="020B0600070205080204" pitchFamily="34" charset="-128"/>
              </a:rPr>
              <a:t>2005-2009</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12389</TotalTime>
  <Words>1716</Words>
  <Application>Microsoft Office PowerPoint</Application>
  <PresentationFormat>On-screen Show (4:3)</PresentationFormat>
  <Paragraphs>208</Paragraphs>
  <Slides>37</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37</vt:i4>
      </vt:variant>
    </vt:vector>
  </HeadingPairs>
  <TitlesOfParts>
    <vt:vector size="43" baseType="lpstr">
      <vt:lpstr>Arial</vt:lpstr>
      <vt:lpstr>ＭＳ Ｐゴシック</vt:lpstr>
      <vt:lpstr>Calibri</vt:lpstr>
      <vt:lpstr>Times</vt:lpstr>
      <vt:lpstr>Times New Roman</vt:lpstr>
      <vt:lpstr>Default Design</vt:lpstr>
      <vt:lpstr> Getting from Knowledge to Action:    Effectively communicating  Research &amp; Development value  to multiple Stakeholder Groups.  </vt:lpstr>
      <vt:lpstr>Presenter Background</vt:lpstr>
      <vt:lpstr> Historical Note  </vt:lpstr>
      <vt:lpstr>Getting from Knowledge to Action</vt:lpstr>
      <vt:lpstr>How has KT been Defined in Disability Contexts? From the NIDRR LRP 2005-2009</vt:lpstr>
      <vt:lpstr>How has KT been Defined in Disability Contexts? From the NIDRR LRP 2005-2009</vt:lpstr>
      <vt:lpstr>How has KT been Defined in Disability Contexts? From the NIDRR LRP 2005-2009</vt:lpstr>
      <vt:lpstr>How has KT been Defined in Disability Contexts? From the NIDRR LRP 2005-2009</vt:lpstr>
      <vt:lpstr>How has KT been Defined in Disability Contexts? From the NIDRR LRP 2005-2009</vt:lpstr>
      <vt:lpstr>Knowledge Translation What is it Exactly?</vt:lpstr>
      <vt:lpstr>Knowledge Translation - What is it Exactly? (continued)</vt:lpstr>
      <vt:lpstr>Confusing Terminology</vt:lpstr>
      <vt:lpstr>KT is a Process</vt:lpstr>
      <vt:lpstr>So What are Key Characteristics of KT</vt:lpstr>
      <vt:lpstr>So What are Key Characteristics of KT (continued)</vt:lpstr>
      <vt:lpstr>So What are Key Characteristics of KT (continued)</vt:lpstr>
      <vt:lpstr>The Revised Ottawa Model of Research Use  (Graham &amp; Logan 2004)</vt:lpstr>
      <vt:lpstr>Canadian Institutes of Health Research (CIHR) Model of KT</vt:lpstr>
      <vt:lpstr>Limitation of KT Models</vt:lpstr>
      <vt:lpstr>KTA Model - CIHR</vt:lpstr>
      <vt:lpstr>KTA Model - CIHR</vt:lpstr>
      <vt:lpstr>Current Challenge: Moving Technology-based knowledge into action requires a broader framework.</vt:lpstr>
      <vt:lpstr>RESNA’s Stakeholders in Workshop?</vt:lpstr>
      <vt:lpstr>Three different but related methods transform knowledge into three difference but related states, involving all stakeholders as both knowledge producers and as knowledge consumers.</vt:lpstr>
      <vt:lpstr>3 Methods = 3 States</vt:lpstr>
      <vt:lpstr>Discovery State of Knowledge</vt:lpstr>
      <vt:lpstr>Invention State of Knowledge</vt:lpstr>
      <vt:lpstr>Innovation State of Knowledge</vt:lpstr>
      <vt:lpstr>Trajectories linked between Research,  Development &amp; Production Domains</vt:lpstr>
      <vt:lpstr>Evidence milestones; research discovery; development invention; production innovation.</vt:lpstr>
      <vt:lpstr>Progression through all three states is necessary to generate technology-based innovations for society.</vt:lpstr>
      <vt:lpstr>“Translating Three States of Knowledge:  Discovery, Invention &amp; Innovation”</vt:lpstr>
      <vt:lpstr>Need to Knowledge (NtK) Model</vt:lpstr>
      <vt:lpstr>NtL Model</vt:lpstr>
      <vt:lpstr>Need to Knowledge (NtK) Model</vt:lpstr>
      <vt:lpstr>Key Points:</vt:lpstr>
      <vt:lpstr> Acknowledgement </vt:lpstr>
    </vt:vector>
  </TitlesOfParts>
  <Company>University at Buffalo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Critical Distinctions: Research, Development and Commercialization</dc:title>
  <dc:creator>jlflagg</dc:creator>
  <cp:lastModifiedBy>lyarnes</cp:lastModifiedBy>
  <cp:revision>900</cp:revision>
  <cp:lastPrinted>2010-05-21T16:36:17Z</cp:lastPrinted>
  <dcterms:created xsi:type="dcterms:W3CDTF">2010-05-21T16:26:53Z</dcterms:created>
  <dcterms:modified xsi:type="dcterms:W3CDTF">2018-04-30T18:29:54Z</dcterms:modified>
</cp:coreProperties>
</file>