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7" r:id="rId2"/>
    <p:sldId id="654" r:id="rId3"/>
    <p:sldId id="655" r:id="rId4"/>
    <p:sldId id="657" r:id="rId5"/>
    <p:sldId id="656" r:id="rId6"/>
    <p:sldId id="667" r:id="rId7"/>
    <p:sldId id="670" r:id="rId8"/>
    <p:sldId id="635" r:id="rId9"/>
    <p:sldId id="638" r:id="rId10"/>
    <p:sldId id="661" r:id="rId11"/>
    <p:sldId id="662" r:id="rId12"/>
    <p:sldId id="663" r:id="rId13"/>
    <p:sldId id="664" r:id="rId14"/>
    <p:sldId id="640" r:id="rId15"/>
    <p:sldId id="646" r:id="rId16"/>
    <p:sldId id="630" r:id="rId17"/>
    <p:sldId id="647" r:id="rId18"/>
    <p:sldId id="503" r:id="rId19"/>
    <p:sldId id="504" r:id="rId20"/>
    <p:sldId id="671" r:id="rId21"/>
    <p:sldId id="567" r:id="rId22"/>
    <p:sldId id="626" r:id="rId23"/>
    <p:sldId id="569" r:id="rId24"/>
    <p:sldId id="648" r:id="rId25"/>
    <p:sldId id="649" r:id="rId26"/>
    <p:sldId id="560" r:id="rId27"/>
    <p:sldId id="571" r:id="rId28"/>
    <p:sldId id="572" r:id="rId29"/>
    <p:sldId id="573" r:id="rId30"/>
    <p:sldId id="574" r:id="rId31"/>
    <p:sldId id="652" r:id="rId32"/>
    <p:sldId id="651" r:id="rId33"/>
    <p:sldId id="570" r:id="rId34"/>
    <p:sldId id="575" r:id="rId35"/>
    <p:sldId id="427" r:id="rId36"/>
    <p:sldId id="653"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7792" autoAdjust="0"/>
  </p:normalViewPr>
  <p:slideViewPr>
    <p:cSldViewPr>
      <p:cViewPr varScale="1">
        <p:scale>
          <a:sx n="109" d="100"/>
          <a:sy n="109" d="100"/>
        </p:scale>
        <p:origin x="324" y="96"/>
      </p:cViewPr>
      <p:guideLst>
        <p:guide orient="horz" pos="2160"/>
        <p:guide pos="2880"/>
      </p:guideLst>
    </p:cSldViewPr>
  </p:slideViewPr>
  <p:outlineViewPr>
    <p:cViewPr>
      <p:scale>
        <a:sx n="33" d="100"/>
        <a:sy n="33" d="100"/>
      </p:scale>
      <p:origin x="0" y="33552"/>
    </p:cViewPr>
  </p:outlineViewPr>
  <p:notesTextViewPr>
    <p:cViewPr>
      <p:scale>
        <a:sx n="100" d="100"/>
        <a:sy n="100" d="100"/>
      </p:scale>
      <p:origin x="0" y="0"/>
    </p:cViewPr>
  </p:notesTextViewPr>
  <p:sorterViewPr>
    <p:cViewPr>
      <p:scale>
        <a:sx n="200" d="100"/>
        <a:sy n="200" d="100"/>
      </p:scale>
      <p:origin x="0" y="6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locket\Documents\KT4TT\R1\Excerpts%20by%20Phases%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locket\Documents\KT4TT\R1\Excerpts%20by%20Phases%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locket\Documents\KT4TT\R1\Excerpts%20by%20Phase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587671559736"/>
          <c:y val="0.13454861111111099"/>
          <c:w val="0.50898533386938105"/>
          <c:h val="0.76974108705162003"/>
        </c:manualLayout>
      </c:layout>
      <c:barChart>
        <c:barDir val="bar"/>
        <c:grouping val="clustered"/>
        <c:varyColors val="0"/>
        <c:ser>
          <c:idx val="0"/>
          <c:order val="0"/>
          <c:tx>
            <c:strRef>
              <c:f>'Top Codes'!$D$2</c:f>
              <c:strCache>
                <c:ptCount val="1"/>
                <c:pt idx="0">
                  <c:v># of Excerpts </c:v>
                </c:pt>
              </c:strCache>
            </c:strRef>
          </c:tx>
          <c:spPr>
            <a:solidFill>
              <a:srgbClr val="00B0F0"/>
            </a:solidFill>
          </c:spPr>
          <c:invertIfNegative val="0"/>
          <c:dLbls>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'Top Codes'!$B$3:$B$9</c:f>
              <c:strCache>
                <c:ptCount val="7"/>
                <c:pt idx="0">
                  <c:v>Cross Functional Teams / Integration</c:v>
                </c:pt>
                <c:pt idx="1">
                  <c:v>Market Conditions</c:v>
                </c:pt>
                <c:pt idx="2">
                  <c:v>NPD Process</c:v>
                </c:pt>
                <c:pt idx="3">
                  <c:v>Consumer Needs Identification</c:v>
                </c:pt>
                <c:pt idx="4">
                  <c:v>Stakeholder  Involvement</c:v>
                </c:pt>
                <c:pt idx="5">
                  <c:v>NPD Proficiency</c:v>
                </c:pt>
                <c:pt idx="6">
                  <c:v>Preliminary Assessments</c:v>
                </c:pt>
              </c:strCache>
            </c:strRef>
          </c:cat>
          <c:val>
            <c:numRef>
              <c:f>'Top Codes'!$D$3:$D$9</c:f>
              <c:numCache>
                <c:formatCode>General</c:formatCode>
                <c:ptCount val="7"/>
                <c:pt idx="0">
                  <c:v>19</c:v>
                </c:pt>
                <c:pt idx="1">
                  <c:v>18</c:v>
                </c:pt>
                <c:pt idx="2">
                  <c:v>15</c:v>
                </c:pt>
                <c:pt idx="3">
                  <c:v>13</c:v>
                </c:pt>
                <c:pt idx="4">
                  <c:v>13</c:v>
                </c:pt>
                <c:pt idx="5">
                  <c:v>12</c:v>
                </c:pt>
                <c:pt idx="6">
                  <c:v>10</c:v>
                </c:pt>
              </c:numCache>
            </c:numRef>
          </c:val>
        </c:ser>
        <c:dLbls>
          <c:showLegendKey val="0"/>
          <c:showVal val="0"/>
          <c:showCatName val="0"/>
          <c:showSerName val="0"/>
          <c:showPercent val="0"/>
          <c:showBubbleSize val="0"/>
        </c:dLbls>
        <c:gapWidth val="150"/>
        <c:axId val="471590024"/>
        <c:axId val="471601784"/>
      </c:barChart>
      <c:catAx>
        <c:axId val="471590024"/>
        <c:scaling>
          <c:orientation val="maxMin"/>
        </c:scaling>
        <c:delete val="0"/>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Code</a:t>
                </a:r>
              </a:p>
            </c:rich>
          </c:tx>
          <c:layout>
            <c:manualLayout>
              <c:xMode val="edge"/>
              <c:yMode val="edge"/>
              <c:x val="1.18853838786964E-2"/>
              <c:y val="0.39744641294838201"/>
            </c:manualLayout>
          </c:layout>
          <c:overlay val="0"/>
        </c:title>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471601784"/>
        <c:crosses val="autoZero"/>
        <c:auto val="1"/>
        <c:lblAlgn val="ctr"/>
        <c:lblOffset val="100"/>
        <c:noMultiLvlLbl val="0"/>
      </c:catAx>
      <c:valAx>
        <c:axId val="471601784"/>
        <c:scaling>
          <c:orientation val="minMax"/>
        </c:scaling>
        <c:delete val="0"/>
        <c:axPos val="t"/>
        <c:majorGridlines/>
        <c:title>
          <c:tx>
            <c:rich>
              <a:bodyPr/>
              <a:lstStyle/>
              <a:p>
                <a:pPr>
                  <a:defRPr sz="1200">
                    <a:latin typeface="Arial" pitchFamily="34" charset="0"/>
                    <a:cs typeface="Arial" pitchFamily="34" charset="0"/>
                  </a:defRPr>
                </a:pPr>
                <a:r>
                  <a:rPr lang="en-US" sz="1200">
                    <a:latin typeface="Arial" pitchFamily="34" charset="0"/>
                    <a:cs typeface="Arial" pitchFamily="34" charset="0"/>
                  </a:rPr>
                  <a:t>Number of Excerpts</a:t>
                </a:r>
              </a:p>
            </c:rich>
          </c:tx>
          <c:layout>
            <c:manualLayout>
              <c:xMode val="edge"/>
              <c:yMode val="edge"/>
              <c:x val="0.59124749736471804"/>
              <c:y val="0.91490868328959096"/>
            </c:manualLayout>
          </c:layout>
          <c:overlay val="0"/>
        </c:title>
        <c:numFmt formatCode="General" sourceLinked="1"/>
        <c:majorTickMark val="in"/>
        <c:minorTickMark val="none"/>
        <c:tickLblPos val="none"/>
        <c:crossAx val="471590024"/>
        <c:crosses val="autoZero"/>
        <c:crossBetween val="between"/>
      </c:valAx>
      <c:spPr>
        <a:ln w="0">
          <a:solidFill>
            <a:schemeClr val="tx1">
              <a:lumMod val="50000"/>
              <a:lumOff val="50000"/>
            </a:schemeClr>
          </a:solidFill>
        </a:ln>
      </c:spPr>
    </c:plotArea>
    <c:plotVisOnly val="1"/>
    <c:dispBlanksAs val="gap"/>
    <c:showDLblsOverMax val="0"/>
  </c:chart>
  <c:spPr>
    <a:ln>
      <a:solidFill>
        <a:schemeClr val="tx1">
          <a:lumMod val="50000"/>
          <a:lumOff val="50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84038539229201"/>
          <c:y val="0.13888888888888901"/>
          <c:w val="0.54682623045788403"/>
          <c:h val="0.77864583333333803"/>
        </c:manualLayout>
      </c:layout>
      <c:barChart>
        <c:barDir val="bar"/>
        <c:grouping val="clustered"/>
        <c:varyColors val="0"/>
        <c:ser>
          <c:idx val="1"/>
          <c:order val="0"/>
          <c:tx>
            <c:strRef>
              <c:f>'Top Codes'!$D$13</c:f>
              <c:strCache>
                <c:ptCount val="1"/>
                <c:pt idx="0">
                  <c:v># of Excerpts </c:v>
                </c:pt>
              </c:strCache>
            </c:strRef>
          </c:tx>
          <c:spPr>
            <a:solidFill>
              <a:srgbClr val="C00000"/>
            </a:solidFill>
          </c:spPr>
          <c:invertIfNegative val="0"/>
          <c:dLbls>
            <c:spPr>
              <a:noFill/>
              <a:ln>
                <a:noFill/>
              </a:ln>
              <a:effectLst/>
            </c:spPr>
            <c:txPr>
              <a:bodyPr/>
              <a:lstStyle/>
              <a:p>
                <a:pPr>
                  <a:defRPr sz="1200" b="1">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'Top Codes'!$B$14:$B$19</c:f>
              <c:strCache>
                <c:ptCount val="6"/>
                <c:pt idx="0">
                  <c:v>Tools</c:v>
                </c:pt>
                <c:pt idx="1">
                  <c:v>Cross Functional Teams / Integration</c:v>
                </c:pt>
                <c:pt idx="2">
                  <c:v>Stakeholder Involvement</c:v>
                </c:pt>
                <c:pt idx="3">
                  <c:v>Communication/Feedback</c:v>
                </c:pt>
                <c:pt idx="4">
                  <c:v>Consumer Needs Identification</c:v>
                </c:pt>
                <c:pt idx="5">
                  <c:v>Market Conditions</c:v>
                </c:pt>
              </c:strCache>
            </c:strRef>
          </c:cat>
          <c:val>
            <c:numRef>
              <c:f>'Top Codes'!$D$14:$D$19</c:f>
              <c:numCache>
                <c:formatCode>General</c:formatCode>
                <c:ptCount val="6"/>
                <c:pt idx="0">
                  <c:v>16</c:v>
                </c:pt>
                <c:pt idx="1">
                  <c:v>15</c:v>
                </c:pt>
                <c:pt idx="2">
                  <c:v>11</c:v>
                </c:pt>
                <c:pt idx="3">
                  <c:v>10</c:v>
                </c:pt>
                <c:pt idx="4">
                  <c:v>9</c:v>
                </c:pt>
                <c:pt idx="5">
                  <c:v>9</c:v>
                </c:pt>
              </c:numCache>
            </c:numRef>
          </c:val>
        </c:ser>
        <c:dLbls>
          <c:showLegendKey val="0"/>
          <c:showVal val="0"/>
          <c:showCatName val="0"/>
          <c:showSerName val="0"/>
          <c:showPercent val="0"/>
          <c:showBubbleSize val="0"/>
        </c:dLbls>
        <c:gapWidth val="150"/>
        <c:axId val="471597864"/>
        <c:axId val="471587672"/>
      </c:barChart>
      <c:catAx>
        <c:axId val="471597864"/>
        <c:scaling>
          <c:orientation val="maxMin"/>
        </c:scaling>
        <c:delete val="0"/>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Code</a:t>
                </a:r>
              </a:p>
            </c:rich>
          </c:tx>
          <c:layout>
            <c:manualLayout>
              <c:xMode val="edge"/>
              <c:yMode val="edge"/>
              <c:x val="1.44030511811024E-2"/>
              <c:y val="0.397558508311462"/>
            </c:manualLayout>
          </c:layout>
          <c:overlay val="0"/>
        </c:title>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471587672"/>
        <c:crosses val="autoZero"/>
        <c:auto val="1"/>
        <c:lblAlgn val="ctr"/>
        <c:lblOffset val="100"/>
        <c:noMultiLvlLbl val="0"/>
      </c:catAx>
      <c:valAx>
        <c:axId val="471587672"/>
        <c:scaling>
          <c:orientation val="minMax"/>
        </c:scaling>
        <c:delete val="1"/>
        <c:axPos val="t"/>
        <c:majorGridlines/>
        <c:title>
          <c:tx>
            <c:rich>
              <a:bodyPr/>
              <a:lstStyle/>
              <a:p>
                <a:pPr>
                  <a:defRPr sz="1200">
                    <a:latin typeface="Arial" pitchFamily="34" charset="0"/>
                    <a:cs typeface="Arial" pitchFamily="34" charset="0"/>
                  </a:defRPr>
                </a:pPr>
                <a:r>
                  <a:rPr lang="en-US" sz="1200">
                    <a:latin typeface="Arial" pitchFamily="34" charset="0"/>
                    <a:cs typeface="Arial" pitchFamily="34" charset="0"/>
                  </a:rPr>
                  <a:t>Number of Excerpts</a:t>
                </a:r>
              </a:p>
            </c:rich>
          </c:tx>
          <c:layout>
            <c:manualLayout>
              <c:xMode val="edge"/>
              <c:yMode val="edge"/>
              <c:x val="0.57748679694390403"/>
              <c:y val="0.92358923884514399"/>
            </c:manualLayout>
          </c:layout>
          <c:overlay val="0"/>
        </c:title>
        <c:numFmt formatCode="General" sourceLinked="1"/>
        <c:majorTickMark val="out"/>
        <c:minorTickMark val="none"/>
        <c:tickLblPos val="none"/>
        <c:crossAx val="471597864"/>
        <c:crosses val="autoZero"/>
        <c:crossBetween val="between"/>
      </c:valAx>
      <c:spPr>
        <a:ln>
          <a:solidFill>
            <a:schemeClr val="bg1">
              <a:lumMod val="50000"/>
            </a:schemeClr>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07037177973701"/>
          <c:y val="0.102944044296534"/>
          <c:w val="0.538211743048848"/>
          <c:h val="0.82595611906611499"/>
        </c:manualLayout>
      </c:layout>
      <c:barChart>
        <c:barDir val="bar"/>
        <c:grouping val="clustered"/>
        <c:varyColors val="0"/>
        <c:ser>
          <c:idx val="0"/>
          <c:order val="0"/>
          <c:tx>
            <c:strRef>
              <c:f>'Top Codes'!$D$23</c:f>
              <c:strCache>
                <c:ptCount val="1"/>
                <c:pt idx="0">
                  <c:v># of Excerpts </c:v>
                </c:pt>
              </c:strCache>
            </c:strRef>
          </c:tx>
          <c:spPr>
            <a:solidFill>
              <a:srgbClr val="00B050"/>
            </a:solidFill>
          </c:spPr>
          <c:invertIfNegative val="0"/>
          <c:dLbls>
            <c:dLbl>
              <c:idx val="0"/>
              <c:layout>
                <c:manualLayout>
                  <c:x val="-6.1957868649318501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'Top Codes'!$B$24:$B$30</c:f>
              <c:strCache>
                <c:ptCount val="7"/>
                <c:pt idx="0">
                  <c:v>Tools</c:v>
                </c:pt>
                <c:pt idx="1">
                  <c:v>Cross Functional Teams / Integration</c:v>
                </c:pt>
                <c:pt idx="2">
                  <c:v>NPD Process</c:v>
                </c:pt>
                <c:pt idx="3">
                  <c:v>Lead Time/Time to Market</c:v>
                </c:pt>
                <c:pt idx="4">
                  <c:v>Stage-Gate</c:v>
                </c:pt>
                <c:pt idx="5">
                  <c:v>Sales or Profits</c:v>
                </c:pt>
                <c:pt idx="6">
                  <c:v>Market Conditions</c:v>
                </c:pt>
              </c:strCache>
            </c:strRef>
          </c:cat>
          <c:val>
            <c:numRef>
              <c:f>'Top Codes'!$D$24:$D$30</c:f>
              <c:numCache>
                <c:formatCode>_(* #,##0_);_(* \(#,##0\);_(* "-"??_);_(@_)</c:formatCode>
                <c:ptCount val="7"/>
                <c:pt idx="0">
                  <c:v>11</c:v>
                </c:pt>
                <c:pt idx="1">
                  <c:v>7</c:v>
                </c:pt>
                <c:pt idx="2">
                  <c:v>7</c:v>
                </c:pt>
                <c:pt idx="3">
                  <c:v>5</c:v>
                </c:pt>
                <c:pt idx="4">
                  <c:v>5</c:v>
                </c:pt>
                <c:pt idx="5">
                  <c:v>4</c:v>
                </c:pt>
                <c:pt idx="6">
                  <c:v>4</c:v>
                </c:pt>
              </c:numCache>
            </c:numRef>
          </c:val>
        </c:ser>
        <c:dLbls>
          <c:showLegendKey val="0"/>
          <c:showVal val="0"/>
          <c:showCatName val="0"/>
          <c:showSerName val="0"/>
          <c:showPercent val="0"/>
          <c:showBubbleSize val="0"/>
        </c:dLbls>
        <c:gapWidth val="150"/>
        <c:axId val="471598256"/>
        <c:axId val="471600608"/>
      </c:barChart>
      <c:catAx>
        <c:axId val="471598256"/>
        <c:scaling>
          <c:orientation val="maxMin"/>
        </c:scaling>
        <c:delete val="0"/>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Code</a:t>
                </a:r>
              </a:p>
            </c:rich>
          </c:tx>
          <c:layout>
            <c:manualLayout>
              <c:xMode val="edge"/>
              <c:yMode val="edge"/>
              <c:x val="1.0012721445771301E-2"/>
              <c:y val="0.43000214193688702"/>
            </c:manualLayout>
          </c:layout>
          <c:overlay val="0"/>
        </c:title>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471600608"/>
        <c:crosses val="autoZero"/>
        <c:auto val="1"/>
        <c:lblAlgn val="ctr"/>
        <c:lblOffset val="100"/>
        <c:noMultiLvlLbl val="0"/>
      </c:catAx>
      <c:valAx>
        <c:axId val="471600608"/>
        <c:scaling>
          <c:orientation val="minMax"/>
        </c:scaling>
        <c:delete val="1"/>
        <c:axPos val="t"/>
        <c:majorGridlines/>
        <c:title>
          <c:tx>
            <c:rich>
              <a:bodyPr/>
              <a:lstStyle/>
              <a:p>
                <a:pPr>
                  <a:defRPr sz="1200">
                    <a:latin typeface="Arial" pitchFamily="34" charset="0"/>
                    <a:cs typeface="Arial" pitchFamily="34" charset="0"/>
                  </a:defRPr>
                </a:pPr>
                <a:r>
                  <a:rPr lang="en-US" sz="1200">
                    <a:latin typeface="Arial" pitchFamily="34" charset="0"/>
                    <a:cs typeface="Arial" pitchFamily="34" charset="0"/>
                  </a:rPr>
                  <a:t>Number of Excerpts</a:t>
                </a:r>
              </a:p>
            </c:rich>
          </c:tx>
          <c:layout>
            <c:manualLayout>
              <c:xMode val="edge"/>
              <c:yMode val="edge"/>
              <c:x val="0.618064538807648"/>
              <c:y val="0.93598896122928199"/>
            </c:manualLayout>
          </c:layout>
          <c:overlay val="0"/>
        </c:title>
        <c:numFmt formatCode="_(* #,##0_);_(* \(#,##0\);_(* &quot;-&quot;??_);_(@_)" sourceLinked="1"/>
        <c:majorTickMark val="out"/>
        <c:minorTickMark val="none"/>
        <c:tickLblPos val="none"/>
        <c:crossAx val="471598256"/>
        <c:crosses val="autoZero"/>
        <c:crossBetween val="between"/>
      </c:valAx>
      <c:spPr>
        <a:noFill/>
        <a:ln>
          <a:solidFill>
            <a:schemeClr val="bg1">
              <a:lumMod val="50000"/>
            </a:schemeClr>
          </a:solid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200"/>
            </a:lvl1pPr>
          </a:lstStyle>
          <a:p>
            <a:fld id="{C3D9057C-920D-7D43-97CD-F1F1C55AA8A3}" type="datetimeFigureOut">
              <a:rPr lang="en-US" smtClean="0"/>
              <a:pPr/>
              <a:t>4/25/2018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200"/>
            </a:lvl1pPr>
          </a:lstStyle>
          <a:p>
            <a:fld id="{9DC8AE2A-6A7C-1A4F-8CB5-DCE9E2AD3FE8}" type="slidenum">
              <a:rPr lang="en-US" smtClean="0"/>
              <a:pPr/>
              <a:t>‹#›</a:t>
            </a:fld>
            <a:endParaRPr lang="en-US" dirty="0"/>
          </a:p>
        </p:txBody>
      </p:sp>
    </p:spTree>
    <p:extLst>
      <p:ext uri="{BB962C8B-B14F-4D97-AF65-F5344CB8AC3E}">
        <p14:creationId xmlns:p14="http://schemas.microsoft.com/office/powerpoint/2010/main" val="30274222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0" tIns="46585" rIns="93170" bIns="46585" rtlCol="0"/>
          <a:lstStyle>
            <a:lvl1pPr algn="r">
              <a:defRPr sz="1200"/>
            </a:lvl1pPr>
          </a:lstStyle>
          <a:p>
            <a:fld id="{B65E52B4-920F-4B8F-9C45-A5D4B82778AA}" type="datetimeFigureOut">
              <a:rPr lang="en-US" smtClean="0"/>
              <a:pPr/>
              <a:t>4/25/2018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5" rIns="93170"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5" rIns="93170" bIns="46585" rtlCol="0" anchor="b"/>
          <a:lstStyle>
            <a:lvl1pPr algn="r">
              <a:defRPr sz="1200"/>
            </a:lvl1pPr>
          </a:lstStyle>
          <a:p>
            <a:fld id="{2041ACC6-FECB-4CCD-9158-4A95CF894AFB}" type="slidenum">
              <a:rPr lang="en-US" smtClean="0"/>
              <a:pPr/>
              <a:t>‹#›</a:t>
            </a:fld>
            <a:endParaRPr lang="en-US" dirty="0"/>
          </a:p>
        </p:txBody>
      </p:sp>
    </p:spTree>
    <p:extLst>
      <p:ext uri="{BB962C8B-B14F-4D97-AF65-F5344CB8AC3E}">
        <p14:creationId xmlns:p14="http://schemas.microsoft.com/office/powerpoint/2010/main" val="15873920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46A8B52-B906-4F6F-9252-2BFBE7DC95CC}"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49206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20DD1EE9-0D43-47E8-9223-B271712A182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E68AC0D-D91A-40BC-A4C6-6B1E9D0B7C4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014AB1B5-DA1C-48FE-8CF1-119D718077F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8A22FC86-8EBD-4FA4-B8E0-EAEB7040C07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4B47D7C6-0E23-4EA6-BFFB-C73778FD26B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no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kt4tt background">
    <p:spTree>
      <p:nvGrpSpPr>
        <p:cNvPr id="1" name=""/>
        <p:cNvGrpSpPr/>
        <p:nvPr/>
      </p:nvGrpSpPr>
      <p:grpSpPr>
        <a:xfrm>
          <a:off x="0" y="0"/>
          <a:ext cx="0" cy="0"/>
          <a:chOff x="0" y="0"/>
          <a:chExt cx="0" cy="0"/>
        </a:xfrm>
      </p:grpSpPr>
      <p:pic>
        <p:nvPicPr>
          <p:cNvPr id="7" name="Picture 6" descr="template no sine wave.jpg"/>
          <p:cNvPicPr>
            <a:picLocks noChangeAspect="1"/>
          </p:cNvPicPr>
          <p:nvPr userDrawn="1"/>
        </p:nvPicPr>
        <p:blipFill>
          <a:blip r:embed="rId2" cstate="print"/>
          <a:stretch>
            <a:fillRect/>
          </a:stretch>
        </p:blipFill>
        <p:spPr>
          <a:xfrm>
            <a:off x="134470" y="0"/>
            <a:ext cx="8875059"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4493B434-01AE-4249-A135-664B00F5D16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FEFC318F-E589-4CBA-8DDE-14648B3B17F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7EEC0E4-9C25-4B41-AE83-0ABC0AE94B6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78A9E7C-CB4D-41D1-B643-9D76442738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3F978ECF-FE31-4C47-BF4B-D49A18CE9FA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AA01D52F-0F9D-4AB2-AE23-A6E1A37985D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CEBACC07-8F96-4ACF-8C7D-95E6A355C02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8D7038ED-FB34-4E84-94C1-80FD39DECC3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pic>
        <p:nvPicPr>
          <p:cNvPr id="1026" name="Picture 6" descr="KT4TT logo med.jpg"/>
          <p:cNvPicPr>
            <a:picLocks noChangeAspect="1"/>
          </p:cNvPicPr>
          <p:nvPr/>
        </p:nvPicPr>
        <p:blipFill>
          <a:blip r:embed="rId18" cstate="print"/>
          <a:srcRect/>
          <a:stretch>
            <a:fillRect/>
          </a:stretch>
        </p:blipFill>
        <p:spPr bwMode="auto">
          <a:xfrm>
            <a:off x="381000" y="38100"/>
            <a:ext cx="1295400" cy="7350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hf sldNum="0" hdr="0" ftr="0" dt="0"/>
  <p:txStyles>
    <p:titleStyle>
      <a:lvl1pPr algn="ctr" rtl="0" eaLnBrk="0" fontAlgn="base" hangingPunct="0">
        <a:spcBef>
          <a:spcPts val="1200"/>
        </a:spcBef>
        <a:spcAft>
          <a:spcPts val="300"/>
        </a:spcAft>
        <a:defRPr sz="4400" b="1">
          <a:solidFill>
            <a:schemeClr val="tx2"/>
          </a:solidFill>
          <a:latin typeface="+mj-lt"/>
          <a:ea typeface="+mj-ea"/>
          <a:cs typeface="+mj-cs"/>
        </a:defRPr>
      </a:lvl1pPr>
      <a:lvl2pPr algn="ctr" rtl="0" eaLnBrk="0" fontAlgn="base" hangingPunct="0">
        <a:spcBef>
          <a:spcPts val="1200"/>
        </a:spcBef>
        <a:spcAft>
          <a:spcPts val="300"/>
        </a:spcAft>
        <a:defRPr sz="4400" b="1">
          <a:solidFill>
            <a:schemeClr val="tx2"/>
          </a:solidFill>
          <a:latin typeface="Arial" charset="0"/>
        </a:defRPr>
      </a:lvl2pPr>
      <a:lvl3pPr algn="ctr" rtl="0" eaLnBrk="0" fontAlgn="base" hangingPunct="0">
        <a:spcBef>
          <a:spcPts val="1200"/>
        </a:spcBef>
        <a:spcAft>
          <a:spcPts val="300"/>
        </a:spcAft>
        <a:defRPr sz="4400" b="1">
          <a:solidFill>
            <a:schemeClr val="tx2"/>
          </a:solidFill>
          <a:latin typeface="Arial" charset="0"/>
        </a:defRPr>
      </a:lvl3pPr>
      <a:lvl4pPr algn="ctr" rtl="0" eaLnBrk="0" fontAlgn="base" hangingPunct="0">
        <a:spcBef>
          <a:spcPts val="1200"/>
        </a:spcBef>
        <a:spcAft>
          <a:spcPts val="300"/>
        </a:spcAft>
        <a:defRPr sz="4400" b="1">
          <a:solidFill>
            <a:schemeClr val="tx2"/>
          </a:solidFill>
          <a:latin typeface="Arial" charset="0"/>
        </a:defRPr>
      </a:lvl4pPr>
      <a:lvl5pPr algn="ctr" rtl="0" eaLnBrk="0" fontAlgn="base" hangingPunct="0">
        <a:spcBef>
          <a:spcPts val="1200"/>
        </a:spcBef>
        <a:spcAft>
          <a:spcPts val="300"/>
        </a:spcAft>
        <a:defRPr sz="4400" b="1">
          <a:solidFill>
            <a:schemeClr val="tx2"/>
          </a:solidFill>
          <a:latin typeface="Arial" charset="0"/>
        </a:defRPr>
      </a:lvl5pPr>
      <a:lvl6pPr marL="457200" algn="ctr" rtl="0" fontAlgn="base">
        <a:spcBef>
          <a:spcPts val="1200"/>
        </a:spcBef>
        <a:spcAft>
          <a:spcPts val="300"/>
        </a:spcAft>
        <a:defRPr sz="4400" b="1">
          <a:solidFill>
            <a:schemeClr val="tx2"/>
          </a:solidFill>
          <a:latin typeface="Arial" charset="0"/>
        </a:defRPr>
      </a:lvl6pPr>
      <a:lvl7pPr marL="914400" algn="ctr" rtl="0" fontAlgn="base">
        <a:spcBef>
          <a:spcPts val="1200"/>
        </a:spcBef>
        <a:spcAft>
          <a:spcPts val="300"/>
        </a:spcAft>
        <a:defRPr sz="4400" b="1">
          <a:solidFill>
            <a:schemeClr val="tx2"/>
          </a:solidFill>
          <a:latin typeface="Arial" charset="0"/>
        </a:defRPr>
      </a:lvl7pPr>
      <a:lvl8pPr marL="1371600" algn="ctr" rtl="0" fontAlgn="base">
        <a:spcBef>
          <a:spcPts val="1200"/>
        </a:spcBef>
        <a:spcAft>
          <a:spcPts val="300"/>
        </a:spcAft>
        <a:defRPr sz="4400" b="1">
          <a:solidFill>
            <a:schemeClr val="tx2"/>
          </a:solidFill>
          <a:latin typeface="Arial" charset="0"/>
        </a:defRPr>
      </a:lvl8pPr>
      <a:lvl9pPr marL="1828800" algn="ctr" rtl="0" fontAlgn="base">
        <a:spcBef>
          <a:spcPts val="1200"/>
        </a:spcBef>
        <a:spcAft>
          <a:spcPts val="300"/>
        </a:spcAft>
        <a:defRPr sz="4400" b="1">
          <a:solidFill>
            <a:schemeClr val="tx2"/>
          </a:solidFill>
          <a:latin typeface="Arial" charset="0"/>
        </a:defRPr>
      </a:lvl9pPr>
    </p:titleStyle>
    <p:bodyStyle>
      <a:lvl1pPr marL="342900" indent="-342900" algn="l" rtl="0" eaLnBrk="0" fontAlgn="base" hangingPunct="0">
        <a:spcBef>
          <a:spcPts val="1200"/>
        </a:spcBef>
        <a:spcAft>
          <a:spcPts val="300"/>
        </a:spcAft>
        <a:buChar char="•"/>
        <a:defRPr sz="3200" b="1" i="1">
          <a:solidFill>
            <a:schemeClr val="tx1"/>
          </a:solidFill>
          <a:latin typeface="+mn-lt"/>
          <a:ea typeface="+mn-ea"/>
          <a:cs typeface="+mn-cs"/>
        </a:defRPr>
      </a:lvl1pPr>
      <a:lvl2pPr marL="742950" indent="-285750" algn="l" rtl="0" eaLnBrk="0" fontAlgn="base" hangingPunct="0">
        <a:spcBef>
          <a:spcPts val="1200"/>
        </a:spcBef>
        <a:spcAft>
          <a:spcPts val="30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t4tt.buffalo.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mplementationscience.com/content/7/1/44/abstrac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implementationscience.com/content/8/1/2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kt4tt.buffalo.edu/knowledgebase/model.php"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kt4tt.buffalo.edu/knowledgebase/research.php?model=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kt4tt.buffalo.edu/knowledgebase/model.ph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implementationscience.com/content/5/1/9"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562600"/>
            <a:ext cx="7467600" cy="1191095"/>
          </a:xfrm>
          <a:prstGeom prst="rect">
            <a:avLst/>
          </a:prstGeom>
        </p:spPr>
        <p:txBody>
          <a:bodyPr wrap="square">
            <a:spAutoFit/>
          </a:bodyPr>
          <a:lstStyle/>
          <a:p>
            <a:pPr algn="ctr">
              <a:spcBef>
                <a:spcPct val="20000"/>
              </a:spcBef>
            </a:pPr>
            <a:endParaRPr kumimoji="1" lang="en-US" sz="1500" i="1" dirty="0" smtClean="0">
              <a:solidFill>
                <a:srgbClr val="000000"/>
              </a:solidFill>
              <a:effectLst>
                <a:outerShdw blurRad="38100" dist="38100" dir="2700000" algn="tl">
                  <a:srgbClr val="DDDDDD"/>
                </a:outerShdw>
              </a:effectLst>
            </a:endParaRPr>
          </a:p>
          <a:p>
            <a:pPr algn="ctr">
              <a:spcBef>
                <a:spcPct val="20000"/>
              </a:spcBef>
            </a:pPr>
            <a:r>
              <a:rPr kumimoji="1" lang="en-US" sz="1500" i="1" dirty="0" smtClean="0">
                <a:solidFill>
                  <a:srgbClr val="000000"/>
                </a:solidFill>
                <a:effectLst>
                  <a:outerShdw blurRad="38100" dist="38100" dir="2700000" algn="tl">
                    <a:srgbClr val="DDDDDD"/>
                  </a:outerShdw>
                </a:effectLst>
              </a:rPr>
              <a:t>Funded by NIDRR, US Department of Education, PR# H133A060028</a:t>
            </a:r>
          </a:p>
          <a:p>
            <a:pPr algn="ctr">
              <a:spcBef>
                <a:spcPct val="20000"/>
              </a:spcBef>
            </a:pPr>
            <a:endParaRPr kumimoji="1" lang="en-US" sz="1600" i="1" dirty="0" smtClean="0">
              <a:solidFill>
                <a:srgbClr val="000000"/>
              </a:solidFill>
              <a:effectLst>
                <a:outerShdw blurRad="38100" dist="38100" dir="2700000" algn="tl">
                  <a:srgbClr val="DDDDDD"/>
                </a:outerShdw>
              </a:effectLst>
            </a:endParaRPr>
          </a:p>
          <a:p>
            <a:pPr algn="ctr">
              <a:spcBef>
                <a:spcPct val="20000"/>
              </a:spcBef>
            </a:pPr>
            <a:endParaRPr lang="en-US" sz="1600" dirty="0" smtClean="0">
              <a:solidFill>
                <a:srgbClr val="000000"/>
              </a:solidFill>
            </a:endParaRPr>
          </a:p>
        </p:txBody>
      </p:sp>
      <p:sp>
        <p:nvSpPr>
          <p:cNvPr id="2051" name="Rectangle 3"/>
          <p:cNvSpPr>
            <a:spLocks noGrp="1" noChangeArrowheads="1"/>
          </p:cNvSpPr>
          <p:nvPr>
            <p:ph type="body" idx="1"/>
          </p:nvPr>
        </p:nvSpPr>
        <p:spPr>
          <a:xfrm>
            <a:off x="457200" y="2895600"/>
            <a:ext cx="8229600" cy="1066800"/>
          </a:xfrm>
        </p:spPr>
        <p:txBody>
          <a:bodyPr/>
          <a:lstStyle/>
          <a:p>
            <a:pPr algn="ctr" eaLnBrk="1" hangingPunct="1">
              <a:buFontTx/>
              <a:buNone/>
            </a:pPr>
            <a:r>
              <a:rPr lang="en-US" sz="2800" b="0" i="0" dirty="0" smtClean="0"/>
              <a:t>Joseph P. Lane</a:t>
            </a:r>
          </a:p>
          <a:p>
            <a:pPr algn="ctr" eaLnBrk="1" hangingPunct="1">
              <a:buFontTx/>
              <a:buNone/>
            </a:pPr>
            <a:r>
              <a:rPr lang="en-US" sz="2400" b="0" i="0" dirty="0" smtClean="0"/>
              <a:t>Center on Knowledge Translation for Technology Transfer</a:t>
            </a:r>
          </a:p>
          <a:p>
            <a:pPr algn="ctr" eaLnBrk="1" hangingPunct="1">
              <a:buFontTx/>
              <a:buNone/>
            </a:pPr>
            <a:r>
              <a:rPr lang="en-US" sz="2400" b="0" i="0" dirty="0" smtClean="0">
                <a:hlinkClick r:id="rId3"/>
              </a:rPr>
              <a:t>http://kt4tt.buffalo.edu</a:t>
            </a:r>
            <a:endParaRPr lang="en-US" sz="2400" b="0" i="0" dirty="0" smtClean="0"/>
          </a:p>
          <a:p>
            <a:pPr algn="ctr" eaLnBrk="1" hangingPunct="1">
              <a:buFontTx/>
              <a:buNone/>
            </a:pPr>
            <a:r>
              <a:rPr lang="en-US" sz="2400" b="0" i="0" dirty="0" smtClean="0"/>
              <a:t>School of Public Health &amp; Health Professions</a:t>
            </a:r>
          </a:p>
          <a:p>
            <a:pPr algn="ctr" eaLnBrk="1" hangingPunct="1">
              <a:buFontTx/>
              <a:buNone/>
            </a:pPr>
            <a:r>
              <a:rPr lang="en-US" sz="2400" b="0" i="0" dirty="0" smtClean="0"/>
              <a:t> University at Buffalo (SUNY)</a:t>
            </a:r>
          </a:p>
          <a:p>
            <a:pPr algn="ctr" eaLnBrk="1" hangingPunct="1">
              <a:buFontTx/>
              <a:buNone/>
            </a:pPr>
            <a:endParaRPr lang="en-US" sz="2000" dirty="0" smtClean="0"/>
          </a:p>
        </p:txBody>
      </p:sp>
      <p:sp>
        <p:nvSpPr>
          <p:cNvPr id="2050" name="Rectangle 2"/>
          <p:cNvSpPr>
            <a:spLocks noGrp="1" noChangeArrowheads="1"/>
          </p:cNvSpPr>
          <p:nvPr>
            <p:ph type="title"/>
          </p:nvPr>
        </p:nvSpPr>
        <p:spPr>
          <a:xfrm>
            <a:off x="381000" y="990600"/>
            <a:ext cx="8382000" cy="1676400"/>
          </a:xfrm>
        </p:spPr>
        <p:txBody>
          <a:bodyPr/>
          <a:lstStyle/>
          <a:p>
            <a:pPr eaLnBrk="1" hangingPunct="1"/>
            <a:r>
              <a:rPr lang="en-US" sz="3600" dirty="0" smtClean="0"/>
              <a:t>Where do Market Innovations come from?  Not the Stork!</a:t>
            </a:r>
            <a:endParaRPr lang="en-US" sz="3200" b="0" dirty="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14400"/>
          </a:xfrm>
        </p:spPr>
        <p:txBody>
          <a:bodyPr/>
          <a:lstStyle/>
          <a:p>
            <a:r>
              <a:rPr lang="en-US" sz="2800" dirty="0" smtClean="0"/>
              <a:t>Three Methodologies are each designed to generate new knowledge in different </a:t>
            </a:r>
            <a:r>
              <a:rPr lang="en-US" sz="2800" i="1" dirty="0" smtClean="0"/>
              <a:t>“States”</a:t>
            </a:r>
            <a:endParaRPr lang="en-US" sz="2800" i="1" dirty="0"/>
          </a:p>
        </p:txBody>
      </p:sp>
      <p:sp>
        <p:nvSpPr>
          <p:cNvPr id="3" name="Content Placeholder 2"/>
          <p:cNvSpPr>
            <a:spLocks noGrp="1"/>
          </p:cNvSpPr>
          <p:nvPr>
            <p:ph idx="1"/>
          </p:nvPr>
        </p:nvSpPr>
        <p:spPr>
          <a:xfrm>
            <a:off x="381000" y="1447800"/>
            <a:ext cx="8382000" cy="4648200"/>
          </a:xfrm>
        </p:spPr>
        <p:txBody>
          <a:bodyPr/>
          <a:lstStyle/>
          <a:p>
            <a:pPr>
              <a:lnSpc>
                <a:spcPct val="150000"/>
              </a:lnSpc>
              <a:spcAft>
                <a:spcPts val="900"/>
              </a:spcAft>
              <a:buFont typeface="Wingdings" pitchFamily="2" charset="2"/>
              <a:buChar char="Ø"/>
            </a:pPr>
            <a:r>
              <a:rPr lang="en-US" b="0" i="0" dirty="0" smtClean="0"/>
              <a:t> </a:t>
            </a:r>
            <a:r>
              <a:rPr lang="en-US" sz="2800" b="0" i="0" dirty="0" smtClean="0"/>
              <a:t> Scientific Research methodology ►</a:t>
            </a:r>
            <a:r>
              <a:rPr lang="en-US" sz="2800" b="0" i="1" dirty="0" smtClean="0"/>
              <a:t>          </a:t>
            </a:r>
            <a:r>
              <a:rPr lang="en-US" sz="2800" b="0" i="1" dirty="0" smtClean="0">
                <a:solidFill>
                  <a:srgbClr val="0070C0"/>
                </a:solidFill>
              </a:rPr>
              <a:t>Conceptual Discovery – state of gas (</a:t>
            </a:r>
            <a:r>
              <a:rPr lang="en-US" sz="2800" b="0" dirty="0" smtClean="0">
                <a:solidFill>
                  <a:srgbClr val="0070C0"/>
                </a:solidFill>
              </a:rPr>
              <a:t>diffuse)</a:t>
            </a:r>
            <a:r>
              <a:rPr lang="en-US" sz="2800" b="0" i="1" dirty="0" smtClean="0">
                <a:solidFill>
                  <a:srgbClr val="0070C0"/>
                </a:solidFill>
              </a:rPr>
              <a:t>.</a:t>
            </a:r>
          </a:p>
          <a:p>
            <a:pPr>
              <a:lnSpc>
                <a:spcPct val="150000"/>
              </a:lnSpc>
              <a:spcAft>
                <a:spcPts val="900"/>
              </a:spcAft>
              <a:buFont typeface="Wingdings" pitchFamily="2" charset="2"/>
              <a:buChar char="Ø"/>
            </a:pPr>
            <a:r>
              <a:rPr lang="en-US" sz="2800" b="0" i="0" dirty="0" smtClean="0"/>
              <a:t>  Engineering Development methodology </a:t>
            </a:r>
            <a:r>
              <a:rPr lang="en-US" sz="2800" b="0" dirty="0" smtClean="0"/>
              <a:t>►</a:t>
            </a:r>
            <a:r>
              <a:rPr lang="en-US" sz="2800" b="0" i="1" dirty="0" smtClean="0"/>
              <a:t>          </a:t>
            </a:r>
            <a:r>
              <a:rPr lang="en-US" sz="2800" b="0" i="1" dirty="0" smtClean="0">
                <a:solidFill>
                  <a:srgbClr val="C00000"/>
                </a:solidFill>
              </a:rPr>
              <a:t>Prototype Invention – state of liquid (malleable).</a:t>
            </a:r>
          </a:p>
          <a:p>
            <a:pPr>
              <a:lnSpc>
                <a:spcPct val="150000"/>
              </a:lnSpc>
              <a:spcAft>
                <a:spcPts val="900"/>
              </a:spcAft>
              <a:buFont typeface="Wingdings" pitchFamily="2" charset="2"/>
              <a:buChar char="Ø"/>
            </a:pPr>
            <a:r>
              <a:rPr lang="en-US" sz="2800" b="0" i="0" dirty="0" smtClean="0"/>
              <a:t>  Industrial Production Methodology ►</a:t>
            </a:r>
            <a:r>
              <a:rPr lang="en-US" sz="2800" b="0" i="1" dirty="0" smtClean="0"/>
              <a:t>         </a:t>
            </a:r>
            <a:r>
              <a:rPr lang="en-US" sz="2800" b="0" i="1" dirty="0" smtClean="0">
                <a:solidFill>
                  <a:srgbClr val="00B050"/>
                </a:solidFill>
              </a:rPr>
              <a:t>Market Innovation – state of solid (fixed).</a:t>
            </a:r>
            <a:endParaRPr lang="en-US" sz="2800" b="0" i="1" dirty="0">
              <a:solidFill>
                <a:srgbClr val="00B050"/>
              </a:solidFill>
            </a:endParaRPr>
          </a:p>
        </p:txBody>
      </p:sp>
    </p:spTree>
    <p:extLst>
      <p:ext uri="{BB962C8B-B14F-4D97-AF65-F5344CB8AC3E}">
        <p14:creationId xmlns:p14="http://schemas.microsoft.com/office/powerpoint/2010/main" val="335272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381000"/>
            <a:ext cx="8229600" cy="838200"/>
          </a:xfrm>
        </p:spPr>
        <p:txBody>
          <a:bodyPr/>
          <a:lstStyle/>
          <a:p>
            <a:r>
              <a:rPr lang="en-US" sz="3200" dirty="0" smtClean="0">
                <a:solidFill>
                  <a:srgbClr val="0000FF"/>
                </a:solidFill>
              </a:rPr>
              <a:t>Discovery</a:t>
            </a:r>
            <a:r>
              <a:rPr lang="en-US" sz="3200" dirty="0" smtClean="0"/>
              <a:t> State of Knowledge</a:t>
            </a:r>
          </a:p>
        </p:txBody>
      </p:sp>
      <p:sp>
        <p:nvSpPr>
          <p:cNvPr id="24579" name="Content Placeholder 2"/>
          <p:cNvSpPr>
            <a:spLocks noGrp="1"/>
          </p:cNvSpPr>
          <p:nvPr>
            <p:ph idx="1"/>
          </p:nvPr>
        </p:nvSpPr>
        <p:spPr>
          <a:xfrm>
            <a:off x="838200" y="1143000"/>
            <a:ext cx="7696200" cy="5257800"/>
          </a:xfrm>
        </p:spPr>
        <p:txBody>
          <a:bodyPr/>
          <a:lstStyle/>
          <a:p>
            <a:pPr>
              <a:buClr>
                <a:schemeClr val="accent2"/>
              </a:buClr>
              <a:buNone/>
            </a:pPr>
            <a:r>
              <a:rPr lang="en-US" sz="2400" b="0" dirty="0" smtClean="0"/>
              <a:t>Purpose</a:t>
            </a:r>
            <a:r>
              <a:rPr lang="en-US" sz="2400" b="0" i="0" dirty="0" smtClean="0"/>
              <a:t>:  </a:t>
            </a:r>
            <a:r>
              <a:rPr lang="en-US" sz="2400" i="0" dirty="0" smtClean="0"/>
              <a:t>Scientific Research </a:t>
            </a:r>
            <a:r>
              <a:rPr lang="en-US" sz="2400" b="0" i="0" dirty="0" smtClean="0"/>
              <a:t>methods create new to the world knowledge.</a:t>
            </a:r>
          </a:p>
          <a:p>
            <a:pPr>
              <a:buClr>
                <a:schemeClr val="accent2"/>
              </a:buClr>
              <a:buNone/>
            </a:pPr>
            <a:r>
              <a:rPr lang="en-US" sz="2400" b="0" dirty="0" smtClean="0"/>
              <a:t>Process</a:t>
            </a:r>
            <a:r>
              <a:rPr lang="en-US" sz="2400" b="0" i="0" dirty="0" smtClean="0"/>
              <a:t>:  Empirical analysis reveals novel insights regarding key variables, precipitated by push of curiosity or pull of gap in field.</a:t>
            </a:r>
          </a:p>
          <a:p>
            <a:pPr>
              <a:buClr>
                <a:schemeClr val="accent2"/>
              </a:buClr>
              <a:buNone/>
            </a:pPr>
            <a:r>
              <a:rPr lang="en-US" sz="2400" b="0" dirty="0" smtClean="0"/>
              <a:t>Output</a:t>
            </a:r>
            <a:r>
              <a:rPr lang="en-US" sz="2400" b="0" i="0" dirty="0" smtClean="0"/>
              <a:t>:  </a:t>
            </a:r>
            <a:r>
              <a:rPr lang="en-US" sz="2400" i="0" dirty="0" smtClean="0">
                <a:solidFill>
                  <a:srgbClr val="0000FF"/>
                </a:solidFill>
              </a:rPr>
              <a:t>Conceptual Discovery </a:t>
            </a:r>
            <a:r>
              <a:rPr lang="en-US" sz="2400" b="0" i="0" dirty="0" smtClean="0"/>
              <a:t>expressed as manuscript or presentation – the ‘</a:t>
            </a:r>
            <a:r>
              <a:rPr lang="en-US" sz="2400" b="0" dirty="0" smtClean="0"/>
              <a:t>know what</a:t>
            </a:r>
            <a:r>
              <a:rPr lang="en-US" sz="2400" b="0" i="0" dirty="0" smtClean="0"/>
              <a:t>.’</a:t>
            </a:r>
          </a:p>
          <a:p>
            <a:pPr>
              <a:buClr>
                <a:schemeClr val="accent2"/>
              </a:buClr>
              <a:buNone/>
            </a:pPr>
            <a:r>
              <a:rPr lang="en-US" sz="2400" b="0" dirty="0" smtClean="0"/>
              <a:t>Legal IP Status</a:t>
            </a:r>
            <a:r>
              <a:rPr lang="en-US" sz="2400" b="0" i="0" dirty="0" smtClean="0"/>
              <a:t>:  Copyright protection only. </a:t>
            </a:r>
          </a:p>
          <a:p>
            <a:pPr>
              <a:buClr>
                <a:schemeClr val="accent2"/>
              </a:buClr>
              <a:buNone/>
            </a:pPr>
            <a:r>
              <a:rPr lang="en-US" sz="2400" b="0" dirty="0" smtClean="0"/>
              <a:t>Value</a:t>
            </a:r>
            <a:r>
              <a:rPr lang="en-US" sz="2400" b="0" i="0" dirty="0" smtClean="0"/>
              <a:t>:  </a:t>
            </a:r>
            <a:r>
              <a:rPr lang="en-US" sz="2400" i="0" dirty="0" smtClean="0"/>
              <a:t>Novelty</a:t>
            </a:r>
            <a:r>
              <a:rPr lang="en-US" sz="2400" b="0" i="0" dirty="0" smtClean="0"/>
              <a:t> as first articulation of a new relationship/effect contributed to knowledge base.</a:t>
            </a:r>
          </a:p>
          <a:p>
            <a:pPr>
              <a:buClr>
                <a:schemeClr val="accent2"/>
              </a:buClr>
            </a:pPr>
            <a:endParaRPr lang="en-US" sz="2800" b="0" i="0" dirty="0" smtClean="0"/>
          </a:p>
          <a:p>
            <a:pPr>
              <a:buClr>
                <a:schemeClr val="accent2"/>
              </a:buClr>
            </a:pPr>
            <a:endParaRPr lang="en-US" sz="2800" dirty="0" smtClean="0"/>
          </a:p>
          <a:p>
            <a:pPr>
              <a:buClr>
                <a:schemeClr val="accent2"/>
              </a:buClr>
            </a:pPr>
            <a:endParaRPr lang="en-US" sz="2800" dirty="0" smtClean="0"/>
          </a:p>
          <a:p>
            <a:pPr>
              <a:buClr>
                <a:schemeClr val="accent2"/>
              </a:buClr>
              <a:buFontTx/>
              <a:buNone/>
            </a:pPr>
            <a:endParaRPr lang="en-US" sz="2800" dirty="0" smtClean="0"/>
          </a:p>
        </p:txBody>
      </p:sp>
    </p:spTree>
    <p:extLst>
      <p:ext uri="{BB962C8B-B14F-4D97-AF65-F5344CB8AC3E}">
        <p14:creationId xmlns:p14="http://schemas.microsoft.com/office/powerpoint/2010/main" val="414800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20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20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20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2000" fill="hold"/>
                                        <p:tgtEl>
                                          <p:spTgt spid="24579">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20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457200"/>
            <a:ext cx="8229600" cy="685800"/>
          </a:xfrm>
        </p:spPr>
        <p:txBody>
          <a:bodyPr/>
          <a:lstStyle/>
          <a:p>
            <a:r>
              <a:rPr lang="en-US" sz="3200" dirty="0" smtClean="0">
                <a:solidFill>
                  <a:srgbClr val="FF0000"/>
                </a:solidFill>
              </a:rPr>
              <a:t>Invention</a:t>
            </a:r>
            <a:r>
              <a:rPr lang="en-US" sz="3200" dirty="0" smtClean="0"/>
              <a:t> State of Knowledge</a:t>
            </a:r>
          </a:p>
        </p:txBody>
      </p:sp>
      <p:sp>
        <p:nvSpPr>
          <p:cNvPr id="26627" name="Content Placeholder 2"/>
          <p:cNvSpPr>
            <a:spLocks noGrp="1"/>
          </p:cNvSpPr>
          <p:nvPr>
            <p:ph idx="1"/>
          </p:nvPr>
        </p:nvSpPr>
        <p:spPr>
          <a:xfrm>
            <a:off x="685800" y="1143000"/>
            <a:ext cx="7696200" cy="5105400"/>
          </a:xfrm>
        </p:spPr>
        <p:txBody>
          <a:bodyPr/>
          <a:lstStyle/>
          <a:p>
            <a:pPr>
              <a:buClr>
                <a:schemeClr val="accent2"/>
              </a:buClr>
              <a:buNone/>
            </a:pPr>
            <a:r>
              <a:rPr lang="en-US" sz="2400" b="0" dirty="0" smtClean="0"/>
              <a:t>Purpose</a:t>
            </a:r>
            <a:r>
              <a:rPr lang="en-US" sz="2400" b="0" i="0" dirty="0" smtClean="0"/>
              <a:t>:   </a:t>
            </a:r>
            <a:r>
              <a:rPr lang="en-US" sz="2400" i="0" dirty="0" smtClean="0"/>
              <a:t>Engineering Development </a:t>
            </a:r>
            <a:r>
              <a:rPr lang="en-US" sz="2400" b="0" i="0" dirty="0" smtClean="0"/>
              <a:t>methods combine/apply knowledge as functional artifacts.</a:t>
            </a:r>
          </a:p>
          <a:p>
            <a:pPr>
              <a:buClr>
                <a:schemeClr val="accent2"/>
              </a:buClr>
              <a:buNone/>
            </a:pPr>
            <a:r>
              <a:rPr lang="en-US" sz="2400" b="0" dirty="0" smtClean="0"/>
              <a:t>Process: </a:t>
            </a:r>
            <a:r>
              <a:rPr lang="en-US" sz="2400" b="0" i="0" dirty="0" smtClean="0"/>
              <a:t> Trial and error experimentation/testing demonstrates proof-of-concept, initiated through opportunity supply or operational demand forces.</a:t>
            </a:r>
          </a:p>
          <a:p>
            <a:pPr>
              <a:buClr>
                <a:schemeClr val="accent2"/>
              </a:buClr>
              <a:buNone/>
            </a:pPr>
            <a:r>
              <a:rPr lang="en-US" sz="2400" b="0" dirty="0" smtClean="0"/>
              <a:t>Output</a:t>
            </a:r>
            <a:r>
              <a:rPr lang="en-US" sz="2400" b="0" i="0" dirty="0" smtClean="0"/>
              <a:t>:  </a:t>
            </a:r>
            <a:r>
              <a:rPr lang="en-US" sz="2400" i="0" dirty="0" smtClean="0">
                <a:solidFill>
                  <a:srgbClr val="FF0000"/>
                </a:solidFill>
              </a:rPr>
              <a:t>Prototype Invention </a:t>
            </a:r>
            <a:r>
              <a:rPr lang="en-US" sz="2400" b="0" i="0" dirty="0" smtClean="0"/>
              <a:t>claimed and embodied as functional prototype -  the ‘</a:t>
            </a:r>
            <a:r>
              <a:rPr lang="en-US" sz="2400" b="0" dirty="0" smtClean="0"/>
              <a:t>know how</a:t>
            </a:r>
            <a:r>
              <a:rPr lang="en-US" sz="2400" b="0" i="0" dirty="0" smtClean="0"/>
              <a:t>.’</a:t>
            </a:r>
          </a:p>
          <a:p>
            <a:pPr>
              <a:buClr>
                <a:schemeClr val="accent2"/>
              </a:buClr>
              <a:buNone/>
            </a:pPr>
            <a:r>
              <a:rPr lang="en-US" sz="2400" b="0" dirty="0" smtClean="0"/>
              <a:t>Legal IP Status</a:t>
            </a:r>
            <a:r>
              <a:rPr lang="en-US" sz="2400" b="0" i="0" dirty="0" smtClean="0"/>
              <a:t>:  Patent protection.</a:t>
            </a:r>
          </a:p>
          <a:p>
            <a:pPr>
              <a:buClr>
                <a:schemeClr val="accent2"/>
              </a:buClr>
              <a:buNone/>
            </a:pPr>
            <a:r>
              <a:rPr lang="en-US" sz="2400" b="0" dirty="0" smtClean="0"/>
              <a:t>Value:  </a:t>
            </a:r>
            <a:r>
              <a:rPr lang="en-US" sz="2400" i="0" dirty="0" smtClean="0"/>
              <a:t>Feasibility</a:t>
            </a:r>
            <a:r>
              <a:rPr lang="en-US" sz="2400" b="0" i="0" dirty="0" smtClean="0"/>
              <a:t> of tangible invention as a demonstration of the </a:t>
            </a:r>
            <a:r>
              <a:rPr lang="en-US" sz="2400" i="0" dirty="0" smtClean="0"/>
              <a:t>Novelty</a:t>
            </a:r>
            <a:r>
              <a:rPr lang="en-US" sz="2400" b="0" i="0" dirty="0" smtClean="0"/>
              <a:t> of concept.</a:t>
            </a:r>
          </a:p>
          <a:p>
            <a:pPr>
              <a:buClr>
                <a:schemeClr val="accent2"/>
              </a:buClr>
            </a:pPr>
            <a:endParaRPr lang="en-US" dirty="0" smtClean="0"/>
          </a:p>
          <a:p>
            <a:pPr>
              <a:buClr>
                <a:schemeClr val="accent2"/>
              </a:buClr>
            </a:pPr>
            <a:endParaRPr lang="en-US" dirty="0" smtClean="0"/>
          </a:p>
          <a:p>
            <a:pPr>
              <a:buClr>
                <a:schemeClr val="accent2"/>
              </a:buClr>
            </a:pPr>
            <a:endParaRPr lang="en-US" dirty="0" smtClean="0"/>
          </a:p>
        </p:txBody>
      </p:sp>
    </p:spTree>
    <p:extLst>
      <p:ext uri="{BB962C8B-B14F-4D97-AF65-F5344CB8AC3E}">
        <p14:creationId xmlns:p14="http://schemas.microsoft.com/office/powerpoint/2010/main" val="28567097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2000" fill="hold"/>
                                        <p:tgtEl>
                                          <p:spTgt spid="2662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2000" fill="hold"/>
                                        <p:tgtEl>
                                          <p:spTgt spid="26627">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2000" fill="hold"/>
                                        <p:tgtEl>
                                          <p:spTgt spid="26627">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2000" fill="hold"/>
                                        <p:tgtEl>
                                          <p:spTgt spid="26627">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2000" fill="hold"/>
                                        <p:tgtEl>
                                          <p:spTgt spid="26627">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381000"/>
            <a:ext cx="8229600" cy="762000"/>
          </a:xfrm>
        </p:spPr>
        <p:txBody>
          <a:bodyPr/>
          <a:lstStyle/>
          <a:p>
            <a:r>
              <a:rPr lang="en-US" sz="3200" dirty="0" smtClean="0">
                <a:solidFill>
                  <a:srgbClr val="008000"/>
                </a:solidFill>
              </a:rPr>
              <a:t>Innovation</a:t>
            </a:r>
            <a:r>
              <a:rPr lang="en-US" sz="3200" dirty="0" smtClean="0"/>
              <a:t> State of Knowledge</a:t>
            </a:r>
          </a:p>
        </p:txBody>
      </p:sp>
      <p:sp>
        <p:nvSpPr>
          <p:cNvPr id="28675" name="Content Placeholder 2"/>
          <p:cNvSpPr>
            <a:spLocks noGrp="1"/>
          </p:cNvSpPr>
          <p:nvPr>
            <p:ph idx="1"/>
          </p:nvPr>
        </p:nvSpPr>
        <p:spPr>
          <a:xfrm>
            <a:off x="533400" y="990600"/>
            <a:ext cx="8229600" cy="5410200"/>
          </a:xfrm>
        </p:spPr>
        <p:txBody>
          <a:bodyPr/>
          <a:lstStyle/>
          <a:p>
            <a:pPr>
              <a:buClr>
                <a:schemeClr val="accent2"/>
              </a:buClr>
              <a:buNone/>
            </a:pPr>
            <a:r>
              <a:rPr lang="en-US" sz="2400" b="0" dirty="0" smtClean="0"/>
              <a:t>Purpose</a:t>
            </a:r>
            <a:r>
              <a:rPr lang="en-US" sz="2400" b="0" i="0" dirty="0" smtClean="0"/>
              <a:t>:   </a:t>
            </a:r>
            <a:r>
              <a:rPr lang="en-US" sz="2400" i="0" dirty="0" smtClean="0"/>
              <a:t>Industrial Production </a:t>
            </a:r>
            <a:r>
              <a:rPr lang="en-US" sz="2400" b="0" i="0" dirty="0" smtClean="0"/>
              <a:t>methods codify knowledge in products/components positioned as new/improved products/services in the marketplace.</a:t>
            </a:r>
          </a:p>
          <a:p>
            <a:pPr>
              <a:buClr>
                <a:schemeClr val="accent2"/>
              </a:buClr>
              <a:buNone/>
            </a:pPr>
            <a:r>
              <a:rPr lang="en-US" sz="2400" b="0" dirty="0" smtClean="0"/>
              <a:t>Process: </a:t>
            </a:r>
            <a:r>
              <a:rPr lang="en-US" sz="2400" b="0" i="0" dirty="0" smtClean="0"/>
              <a:t> Systematic specification of components and attributes yields final form.</a:t>
            </a:r>
          </a:p>
          <a:p>
            <a:pPr>
              <a:buClr>
                <a:schemeClr val="accent2"/>
              </a:buClr>
              <a:buNone/>
            </a:pPr>
            <a:r>
              <a:rPr lang="en-US" sz="2400" b="0" dirty="0" smtClean="0"/>
              <a:t>Output:   </a:t>
            </a:r>
            <a:r>
              <a:rPr lang="en-US" sz="2400" i="0" dirty="0" smtClean="0">
                <a:solidFill>
                  <a:srgbClr val="008000"/>
                </a:solidFill>
              </a:rPr>
              <a:t>Market Innovation </a:t>
            </a:r>
            <a:r>
              <a:rPr lang="en-US" sz="2400" b="0" i="0" dirty="0" smtClean="0"/>
              <a:t>embodied as viable device/service in a defined context, initiated through a commercial market opportunity – ‘</a:t>
            </a:r>
            <a:r>
              <a:rPr lang="en-US" sz="2400" b="0" dirty="0" smtClean="0"/>
              <a:t>know why</a:t>
            </a:r>
            <a:r>
              <a:rPr lang="en-US" sz="2400" b="0" i="0" dirty="0" smtClean="0"/>
              <a:t>.’</a:t>
            </a:r>
          </a:p>
          <a:p>
            <a:pPr>
              <a:buClr>
                <a:schemeClr val="accent2"/>
              </a:buClr>
              <a:buNone/>
            </a:pPr>
            <a:r>
              <a:rPr lang="en-US" sz="2400" b="0" dirty="0" smtClean="0"/>
              <a:t>Legal IP Status: </a:t>
            </a:r>
            <a:r>
              <a:rPr lang="en-US" sz="2400" b="0" i="0" dirty="0" smtClean="0"/>
              <a:t> Trademark protection.</a:t>
            </a:r>
          </a:p>
          <a:p>
            <a:pPr>
              <a:buClr>
                <a:schemeClr val="accent2"/>
              </a:buClr>
              <a:buNone/>
            </a:pPr>
            <a:r>
              <a:rPr lang="en-US" sz="2400" b="0" dirty="0" smtClean="0"/>
              <a:t>Value:  </a:t>
            </a:r>
            <a:r>
              <a:rPr lang="en-US" sz="2400" i="0" dirty="0" smtClean="0"/>
              <a:t>Utility</a:t>
            </a:r>
            <a:r>
              <a:rPr lang="en-US" sz="2400" b="0" i="0" dirty="0" smtClean="0"/>
              <a:t> defined as revenue to company and function to customers + </a:t>
            </a:r>
            <a:r>
              <a:rPr lang="en-US" sz="2400" i="0" dirty="0" smtClean="0"/>
              <a:t>Novelty +</a:t>
            </a:r>
            <a:r>
              <a:rPr lang="en-US" sz="2400" b="0" i="0" dirty="0" smtClean="0"/>
              <a:t> </a:t>
            </a:r>
            <a:r>
              <a:rPr lang="en-US" sz="2400" i="0" dirty="0" smtClean="0"/>
              <a:t>Feasibility</a:t>
            </a:r>
            <a:endParaRPr lang="en-US" sz="2400" b="0" i="0" dirty="0" smtClean="0"/>
          </a:p>
          <a:p>
            <a:pPr>
              <a:buClr>
                <a:schemeClr val="accent2"/>
              </a:buClr>
            </a:pPr>
            <a:endParaRPr lang="en-US" dirty="0" smtClean="0"/>
          </a:p>
        </p:txBody>
      </p:sp>
    </p:spTree>
    <p:extLst>
      <p:ext uri="{BB962C8B-B14F-4D97-AF65-F5344CB8AC3E}">
        <p14:creationId xmlns:p14="http://schemas.microsoft.com/office/powerpoint/2010/main" val="49484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2000"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2000"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2000"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2000" fill="hold"/>
                                        <p:tgtEl>
                                          <p:spTgt spid="28675">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2000" fill="hold"/>
                                        <p:tgtEl>
                                          <p:spTgt spid="28675">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86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85800"/>
            <a:ext cx="8229600" cy="914400"/>
          </a:xfrm>
        </p:spPr>
        <p:txBody>
          <a:bodyPr/>
          <a:lstStyle/>
          <a:p>
            <a:pPr eaLnBrk="1" hangingPunct="1"/>
            <a:r>
              <a:rPr lang="en-US" sz="4000" dirty="0" smtClean="0"/>
              <a:t>Importance of Untangling Terms </a:t>
            </a:r>
          </a:p>
        </p:txBody>
      </p:sp>
      <p:sp>
        <p:nvSpPr>
          <p:cNvPr id="11267" name="Rectangle 3"/>
          <p:cNvSpPr>
            <a:spLocks noGrp="1" noChangeArrowheads="1"/>
          </p:cNvSpPr>
          <p:nvPr>
            <p:ph type="body" idx="1"/>
          </p:nvPr>
        </p:nvSpPr>
        <p:spPr>
          <a:xfrm>
            <a:off x="457200" y="1524000"/>
            <a:ext cx="8229600" cy="4602163"/>
          </a:xfrm>
        </p:spPr>
        <p:txBody>
          <a:bodyPr/>
          <a:lstStyle/>
          <a:p>
            <a:pPr eaLnBrk="1" hangingPunct="1"/>
            <a:r>
              <a:rPr lang="en-US" sz="2800" b="0" dirty="0" smtClean="0"/>
              <a:t>Each Method has own rigor and jargon.</a:t>
            </a:r>
          </a:p>
          <a:p>
            <a:pPr eaLnBrk="1" hangingPunct="1"/>
            <a:r>
              <a:rPr lang="en-US" sz="2800" b="0" dirty="0" smtClean="0"/>
              <a:t>Actors are trained and operate in one method and tend to over-value that method.</a:t>
            </a:r>
          </a:p>
          <a:p>
            <a:pPr eaLnBrk="1" hangingPunct="1"/>
            <a:r>
              <a:rPr lang="en-US" sz="2800" b="0" dirty="0" smtClean="0"/>
              <a:t>Academic &amp; Government sectors dominate “STI” policy at the expense of Industry – the only sector with time and money constraints. . . </a:t>
            </a:r>
          </a:p>
          <a:p>
            <a:pPr eaLnBrk="1" hangingPunct="1"/>
            <a:r>
              <a:rPr lang="en-US" sz="2800" b="0" dirty="0" smtClean="0"/>
              <a:t>Methods are actually inter-dependent, while traditional dichotomies are all complementary factors supporting innovation outcomes.</a:t>
            </a:r>
          </a:p>
          <a:p>
            <a:pPr eaLnBrk="1" hangingPunct="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667000"/>
          </a:xfrm>
        </p:spPr>
        <p:txBody>
          <a:bodyPr/>
          <a:lstStyle/>
          <a:p>
            <a:r>
              <a:rPr lang="en-US" sz="2800" dirty="0" smtClean="0"/>
              <a:t>“Modeling Technology Innovation:  </a:t>
            </a:r>
            <a:br>
              <a:rPr lang="en-US" sz="2800" dirty="0" smtClean="0"/>
            </a:br>
            <a:r>
              <a:rPr lang="en-US" sz="2800" dirty="0" smtClean="0"/>
              <a:t>How the integration of science, engineering and industry methods combine to generate beneficial socio-economic impacts.” </a:t>
            </a:r>
            <a:endParaRPr lang="en-US" sz="2800" dirty="0"/>
          </a:p>
        </p:txBody>
      </p:sp>
      <p:sp>
        <p:nvSpPr>
          <p:cNvPr id="3" name="Content Placeholder 2"/>
          <p:cNvSpPr>
            <a:spLocks noGrp="1"/>
          </p:cNvSpPr>
          <p:nvPr>
            <p:ph idx="1"/>
          </p:nvPr>
        </p:nvSpPr>
        <p:spPr>
          <a:xfrm>
            <a:off x="457200" y="3733800"/>
            <a:ext cx="8229600" cy="2392363"/>
          </a:xfrm>
        </p:spPr>
        <p:txBody>
          <a:bodyPr/>
          <a:lstStyle/>
          <a:p>
            <a:pPr algn="ctr">
              <a:buNone/>
            </a:pPr>
            <a:r>
              <a:rPr lang="en-US" sz="2400" i="0" dirty="0" smtClean="0"/>
              <a:t>Stone &amp; Lane (2012). </a:t>
            </a:r>
          </a:p>
          <a:p>
            <a:pPr algn="ctr">
              <a:buNone/>
            </a:pPr>
            <a:r>
              <a:rPr lang="en-US" sz="2400" dirty="0" smtClean="0"/>
              <a:t>Implementation Science</a:t>
            </a:r>
            <a:r>
              <a:rPr lang="en-US" sz="2400" i="0" dirty="0" smtClean="0"/>
              <a:t> </a:t>
            </a:r>
          </a:p>
          <a:p>
            <a:pPr algn="ctr">
              <a:buNone/>
            </a:pPr>
            <a:r>
              <a:rPr lang="en-US" sz="2000" b="0" i="0" dirty="0" smtClean="0">
                <a:hlinkClick r:id="rId2"/>
              </a:rPr>
              <a:t>http://www.implementationscience.com/content/7/1/44/</a:t>
            </a:r>
            <a:endParaRPr lang="en-US" sz="2000" b="0" i="0" dirty="0" smtClean="0"/>
          </a:p>
          <a:p>
            <a:pPr algn="ctr">
              <a:buNone/>
            </a:pPr>
            <a:endParaRPr lang="en-US" b="0" i="0"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estones, research, development and produc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106828"/>
            <a:ext cx="7772400" cy="5446372"/>
          </a:xfrm>
          <a:prstGeom prst="rect">
            <a:avLst/>
          </a:prstGeom>
        </p:spPr>
      </p:pic>
      <p:sp>
        <p:nvSpPr>
          <p:cNvPr id="14338" name="Title 1"/>
          <p:cNvSpPr>
            <a:spLocks noGrp="1"/>
          </p:cNvSpPr>
          <p:nvPr>
            <p:ph type="title"/>
          </p:nvPr>
        </p:nvSpPr>
        <p:spPr>
          <a:xfrm>
            <a:off x="457200" y="304800"/>
            <a:ext cx="8229600" cy="533400"/>
          </a:xfrm>
        </p:spPr>
        <p:txBody>
          <a:bodyPr/>
          <a:lstStyle/>
          <a:p>
            <a:r>
              <a:rPr lang="en-US" sz="2600" dirty="0" smtClean="0"/>
              <a:t>Outputs/Outcomes/Impacts from R or D Methods are distant from Socio-Economic Impacts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le of KT from beginning to end."/>
          <p:cNvPicPr>
            <a:picLocks noChangeAspect="1"/>
          </p:cNvPicPr>
          <p:nvPr/>
        </p:nvPicPr>
        <p:blipFill>
          <a:blip r:embed="rId2" cstate="print"/>
          <a:stretch>
            <a:fillRect/>
          </a:stretch>
        </p:blipFill>
        <p:spPr>
          <a:xfrm>
            <a:off x="0" y="220287"/>
            <a:ext cx="9144000" cy="6417425"/>
          </a:xfrm>
          <a:prstGeom prst="rect">
            <a:avLst/>
          </a:prstGeom>
        </p:spPr>
      </p:pic>
      <p:sp>
        <p:nvSpPr>
          <p:cNvPr id="2" name="Title 1" hidden="1"/>
          <p:cNvSpPr>
            <a:spLocks noGrp="1"/>
          </p:cNvSpPr>
          <p:nvPr>
            <p:ph type="title"/>
          </p:nvPr>
        </p:nvSpPr>
        <p:spPr/>
        <p:txBody>
          <a:bodyPr/>
          <a:lstStyle/>
          <a:p>
            <a:r>
              <a:rPr lang="en-US" sz="2400" dirty="0"/>
              <a:t>Figure 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685800"/>
            <a:ext cx="8458200" cy="1143000"/>
          </a:xfrm>
        </p:spPr>
        <p:txBody>
          <a:bodyPr/>
          <a:lstStyle/>
          <a:p>
            <a:pPr eaLnBrk="1" hangingPunct="1"/>
            <a:r>
              <a:rPr lang="en-US" sz="3200" b="0" dirty="0" smtClean="0"/>
              <a:t>Delivering Solutions to Problems involves progress across </a:t>
            </a:r>
            <a:r>
              <a:rPr lang="en-US" sz="3200" b="0" i="1" u="sng" dirty="0" smtClean="0"/>
              <a:t>all</a:t>
            </a:r>
            <a:r>
              <a:rPr lang="en-US" sz="3200" b="0" dirty="0" smtClean="0"/>
              <a:t> three Knowledge States</a:t>
            </a:r>
          </a:p>
        </p:txBody>
      </p:sp>
      <p:sp>
        <p:nvSpPr>
          <p:cNvPr id="9219" name="Rectangle 3"/>
          <p:cNvSpPr>
            <a:spLocks noGrp="1" noChangeArrowheads="1"/>
          </p:cNvSpPr>
          <p:nvPr>
            <p:ph type="body" idx="1"/>
          </p:nvPr>
        </p:nvSpPr>
        <p:spPr>
          <a:xfrm>
            <a:off x="685800" y="2133600"/>
            <a:ext cx="8153400" cy="3763963"/>
          </a:xfrm>
          <a:solidFill>
            <a:schemeClr val="bg1">
              <a:lumMod val="95000"/>
            </a:schemeClr>
          </a:solidFill>
        </p:spPr>
        <p:txBody>
          <a:bodyPr/>
          <a:lstStyle/>
          <a:p>
            <a:pPr eaLnBrk="1" hangingPunct="1">
              <a:lnSpc>
                <a:spcPct val="90000"/>
              </a:lnSpc>
              <a:buFontTx/>
              <a:buNone/>
              <a:defRPr/>
            </a:pPr>
            <a:r>
              <a:rPr lang="en-US" sz="2400" b="0" i="0" dirty="0" smtClean="0"/>
              <a:t>Scientific Research </a:t>
            </a:r>
            <a:r>
              <a:rPr lang="en-US" b="0" i="0" dirty="0" smtClean="0"/>
              <a:t>→</a:t>
            </a:r>
            <a:r>
              <a:rPr lang="en-US" b="0" dirty="0" smtClean="0"/>
              <a:t> </a:t>
            </a:r>
            <a:r>
              <a:rPr lang="en-US" sz="2400" b="0" dirty="0" smtClean="0">
                <a:solidFill>
                  <a:srgbClr val="0000FF"/>
                </a:solidFill>
              </a:rPr>
              <a:t>Discovery</a:t>
            </a:r>
            <a:r>
              <a:rPr lang="en-US" sz="2400" b="0" dirty="0" smtClean="0"/>
              <a:t> </a:t>
            </a:r>
            <a:r>
              <a:rPr lang="en-US" b="0" i="0" dirty="0" smtClean="0"/>
              <a:t>→ </a:t>
            </a:r>
          </a:p>
          <a:p>
            <a:pPr eaLnBrk="1" hangingPunct="1">
              <a:lnSpc>
                <a:spcPct val="90000"/>
              </a:lnSpc>
              <a:buFontTx/>
              <a:buNone/>
              <a:defRPr/>
            </a:pPr>
            <a:r>
              <a:rPr lang="en-US" sz="2400" b="0" i="0" dirty="0"/>
              <a:t>	</a:t>
            </a:r>
            <a:r>
              <a:rPr lang="en-US" sz="2400" b="0" i="0" dirty="0" smtClean="0"/>
              <a:t>	</a:t>
            </a:r>
            <a:r>
              <a:rPr lang="en-US" sz="2400" dirty="0" smtClean="0"/>
              <a:t>Knowledge Translation </a:t>
            </a:r>
            <a:r>
              <a:rPr lang="en-US" dirty="0" smtClean="0"/>
              <a:t>→ </a:t>
            </a:r>
            <a:r>
              <a:rPr lang="en-US" sz="2400" dirty="0" smtClean="0"/>
              <a:t>Utilization ↓</a:t>
            </a:r>
          </a:p>
          <a:p>
            <a:pPr eaLnBrk="1" hangingPunct="1">
              <a:lnSpc>
                <a:spcPct val="90000"/>
              </a:lnSpc>
              <a:buFontTx/>
              <a:buNone/>
              <a:defRPr/>
            </a:pPr>
            <a:r>
              <a:rPr lang="en-US" sz="2400" b="0" i="0" dirty="0" smtClean="0"/>
              <a:t>Development </a:t>
            </a:r>
            <a:r>
              <a:rPr lang="en-US" b="0" i="0" dirty="0" smtClean="0"/>
              <a:t>→ </a:t>
            </a:r>
            <a:r>
              <a:rPr lang="en-US" sz="2400" b="0" dirty="0" smtClean="0">
                <a:solidFill>
                  <a:srgbClr val="C00000"/>
                </a:solidFill>
              </a:rPr>
              <a:t>Invention </a:t>
            </a:r>
            <a:r>
              <a:rPr lang="en-US" b="0" i="0" dirty="0" smtClean="0"/>
              <a:t>→</a:t>
            </a:r>
            <a:r>
              <a:rPr lang="en-US" b="0" dirty="0" smtClean="0"/>
              <a:t> </a:t>
            </a:r>
          </a:p>
          <a:p>
            <a:pPr eaLnBrk="1" hangingPunct="1">
              <a:lnSpc>
                <a:spcPct val="90000"/>
              </a:lnSpc>
              <a:buFontTx/>
              <a:buNone/>
              <a:defRPr/>
            </a:pPr>
            <a:r>
              <a:rPr lang="en-US" sz="2400" b="0" dirty="0"/>
              <a:t>	</a:t>
            </a:r>
            <a:r>
              <a:rPr lang="en-US" sz="2400" b="0" dirty="0" smtClean="0"/>
              <a:t>	</a:t>
            </a:r>
            <a:r>
              <a:rPr lang="en-US" sz="2400" dirty="0" smtClean="0"/>
              <a:t>Technology</a:t>
            </a:r>
            <a:r>
              <a:rPr lang="en-US" dirty="0" smtClean="0"/>
              <a:t> </a:t>
            </a:r>
            <a:r>
              <a:rPr lang="en-US" sz="2400" dirty="0" smtClean="0"/>
              <a:t>Transfer </a:t>
            </a:r>
            <a:r>
              <a:rPr lang="en-US" dirty="0" smtClean="0"/>
              <a:t>→ </a:t>
            </a:r>
            <a:r>
              <a:rPr lang="en-US" sz="2400" dirty="0" smtClean="0"/>
              <a:t>Integration </a:t>
            </a:r>
            <a:r>
              <a:rPr lang="en-US" sz="2400" b="0" i="0" dirty="0" smtClean="0"/>
              <a:t>↓</a:t>
            </a:r>
          </a:p>
          <a:p>
            <a:pPr eaLnBrk="1" hangingPunct="1">
              <a:lnSpc>
                <a:spcPct val="90000"/>
              </a:lnSpc>
              <a:buFontTx/>
              <a:buNone/>
              <a:defRPr/>
            </a:pPr>
            <a:r>
              <a:rPr lang="en-US" sz="2400" b="0" i="0" dirty="0" smtClean="0"/>
              <a:t>Industrial Production → </a:t>
            </a:r>
            <a:r>
              <a:rPr lang="en-US" sz="2400" b="0" dirty="0" smtClean="0">
                <a:solidFill>
                  <a:srgbClr val="008000"/>
                </a:solidFill>
              </a:rPr>
              <a:t>Innovation</a:t>
            </a:r>
            <a:r>
              <a:rPr lang="en-US" sz="2400" b="0" i="0" dirty="0" smtClean="0">
                <a:solidFill>
                  <a:srgbClr val="C00000"/>
                </a:solidFill>
              </a:rPr>
              <a:t> </a:t>
            </a:r>
            <a:r>
              <a:rPr lang="en-US" sz="2400" b="0" i="0" dirty="0" smtClean="0"/>
              <a:t>→ </a:t>
            </a:r>
          </a:p>
          <a:p>
            <a:pPr eaLnBrk="1" hangingPunct="1">
              <a:lnSpc>
                <a:spcPct val="90000"/>
              </a:lnSpc>
              <a:buFontTx/>
              <a:buNone/>
              <a:defRPr/>
            </a:pPr>
            <a:r>
              <a:rPr lang="en-US" sz="2400" b="0" i="0" dirty="0" smtClean="0"/>
              <a:t>		</a:t>
            </a:r>
            <a:r>
              <a:rPr lang="en-US" sz="2400" dirty="0" smtClean="0"/>
              <a:t>Commercial</a:t>
            </a:r>
            <a:r>
              <a:rPr lang="en-US" dirty="0" smtClean="0"/>
              <a:t> </a:t>
            </a:r>
            <a:r>
              <a:rPr lang="en-US" sz="2400" dirty="0" smtClean="0"/>
              <a:t>Transaction </a:t>
            </a:r>
            <a:r>
              <a:rPr lang="en-US" dirty="0" smtClean="0"/>
              <a:t>→</a:t>
            </a:r>
            <a:r>
              <a:rPr lang="en-US" sz="2400" dirty="0" smtClean="0"/>
              <a:t> Lifec</a:t>
            </a:r>
            <a:r>
              <a:rPr lang="en-US" sz="2400" i="0" dirty="0" smtClean="0"/>
              <a:t>ycle</a:t>
            </a:r>
            <a:r>
              <a:rPr lang="en-US" sz="2400" b="0" i="0" dirty="0" smtClean="0"/>
              <a:t> ↓ </a:t>
            </a:r>
          </a:p>
          <a:p>
            <a:pPr eaLnBrk="1" hangingPunct="1">
              <a:lnSpc>
                <a:spcPct val="90000"/>
              </a:lnSpc>
              <a:buFontTx/>
              <a:buNone/>
              <a:defRPr/>
            </a:pPr>
            <a:endParaRPr lang="en-US" sz="2400" b="0" i="0" dirty="0" smtClean="0"/>
          </a:p>
          <a:p>
            <a:pPr eaLnBrk="1" hangingPunct="1">
              <a:lnSpc>
                <a:spcPct val="90000"/>
              </a:lnSpc>
              <a:buFontTx/>
              <a:buNone/>
              <a:defRPr/>
            </a:pPr>
            <a:endParaRPr lang="en-US" sz="2400" b="0" i="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anim calcmode="lin" valueType="num">
                                      <p:cBhvr additive="base">
                                        <p:cTn id="7" dur="500" fill="hold"/>
                                        <p:tgtEl>
                                          <p:spTgt spid="92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additive="base">
                                        <p:cTn id="19"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additive="base">
                                        <p:cTn id="2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3" end="3"/>
                                            </p:txEl>
                                          </p:spTgt>
                                        </p:tgtEl>
                                        <p:attrNameLst>
                                          <p:attrName>style.visibility</p:attrName>
                                        </p:attrNameLst>
                                      </p:cBhvr>
                                      <p:to>
                                        <p:strVal val="visible"/>
                                      </p:to>
                                    </p:set>
                                    <p:anim calcmode="lin" valueType="num">
                                      <p:cBhvr additive="base">
                                        <p:cTn id="31"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4" end="4"/>
                                            </p:txEl>
                                          </p:spTgt>
                                        </p:tgtEl>
                                        <p:attrNameLst>
                                          <p:attrName>style.visibility</p:attrName>
                                        </p:attrNameLst>
                                      </p:cBhvr>
                                      <p:to>
                                        <p:strVal val="visible"/>
                                      </p:to>
                                    </p:set>
                                    <p:anim calcmode="lin" valueType="num">
                                      <p:cBhvr additive="base">
                                        <p:cTn id="37"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5" end="5"/>
                                            </p:txEl>
                                          </p:spTgt>
                                        </p:tgtEl>
                                        <p:attrNameLst>
                                          <p:attrName>style.visibility</p:attrName>
                                        </p:attrNameLst>
                                      </p:cBhvr>
                                      <p:to>
                                        <p:strVal val="visible"/>
                                      </p:to>
                                    </p:set>
                                    <p:anim calcmode="lin" valueType="num">
                                      <p:cBhvr additive="base">
                                        <p:cTn id="43"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chart KT, TT and 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23942"/>
            <a:ext cx="9144000" cy="1810115"/>
          </a:xfrm>
          <a:prstGeom prst="rect">
            <a:avLst/>
          </a:prstGeom>
        </p:spPr>
      </p:pic>
      <p:sp>
        <p:nvSpPr>
          <p:cNvPr id="5" name="Title 4"/>
          <p:cNvSpPr>
            <a:spLocks noGrp="1"/>
          </p:cNvSpPr>
          <p:nvPr>
            <p:ph type="title"/>
          </p:nvPr>
        </p:nvSpPr>
        <p:spPr>
          <a:xfrm>
            <a:off x="533400" y="838200"/>
            <a:ext cx="8229600" cy="1143000"/>
          </a:xfrm>
        </p:spPr>
        <p:txBody>
          <a:bodyPr/>
          <a:lstStyle/>
          <a:p>
            <a:r>
              <a:rPr lang="en-US" sz="3600" dirty="0" smtClean="0"/>
              <a:t>Knowledge Communication – </a:t>
            </a:r>
            <a:br>
              <a:rPr lang="en-US" sz="3600" dirty="0" smtClean="0"/>
            </a:br>
            <a:r>
              <a:rPr lang="en-US" sz="3600" dirty="0" smtClean="0"/>
              <a:t>3 Strategies for 3 States</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What’s this Session about?</a:t>
            </a:r>
            <a:endParaRPr lang="en-US" sz="3200" b="0" dirty="0"/>
          </a:p>
        </p:txBody>
      </p:sp>
      <p:sp>
        <p:nvSpPr>
          <p:cNvPr id="3" name="Content Placeholder 2"/>
          <p:cNvSpPr>
            <a:spLocks noGrp="1"/>
          </p:cNvSpPr>
          <p:nvPr>
            <p:ph idx="1"/>
          </p:nvPr>
        </p:nvSpPr>
        <p:spPr>
          <a:xfrm>
            <a:off x="457200" y="1143000"/>
            <a:ext cx="8229600" cy="4983163"/>
          </a:xfrm>
        </p:spPr>
        <p:txBody>
          <a:bodyPr/>
          <a:lstStyle/>
          <a:p>
            <a:r>
              <a:rPr lang="en-US" sz="2400" b="0" i="0" dirty="0" smtClean="0"/>
              <a:t>It’s about </a:t>
            </a:r>
            <a:r>
              <a:rPr lang="en-US" sz="2400" b="0" dirty="0" smtClean="0"/>
              <a:t>allocation</a:t>
            </a:r>
            <a:r>
              <a:rPr lang="en-US" sz="2400" b="0" i="0" dirty="0" smtClean="0"/>
              <a:t> of public monies to R&amp;D programs which are supposed to generate socio-economic benefits – it’s </a:t>
            </a:r>
            <a:r>
              <a:rPr lang="en-US" sz="2400" b="0" i="0" u="sng" dirty="0" smtClean="0"/>
              <a:t>not</a:t>
            </a:r>
            <a:r>
              <a:rPr lang="en-US" sz="2400" b="0" i="0" dirty="0" smtClean="0"/>
              <a:t> about the merit of basic science.</a:t>
            </a:r>
          </a:p>
          <a:p>
            <a:r>
              <a:rPr lang="en-US" sz="2400" b="0" i="0" dirty="0"/>
              <a:t>It’s about </a:t>
            </a:r>
            <a:r>
              <a:rPr lang="en-US" sz="2400" b="0" i="0" dirty="0" smtClean="0"/>
              <a:t>achieving the </a:t>
            </a:r>
            <a:r>
              <a:rPr lang="en-US" sz="2400" b="0" dirty="0" err="1" smtClean="0"/>
              <a:t>publification</a:t>
            </a:r>
            <a:r>
              <a:rPr lang="en-US" sz="2400" b="0" i="0" dirty="0" smtClean="0"/>
              <a:t> of technology-based outputs </a:t>
            </a:r>
            <a:r>
              <a:rPr lang="en-US" sz="2400" b="0" i="0" dirty="0"/>
              <a:t>from government sponsored </a:t>
            </a:r>
            <a:r>
              <a:rPr lang="en-US" sz="2400" b="0" i="0" dirty="0" smtClean="0"/>
              <a:t>R&amp;D activity – it’s </a:t>
            </a:r>
            <a:r>
              <a:rPr lang="en-US" sz="2400" b="0" i="0" u="sng" dirty="0" smtClean="0"/>
              <a:t>not</a:t>
            </a:r>
            <a:r>
              <a:rPr lang="en-US" sz="2400" b="0" i="0" dirty="0" smtClean="0"/>
              <a:t> about the red herrings of publication or privatization.</a:t>
            </a:r>
            <a:endParaRPr lang="en-US" sz="2400" b="0" i="0" dirty="0"/>
          </a:p>
          <a:p>
            <a:r>
              <a:rPr lang="en-US" sz="2400" b="0" i="0" dirty="0" smtClean="0"/>
              <a:t>It’s about </a:t>
            </a:r>
            <a:r>
              <a:rPr lang="en-US" sz="2400" b="0" dirty="0" err="1" smtClean="0"/>
              <a:t>realetical</a:t>
            </a:r>
            <a:r>
              <a:rPr lang="en-US" sz="2400" b="0" i="0" dirty="0" smtClean="0"/>
              <a:t> induction from 25 years of doing and observing others doing – it’s </a:t>
            </a:r>
            <a:r>
              <a:rPr lang="en-US" sz="2400" b="0" i="0" u="sng" dirty="0" smtClean="0"/>
              <a:t>not</a:t>
            </a:r>
            <a:r>
              <a:rPr lang="en-US" sz="2400" b="0" i="0" dirty="0" smtClean="0"/>
              <a:t> about theoretical deductions about innovation by armchair scholars.</a:t>
            </a:r>
          </a:p>
          <a:p>
            <a:r>
              <a:rPr lang="en-US" sz="2400" b="0" i="0" dirty="0" smtClean="0"/>
              <a:t>It’s about </a:t>
            </a:r>
            <a:r>
              <a:rPr lang="en-US" sz="2400" b="0" dirty="0" smtClean="0"/>
              <a:t>clarification</a:t>
            </a:r>
            <a:r>
              <a:rPr lang="en-US" sz="2400" b="0" i="0" dirty="0" smtClean="0"/>
              <a:t> of terms and constructs underling innovation by grounding them in logic and methods – it’s </a:t>
            </a:r>
            <a:r>
              <a:rPr lang="en-US" sz="2400" b="0" i="0" u="sng" dirty="0" smtClean="0"/>
              <a:t>not</a:t>
            </a:r>
            <a:r>
              <a:rPr lang="en-US" sz="2400" b="0" i="0" dirty="0" smtClean="0"/>
              <a:t> about obfuscation through rhetoric and reflexivity.</a:t>
            </a:r>
          </a:p>
          <a:p>
            <a:endParaRPr lang="en-US" sz="2400" b="0" i="0" dirty="0"/>
          </a:p>
        </p:txBody>
      </p:sp>
    </p:spTree>
    <p:extLst>
      <p:ext uri="{BB962C8B-B14F-4D97-AF65-F5344CB8AC3E}">
        <p14:creationId xmlns:p14="http://schemas.microsoft.com/office/powerpoint/2010/main" val="26918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09800"/>
          </a:xfrm>
        </p:spPr>
        <p:txBody>
          <a:bodyPr/>
          <a:lstStyle/>
          <a:p>
            <a:pPr lvl="0">
              <a:lnSpc>
                <a:spcPts val="3400"/>
              </a:lnSpc>
            </a:pPr>
            <a:r>
              <a:rPr lang="en-US" sz="2400" dirty="0">
                <a:solidFill>
                  <a:srgbClr val="000000"/>
                </a:solidFill>
                <a:ea typeface="+mn-ea"/>
                <a:cs typeface="+mn-cs"/>
              </a:rPr>
              <a:t>“Need to Knowledge (</a:t>
            </a:r>
            <a:r>
              <a:rPr lang="en-US" sz="2400" dirty="0" err="1">
                <a:solidFill>
                  <a:srgbClr val="000000"/>
                </a:solidFill>
                <a:ea typeface="+mn-ea"/>
                <a:cs typeface="+mn-cs"/>
              </a:rPr>
              <a:t>NtK</a:t>
            </a:r>
            <a:r>
              <a:rPr lang="en-US" sz="2400" dirty="0">
                <a:solidFill>
                  <a:srgbClr val="000000"/>
                </a:solidFill>
                <a:ea typeface="+mn-ea"/>
                <a:cs typeface="+mn-cs"/>
              </a:rPr>
              <a:t>) Model: an evidence-based framework for generating technological innovations with socio-economic impacts.”</a:t>
            </a:r>
            <a:br>
              <a:rPr lang="en-US" sz="2400" dirty="0">
                <a:solidFill>
                  <a:srgbClr val="000000"/>
                </a:solidFill>
                <a:ea typeface="+mn-ea"/>
                <a:cs typeface="+mn-cs"/>
              </a:rPr>
            </a:br>
            <a:endParaRPr lang="en-US" dirty="0"/>
          </a:p>
        </p:txBody>
      </p:sp>
      <p:sp>
        <p:nvSpPr>
          <p:cNvPr id="3" name="Content Placeholder 2"/>
          <p:cNvSpPr>
            <a:spLocks noGrp="1"/>
          </p:cNvSpPr>
          <p:nvPr>
            <p:ph idx="1"/>
          </p:nvPr>
        </p:nvSpPr>
        <p:spPr>
          <a:xfrm>
            <a:off x="457200" y="3124200"/>
            <a:ext cx="8229600" cy="2438400"/>
          </a:xfrm>
        </p:spPr>
        <p:txBody>
          <a:bodyPr/>
          <a:lstStyle/>
          <a:p>
            <a:pPr marL="0" indent="0" algn="ctr">
              <a:buNone/>
            </a:pPr>
            <a:r>
              <a:rPr lang="en-US" sz="2400" b="0" i="0" dirty="0" smtClean="0"/>
              <a:t>Flagg, Lane &amp; Lockett (2013)</a:t>
            </a:r>
          </a:p>
          <a:p>
            <a:pPr marL="0" indent="0" algn="ctr">
              <a:buNone/>
            </a:pPr>
            <a:r>
              <a:rPr lang="en-US" sz="2400" b="0" dirty="0" smtClean="0"/>
              <a:t>Implementation Science</a:t>
            </a:r>
          </a:p>
          <a:p>
            <a:pPr marL="0" indent="0" algn="ctr">
              <a:buNone/>
            </a:pPr>
            <a:endParaRPr lang="en-US" sz="2400" b="0" dirty="0" smtClean="0"/>
          </a:p>
          <a:p>
            <a:pPr marL="0" indent="0" algn="ctr">
              <a:buNone/>
            </a:pPr>
            <a:r>
              <a:rPr lang="en-US" sz="2400" b="0" dirty="0">
                <a:hlinkClick r:id="rId2"/>
              </a:rPr>
              <a:t>http://</a:t>
            </a:r>
            <a:r>
              <a:rPr lang="en-US" sz="2400" b="0" dirty="0" smtClean="0">
                <a:hlinkClick r:id="rId2"/>
              </a:rPr>
              <a:t>www.implementationscience.com/content/8/1/21</a:t>
            </a:r>
            <a:endParaRPr lang="en-US" sz="2400" b="0" dirty="0"/>
          </a:p>
        </p:txBody>
      </p:sp>
    </p:spTree>
    <p:extLst>
      <p:ext uri="{BB962C8B-B14F-4D97-AF65-F5344CB8AC3E}">
        <p14:creationId xmlns:p14="http://schemas.microsoft.com/office/powerpoint/2010/main" val="3587791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533400"/>
            <a:ext cx="8229600" cy="1143000"/>
          </a:xfrm>
        </p:spPr>
        <p:txBody>
          <a:bodyPr/>
          <a:lstStyle/>
          <a:p>
            <a:r>
              <a:rPr lang="en-US" sz="3600" smtClean="0"/>
              <a:t>Elements of NtK Model</a:t>
            </a:r>
          </a:p>
        </p:txBody>
      </p:sp>
      <p:sp>
        <p:nvSpPr>
          <p:cNvPr id="17411" name="Content Placeholder 2"/>
          <p:cNvSpPr>
            <a:spLocks noGrp="1"/>
          </p:cNvSpPr>
          <p:nvPr>
            <p:ph idx="1"/>
          </p:nvPr>
        </p:nvSpPr>
        <p:spPr>
          <a:xfrm>
            <a:off x="457200" y="1828800"/>
            <a:ext cx="8229600" cy="4525963"/>
          </a:xfrm>
        </p:spPr>
        <p:txBody>
          <a:bodyPr/>
          <a:lstStyle/>
          <a:p>
            <a:pPr>
              <a:buClr>
                <a:schemeClr val="accent2"/>
              </a:buClr>
            </a:pPr>
            <a:r>
              <a:rPr lang="en-US" sz="2800" b="0" i="0" dirty="0" smtClean="0"/>
              <a:t>Full range of activities includes 3 Phases, 9 Stages &amp; Gates, Steps, Tasks and Tips.</a:t>
            </a:r>
          </a:p>
          <a:p>
            <a:pPr>
              <a:buClr>
                <a:schemeClr val="accent2"/>
              </a:buClr>
            </a:pPr>
            <a:r>
              <a:rPr lang="en-US" sz="2800" b="0" i="0" dirty="0" smtClean="0"/>
              <a:t>Supported by primary/secondary findings (scoping review of 250+ research and practice articles), and A/T case examples.</a:t>
            </a:r>
          </a:p>
          <a:p>
            <a:pPr>
              <a:buClr>
                <a:schemeClr val="accent2"/>
              </a:buClr>
            </a:pPr>
            <a:r>
              <a:rPr lang="en-US" sz="2800" b="0" i="0" dirty="0" smtClean="0"/>
              <a:t>Logic Model orientation – “Begin with the end in mind” (Stephen Covey), and work backwards through process to achieve it.</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down)">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down)">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 S&amp;G" descr="Evidence milestones; Reseaerch discovery; Development invention; Production innov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73" y="533401"/>
            <a:ext cx="8218627" cy="367589"/>
          </a:xfrm>
          <a:prstGeom prst="rect">
            <a:avLst/>
          </a:prstGeom>
        </p:spPr>
      </p:pic>
      <p:pic>
        <p:nvPicPr>
          <p:cNvPr id="17" name="PI" descr="Production innov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533400"/>
            <a:ext cx="2049918" cy="620960"/>
          </a:xfrm>
          <a:prstGeom prst="rect">
            <a:avLst/>
          </a:prstGeom>
        </p:spPr>
      </p:pic>
      <p:pic>
        <p:nvPicPr>
          <p:cNvPr id="16" name="DI" descr="Development inven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33400"/>
            <a:ext cx="2072363" cy="613480"/>
          </a:xfrm>
          <a:prstGeom prst="rect">
            <a:avLst/>
          </a:prstGeom>
        </p:spPr>
      </p:pic>
      <p:pic>
        <p:nvPicPr>
          <p:cNvPr id="15" name="RD" descr="Research discover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9637" y="533400"/>
            <a:ext cx="2072363" cy="609738"/>
          </a:xfrm>
          <a:prstGeom prst="rect">
            <a:avLst/>
          </a:prstGeom>
        </p:spPr>
      </p:pic>
      <p:pic>
        <p:nvPicPr>
          <p:cNvPr id="14" name="EM" descr="Evidence mileston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156" y="533262"/>
            <a:ext cx="2057400" cy="609738"/>
          </a:xfrm>
          <a:prstGeom prst="rect">
            <a:avLst/>
          </a:prstGeom>
        </p:spPr>
      </p:pic>
      <p:sp>
        <p:nvSpPr>
          <p:cNvPr id="3" name="Title 2" hidden="1"/>
          <p:cNvSpPr>
            <a:spLocks noGrp="1"/>
          </p:cNvSpPr>
          <p:nvPr>
            <p:ph type="title"/>
          </p:nvPr>
        </p:nvSpPr>
        <p:spPr/>
        <p:txBody>
          <a:bodyPr/>
          <a:lstStyle/>
          <a:p>
            <a:r>
              <a:rPr lang="en-US" sz="2400" dirty="0">
                <a:solidFill>
                  <a:srgbClr val="000000"/>
                </a:solidFill>
              </a:rPr>
              <a:t>Evidence milestones; research discovery; development invention; production innovation.</a:t>
            </a:r>
            <a:endParaRPr lang="en-US" dirty="0"/>
          </a:p>
        </p:txBody>
      </p:sp>
    </p:spTree>
    <p:extLst>
      <p:ext uri="{BB962C8B-B14F-4D97-AF65-F5344CB8AC3E}">
        <p14:creationId xmlns:p14="http://schemas.microsoft.com/office/powerpoint/2010/main" val="370904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ages 7, 8 and 9."/>
          <p:cNvPicPr>
            <a:picLocks noChangeAspect="1"/>
          </p:cNvPicPr>
          <p:nvPr/>
        </p:nvPicPr>
        <p:blipFill>
          <a:blip r:embed="rId2" cstate="print"/>
          <a:stretch>
            <a:fillRect/>
          </a:stretch>
        </p:blipFill>
        <p:spPr>
          <a:xfrm>
            <a:off x="1384402" y="5091989"/>
            <a:ext cx="7315200" cy="1665293"/>
          </a:xfrm>
          <a:prstGeom prst="rect">
            <a:avLst/>
          </a:prstGeom>
        </p:spPr>
      </p:pic>
      <p:pic>
        <p:nvPicPr>
          <p:cNvPr id="9" name="Picture 8" descr="Stages 4, 5 and 6."/>
          <p:cNvPicPr>
            <a:picLocks noChangeAspect="1"/>
          </p:cNvPicPr>
          <p:nvPr/>
        </p:nvPicPr>
        <p:blipFill>
          <a:blip r:embed="rId3" cstate="print"/>
          <a:stretch>
            <a:fillRect/>
          </a:stretch>
        </p:blipFill>
        <p:spPr>
          <a:xfrm>
            <a:off x="1384402" y="3034589"/>
            <a:ext cx="7315200" cy="2011542"/>
          </a:xfrm>
          <a:prstGeom prst="rect">
            <a:avLst/>
          </a:prstGeom>
        </p:spPr>
      </p:pic>
      <p:pic>
        <p:nvPicPr>
          <p:cNvPr id="7" name="Picture 6" descr="Stages 1, 2 and 3."/>
          <p:cNvPicPr>
            <a:picLocks noChangeAspect="1"/>
          </p:cNvPicPr>
          <p:nvPr/>
        </p:nvPicPr>
        <p:blipFill>
          <a:blip r:embed="rId4" cstate="print"/>
          <a:stretch>
            <a:fillRect/>
          </a:stretch>
        </p:blipFill>
        <p:spPr>
          <a:xfrm>
            <a:off x="1406346" y="977189"/>
            <a:ext cx="7315200" cy="2017606"/>
          </a:xfrm>
          <a:prstGeom prst="rect">
            <a:avLst/>
          </a:prstGeom>
        </p:spPr>
      </p:pic>
      <p:pic>
        <p:nvPicPr>
          <p:cNvPr id="6" name="Picture 5" descr="Innovation; invention and discovery."/>
          <p:cNvPicPr>
            <a:picLocks noChangeAspect="1"/>
          </p:cNvPicPr>
          <p:nvPr/>
        </p:nvPicPr>
        <p:blipFill>
          <a:blip r:embed="rId5" cstate="print"/>
          <a:stretch>
            <a:fillRect/>
          </a:stretch>
        </p:blipFill>
        <p:spPr>
          <a:xfrm>
            <a:off x="457200" y="977189"/>
            <a:ext cx="877824" cy="5771693"/>
          </a:xfrm>
          <a:prstGeom prst="rect">
            <a:avLst/>
          </a:prstGeom>
        </p:spPr>
      </p:pic>
      <p:pic>
        <p:nvPicPr>
          <p:cNvPr id="5" name="Picture 4" descr="Phases, stages and gates."/>
          <p:cNvPicPr>
            <a:picLocks noChangeAspect="1"/>
          </p:cNvPicPr>
          <p:nvPr/>
        </p:nvPicPr>
        <p:blipFill>
          <a:blip r:embed="rId6" cstate="print"/>
          <a:stretch>
            <a:fillRect/>
          </a:stretch>
        </p:blipFill>
        <p:spPr>
          <a:xfrm>
            <a:off x="468172" y="533400"/>
            <a:ext cx="8229600" cy="368080"/>
          </a:xfrm>
          <a:prstGeom prst="rect">
            <a:avLst/>
          </a:prstGeom>
        </p:spPr>
      </p:pic>
      <p:sp>
        <p:nvSpPr>
          <p:cNvPr id="2" name="Title 1"/>
          <p:cNvSpPr>
            <a:spLocks noGrp="1"/>
          </p:cNvSpPr>
          <p:nvPr>
            <p:ph type="title"/>
          </p:nvPr>
        </p:nvSpPr>
        <p:spPr>
          <a:xfrm>
            <a:off x="457200" y="0"/>
            <a:ext cx="8229600" cy="609600"/>
          </a:xfrm>
        </p:spPr>
        <p:txBody>
          <a:bodyPr/>
          <a:lstStyle/>
          <a:p>
            <a:r>
              <a:rPr lang="en-US" sz="1800" kern="1200" dirty="0">
                <a:solidFill>
                  <a:srgbClr val="000000"/>
                </a:solidFill>
              </a:rPr>
              <a:t>Need to Knowledge (</a:t>
            </a:r>
            <a:r>
              <a:rPr lang="en-US" sz="1800" kern="1200" dirty="0" err="1">
                <a:solidFill>
                  <a:srgbClr val="000000"/>
                </a:solidFill>
              </a:rPr>
              <a:t>NtK</a:t>
            </a:r>
            <a:r>
              <a:rPr lang="en-US" sz="1800" kern="1200" dirty="0">
                <a:solidFill>
                  <a:srgbClr val="000000"/>
                </a:solidFill>
              </a:rPr>
              <a:t>) Model for Technological Innovations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ppt_x"/>
                                          </p:val>
                                        </p:tav>
                                        <p:tav tm="100000">
                                          <p:val>
                                            <p:strVal val="#ppt_x"/>
                                          </p:val>
                                        </p:tav>
                                      </p:tavLst>
                                    </p:anim>
                                    <p:anim calcmode="lin" valueType="num">
                                      <p:cBhvr additive="base">
                                        <p:cTn id="3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81000" y="1524000"/>
            <a:ext cx="8534400" cy="4572000"/>
          </a:xfrm>
        </p:spPr>
        <p:txBody>
          <a:bodyPr/>
          <a:lstStyle/>
          <a:p>
            <a:pPr>
              <a:buClr>
                <a:schemeClr val="accent2"/>
              </a:buClr>
            </a:pPr>
            <a:r>
              <a:rPr lang="en-US" sz="2400" dirty="0" smtClean="0"/>
              <a:t>Orientation</a:t>
            </a:r>
            <a:r>
              <a:rPr lang="en-US" sz="2400" b="0" i="0" dirty="0" smtClean="0"/>
              <a:t> – </a:t>
            </a:r>
            <a:r>
              <a:rPr lang="en-US" sz="2200" b="0" i="0" dirty="0" smtClean="0"/>
              <a:t>Actors engaged in innovation “need to know”:  Problem/Solution; Methods/Outputs; Stakeholder roles; and Goal in context of beneficial socio-economic impacts. </a:t>
            </a:r>
          </a:p>
          <a:p>
            <a:pPr>
              <a:buClr>
                <a:schemeClr val="accent2"/>
              </a:buClr>
            </a:pPr>
            <a:r>
              <a:rPr lang="en-US" sz="2400" dirty="0" smtClean="0"/>
              <a:t>Integration</a:t>
            </a:r>
            <a:r>
              <a:rPr lang="en-US" sz="2400" b="0" i="0" dirty="0" smtClean="0"/>
              <a:t> – </a:t>
            </a:r>
            <a:r>
              <a:rPr lang="en-US" sz="2200" b="0" i="0" dirty="0" smtClean="0"/>
              <a:t>Product Development Managers Association (PDMA) New Product Development practices (implementation); Canadian Institutes of Health Research (CIHR) Knowledge to Action Model (communication).</a:t>
            </a:r>
          </a:p>
          <a:p>
            <a:pPr>
              <a:buClr>
                <a:schemeClr val="accent2"/>
              </a:buClr>
            </a:pPr>
            <a:r>
              <a:rPr lang="en-US" sz="2400" dirty="0" smtClean="0"/>
              <a:t>Validation</a:t>
            </a:r>
            <a:r>
              <a:rPr lang="en-US" sz="2400" b="0" i="0" dirty="0" smtClean="0"/>
              <a:t> – </a:t>
            </a:r>
            <a:r>
              <a:rPr lang="en-US" sz="2200" b="0" i="0" dirty="0" smtClean="0"/>
              <a:t>Stage-Gate structure populated with supporting evidence (1,000+ excerpts) from scoping review of academic and industry literature       , along with links to tools for completing recommended technical and market analyses         .</a:t>
            </a:r>
            <a:r>
              <a:rPr lang="en-US" sz="2400" b="0" i="0" dirty="0" smtClean="0"/>
              <a:t> </a:t>
            </a:r>
          </a:p>
        </p:txBody>
      </p:sp>
      <p:pic>
        <p:nvPicPr>
          <p:cNvPr id="4" name="Picture 3" descr="Magnifying glass."/>
          <p:cNvPicPr>
            <a:picLocks noChangeAspect="1"/>
          </p:cNvPicPr>
          <p:nvPr/>
        </p:nvPicPr>
        <p:blipFill>
          <a:blip r:embed="rId2" cstate="print"/>
          <a:stretch>
            <a:fillRect/>
          </a:stretch>
        </p:blipFill>
        <p:spPr>
          <a:xfrm>
            <a:off x="3581400" y="5029200"/>
            <a:ext cx="457200" cy="457200"/>
          </a:xfrm>
          <a:prstGeom prst="rect">
            <a:avLst/>
          </a:prstGeom>
        </p:spPr>
      </p:pic>
      <p:pic>
        <p:nvPicPr>
          <p:cNvPr id="5" name="Picture 4" descr="Toolbox."/>
          <p:cNvPicPr>
            <a:picLocks noChangeAspect="1"/>
          </p:cNvPicPr>
          <p:nvPr/>
        </p:nvPicPr>
        <p:blipFill>
          <a:blip r:embed="rId3" cstate="print"/>
          <a:stretch>
            <a:fillRect/>
          </a:stretch>
        </p:blipFill>
        <p:spPr>
          <a:xfrm>
            <a:off x="7924800" y="5334000"/>
            <a:ext cx="609486" cy="609486"/>
          </a:xfrm>
          <a:prstGeom prst="rect">
            <a:avLst/>
          </a:prstGeom>
        </p:spPr>
      </p:pic>
      <p:sp>
        <p:nvSpPr>
          <p:cNvPr id="33793" name="Title 1"/>
          <p:cNvSpPr>
            <a:spLocks noGrp="1"/>
          </p:cNvSpPr>
          <p:nvPr>
            <p:ph type="title"/>
          </p:nvPr>
        </p:nvSpPr>
        <p:spPr>
          <a:xfrm>
            <a:off x="457200" y="762000"/>
            <a:ext cx="8229600" cy="838200"/>
          </a:xfrm>
        </p:spPr>
        <p:txBody>
          <a:bodyPr/>
          <a:lstStyle/>
          <a:p>
            <a:r>
              <a:rPr lang="en-US" sz="3600" dirty="0" smtClean="0"/>
              <a:t>Need to Knowledge (NtK) Model</a:t>
            </a:r>
            <a:br>
              <a:rPr lang="en-US" sz="3600" dirty="0" smtClean="0"/>
            </a:br>
            <a:endParaRPr lang="en-US" sz="2400"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20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20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20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Need to Knowledge Model</a:t>
            </a:r>
            <a:endParaRPr lang="en-US" dirty="0"/>
          </a:p>
        </p:txBody>
      </p:sp>
      <p:sp>
        <p:nvSpPr>
          <p:cNvPr id="5" name="Subtitle 4"/>
          <p:cNvSpPr>
            <a:spLocks noGrp="1"/>
          </p:cNvSpPr>
          <p:nvPr>
            <p:ph type="subTitle" idx="1"/>
          </p:nvPr>
        </p:nvSpPr>
        <p:spPr/>
        <p:txBody>
          <a:bodyPr/>
          <a:lstStyle/>
          <a:p>
            <a:r>
              <a:rPr lang="en-US" dirty="0" smtClean="0">
                <a:hlinkClick r:id="rId2"/>
              </a:rPr>
              <a:t>http://kt4tt.buffalo.edu/knowledgebase/model.php</a:t>
            </a:r>
            <a:endParaRPr lang="en-US" sz="2800" b="0"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sz="3600" dirty="0" smtClean="0"/>
              <a:t>What do Publications say?</a:t>
            </a:r>
            <a:endParaRPr lang="en-US" sz="3600" dirty="0"/>
          </a:p>
        </p:txBody>
      </p:sp>
      <p:sp>
        <p:nvSpPr>
          <p:cNvPr id="3" name="Content Placeholder 2"/>
          <p:cNvSpPr>
            <a:spLocks noGrp="1"/>
          </p:cNvSpPr>
          <p:nvPr>
            <p:ph idx="1"/>
          </p:nvPr>
        </p:nvSpPr>
        <p:spPr>
          <a:xfrm>
            <a:off x="457200" y="1371600"/>
            <a:ext cx="8229600" cy="4754563"/>
          </a:xfrm>
        </p:spPr>
        <p:txBody>
          <a:bodyPr/>
          <a:lstStyle/>
          <a:p>
            <a:r>
              <a:rPr lang="en-US" sz="2800" b="0" i="0" dirty="0" smtClean="0"/>
              <a:t>Literature from both Industry and Academia converge on “Best Practices” in New Product Development, where due diligence supplants </a:t>
            </a:r>
            <a:r>
              <a:rPr lang="en-US" sz="2800" b="0" dirty="0" smtClean="0"/>
              <a:t>ad hoc</a:t>
            </a:r>
            <a:r>
              <a:rPr lang="en-US" sz="2800" b="0" i="0" dirty="0" smtClean="0"/>
              <a:t> approaches and tests assumptions.</a:t>
            </a:r>
          </a:p>
          <a:p>
            <a:r>
              <a:rPr lang="en-US" sz="2800" b="0" i="0" dirty="0" smtClean="0"/>
              <a:t>Steps/Activities/Tips all point toward Best Practices validated through numerous iterations under a variety of field conditions.</a:t>
            </a:r>
          </a:p>
          <a:p>
            <a:r>
              <a:rPr lang="en-US" sz="2800" b="0" i="0" dirty="0" smtClean="0"/>
              <a:t>Stage/Step level activity do not require a linear progression, but Decision Gates cannot be properly addressed without them.</a:t>
            </a:r>
          </a:p>
          <a:p>
            <a:endParaRPr lang="en-US" sz="2800" b="0" i="0" dirty="0" smtClean="0"/>
          </a:p>
          <a:p>
            <a:endParaRPr lang="en-US"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209800"/>
            <a:ext cx="8229600" cy="3916363"/>
          </a:xfrm>
        </p:spPr>
        <p:txBody>
          <a:bodyPr/>
          <a:lstStyle/>
          <a:p>
            <a:r>
              <a:rPr lang="en-US" sz="2400" b="0" dirty="0" smtClean="0"/>
              <a:t>Literature Search; Scoping Review &amp; Narrative Synthesis for Scholarly and Industry publications from 1985 - 2010.</a:t>
            </a:r>
          </a:p>
          <a:p>
            <a:r>
              <a:rPr lang="en-US" sz="2400" b="0" dirty="0" smtClean="0"/>
              <a:t>Over 800 excerpts from over 200 journal articles – out of 1,500 screened -- substantiate stage/gate model.</a:t>
            </a:r>
          </a:p>
          <a:p>
            <a:r>
              <a:rPr lang="en-US" sz="2400" b="0" dirty="0" smtClean="0"/>
              <a:t>Excerpts cluster differently for each Phase of R/D/P.</a:t>
            </a:r>
          </a:p>
          <a:p>
            <a:r>
              <a:rPr lang="en-US" sz="2400" b="0" dirty="0" smtClean="0"/>
              <a:t>Review aggregated findings: </a:t>
            </a:r>
            <a:r>
              <a:rPr lang="en-US" sz="2400" b="0" dirty="0" smtClean="0">
                <a:hlinkClick r:id="rId2"/>
              </a:rPr>
              <a:t>http://kt4tt.buffalo.edu/knowledgebase/research.php?model=3</a:t>
            </a:r>
            <a:endParaRPr lang="en-US" sz="2400" b="0" dirty="0" smtClean="0"/>
          </a:p>
          <a:p>
            <a:endParaRPr lang="en-US" sz="2400" b="0" dirty="0" smtClean="0"/>
          </a:p>
          <a:p>
            <a:pPr>
              <a:buNone/>
            </a:pPr>
            <a:endParaRPr lang="en-US" sz="2400" b="0" dirty="0"/>
          </a:p>
        </p:txBody>
      </p:sp>
      <p:pic>
        <p:nvPicPr>
          <p:cNvPr id="4" name="Picture 3" descr="Magnifying glass."/>
          <p:cNvPicPr>
            <a:picLocks noChangeAspect="1"/>
          </p:cNvPicPr>
          <p:nvPr/>
        </p:nvPicPr>
        <p:blipFill>
          <a:blip r:embed="rId3" cstate="print"/>
          <a:stretch>
            <a:fillRect/>
          </a:stretch>
        </p:blipFill>
        <p:spPr>
          <a:xfrm>
            <a:off x="4038600" y="1143000"/>
            <a:ext cx="1143000" cy="1143000"/>
          </a:xfrm>
          <a:prstGeom prst="rect">
            <a:avLst/>
          </a:prstGeom>
        </p:spPr>
      </p:pic>
      <p:sp>
        <p:nvSpPr>
          <p:cNvPr id="5" name="Title 4"/>
          <p:cNvSpPr>
            <a:spLocks noGrp="1"/>
          </p:cNvSpPr>
          <p:nvPr>
            <p:ph type="title"/>
          </p:nvPr>
        </p:nvSpPr>
        <p:spPr>
          <a:xfrm>
            <a:off x="457200" y="274638"/>
            <a:ext cx="8229600" cy="1782762"/>
          </a:xfrm>
        </p:spPr>
        <p:txBody>
          <a:bodyPr/>
          <a:lstStyle/>
          <a:p>
            <a:r>
              <a:rPr lang="en-US" sz="3200" dirty="0" smtClean="0"/>
              <a:t/>
            </a:r>
            <a:br>
              <a:rPr lang="en-US" sz="3200" dirty="0" smtClean="0"/>
            </a:br>
            <a:r>
              <a:rPr lang="en-US" sz="3200" dirty="0" smtClean="0"/>
              <a:t>Evidence from Scoping Review</a:t>
            </a:r>
            <a:br>
              <a:rPr lang="en-US" sz="3200" dirty="0" smtClean="0"/>
            </a:br>
            <a:r>
              <a:rPr lang="en-US" sz="3200" dirty="0" smtClean="0"/>
              <a:t/>
            </a:r>
            <a:br>
              <a:rPr lang="en-US" sz="3200" dirty="0" smtClean="0"/>
            </a:b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Cross functional teams/integration 19. Market conditions 18. NPD process 15. Consumer needs identification 13. Stakeholder involvement 13. NPD proficiency 12. Preliminary assessments 10."/>
          <p:cNvGraphicFramePr/>
          <p:nvPr>
            <p:extLst>
              <p:ext uri="{D42A27DB-BD31-4B8C-83A1-F6EECF244321}">
                <p14:modId xmlns:p14="http://schemas.microsoft.com/office/powerpoint/2010/main" val="1648248219"/>
              </p:ext>
            </p:extLst>
          </p:nvPr>
        </p:nvGraphicFramePr>
        <p:xfrm>
          <a:off x="457200" y="914400"/>
          <a:ext cx="8229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1066800"/>
            <a:ext cx="8229600" cy="533400"/>
          </a:xfrm>
        </p:spPr>
        <p:txBody>
          <a:bodyPr/>
          <a:lstStyle/>
          <a:p>
            <a:pPr>
              <a:defRPr sz="1200" b="1" i="0" u="none" strike="noStrike" kern="1200" baseline="0">
                <a:solidFill>
                  <a:srgbClr val="000000"/>
                </a:solidFill>
                <a:latin typeface="Arial" pitchFamily="34" charset="0"/>
                <a:ea typeface="+mn-ea"/>
                <a:cs typeface="Arial" pitchFamily="34" charset="0"/>
              </a:defRPr>
            </a:pPr>
            <a:r>
              <a:rPr lang="en-US" sz="1600" dirty="0">
                <a:latin typeface="Arial" pitchFamily="34" charset="0"/>
                <a:cs typeface="Arial" pitchFamily="34" charset="0"/>
              </a:rPr>
              <a:t>Number of Excerpts by Code in the Research/Discovery Phase  </a:t>
            </a:r>
            <a:br>
              <a:rPr lang="en-US" sz="1600" dirty="0">
                <a:latin typeface="Arial" pitchFamily="34" charset="0"/>
                <a:cs typeface="Arial" pitchFamily="34" charset="0"/>
              </a:rPr>
            </a:b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Tools 16. Cross function teams/integration 15. Stakeholder involvement 11. Communication/feedback 10. Consumer needs identification 9. Market conditions 9."/>
          <p:cNvGraphicFramePr/>
          <p:nvPr>
            <p:extLst>
              <p:ext uri="{D42A27DB-BD31-4B8C-83A1-F6EECF244321}">
                <p14:modId xmlns:p14="http://schemas.microsoft.com/office/powerpoint/2010/main" val="428871810"/>
              </p:ext>
            </p:extLst>
          </p:nvPr>
        </p:nvGraphicFramePr>
        <p:xfrm>
          <a:off x="228600" y="838200"/>
          <a:ext cx="8610600" cy="525779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457200"/>
            <a:ext cx="8229600" cy="1143000"/>
          </a:xfrm>
        </p:spPr>
        <p:txBody>
          <a:bodyPr/>
          <a:lstStyle/>
          <a:p>
            <a:r>
              <a:rPr lang="en-US" sz="1600" kern="1200" dirty="0">
                <a:solidFill>
                  <a:srgbClr val="000000"/>
                </a:solidFill>
              </a:rPr>
              <a:t>Number of Excerpts by Code in the Development/Invention </a:t>
            </a:r>
            <a:r>
              <a:rPr lang="en-US" sz="1600" kern="1200" dirty="0" smtClean="0">
                <a:solidFill>
                  <a:srgbClr val="000000"/>
                </a:solidFill>
              </a:rPr>
              <a:t>Phase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sz="2800" dirty="0" smtClean="0"/>
              <a:t>Public Support for Knowledge Creation</a:t>
            </a:r>
            <a:endParaRPr lang="en-US" sz="2800" dirty="0"/>
          </a:p>
        </p:txBody>
      </p:sp>
      <p:sp>
        <p:nvSpPr>
          <p:cNvPr id="3" name="Content Placeholder 2"/>
          <p:cNvSpPr>
            <a:spLocks noGrp="1"/>
          </p:cNvSpPr>
          <p:nvPr>
            <p:ph idx="1"/>
          </p:nvPr>
        </p:nvSpPr>
        <p:spPr>
          <a:xfrm>
            <a:off x="457200" y="1295400"/>
            <a:ext cx="8534400" cy="4648201"/>
          </a:xfrm>
        </p:spPr>
        <p:txBody>
          <a:bodyPr/>
          <a:lstStyle/>
          <a:p>
            <a:pPr marL="342900" lvl="1" indent="-342900">
              <a:buFontTx/>
              <a:buChar char="•"/>
            </a:pPr>
            <a:r>
              <a:rPr lang="en-US" sz="2000" dirty="0" smtClean="0"/>
              <a:t>Grant-based Scientific Research</a:t>
            </a:r>
            <a:r>
              <a:rPr lang="en-US" sz="2000" i="0" dirty="0" smtClean="0"/>
              <a:t> Programs </a:t>
            </a:r>
            <a:r>
              <a:rPr lang="en-US" sz="2000" b="0" i="0" dirty="0" smtClean="0"/>
              <a:t>– Exploration to discover new  knowledge about physical world (science/medicine).  	</a:t>
            </a:r>
            <a:r>
              <a:rPr lang="en-US" sz="2000" b="0" i="1" dirty="0" smtClean="0">
                <a:solidFill>
                  <a:srgbClr val="0000FF"/>
                </a:solidFill>
              </a:rPr>
              <a:t>Grant-based Scholarship → Peer System → Publish for Tenure</a:t>
            </a:r>
            <a:r>
              <a:rPr lang="en-US" sz="2000" b="0" dirty="0" smtClean="0">
                <a:solidFill>
                  <a:srgbClr val="0000FF"/>
                </a:solidFill>
              </a:rPr>
              <a:t>.</a:t>
            </a:r>
          </a:p>
          <a:p>
            <a:pPr marL="342900" lvl="1" indent="-342900">
              <a:buFontTx/>
              <a:buChar char="•"/>
            </a:pPr>
            <a:r>
              <a:rPr lang="en-US" sz="2000" dirty="0" smtClean="0"/>
              <a:t>Contract R&amp;D for Production Programs</a:t>
            </a:r>
            <a:r>
              <a:rPr lang="en-US" sz="2000" b="0" dirty="0" smtClean="0"/>
              <a:t> – Application of S&amp;E to deliver specified products with national value (defense/energy):  	</a:t>
            </a:r>
            <a:r>
              <a:rPr lang="en-US" sz="2000" b="0" i="1" dirty="0" smtClean="0">
                <a:solidFill>
                  <a:srgbClr val="008000"/>
                </a:solidFill>
              </a:rPr>
              <a:t>Contract Production → Performance Specs → Sell for Profit.</a:t>
            </a:r>
          </a:p>
          <a:p>
            <a:pPr>
              <a:buNone/>
            </a:pPr>
            <a:r>
              <a:rPr lang="en-US" sz="2000" b="0" dirty="0" smtClean="0">
                <a:solidFill>
                  <a:srgbClr val="00B050"/>
                </a:solidFill>
              </a:rPr>
              <a:t>-    	</a:t>
            </a:r>
            <a:r>
              <a:rPr lang="en-US" sz="2000" b="0" dirty="0" smtClean="0"/>
              <a:t>BOTH of t</a:t>
            </a:r>
            <a:r>
              <a:rPr lang="en-US" sz="1800" b="0" dirty="0" smtClean="0"/>
              <a:t>hese programs work well - because their respective expectations, systems and incentives are closely and properly aligned. </a:t>
            </a:r>
          </a:p>
          <a:p>
            <a:r>
              <a:rPr lang="en-US" sz="2000" dirty="0" smtClean="0"/>
              <a:t>Sponsored “R&amp;D” for “S&amp;T” Innovation</a:t>
            </a:r>
            <a:r>
              <a:rPr lang="en-US" sz="2000" i="0" dirty="0" smtClean="0"/>
              <a:t> </a:t>
            </a:r>
            <a:r>
              <a:rPr lang="en-US" sz="2000" b="0" i="0" dirty="0" smtClean="0"/>
              <a:t>– Generate S&amp;E outputs for commercial exploitation to generate beneficial socio-economic impacts.                                                            	</a:t>
            </a:r>
            <a:r>
              <a:rPr lang="en-US" sz="2000" b="0" dirty="0" smtClean="0">
                <a:solidFill>
                  <a:srgbClr val="FF0000"/>
                </a:solidFill>
              </a:rPr>
              <a:t>Scholarly outputs for tenure ≠ Corporate requirements for profit</a:t>
            </a:r>
            <a:r>
              <a:rPr lang="en-US" sz="2000" i="0" dirty="0" smtClean="0">
                <a:solidFill>
                  <a:srgbClr val="FF0000"/>
                </a:solidFill>
              </a:rPr>
              <a:t> </a:t>
            </a:r>
            <a:endParaRPr lang="en-US" sz="2000" b="0" i="0" dirty="0" smtClean="0">
              <a:solidFill>
                <a:srgbClr val="FF0000"/>
              </a:solidFill>
            </a:endParaRPr>
          </a:p>
          <a:p>
            <a:pPr lvl="1">
              <a:buFontTx/>
              <a:buChar char="-"/>
            </a:pPr>
            <a:r>
              <a:rPr lang="en-US" sz="1800" b="0" i="0" dirty="0" smtClean="0">
                <a:solidFill>
                  <a:srgbClr val="000000"/>
                </a:solidFill>
              </a:rPr>
              <a:t>HYBRID programs have many </a:t>
            </a:r>
            <a:r>
              <a:rPr lang="en-US" sz="1800" b="0" dirty="0" smtClean="0">
                <a:solidFill>
                  <a:srgbClr val="000000"/>
                </a:solidFill>
              </a:rPr>
              <a:t>problems because their expectations, systems and incentives are misaligned or even incongruent!                                  </a:t>
            </a:r>
            <a:endParaRPr lang="en-US" sz="1800" i="0" dirty="0" smtClean="0">
              <a:solidFill>
                <a:srgbClr val="000000"/>
              </a:solidFill>
            </a:endParaRPr>
          </a:p>
          <a:p>
            <a:pPr>
              <a:buFontTx/>
              <a:buChar char="-"/>
            </a:pPr>
            <a:endParaRPr lang="en-US" sz="2000" b="0" dirty="0" smtClean="0">
              <a:solidFill>
                <a:srgbClr val="FF0000"/>
              </a:solidFill>
            </a:endParaRPr>
          </a:p>
          <a:p>
            <a:endParaRPr lang="en-US" sz="2000" dirty="0" smtClean="0"/>
          </a:p>
        </p:txBody>
      </p:sp>
    </p:spTree>
    <p:extLst>
      <p:ext uri="{BB962C8B-B14F-4D97-AF65-F5344CB8AC3E}">
        <p14:creationId xmlns:p14="http://schemas.microsoft.com/office/powerpoint/2010/main" val="24290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Tools 11. Cross functional teams/integration 7. NPD process 7. Lead time/time to market 5. Stage-gate 5. Sales or profits 4. Market conditions 4."/>
          <p:cNvGraphicFramePr/>
          <p:nvPr>
            <p:extLst>
              <p:ext uri="{D42A27DB-BD31-4B8C-83A1-F6EECF244321}">
                <p14:modId xmlns:p14="http://schemas.microsoft.com/office/powerpoint/2010/main" val="1240518142"/>
              </p:ext>
            </p:extLst>
          </p:nvPr>
        </p:nvGraphicFramePr>
        <p:xfrm>
          <a:off x="381000" y="685800"/>
          <a:ext cx="8305799"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381000"/>
            <a:ext cx="8229600" cy="1143000"/>
          </a:xfrm>
        </p:spPr>
        <p:txBody>
          <a:bodyPr/>
          <a:lstStyle/>
          <a:p>
            <a:r>
              <a:rPr lang="en-US" sz="1600" kern="1200" dirty="0">
                <a:solidFill>
                  <a:srgbClr val="000000"/>
                </a:solidFill>
                <a:latin typeface="Arial" pitchFamily="34" charset="0"/>
                <a:cs typeface="Arial" pitchFamily="34" charset="0"/>
              </a:rPr>
              <a:t>Number of Excerpts by Code in the Production/Innovation Phase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4525963"/>
          </a:xfrm>
        </p:spPr>
        <p:txBody>
          <a:bodyPr/>
          <a:lstStyle/>
          <a:p>
            <a:pPr algn="ctr">
              <a:buNone/>
            </a:pPr>
            <a:r>
              <a:rPr lang="en-US" i="0" dirty="0" smtClean="0"/>
              <a:t>Go to tools for Technical, Marketing </a:t>
            </a:r>
          </a:p>
          <a:p>
            <a:pPr algn="ctr">
              <a:buNone/>
            </a:pPr>
            <a:r>
              <a:rPr lang="en-US" i="0" dirty="0" smtClean="0"/>
              <a:t>and Customer Analyses</a:t>
            </a:r>
          </a:p>
          <a:p>
            <a:pPr algn="ctr">
              <a:buNone/>
            </a:pPr>
            <a:endParaRPr lang="en-US" i="0" dirty="0" smtClean="0"/>
          </a:p>
          <a:p>
            <a:pPr algn="ctr">
              <a:buNone/>
            </a:pPr>
            <a:endParaRPr lang="en-US" i="0" dirty="0" smtClean="0"/>
          </a:p>
          <a:p>
            <a:pPr algn="ctr">
              <a:buNone/>
            </a:pPr>
            <a:r>
              <a:rPr lang="en-US" sz="2400" i="0" dirty="0" smtClean="0">
                <a:hlinkClick r:id="rId2"/>
              </a:rPr>
              <a:t>http://kt4tt.buffalo.edu/knowledgebase/model.php</a:t>
            </a:r>
            <a:endParaRPr lang="en-US" sz="2400" b="0" i="0" dirty="0" smtClean="0"/>
          </a:p>
          <a:p>
            <a:pPr algn="ctr">
              <a:buNone/>
            </a:pPr>
            <a:endParaRPr lang="en-US" i="0" dirty="0"/>
          </a:p>
        </p:txBody>
      </p:sp>
      <p:pic>
        <p:nvPicPr>
          <p:cNvPr id="4" name="Picture 3" descr="Toolbox."/>
          <p:cNvPicPr>
            <a:picLocks noChangeAspect="1"/>
          </p:cNvPicPr>
          <p:nvPr/>
        </p:nvPicPr>
        <p:blipFill>
          <a:blip r:embed="rId3" cstate="print"/>
          <a:stretch>
            <a:fillRect/>
          </a:stretch>
        </p:blipFill>
        <p:spPr>
          <a:xfrm>
            <a:off x="3962400" y="3398837"/>
            <a:ext cx="1371600" cy="1371600"/>
          </a:xfrm>
          <a:prstGeom prst="rect">
            <a:avLst/>
          </a:prstGeom>
        </p:spPr>
      </p:pic>
      <p:sp>
        <p:nvSpPr>
          <p:cNvPr id="2" name="Title 1"/>
          <p:cNvSpPr>
            <a:spLocks noGrp="1"/>
          </p:cNvSpPr>
          <p:nvPr>
            <p:ph type="title"/>
          </p:nvPr>
        </p:nvSpPr>
        <p:spPr>
          <a:xfrm>
            <a:off x="457200" y="701675"/>
            <a:ext cx="8229600" cy="1143000"/>
          </a:xfrm>
        </p:spPr>
        <p:txBody>
          <a:bodyPr/>
          <a:lstStyle/>
          <a:p>
            <a:r>
              <a:rPr lang="en-US" dirty="0" err="1" smtClean="0"/>
              <a:t>NtK</a:t>
            </a:r>
            <a:r>
              <a:rPr lang="en-US" dirty="0" smtClean="0"/>
              <a:t> Model’s Toolbox</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325562"/>
          </a:xfrm>
        </p:spPr>
        <p:txBody>
          <a:bodyPr/>
          <a:lstStyle/>
          <a:p>
            <a:r>
              <a:rPr lang="en-US" sz="3200" dirty="0" smtClean="0"/>
              <a:t>Requirements for Technical, Business </a:t>
            </a:r>
            <a:br>
              <a:rPr lang="en-US" sz="3200" dirty="0" smtClean="0"/>
            </a:br>
            <a:r>
              <a:rPr lang="en-US" sz="3200" dirty="0" smtClean="0"/>
              <a:t>&amp; Marketing Analysis </a:t>
            </a:r>
            <a:endParaRPr lang="en-US" sz="3200" dirty="0"/>
          </a:p>
        </p:txBody>
      </p:sp>
      <p:sp>
        <p:nvSpPr>
          <p:cNvPr id="3" name="Content Placeholder 2"/>
          <p:cNvSpPr>
            <a:spLocks noGrp="1"/>
          </p:cNvSpPr>
          <p:nvPr>
            <p:ph idx="1"/>
          </p:nvPr>
        </p:nvSpPr>
        <p:spPr>
          <a:xfrm>
            <a:off x="457200" y="1600200"/>
            <a:ext cx="8229600" cy="4525963"/>
          </a:xfrm>
        </p:spPr>
        <p:txBody>
          <a:bodyPr/>
          <a:lstStyle/>
          <a:p>
            <a:r>
              <a:rPr lang="en-US" b="0" i="0" dirty="0" smtClean="0"/>
              <a:t>Analyses are required throughout all three Phases, while Grantees are only familiar with a sub-set of them.</a:t>
            </a:r>
          </a:p>
          <a:p>
            <a:r>
              <a:rPr lang="en-US" b="0" i="0" dirty="0" smtClean="0"/>
              <a:t>Technical, market and customer analyses address three different yet equally critical issues for technological innovation.</a:t>
            </a:r>
          </a:p>
          <a:p>
            <a:r>
              <a:rPr lang="en-US" b="0" i="0" dirty="0" smtClean="0"/>
              <a:t>Knowing what you don’t know but need to do is critical to creating a successful team.</a:t>
            </a:r>
            <a:endParaRPr lang="en-US"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3050"/>
            <a:ext cx="3657600" cy="1162050"/>
          </a:xfrm>
        </p:spPr>
        <p:txBody>
          <a:bodyPr/>
          <a:lstStyle/>
          <a:p>
            <a:r>
              <a:rPr lang="en-US" sz="2200" dirty="0" smtClean="0"/>
              <a:t>“</a:t>
            </a:r>
            <a:r>
              <a:rPr lang="en-US" sz="2200" dirty="0" err="1" smtClean="0"/>
              <a:t>Gamification</a:t>
            </a:r>
            <a:r>
              <a:rPr lang="en-US" sz="2200" dirty="0" smtClean="0"/>
              <a:t>” of Technological Innovation</a:t>
            </a:r>
            <a:endParaRPr lang="en-US" sz="2200" dirty="0"/>
          </a:p>
        </p:txBody>
      </p:sp>
      <p:sp>
        <p:nvSpPr>
          <p:cNvPr id="6" name="Text Placeholder 5"/>
          <p:cNvSpPr>
            <a:spLocks noGrp="1"/>
          </p:cNvSpPr>
          <p:nvPr>
            <p:ph type="body" sz="half" idx="2"/>
          </p:nvPr>
        </p:nvSpPr>
        <p:spPr>
          <a:xfrm>
            <a:off x="457200" y="1435100"/>
            <a:ext cx="3429000" cy="4691063"/>
          </a:xfrm>
        </p:spPr>
        <p:txBody>
          <a:bodyPr/>
          <a:lstStyle/>
          <a:p>
            <a:r>
              <a:rPr lang="en-US" sz="2200" b="0" i="0" dirty="0" smtClean="0"/>
              <a:t>Progress through three Methods of Knowledge Generation, and the effective Communication of three Knowledge States, may be circuitous and iterative, punctuated and prolonged, risky and unpredictable, yet still be planned, implemented and accomplished through the deliberate and systematic efforts of key stakeholders.  </a:t>
            </a:r>
            <a:endParaRPr lang="en-US" sz="2200" b="0" i="0" dirty="0"/>
          </a:p>
        </p:txBody>
      </p:sp>
      <p:pic>
        <p:nvPicPr>
          <p:cNvPr id="7" name="Content Placeholder 6" descr="Game board."/>
          <p:cNvPicPr>
            <a:picLocks noGrp="1" noChangeAspect="1"/>
          </p:cNvPicPr>
          <p:nvPr>
            <p:ph idx="1"/>
          </p:nvPr>
        </p:nvPicPr>
        <p:blipFill>
          <a:blip r:embed="rId2" cstate="print"/>
          <a:stretch>
            <a:fillRect/>
          </a:stretch>
        </p:blipFill>
        <p:spPr>
          <a:xfrm>
            <a:off x="4120342" y="152400"/>
            <a:ext cx="5023658" cy="65532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lstStyle/>
          <a:p>
            <a:r>
              <a:rPr lang="en-US" sz="3600" dirty="0" smtClean="0"/>
              <a:t>Understanding where Market Innovations come from:</a:t>
            </a:r>
            <a:endParaRPr lang="en-US" sz="3600" dirty="0"/>
          </a:p>
        </p:txBody>
      </p:sp>
      <p:sp>
        <p:nvSpPr>
          <p:cNvPr id="3" name="Content Placeholder 2"/>
          <p:cNvSpPr>
            <a:spLocks noGrp="1"/>
          </p:cNvSpPr>
          <p:nvPr>
            <p:ph idx="1"/>
          </p:nvPr>
        </p:nvSpPr>
        <p:spPr>
          <a:xfrm>
            <a:off x="457200" y="1752600"/>
            <a:ext cx="8458200" cy="4373563"/>
          </a:xfrm>
        </p:spPr>
        <p:txBody>
          <a:bodyPr/>
          <a:lstStyle/>
          <a:p>
            <a:r>
              <a:rPr lang="en-US" sz="2800" b="0" i="0" dirty="0" smtClean="0"/>
              <a:t>Clarifies processes and mechanisms underlying technology-based Innovation, by integrating academic &amp; industry literature.</a:t>
            </a:r>
          </a:p>
          <a:p>
            <a:r>
              <a:rPr lang="en-US" sz="2800" b="0" i="0" dirty="0" smtClean="0"/>
              <a:t>Establishes linkages between three distinct methods and their respective knowledge outputs for implementation/communication.</a:t>
            </a:r>
          </a:p>
          <a:p>
            <a:r>
              <a:rPr lang="en-US" sz="2800" b="0" i="0" dirty="0" smtClean="0"/>
              <a:t>Offers structure to sponsors &amp; grantees for program/project planning, implementation, monitoring and evaluation. </a:t>
            </a:r>
            <a:endParaRPr lang="en-US" sz="28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eople using assistive devices."/>
          <p:cNvPicPr>
            <a:picLocks noGrp="1" noChangeAspect="1" noChangeArrowheads="1"/>
          </p:cNvPicPr>
          <p:nvPr>
            <p:ph idx="1"/>
          </p:nvPr>
        </p:nvPicPr>
        <p:blipFill>
          <a:blip r:embed="rId2" cstate="print"/>
          <a:srcRect/>
          <a:stretch>
            <a:fillRect/>
          </a:stretch>
        </p:blipFill>
        <p:spPr>
          <a:xfrm>
            <a:off x="457200" y="2743200"/>
            <a:ext cx="8229600" cy="1981200"/>
          </a:xfrm>
        </p:spPr>
      </p:pic>
      <p:sp>
        <p:nvSpPr>
          <p:cNvPr id="40963" name="Rectangle 4"/>
          <p:cNvSpPr>
            <a:spLocks noChangeArrowheads="1"/>
          </p:cNvSpPr>
          <p:nvPr/>
        </p:nvSpPr>
        <p:spPr bwMode="auto">
          <a:xfrm>
            <a:off x="762000" y="4953000"/>
            <a:ext cx="7620000" cy="1015663"/>
          </a:xfrm>
          <a:prstGeom prst="rect">
            <a:avLst/>
          </a:prstGeom>
          <a:noFill/>
          <a:ln w="9525">
            <a:noFill/>
            <a:miter lim="800000"/>
            <a:headEnd/>
            <a:tailEnd/>
          </a:ln>
        </p:spPr>
        <p:txBody>
          <a:bodyPr>
            <a:spAutoFit/>
          </a:bodyPr>
          <a:lstStyle/>
          <a:p>
            <a:pPr algn="ctr"/>
            <a:r>
              <a:rPr lang="en-US" sz="2000" dirty="0"/>
              <a:t>However, those contents do not necessarily represent the policy of the Department of Education, and you should not assume endorsement by the Federal Government. </a:t>
            </a:r>
            <a:endParaRPr lang="en-US" sz="2000" dirty="0">
              <a:latin typeface="Calibri" pitchFamily="34" charset="0"/>
            </a:endParaRPr>
          </a:p>
        </p:txBody>
      </p:sp>
      <p:sp>
        <p:nvSpPr>
          <p:cNvPr id="40961" name="Title 1"/>
          <p:cNvSpPr>
            <a:spLocks noGrp="1"/>
          </p:cNvSpPr>
          <p:nvPr>
            <p:ph type="title"/>
          </p:nvPr>
        </p:nvSpPr>
        <p:spPr>
          <a:xfrm>
            <a:off x="457200" y="914400"/>
            <a:ext cx="8229600" cy="1752600"/>
          </a:xfrm>
        </p:spPr>
        <p:txBody>
          <a:bodyPr/>
          <a:lstStyle/>
          <a:p>
            <a:r>
              <a:rPr lang="en-US" sz="2800" dirty="0" smtClean="0">
                <a:latin typeface="Calibri" pitchFamily="34" charset="0"/>
              </a:rPr>
              <a:t>ACKNOWLEDGEMENT</a:t>
            </a:r>
            <a:r>
              <a:rPr lang="en-US" sz="2400" b="0" dirty="0" smtClean="0">
                <a:latin typeface="Calibri" pitchFamily="34" charset="0"/>
              </a:rPr>
              <a:t/>
            </a:r>
            <a:br>
              <a:rPr lang="en-US" sz="2400" b="0" dirty="0" smtClean="0">
                <a:latin typeface="Calibri" pitchFamily="34" charset="0"/>
              </a:rPr>
            </a:br>
            <a:r>
              <a:rPr lang="en-US" sz="2400" b="0" dirty="0" smtClean="0">
                <a:latin typeface="Calibri" pitchFamily="34" charset="0"/>
              </a:rPr>
              <a:t/>
            </a:r>
            <a:br>
              <a:rPr lang="en-US" sz="2400" b="0" dirty="0" smtClean="0">
                <a:latin typeface="Calibri" pitchFamily="34" charset="0"/>
              </a:rPr>
            </a:br>
            <a:r>
              <a:rPr lang="en-US" sz="2000" b="0" dirty="0" smtClean="0"/>
              <a:t>The </a:t>
            </a:r>
            <a:r>
              <a:rPr lang="en-US" sz="2000" b="0" dirty="0"/>
              <a:t>contents of this </a:t>
            </a:r>
            <a:r>
              <a:rPr lang="en-US" sz="2000" b="0" dirty="0" smtClean="0"/>
              <a:t>presentation were </a:t>
            </a:r>
            <a:r>
              <a:rPr lang="en-US" sz="2000" b="0" dirty="0"/>
              <a:t>developed under a grant from the Department of Education, NIDRR grant number H133A130014</a:t>
            </a:r>
            <a:r>
              <a:rPr lang="en-US" sz="2000" b="0" dirty="0" smtClean="0"/>
              <a:t>.</a:t>
            </a:r>
            <a:r>
              <a:rPr lang="en-US" sz="2000" b="0" dirty="0" smtClean="0">
                <a:latin typeface="Calibri" pitchFamily="34" charset="0"/>
              </a:rPr>
              <a:t>  </a:t>
            </a:r>
            <a:br>
              <a:rPr lang="en-US" sz="2000" b="0" dirty="0" smtClean="0">
                <a:latin typeface="Calibri" pitchFamily="34" charset="0"/>
              </a:rPr>
            </a:br>
            <a:endParaRPr lang="en-US"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ATIA Closing Slide</a:t>
            </a:r>
            <a:endParaRPr lang="en-US" dirty="0"/>
          </a:p>
        </p:txBody>
      </p:sp>
      <p:sp>
        <p:nvSpPr>
          <p:cNvPr id="3" name="Content Placeholder 2"/>
          <p:cNvSpPr>
            <a:spLocks noGrp="1"/>
          </p:cNvSpPr>
          <p:nvPr>
            <p:ph idx="1"/>
          </p:nvPr>
        </p:nvSpPr>
        <p:spPr>
          <a:xfrm>
            <a:off x="457200" y="1295400"/>
            <a:ext cx="8229600" cy="4495801"/>
          </a:xfrm>
        </p:spPr>
        <p:txBody>
          <a:bodyPr/>
          <a:lstStyle/>
          <a:p>
            <a:r>
              <a:rPr lang="en-US" dirty="0" smtClean="0"/>
              <a:t>Go To:  </a:t>
            </a:r>
          </a:p>
          <a:p>
            <a:pPr marL="0" indent="0">
              <a:buNone/>
            </a:pPr>
            <a:r>
              <a:rPr lang="en-US" b="0" i="0" dirty="0" smtClean="0"/>
              <a:t>“Session Evaluation” Tab in ATIA Mobile Phone App to evaluate this session.</a:t>
            </a:r>
          </a:p>
          <a:p>
            <a:endParaRPr lang="en-US" b="0" i="0" dirty="0" smtClean="0"/>
          </a:p>
          <a:p>
            <a:r>
              <a:rPr lang="en-US" dirty="0" smtClean="0"/>
              <a:t>Session:</a:t>
            </a:r>
          </a:p>
          <a:p>
            <a:pPr marL="0" indent="0" algn="ctr">
              <a:buNone/>
            </a:pPr>
            <a:r>
              <a:rPr lang="en-US" b="0" i="0" dirty="0" smtClean="0"/>
              <a:t>RSCH – 09</a:t>
            </a:r>
          </a:p>
          <a:p>
            <a:pPr marL="0" indent="0">
              <a:buNone/>
            </a:pPr>
            <a:r>
              <a:rPr lang="en-US" b="0" dirty="0" smtClean="0"/>
              <a:t>“Where do market innovations come from?”</a:t>
            </a:r>
            <a:endParaRPr lang="en-US" b="0" dirty="0"/>
          </a:p>
        </p:txBody>
      </p:sp>
    </p:spTree>
    <p:extLst>
      <p:ext uri="{BB962C8B-B14F-4D97-AF65-F5344CB8AC3E}">
        <p14:creationId xmlns:p14="http://schemas.microsoft.com/office/powerpoint/2010/main" val="268733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96962"/>
          </a:xfrm>
        </p:spPr>
        <p:txBody>
          <a:bodyPr/>
          <a:lstStyle/>
          <a:p>
            <a:r>
              <a:rPr lang="en-US" sz="3200" dirty="0" smtClean="0"/>
              <a:t>Hybrid Programs intending Impact</a:t>
            </a:r>
            <a:endParaRPr lang="en-US" sz="3200" dirty="0"/>
          </a:p>
        </p:txBody>
      </p:sp>
      <p:sp>
        <p:nvSpPr>
          <p:cNvPr id="5" name="Content Placeholder 4"/>
          <p:cNvSpPr>
            <a:spLocks noGrp="1"/>
          </p:cNvSpPr>
          <p:nvPr>
            <p:ph idx="1"/>
          </p:nvPr>
        </p:nvSpPr>
        <p:spPr>
          <a:xfrm>
            <a:off x="457200" y="1219200"/>
            <a:ext cx="8229600" cy="4906963"/>
          </a:xfrm>
        </p:spPr>
        <p:txBody>
          <a:bodyPr/>
          <a:lstStyle/>
          <a:p>
            <a:r>
              <a:rPr lang="en-US" sz="2000" i="0" dirty="0" smtClean="0"/>
              <a:t>United States –</a:t>
            </a:r>
          </a:p>
          <a:p>
            <a:pPr lvl="1"/>
            <a:r>
              <a:rPr lang="en-US" sz="1600" b="0" i="0" dirty="0" smtClean="0"/>
              <a:t>All SBIR</a:t>
            </a:r>
            <a:r>
              <a:rPr lang="en-US" sz="1600" b="0" dirty="0" smtClean="0"/>
              <a:t> &amp; </a:t>
            </a:r>
            <a:r>
              <a:rPr lang="en-US" sz="1600" b="0" i="0" dirty="0" smtClean="0"/>
              <a:t>STTR Programs</a:t>
            </a:r>
            <a:r>
              <a:rPr lang="en-US" sz="1600" i="0" dirty="0" smtClean="0"/>
              <a:t>;  NSF</a:t>
            </a:r>
            <a:r>
              <a:rPr lang="en-US" sz="1600" b="0" i="0" dirty="0" smtClean="0"/>
              <a:t> – Engineering Research Centers (ERC); Industry/University Cooperative Research Centers (I/U CRC); Innovation Corps (I-Corp);  </a:t>
            </a:r>
            <a:r>
              <a:rPr lang="en-US" sz="1600" i="0" dirty="0" smtClean="0"/>
              <a:t>NIH</a:t>
            </a:r>
            <a:r>
              <a:rPr lang="en-US" sz="1600" b="0" i="0" dirty="0" smtClean="0"/>
              <a:t> – Program on Public/Private Partnerships</a:t>
            </a:r>
            <a:r>
              <a:rPr lang="en-US" sz="1600" b="0" dirty="0" smtClean="0"/>
              <a:t>;  </a:t>
            </a:r>
            <a:r>
              <a:rPr lang="en-US" sz="1600" i="0" dirty="0" smtClean="0"/>
              <a:t>NIST</a:t>
            </a:r>
            <a:r>
              <a:rPr lang="en-US" sz="1600" b="0" i="0" dirty="0" smtClean="0"/>
              <a:t> – Technology Innovation Program (TIP); </a:t>
            </a:r>
            <a:r>
              <a:rPr lang="en-US" sz="1600" i="0" dirty="0" err="1" smtClean="0"/>
              <a:t>DoEd</a:t>
            </a:r>
            <a:r>
              <a:rPr lang="en-US" sz="1600" b="0" i="0" dirty="0" smtClean="0"/>
              <a:t> – Rehabilitation Engineering Research Centers (RERC); Field Initiated Development (FID).</a:t>
            </a:r>
            <a:endParaRPr lang="en-US" sz="2000" b="0" i="0" dirty="0" smtClean="0"/>
          </a:p>
          <a:p>
            <a:r>
              <a:rPr lang="en-US" sz="2000" i="0" dirty="0" smtClean="0"/>
              <a:t>Canada</a:t>
            </a:r>
            <a:r>
              <a:rPr lang="en-US" sz="2000" b="0" i="0" dirty="0" smtClean="0"/>
              <a:t> – </a:t>
            </a:r>
          </a:p>
          <a:p>
            <a:pPr lvl="1"/>
            <a:r>
              <a:rPr lang="en-US" sz="1600" b="0" i="0" dirty="0" smtClean="0"/>
              <a:t>Natural Science and Engineering Research Council (NSERC); Canadian Institutes for Health Research (CIHR).</a:t>
            </a:r>
          </a:p>
          <a:p>
            <a:r>
              <a:rPr lang="en-US" sz="2000" i="0" dirty="0" smtClean="0"/>
              <a:t>European Union – </a:t>
            </a:r>
          </a:p>
          <a:p>
            <a:pPr lvl="1"/>
            <a:r>
              <a:rPr lang="en-US" sz="1600" b="0" dirty="0"/>
              <a:t>Research Framework </a:t>
            </a:r>
            <a:r>
              <a:rPr lang="en-US" sz="1600" b="0" dirty="0" err="1"/>
              <a:t>Programme</a:t>
            </a:r>
            <a:r>
              <a:rPr lang="en-US" sz="1600" b="0" dirty="0"/>
              <a:t>; </a:t>
            </a:r>
            <a:r>
              <a:rPr lang="en-US" sz="1600" b="0" dirty="0" smtClean="0"/>
              <a:t>Innovation </a:t>
            </a:r>
            <a:r>
              <a:rPr lang="en-US" sz="1600" b="0" dirty="0"/>
              <a:t>Framework </a:t>
            </a:r>
            <a:r>
              <a:rPr lang="en-US" sz="1600" b="0" dirty="0" err="1" smtClean="0"/>
              <a:t>Programme</a:t>
            </a:r>
            <a:r>
              <a:rPr lang="en-US" sz="1600" b="0" dirty="0" smtClean="0"/>
              <a:t>.</a:t>
            </a:r>
            <a:endParaRPr lang="en-US" sz="1600" b="0" dirty="0"/>
          </a:p>
          <a:p>
            <a:r>
              <a:rPr lang="en-US" sz="2000" i="0" dirty="0" smtClean="0"/>
              <a:t>Brazil </a:t>
            </a:r>
            <a:r>
              <a:rPr lang="en-US" sz="2000" b="0" i="0" dirty="0" smtClean="0"/>
              <a:t>– </a:t>
            </a:r>
            <a:endParaRPr lang="en-US" sz="2000" b="0" i="0" dirty="0"/>
          </a:p>
          <a:p>
            <a:pPr lvl="1"/>
            <a:r>
              <a:rPr lang="en-US" sz="1600" b="0" dirty="0" smtClean="0"/>
              <a:t>Ministry of Science, Technology &amp; Innovation.</a:t>
            </a:r>
            <a:endParaRPr lang="en-US" sz="1600" b="0" dirty="0"/>
          </a:p>
          <a:p>
            <a:pPr marL="457200" lvl="1" indent="0">
              <a:buNone/>
            </a:pPr>
            <a:r>
              <a:rPr lang="en-US" sz="2000" dirty="0" smtClean="0"/>
              <a:t>Brazil </a:t>
            </a:r>
            <a:endParaRPr lang="en-US" sz="2000" dirty="0"/>
          </a:p>
          <a:p>
            <a:pPr lvl="1"/>
            <a:endParaRPr lang="en-US" sz="2000" b="0" i="0" dirty="0" smtClean="0"/>
          </a:p>
        </p:txBody>
      </p:sp>
    </p:spTree>
    <p:extLst>
      <p:ext uri="{BB962C8B-B14F-4D97-AF65-F5344CB8AC3E}">
        <p14:creationId xmlns:p14="http://schemas.microsoft.com/office/powerpoint/2010/main" val="2759839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are these Hybrid programs saying?</a:t>
            </a:r>
            <a:endParaRPr lang="en-US" sz="3200" dirty="0"/>
          </a:p>
        </p:txBody>
      </p:sp>
      <p:sp>
        <p:nvSpPr>
          <p:cNvPr id="3" name="Content Placeholder 2"/>
          <p:cNvSpPr>
            <a:spLocks noGrp="1"/>
          </p:cNvSpPr>
          <p:nvPr>
            <p:ph idx="1"/>
          </p:nvPr>
        </p:nvSpPr>
        <p:spPr>
          <a:xfrm>
            <a:off x="381000" y="1371600"/>
            <a:ext cx="8229600" cy="4754563"/>
          </a:xfrm>
        </p:spPr>
        <p:txBody>
          <a:bodyPr/>
          <a:lstStyle/>
          <a:p>
            <a:r>
              <a:rPr lang="en-US" sz="2800" b="0" dirty="0" smtClean="0"/>
              <a:t>That tenured/career employees should dictate the rules of innovation for the private sector? </a:t>
            </a:r>
          </a:p>
          <a:p>
            <a:r>
              <a:rPr lang="en-US" sz="2800" b="0" dirty="0"/>
              <a:t>That students and small businesses have the primary insight into societal needs?</a:t>
            </a:r>
          </a:p>
          <a:p>
            <a:r>
              <a:rPr lang="en-US" sz="2800" b="0" dirty="0" smtClean="0"/>
              <a:t>That part-time effort by faculty can delivery more value for money than full-time industry staff?</a:t>
            </a:r>
          </a:p>
          <a:p>
            <a:r>
              <a:rPr lang="en-US" sz="2800" b="0" dirty="0" smtClean="0"/>
              <a:t>That corporations are devoid of ideas for new products and services?</a:t>
            </a:r>
          </a:p>
          <a:p>
            <a:pPr lvl="1"/>
            <a:r>
              <a:rPr lang="en-US" sz="2400" b="0" i="1" dirty="0" smtClean="0"/>
              <a:t>Yet these absurd premises remain unchallenged.</a:t>
            </a:r>
          </a:p>
          <a:p>
            <a:pPr marL="0" indent="0">
              <a:buNone/>
            </a:pPr>
            <a:endParaRPr lang="en-US" sz="2800" b="0" i="0" dirty="0" smtClean="0"/>
          </a:p>
        </p:txBody>
      </p:sp>
    </p:spTree>
    <p:extLst>
      <p:ext uri="{BB962C8B-B14F-4D97-AF65-F5344CB8AC3E}">
        <p14:creationId xmlns:p14="http://schemas.microsoft.com/office/powerpoint/2010/main" val="315606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ind men and Elephant."/>
          <p:cNvPicPr>
            <a:picLocks noChangeAspect="1"/>
          </p:cNvPicPr>
          <p:nvPr/>
        </p:nvPicPr>
        <p:blipFill>
          <a:blip r:embed="rId2" cstate="print"/>
          <a:stretch>
            <a:fillRect/>
          </a:stretch>
        </p:blipFill>
        <p:spPr>
          <a:xfrm>
            <a:off x="1041400" y="762000"/>
            <a:ext cx="7035800" cy="5276850"/>
          </a:xfrm>
          <a:prstGeom prst="rect">
            <a:avLst/>
          </a:prstGeom>
        </p:spPr>
      </p:pic>
      <p:sp>
        <p:nvSpPr>
          <p:cNvPr id="2" name="Title 1" hidden="1"/>
          <p:cNvSpPr>
            <a:spLocks noGrp="1"/>
          </p:cNvSpPr>
          <p:nvPr>
            <p:ph type="title"/>
          </p:nvPr>
        </p:nvSpPr>
        <p:spPr/>
        <p:txBody>
          <a:bodyPr/>
          <a:lstStyle/>
          <a:p>
            <a:r>
              <a:rPr lang="en-US" sz="3200" dirty="0">
                <a:solidFill>
                  <a:srgbClr val="000000"/>
                </a:solidFill>
              </a:rPr>
              <a:t>Image of elephant and blind men. </a:t>
            </a:r>
            <a:endParaRPr lang="en-US" dirty="0"/>
          </a:p>
        </p:txBody>
      </p:sp>
    </p:spTree>
    <p:extLst>
      <p:ext uri="{BB962C8B-B14F-4D97-AF65-F5344CB8AC3E}">
        <p14:creationId xmlns:p14="http://schemas.microsoft.com/office/powerpoint/2010/main" val="3481590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Let’s get real!</a:t>
            </a:r>
            <a:endParaRPr lang="en-US" sz="3600" dirty="0"/>
          </a:p>
        </p:txBody>
      </p:sp>
      <p:sp>
        <p:nvSpPr>
          <p:cNvPr id="3" name="Content Placeholder 2"/>
          <p:cNvSpPr>
            <a:spLocks noGrp="1"/>
          </p:cNvSpPr>
          <p:nvPr>
            <p:ph idx="1"/>
          </p:nvPr>
        </p:nvSpPr>
        <p:spPr>
          <a:xfrm>
            <a:off x="457200" y="1295400"/>
            <a:ext cx="8229600" cy="4830763"/>
          </a:xfrm>
        </p:spPr>
        <p:txBody>
          <a:bodyPr/>
          <a:lstStyle/>
          <a:p>
            <a:r>
              <a:rPr lang="en-US" b="0" dirty="0" smtClean="0"/>
              <a:t>Market innovations come from a combination of </a:t>
            </a:r>
            <a:r>
              <a:rPr lang="en-US" b="0" u="sng" dirty="0" smtClean="0"/>
              <a:t>all of the above</a:t>
            </a:r>
            <a:r>
              <a:rPr lang="en-US" b="0" dirty="0"/>
              <a:t> </a:t>
            </a:r>
            <a:r>
              <a:rPr lang="en-US" b="0" dirty="0" smtClean="0"/>
              <a:t>factors.</a:t>
            </a:r>
          </a:p>
          <a:p>
            <a:r>
              <a:rPr lang="en-US" b="0" dirty="0" smtClean="0"/>
              <a:t>Current “STI” policies result from a </a:t>
            </a:r>
            <a:r>
              <a:rPr lang="en-US" b="0" u="sng" dirty="0" smtClean="0"/>
              <a:t>status quo</a:t>
            </a:r>
            <a:r>
              <a:rPr lang="en-US" b="0" dirty="0" smtClean="0"/>
              <a:t> Academic/Bureaucratic complex.</a:t>
            </a:r>
          </a:p>
          <a:p>
            <a:r>
              <a:rPr lang="en-US" b="0" dirty="0" smtClean="0"/>
              <a:t>ROI from public investment should focus on the ‘I’ rather than on the ‘R’.</a:t>
            </a:r>
          </a:p>
          <a:p>
            <a:r>
              <a:rPr lang="en-US" b="0" dirty="0" smtClean="0"/>
              <a:t>Society’s bottom line is the creation of new </a:t>
            </a:r>
            <a:r>
              <a:rPr lang="en-US" b="0" u="sng" dirty="0" smtClean="0"/>
              <a:t>net wealth </a:t>
            </a:r>
            <a:r>
              <a:rPr lang="en-US" b="0" dirty="0" smtClean="0"/>
              <a:t>at some boundary.</a:t>
            </a:r>
            <a:endParaRPr lang="en-US" b="0" dirty="0"/>
          </a:p>
        </p:txBody>
      </p:sp>
    </p:spTree>
    <p:extLst>
      <p:ext uri="{BB962C8B-B14F-4D97-AF65-F5344CB8AC3E}">
        <p14:creationId xmlns:p14="http://schemas.microsoft.com/office/powerpoint/2010/main" val="2274031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&amp; Impact</a:t>
            </a:r>
            <a:endParaRPr lang="en-US" dirty="0"/>
          </a:p>
        </p:txBody>
      </p:sp>
      <p:sp>
        <p:nvSpPr>
          <p:cNvPr id="3" name="Content Placeholder 2"/>
          <p:cNvSpPr>
            <a:spLocks noGrp="1"/>
          </p:cNvSpPr>
          <p:nvPr>
            <p:ph idx="1"/>
          </p:nvPr>
        </p:nvSpPr>
        <p:spPr>
          <a:xfrm>
            <a:off x="381000" y="1219200"/>
            <a:ext cx="8458200" cy="4906963"/>
          </a:xfrm>
        </p:spPr>
        <p:txBody>
          <a:bodyPr/>
          <a:lstStyle/>
          <a:p>
            <a:r>
              <a:rPr lang="en-US" sz="2600" b="0" i="0" dirty="0" smtClean="0"/>
              <a:t>Traditionally, each sector defined terms in own narrow context, unconcerned with downstream market activities or broader societal benefits, comfortable in status quo budgets and paradigms.  But that applecart is tipping . . .</a:t>
            </a:r>
          </a:p>
          <a:p>
            <a:r>
              <a:rPr lang="en-US" sz="2600" b="0" i="0" u="sng" dirty="0" smtClean="0"/>
              <a:t>National Science Board </a:t>
            </a:r>
            <a:r>
              <a:rPr lang="en-US" sz="2600" b="0" i="0" dirty="0" smtClean="0"/>
              <a:t>(2012) – “</a:t>
            </a:r>
            <a:r>
              <a:rPr lang="en-US" sz="2600" b="0" dirty="0" smtClean="0"/>
              <a:t>Innovation is defined as the introduction of new or significantly improved products (goods or services), processes organizational methods, and marketing methods, in internal business practices or in the open marketplace.” </a:t>
            </a:r>
            <a:r>
              <a:rPr lang="en-US" sz="2600" b="0" i="0" dirty="0" smtClean="0"/>
              <a:t>(OECD/</a:t>
            </a:r>
            <a:r>
              <a:rPr lang="en-US" sz="2600" b="0" i="0" dirty="0" err="1" smtClean="0"/>
              <a:t>Eurostat</a:t>
            </a:r>
            <a:r>
              <a:rPr lang="en-US" sz="2600" b="0" i="0" dirty="0" smtClean="0"/>
              <a:t>, 2005). </a:t>
            </a:r>
            <a:endParaRPr lang="en-US" sz="2600" b="0" i="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a:xfrm>
            <a:off x="609600" y="1371600"/>
            <a:ext cx="7772400" cy="1470025"/>
          </a:xfrm>
        </p:spPr>
        <p:txBody>
          <a:bodyPr/>
          <a:lstStyle/>
          <a:p>
            <a:r>
              <a:rPr lang="en-US" sz="3600" smtClean="0"/>
              <a:t>“Translating Three States of Knowledge:  Discovery, Invention &amp; Innovation”</a:t>
            </a:r>
          </a:p>
        </p:txBody>
      </p:sp>
      <p:sp>
        <p:nvSpPr>
          <p:cNvPr id="32770" name="Subtitle 2"/>
          <p:cNvSpPr>
            <a:spLocks noGrp="1"/>
          </p:cNvSpPr>
          <p:nvPr>
            <p:ph type="subTitle" idx="1"/>
          </p:nvPr>
        </p:nvSpPr>
        <p:spPr>
          <a:xfrm>
            <a:off x="533400" y="3276600"/>
            <a:ext cx="8077200" cy="1752600"/>
          </a:xfrm>
        </p:spPr>
        <p:txBody>
          <a:bodyPr/>
          <a:lstStyle/>
          <a:p>
            <a:r>
              <a:rPr lang="en-US" b="0" smtClean="0"/>
              <a:t>Lane &amp; Flagg (2010)  </a:t>
            </a:r>
          </a:p>
          <a:p>
            <a:r>
              <a:rPr lang="en-US" b="0" smtClean="0"/>
              <a:t>Implementation Science</a:t>
            </a:r>
          </a:p>
          <a:p>
            <a:r>
              <a:rPr lang="en-US" sz="2400" smtClean="0">
                <a:hlinkClick r:id="rId2"/>
              </a:rPr>
              <a:t>http://www.implementationscience.com/content/5/1/9</a:t>
            </a:r>
            <a:endParaRPr lang="en-US" sz="2400" smtClean="0"/>
          </a:p>
          <a:p>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14137</TotalTime>
  <Words>1572</Words>
  <Application>Microsoft Office PowerPoint</Application>
  <PresentationFormat>On-screen Show (4:3)</PresentationFormat>
  <Paragraphs>154</Paragraphs>
  <Slides>36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Default Design</vt:lpstr>
      <vt:lpstr>Where do Market Innovations come from?  Not the Stork!</vt:lpstr>
      <vt:lpstr>What’s this Session about?</vt:lpstr>
      <vt:lpstr>Public Support for Knowledge Creation</vt:lpstr>
      <vt:lpstr>Hybrid Programs intending Impact</vt:lpstr>
      <vt:lpstr>What are these Hybrid programs saying?</vt:lpstr>
      <vt:lpstr>Image of elephant and blind men. </vt:lpstr>
      <vt:lpstr>Let’s get real!</vt:lpstr>
      <vt:lpstr>Innovation &amp; Impact</vt:lpstr>
      <vt:lpstr>“Translating Three States of Knowledge:  Discovery, Invention &amp; Innovation”</vt:lpstr>
      <vt:lpstr>Three Methodologies are each designed to generate new knowledge in different “States”</vt:lpstr>
      <vt:lpstr>Discovery State of Knowledge</vt:lpstr>
      <vt:lpstr>Invention State of Knowledge</vt:lpstr>
      <vt:lpstr>Innovation State of Knowledge</vt:lpstr>
      <vt:lpstr>Importance of Untangling Terms </vt:lpstr>
      <vt:lpstr>“Modeling Technology Innovation:   How the integration of science, engineering and industry methods combine to generate beneficial socio-economic impacts.” </vt:lpstr>
      <vt:lpstr>Outputs/Outcomes/Impacts from R or D Methods are distant from Socio-Economic Impacts</vt:lpstr>
      <vt:lpstr>Figure 7</vt:lpstr>
      <vt:lpstr>Delivering Solutions to Problems involves progress across all three Knowledge States</vt:lpstr>
      <vt:lpstr>Knowledge Communication –  3 Strategies for 3 States</vt:lpstr>
      <vt:lpstr>“Need to Knowledge (NtK) Model: an evidence-based framework for generating technological innovations with socio-economic impacts.” </vt:lpstr>
      <vt:lpstr>Elements of NtK Model</vt:lpstr>
      <vt:lpstr>Evidence milestones; research discovery; development invention; production innovation.</vt:lpstr>
      <vt:lpstr>Need to Knowledge (NtK) Model for Technological Innovations</vt:lpstr>
      <vt:lpstr>Need to Knowledge (NtK) Model </vt:lpstr>
      <vt:lpstr>Need to Knowledge Model</vt:lpstr>
      <vt:lpstr>What do Publications say?</vt:lpstr>
      <vt:lpstr> Evidence from Scoping Review  </vt:lpstr>
      <vt:lpstr>Number of Excerpts by Code in the Research/Discovery Phase   </vt:lpstr>
      <vt:lpstr>Number of Excerpts by Code in the Development/Invention Phase</vt:lpstr>
      <vt:lpstr>Number of Excerpts by Code in the Production/Innovation Phase</vt:lpstr>
      <vt:lpstr>NtK Model’s Toolbox</vt:lpstr>
      <vt:lpstr>Requirements for Technical, Business  &amp; Marketing Analysis </vt:lpstr>
      <vt:lpstr>“Gamification” of Technological Innovation</vt:lpstr>
      <vt:lpstr>Understanding where Market Innovations come from:</vt:lpstr>
      <vt:lpstr>ACKNOWLEDGEMENT  The contents of this presentation were developed under a grant from the Department of Education, NIDRR grant number H133A130014.   </vt:lpstr>
      <vt:lpstr>ATIA Closing Slide</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Theoretical Discussions: Operationalizing Knowledge Translation for Successful AT Commercialization</dc:title>
  <dc:creator>jlflagg</dc:creator>
  <cp:lastModifiedBy>lyarnes</cp:lastModifiedBy>
  <cp:revision>416</cp:revision>
  <cp:lastPrinted>2011-02-24T17:27:05Z</cp:lastPrinted>
  <dcterms:created xsi:type="dcterms:W3CDTF">2011-02-28T18:02:26Z</dcterms:created>
  <dcterms:modified xsi:type="dcterms:W3CDTF">2018-04-25T12:55:00Z</dcterms:modified>
</cp:coreProperties>
</file>