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340" r:id="rId3"/>
    <p:sldId id="326" r:id="rId4"/>
    <p:sldId id="335" r:id="rId5"/>
    <p:sldId id="331" r:id="rId6"/>
    <p:sldId id="325" r:id="rId7"/>
    <p:sldId id="300" r:id="rId8"/>
    <p:sldId id="337" r:id="rId9"/>
    <p:sldId id="303" r:id="rId10"/>
    <p:sldId id="338" r:id="rId11"/>
    <p:sldId id="304" r:id="rId12"/>
    <p:sldId id="339" r:id="rId13"/>
    <p:sldId id="342" r:id="rId14"/>
    <p:sldId id="278" r:id="rId1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84" d="100"/>
          <a:sy n="84" d="100"/>
        </p:scale>
        <p:origin x="102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F025695-8A6B-4644-AA4B-25A271CA5C2F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A6F6E9-E4E3-4F45-AB2C-1BC9CC78EA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764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92DE1C-4F52-438C-83DC-E7116BCCF16F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1475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BA10B99-234C-41F5-924A-C810BD110C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650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A1E6F7F-10C6-486F-8ED3-BCB0926ADADB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408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0F39F6-18BF-4413-A45C-0FC56C0832A7}" type="slidenum">
              <a:rPr lang="en-US" altLang="en-US">
                <a:latin typeface="Calibri" panose="020F0502020204030204" pitchFamily="34" charset="0"/>
              </a:rPr>
              <a:pPr eaLnBrk="1" hangingPunct="1"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24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CC9E6-1AB3-4223-B6B7-9AFAF9F3CB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09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32E34-5D6C-42CD-A09B-A1D393A09B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598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F6517-2D22-400E-9E5F-FE2E2AB2F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876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390D06-73C3-4BEC-AA2B-7C9F9C92B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871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58E3F6-2CB0-4260-9F3A-FFBD251473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17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71CB0-6C16-45F6-A2EA-7AADD0BE28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67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B8159-C9CF-4089-AC8C-8DE230E665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168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DD548-016B-4365-862F-3FC5802CAF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3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27E82E-A558-449D-AA35-1B225BA22C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82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708ED-BD7A-4ABA-A2E6-A04C696A1E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43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D5F2A-FD85-40AE-9033-8B1F5FADE0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83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DCB49-B6DE-4E6F-8D94-F4C8AAA0DF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0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04E94-9E2A-41C2-BE9C-8545C9EEDD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290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22CDA6F3-214A-48D2-ADF5-C06459704B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implementationscience.com/content/5/1/9/figure/F2?highres=y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implementationscience.com/content/5/1/9/figure/F3?highres=y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lementationscience.com/content/5/1/9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kt4tt.buffalo.edu/knowledgebase/model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implementationscience.com/content/5/1/9/figure/F1?highres=y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/>
            </a:r>
            <a:br>
              <a:rPr lang="en-US" altLang="en-US" sz="3600" smtClean="0"/>
            </a:br>
            <a:r>
              <a:rPr lang="en-US" altLang="en-US" sz="3600" smtClean="0"/>
              <a:t>How to Translate Knowledge </a:t>
            </a:r>
            <a:br>
              <a:rPr lang="en-US" altLang="en-US" sz="3600" smtClean="0"/>
            </a:br>
            <a:r>
              <a:rPr lang="en-US" altLang="en-US" sz="3600" smtClean="0"/>
              <a:t>in Three States:  Discovery, Invention, Innovation</a:t>
            </a:r>
            <a:br>
              <a:rPr lang="en-US" altLang="en-US" sz="3600" smtClean="0"/>
            </a:br>
            <a:r>
              <a:rPr lang="en-US" altLang="en-US" sz="3200" smtClean="0"/>
              <a:t/>
            </a:r>
            <a:br>
              <a:rPr lang="en-US" altLang="en-US" sz="3200" smtClean="0"/>
            </a:br>
            <a:endParaRPr lang="en-US" altLang="en-US" sz="32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00400"/>
            <a:ext cx="8229600" cy="2667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Center on Knowledge Translation for Technology Transfer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University at Buffalo</a:t>
            </a:r>
          </a:p>
          <a:p>
            <a:pPr algn="ctr" eaLnBrk="1" hangingPunct="1">
              <a:buFontTx/>
              <a:buNone/>
            </a:pPr>
            <a:endParaRPr lang="en-US" alt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nvention creation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Invention creation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Innovation State of Knowledge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Production = Knowledge Codification.</a:t>
            </a:r>
          </a:p>
          <a:p>
            <a:r>
              <a:rPr lang="en-US" altLang="en-US" b="0" i="0" smtClean="0"/>
              <a:t>Process – Innovation results from systematic specification of attributes.</a:t>
            </a:r>
          </a:p>
          <a:p>
            <a:r>
              <a:rPr lang="en-US" altLang="en-US" b="0" i="0" smtClean="0"/>
              <a:t>Value – Novelty and Feasibility + Utility to producers and consumers.</a:t>
            </a:r>
          </a:p>
          <a:p>
            <a:r>
              <a:rPr lang="en-US" altLang="en-US" b="0" i="0" smtClean="0"/>
              <a:t>Output – Innovation State - embodied as functional device or service.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nnovation creation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creation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r>
              <a:rPr lang="en-US" altLang="en-US" sz="3600" smtClean="0"/>
              <a:t>Takeaway Points:</a:t>
            </a:r>
            <a:br>
              <a:rPr lang="en-US" altLang="en-US" sz="3600" smtClean="0"/>
            </a:br>
            <a:r>
              <a:rPr lang="en-US" altLang="en-US" sz="3600" smtClean="0"/>
              <a:t/>
            </a:r>
            <a:br>
              <a:rPr lang="en-US" altLang="en-US" sz="3600" smtClean="0"/>
            </a:br>
            <a:r>
              <a:rPr lang="en-US" altLang="en-US" sz="3200" smtClean="0"/>
              <a:t>*There is now an operational model for the Innovation Process validated by research and practice literature. 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990600" y="3581400"/>
            <a:ext cx="7315200" cy="1752600"/>
          </a:xfrm>
        </p:spPr>
        <p:txBody>
          <a:bodyPr/>
          <a:lstStyle/>
          <a:p>
            <a:r>
              <a:rPr lang="en-US" altLang="en-US" sz="3600" i="0" smtClean="0"/>
              <a:t>*</a:t>
            </a:r>
            <a:r>
              <a:rPr lang="en-US" altLang="en-US" i="0" smtClean="0"/>
              <a:t> Considering knowledge in three states has implications for practice, policy and communication.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3600" smtClean="0"/>
              <a:t>Acknowledgement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848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000" b="0" i="0" smtClean="0">
                <a:latin typeface="Calibri" panose="020F0502020204030204" pitchFamily="34" charset="0"/>
              </a:rPr>
              <a:t>This is a presentation of the </a:t>
            </a:r>
            <a:r>
              <a:rPr lang="en-US" altLang="en-US" sz="3000" b="0" smtClean="0">
                <a:latin typeface="Calibri" panose="020F0502020204030204" pitchFamily="34" charset="0"/>
              </a:rPr>
              <a:t>Center on Knowledge Translation for Technology Transfer</a:t>
            </a:r>
            <a:r>
              <a:rPr lang="en-US" altLang="en-US" sz="3000" b="0" i="0" smtClean="0">
                <a:latin typeface="Calibri" panose="020F0502020204030204" pitchFamily="34" charset="0"/>
              </a:rPr>
              <a:t>, which is funded by the </a:t>
            </a:r>
            <a:r>
              <a:rPr lang="en-US" altLang="en-US" sz="3000" b="0" i="0" smtClean="0">
                <a:solidFill>
                  <a:srgbClr val="0066FF"/>
                </a:solidFill>
                <a:latin typeface="Calibri" panose="020F0502020204030204" pitchFamily="34" charset="0"/>
              </a:rPr>
              <a:t>National Institute on Disability and Rehabilitation Research,</a:t>
            </a:r>
            <a:r>
              <a:rPr lang="en-US" altLang="en-US" sz="3000" b="0" i="0" smtClean="0">
                <a:latin typeface="Calibri" panose="020F0502020204030204" pitchFamily="34" charset="0"/>
              </a:rPr>
              <a:t> U.S. Department of Education under grant #H133A080050.  </a:t>
            </a:r>
          </a:p>
          <a:p>
            <a:pPr algn="ctr" eaLnBrk="1" hangingPunct="1">
              <a:buFontTx/>
              <a:buNone/>
            </a:pPr>
            <a:r>
              <a:rPr lang="en-US" altLang="en-US" sz="3000" b="0" i="0" smtClean="0">
                <a:latin typeface="Calibri" panose="020F0502020204030204" pitchFamily="34" charset="0"/>
              </a:rPr>
              <a:t>The opinions contained in this presentation      are those of the grantee, and do not necessarily reflect those of the U.S. Department of Education.</a:t>
            </a:r>
          </a:p>
          <a:p>
            <a:pPr algn="ctr" eaLnBrk="1" hangingPunct="1">
              <a:buFontTx/>
              <a:buNone/>
            </a:pPr>
            <a:endParaRPr lang="en-US" altLang="en-US" sz="2800" b="0" i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US" altLang="en-US" sz="3600" smtClean="0"/>
              <a:t>“Translating Three States of Knowledge:  Discovery, Invention &amp; Innovation”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66800" y="3276600"/>
            <a:ext cx="6858000" cy="1752600"/>
          </a:xfrm>
        </p:spPr>
        <p:txBody>
          <a:bodyPr/>
          <a:lstStyle/>
          <a:p>
            <a:r>
              <a:rPr lang="en-US" altLang="en-US" b="0" smtClean="0"/>
              <a:t>Lane &amp; Flagg (2010)  Implementation Science</a:t>
            </a:r>
          </a:p>
          <a:p>
            <a:r>
              <a:rPr lang="en-US" altLang="en-US" smtClean="0">
                <a:hlinkClick r:id="rId2"/>
              </a:rPr>
              <a:t>http://www.implementationscience.com/content/5/1/9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Need to Knowledge (NtK) Model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Based on CIHR KTA Model.</a:t>
            </a:r>
          </a:p>
          <a:p>
            <a:r>
              <a:rPr lang="en-US" altLang="en-US" b="0" i="0" smtClean="0"/>
              <a:t>Technology-based efforts intending impact MUST begin with a validated problem (need) and a feasible solution.</a:t>
            </a:r>
          </a:p>
          <a:p>
            <a:r>
              <a:rPr lang="en-US" altLang="en-US" b="0" i="0" smtClean="0"/>
              <a:t>Actors “need to know” stakeholders and context prior to initiating any project.</a:t>
            </a:r>
          </a:p>
          <a:p>
            <a:r>
              <a:rPr lang="en-US" altLang="en-US" b="0" i="0" smtClean="0"/>
              <a:t>Solution integrate Discovery, Invention and Innovation outputs.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Need to Knowledge (NtK) Model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Model shows Phases, Stages, Steps, Tasks and Tips.</a:t>
            </a:r>
          </a:p>
          <a:p>
            <a:r>
              <a:rPr lang="en-US" altLang="en-US" b="0" i="0" smtClean="0"/>
              <a:t>Supported by primary/secondary findings from a scoping review of 250+ research and practice articles.</a:t>
            </a:r>
          </a:p>
          <a:p>
            <a:r>
              <a:rPr lang="en-US" altLang="en-US" smtClean="0">
                <a:hlinkClick r:id="rId2"/>
              </a:rPr>
              <a:t>http://kt4tt.buffalo.edu/knowledgebase/model.php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Three States of Knowledge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Knowledge in each state requires a different approach to Knowledge Translation.</a:t>
            </a:r>
          </a:p>
          <a:p>
            <a:r>
              <a:rPr lang="en-US" altLang="en-US" b="0" i="0" smtClean="0"/>
              <a:t>Translating knowledge in all three states increases stakeholder opportunities for knowledge awareness, interest and use.</a:t>
            </a:r>
          </a:p>
          <a:p>
            <a:r>
              <a:rPr lang="en-US" altLang="en-US" b="0" i="0" smtClean="0"/>
              <a:t>Use may occur in short or long term.</a:t>
            </a:r>
          </a:p>
          <a:p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NtK Model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686496"/>
              </p:ext>
            </p:extLst>
          </p:nvPr>
        </p:nvGraphicFramePr>
        <p:xfrm>
          <a:off x="609600" y="762000"/>
          <a:ext cx="7772400" cy="5134012"/>
        </p:xfrm>
        <a:graphic>
          <a:graphicData uri="http://schemas.openxmlformats.org/drawingml/2006/table">
            <a:tbl>
              <a:tblPr firstRow="1"/>
              <a:tblGrid>
                <a:gridCol w="1007533"/>
                <a:gridCol w="6764867"/>
              </a:tblGrid>
              <a:tr h="315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Phases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Stages and Gates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83633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Discovery (Research)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1: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Define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Problem &amp; Solution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2: Scoping</a:t>
                      </a: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3: Conduct Research and Generate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Discoveries –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Discovery</a:t>
                      </a:r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Output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Prototype (Development)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KTA – Knowledge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 Discovery State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4: Build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Business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Case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Plan for Development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5: Implement Development Plan</a:t>
                      </a: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6: Testing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Validation –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Invention Output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Innovation (Production)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KTA – Knowledge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 Invention State (Proprietary &amp; Non-Proprietary)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7: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Plan and for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Production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8: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Launch Device or Service –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Innovation Output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KTA – Knowledge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 Innovation State (Sales &amp; Marketing)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9: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Life-Cycle Review / Terminate?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</a:tbl>
          </a:graphicData>
        </a:graphic>
      </p:graphicFrame>
      <p:sp>
        <p:nvSpPr>
          <p:cNvPr id="3" name="Title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NtK</a:t>
            </a:r>
            <a:r>
              <a:rPr lang="en-US" dirty="0" smtClean="0"/>
              <a:t> Model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Discovery State of Knowledge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Research = Knowledge Creation.</a:t>
            </a:r>
          </a:p>
          <a:p>
            <a:r>
              <a:rPr lang="en-US" altLang="en-US" b="0" i="0" smtClean="0"/>
              <a:t>Process - New knowledge discovery results from empirical exploration.</a:t>
            </a:r>
          </a:p>
          <a:p>
            <a:r>
              <a:rPr lang="en-US" altLang="en-US" b="0" i="0" smtClean="0"/>
              <a:t>Value – Novelty in first articulation and contribution to knowledge base.</a:t>
            </a:r>
          </a:p>
          <a:p>
            <a:r>
              <a:rPr lang="en-US" altLang="en-US" b="0" i="0" smtClean="0"/>
              <a:t>Output – Discovery State – conceptual idea embodied as publication.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iscovery creation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creation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Invention State of Knowledge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Development = Knowledge Application.</a:t>
            </a:r>
          </a:p>
          <a:p>
            <a:r>
              <a:rPr lang="en-US" altLang="en-US" b="0" i="0" smtClean="0"/>
              <a:t>Process - Invention results from trial and error experimentation.</a:t>
            </a:r>
          </a:p>
          <a:p>
            <a:r>
              <a:rPr lang="en-US" altLang="en-US" b="0" i="0" smtClean="0"/>
              <a:t>Value – Novelty + Feasibility embodied proof of concept.</a:t>
            </a:r>
          </a:p>
          <a:p>
            <a:r>
              <a:rPr lang="en-US" altLang="en-US" b="0" i="0" smtClean="0"/>
              <a:t>Output – Invention State - embodied as tangible proof-of concept prototype.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11868</TotalTime>
  <Words>506</Words>
  <Application>Microsoft Office PowerPoint</Application>
  <PresentationFormat>On-screen Show (4:3)</PresentationFormat>
  <Paragraphs>65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Default Design</vt:lpstr>
      <vt:lpstr> How to Translate Knowledge  in Three States:  Discovery, Invention, Innovation  </vt:lpstr>
      <vt:lpstr>“Translating Three States of Knowledge:  Discovery, Invention &amp; Innovation”</vt:lpstr>
      <vt:lpstr>Need to Knowledge (NtK) Model</vt:lpstr>
      <vt:lpstr>Need to Knowledge (NtK) Model</vt:lpstr>
      <vt:lpstr>Three States of Knowledge</vt:lpstr>
      <vt:lpstr>NtK Model</vt:lpstr>
      <vt:lpstr>Discovery State of Knowledge</vt:lpstr>
      <vt:lpstr>Discovery creation</vt:lpstr>
      <vt:lpstr>Invention State of Knowledge</vt:lpstr>
      <vt:lpstr>Invention creation</vt:lpstr>
      <vt:lpstr>Innovation State of Knowledge</vt:lpstr>
      <vt:lpstr>Innovation creation</vt:lpstr>
      <vt:lpstr>Takeaway Points:  *There is now an operational model for the Innovation Process validated by research and practice literature. </vt:lpstr>
      <vt:lpstr> Acknowledgement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Distinctions: Research, Development and Commercialization</dc:title>
  <dc:creator>jlflagg</dc:creator>
  <cp:lastModifiedBy>lyarnes</cp:lastModifiedBy>
  <cp:revision>833</cp:revision>
  <dcterms:created xsi:type="dcterms:W3CDTF">2008-12-05T14:51:23Z</dcterms:created>
  <dcterms:modified xsi:type="dcterms:W3CDTF">2018-04-30T19:23:26Z</dcterms:modified>
</cp:coreProperties>
</file>