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701" r:id="rId2"/>
    <p:sldId id="723" r:id="rId3"/>
    <p:sldId id="722" r:id="rId4"/>
    <p:sldId id="721" r:id="rId5"/>
    <p:sldId id="724" r:id="rId6"/>
    <p:sldId id="729" r:id="rId7"/>
    <p:sldId id="731" r:id="rId8"/>
    <p:sldId id="732" r:id="rId9"/>
    <p:sldId id="734" r:id="rId10"/>
    <p:sldId id="730" r:id="rId11"/>
    <p:sldId id="42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602" autoAdjust="0"/>
    <p:restoredTop sz="97792" autoAdjust="0"/>
  </p:normalViewPr>
  <p:slideViewPr>
    <p:cSldViewPr>
      <p:cViewPr varScale="1">
        <p:scale>
          <a:sx n="109" d="100"/>
          <a:sy n="109" d="100"/>
        </p:scale>
        <p:origin x="6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466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236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D7C6-0E23-4EA6-BFFB-C73778FD26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t4tt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mplate no sine wa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6" r:id="rId14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kt4tt.buffal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tina.org/index.php?option=com_content&amp;view=article&amp;id=6002:methodology-trumps-mythology&amp;catid=469:opeds-a-commentaries&amp;Itemid=3790" TargetMode="External"/><Relationship Id="rId7" Type="http://schemas.openxmlformats.org/officeDocument/2006/relationships/hyperlink" Target="http://www.implementationscience.com/content/5/1/9" TargetMode="External"/><Relationship Id="rId2" Type="http://schemas.openxmlformats.org/officeDocument/2006/relationships/hyperlink" Target="http://www.atia.org/files/public/ATOBSIF2008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mplementationscience.com/content/7/1/44" TargetMode="External"/><Relationship Id="rId5" Type="http://schemas.openxmlformats.org/officeDocument/2006/relationships/hyperlink" Target="http://www.implementationscience.com/content/8/1/21" TargetMode="External"/><Relationship Id="rId4" Type="http://schemas.openxmlformats.org/officeDocument/2006/relationships/hyperlink" Target="http://scienceprogress.org/2012/06/is-america%E2%80%99s-science-technology-and-innovation-policy-open-for-business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752599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2400" dirty="0" smtClean="0"/>
              <a:t>The Need to Knowledge (</a:t>
            </a:r>
            <a:r>
              <a:rPr lang="en-US" sz="2400" dirty="0" err="1" smtClean="0"/>
              <a:t>NtK</a:t>
            </a:r>
            <a:r>
              <a:rPr lang="en-US" sz="2400" dirty="0" smtClean="0"/>
              <a:t>) Model:  </a:t>
            </a:r>
            <a:br>
              <a:rPr lang="en-US" sz="2400" dirty="0" smtClean="0"/>
            </a:br>
            <a:r>
              <a:rPr lang="en-US" sz="2400" dirty="0" smtClean="0"/>
              <a:t>Orienting Scholar “Technology Grantees” to </a:t>
            </a:r>
            <a:br>
              <a:rPr lang="en-US" sz="2400" dirty="0" smtClean="0"/>
            </a:br>
            <a:r>
              <a:rPr lang="en-US" sz="2400" dirty="0" smtClean="0"/>
              <a:t>Best Practices in Transfer &amp; Commercialization 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endParaRPr lang="en-US" sz="24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3622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dirty="0"/>
              <a:t>Joseph P. </a:t>
            </a:r>
            <a:r>
              <a:rPr lang="en-US" sz="2400" b="0" i="0" dirty="0" smtClean="0"/>
              <a:t>Lane, Director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en-US" sz="2400" b="0" i="0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/>
              <a:t>Center on Knowledge Translation for Technology Transfer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en-US" sz="1800" b="0" i="0" dirty="0" smtClean="0">
              <a:hlinkClick r:id="rId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 smtClean="0">
                <a:hlinkClick r:id="rId2"/>
              </a:rPr>
              <a:t>http</a:t>
            </a:r>
            <a:r>
              <a:rPr lang="en-US" sz="1800" b="0" i="0" dirty="0">
                <a:hlinkClick r:id="rId2"/>
              </a:rPr>
              <a:t>://</a:t>
            </a:r>
            <a:r>
              <a:rPr lang="en-US" sz="1800" b="0" i="0" dirty="0" smtClean="0">
                <a:hlinkClick r:id="rId2"/>
              </a:rPr>
              <a:t>kt4tt.buffalo.edu</a:t>
            </a:r>
            <a:endParaRPr lang="en-US" sz="1800" b="0" i="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en-US" sz="1800" b="0" i="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0" i="0" dirty="0" smtClean="0"/>
              <a:t>University at Buffalo, SUNY, USA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endParaRPr lang="en-US" sz="2400" b="0" i="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3318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 dirty="0" smtClean="0"/>
              <a:t>Related Publications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287963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/>
              <a:t>Lane, JP </a:t>
            </a:r>
            <a:r>
              <a:rPr lang="en-US" sz="1600" b="0" i="0" dirty="0" smtClean="0"/>
              <a:t>(2008). “Delivering on the D in R&amp;D:  Recommendations for Increasing Transfer Outcomes from Development Projects,”</a:t>
            </a:r>
            <a:r>
              <a:rPr lang="en-US" sz="1600" dirty="0" smtClean="0"/>
              <a:t> </a:t>
            </a:r>
            <a:r>
              <a:rPr lang="en-US" sz="1600" b="0" dirty="0"/>
              <a:t>Assistive Technology Outcomes and Benefits</a:t>
            </a:r>
            <a:r>
              <a:rPr lang="en-US" sz="1600" b="0" i="0" dirty="0"/>
              <a:t>, Fall </a:t>
            </a:r>
            <a:r>
              <a:rPr lang="en-US" sz="1600" b="0" i="0" dirty="0" smtClean="0"/>
              <a:t>Special </a:t>
            </a:r>
            <a:r>
              <a:rPr lang="en-US" sz="1600" b="0" i="0" dirty="0"/>
              <a:t>Issue. </a:t>
            </a:r>
            <a:r>
              <a:rPr lang="en-US" sz="1600" b="0" i="0" dirty="0">
                <a:hlinkClick r:id="rId2"/>
              </a:rPr>
              <a:t>http://www.atia.org/files/public/ATOBSIF2008.</a:t>
            </a:r>
            <a:r>
              <a:rPr lang="en-US" sz="1600" b="0" i="0" dirty="0" smtClean="0">
                <a:hlinkClick r:id="rId2"/>
              </a:rPr>
              <a:t>pdf</a:t>
            </a:r>
            <a:endParaRPr lang="en-US" sz="1600" b="0" i="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 err="1" smtClean="0"/>
              <a:t>Lane,JP</a:t>
            </a:r>
            <a:r>
              <a:rPr lang="en-US" sz="1600" b="0" i="0" dirty="0" smtClean="0"/>
              <a:t>, Godin, B. (2013).</a:t>
            </a:r>
            <a:r>
              <a:rPr lang="en-US" sz="1600" b="0" dirty="0" smtClean="0"/>
              <a:t> </a:t>
            </a:r>
            <a:r>
              <a:rPr lang="en-US" sz="1600" b="0" dirty="0" smtClean="0">
                <a:hlinkClick r:id="rId3"/>
              </a:rPr>
              <a:t>“</a:t>
            </a:r>
            <a:r>
              <a:rPr lang="en-US" sz="1600" b="0" i="0" u="sng" dirty="0" smtClean="0">
                <a:hlinkClick r:id="rId3"/>
              </a:rPr>
              <a:t>Methodology Trumps Mythology</a:t>
            </a:r>
            <a:r>
              <a:rPr lang="en-US" sz="1600" b="0" dirty="0" smtClean="0"/>
              <a:t>,” Bridges, The </a:t>
            </a:r>
            <a:r>
              <a:rPr lang="en-US" sz="1600" b="0" dirty="0" err="1" smtClean="0"/>
              <a:t>Translatlantic</a:t>
            </a:r>
            <a:r>
              <a:rPr lang="en-US" sz="1600" b="0" dirty="0" smtClean="0"/>
              <a:t> STI Policy Quarterly from the Office of Science &amp; Technology, Embassy of Austria, Washington, DC, 36, December 2012/</a:t>
            </a:r>
            <a:r>
              <a:rPr lang="en-US" sz="1600" b="0" dirty="0" err="1" smtClean="0"/>
              <a:t>OpEds</a:t>
            </a:r>
            <a:r>
              <a:rPr lang="en-US" sz="1600" b="0" dirty="0" smtClean="0"/>
              <a:t> &amp; Commentaries.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 smtClean="0"/>
              <a:t>Lane, JP, Godin, B, </a:t>
            </a:r>
            <a:r>
              <a:rPr lang="en-US" sz="1600" b="0" dirty="0" smtClean="0"/>
              <a:t>(2012).  </a:t>
            </a:r>
            <a:r>
              <a:rPr lang="en-US" sz="1600" b="0" i="0" dirty="0" smtClean="0"/>
              <a:t>“Is America’s Science, Technology, and Innovation Policy Open for Business?” </a:t>
            </a:r>
            <a:r>
              <a:rPr lang="en-US" sz="1600" b="0" dirty="0" smtClean="0"/>
              <a:t>Science Progress</a:t>
            </a:r>
            <a:r>
              <a:rPr lang="en-US" sz="1600" b="0" i="0" dirty="0" smtClean="0"/>
              <a:t>, June 12, 2012</a:t>
            </a:r>
            <a:r>
              <a:rPr lang="en-US" sz="1600" b="0" dirty="0" smtClean="0"/>
              <a:t>, </a:t>
            </a:r>
            <a:r>
              <a:rPr lang="en-US" sz="1600" b="0" dirty="0" smtClean="0">
                <a:hlinkClick r:id="rId4"/>
              </a:rPr>
              <a:t>http://scienceprogress.org/2012/06/is-america%E2%80%99s-science-technology-and-innovation-policy-open-for-business/</a:t>
            </a:r>
            <a:endParaRPr lang="en-US" sz="1600" b="0" i="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 smtClean="0"/>
              <a:t>Flagg, J, Lane, J., &amp; Lockett M.  (2013).  “Need to Knowledge (</a:t>
            </a:r>
            <a:r>
              <a:rPr lang="en-US" sz="1600" b="0" i="0" dirty="0" err="1" smtClean="0"/>
              <a:t>NtK</a:t>
            </a:r>
            <a:r>
              <a:rPr lang="en-US" sz="1600" b="0" i="0" dirty="0" smtClean="0"/>
              <a:t>) Model:  An Evidence-based Framework for Generating Technology-based Innovations.”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8, 21, </a:t>
            </a:r>
            <a:r>
              <a:rPr lang="en-US" sz="1600" b="0" i="0" u="sng" dirty="0" smtClean="0">
                <a:hlinkClick r:id="rId5"/>
              </a:rPr>
              <a:t>http://www.implementationscience.com/content/8/1/21</a:t>
            </a:r>
            <a:endParaRPr lang="en-US" sz="16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 smtClean="0"/>
              <a:t>Stone, V. &amp; Lane J (2012).  “Modeling the Technology Innovation Process: How the implementation of science, engineering and industry methods combine to generate beneficial socio-economic impacts.”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7, 1, 44. </a:t>
            </a:r>
            <a:r>
              <a:rPr lang="en-US" sz="1600" b="0" i="0" u="sng" dirty="0" smtClean="0">
                <a:hlinkClick r:id="rId6"/>
              </a:rPr>
              <a:t>http://www.implementationscience.com/content/7/1/44</a:t>
            </a:r>
            <a:r>
              <a:rPr lang="en-US" sz="1600" b="0" i="0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b="0" i="0" dirty="0" smtClean="0"/>
              <a:t>Lane, J &amp; Flagg, J.  (2010). “Translating 3 States of Knowledge:  Discovery, Invention &amp; Innovation.”  </a:t>
            </a:r>
            <a:r>
              <a:rPr lang="en-US" sz="1600" b="0" dirty="0" smtClean="0"/>
              <a:t>Implementation Science</a:t>
            </a:r>
            <a:r>
              <a:rPr lang="en-US" sz="1600" b="0" i="0" dirty="0" smtClean="0"/>
              <a:t>, 5, 1, 9.  </a:t>
            </a:r>
            <a:r>
              <a:rPr lang="en-US" sz="1600" b="0" i="0" u="sng" dirty="0" smtClean="0">
                <a:hlinkClick r:id="rId7"/>
              </a:rPr>
              <a:t>http://www.implementationscience.com/content/5/1/9</a:t>
            </a:r>
            <a:r>
              <a:rPr lang="en-US" sz="1600" b="0" i="0" u="sng" dirty="0" smtClean="0"/>
              <a:t>.</a:t>
            </a:r>
            <a:endParaRPr lang="en-US" sz="1600" b="0" i="0" dirty="0" smtClean="0"/>
          </a:p>
          <a:p>
            <a:pPr lvl="0"/>
            <a:endParaRPr lang="en-US" sz="1400" b="0" i="0" dirty="0" smtClean="0"/>
          </a:p>
        </p:txBody>
      </p:sp>
    </p:spTree>
    <p:extLst>
      <p:ext uri="{BB962C8B-B14F-4D97-AF65-F5344CB8AC3E}">
        <p14:creationId xmlns:p14="http://schemas.microsoft.com/office/powerpoint/2010/main" val="5076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590800"/>
            <a:ext cx="8229600" cy="18288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4724400"/>
            <a:ext cx="7620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 smtClean="0"/>
              <a:t>However</a:t>
            </a:r>
            <a:r>
              <a:rPr lang="en-US" sz="2400" dirty="0"/>
              <a:t>, </a:t>
            </a:r>
            <a:r>
              <a:rPr lang="en-US" sz="2400" dirty="0" smtClean="0"/>
              <a:t>the </a:t>
            </a:r>
            <a:r>
              <a:rPr lang="en-US" sz="2400" dirty="0"/>
              <a:t>contents do not necessarily represent the policy of the Department of Education, and you should not assume endorsement by the Federal Government.</a:t>
            </a: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8288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2800" b="0" dirty="0" smtClean="0">
                <a:latin typeface="Calibri" pitchFamily="34" charset="0"/>
              </a:rPr>
              <a:t>The contents of this presentation were developed under a grant from the U.S. Department of Education, NIDRR grant #H133A130014.  </a:t>
            </a: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900"/>
              </a:spcAft>
            </a:pPr>
            <a:r>
              <a:rPr lang="en-US" sz="2400" dirty="0" err="1" smtClean="0"/>
              <a:t>NtK</a:t>
            </a:r>
            <a:r>
              <a:rPr lang="en-US" sz="2400" dirty="0" smtClean="0"/>
              <a:t> Model addresses persistent </a:t>
            </a:r>
            <a:r>
              <a:rPr lang="en-US" sz="2400" dirty="0"/>
              <a:t>c</a:t>
            </a:r>
            <a:r>
              <a:rPr lang="en-US" sz="2400" dirty="0" smtClean="0"/>
              <a:t>hallenge:  </a:t>
            </a:r>
            <a:br>
              <a:rPr lang="en-US" sz="2400" dirty="0" smtClean="0"/>
            </a:br>
            <a:r>
              <a:rPr lang="en-US" sz="2400" i="1" dirty="0" smtClean="0"/>
              <a:t>Focusing Technology Grantee’s on NIDRR’s Mission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2400" b="0" dirty="0" smtClean="0"/>
              <a:t>Improve the Quality of Life for Persons with Disabilities</a:t>
            </a:r>
            <a:r>
              <a:rPr lang="en-US" sz="2400" b="0" i="0" dirty="0" smtClean="0"/>
              <a:t>.</a:t>
            </a:r>
          </a:p>
          <a:p>
            <a:pPr lvl="1"/>
            <a:r>
              <a:rPr lang="en-US" sz="2000" b="0" i="0" dirty="0" smtClean="0"/>
              <a:t>Although deliberately not housed in NIH or NSF, NIDRR adopted the “science” procedures and metrics common to both agencies.</a:t>
            </a:r>
          </a:p>
          <a:p>
            <a:pPr lvl="1"/>
            <a:r>
              <a:rPr lang="en-US" sz="2000" b="0" i="0" dirty="0" smtClean="0"/>
              <a:t>NIDRR </a:t>
            </a:r>
            <a:r>
              <a:rPr lang="en-US" sz="2000" b="0" i="0" dirty="0"/>
              <a:t>competition criteria and review panels </a:t>
            </a:r>
            <a:r>
              <a:rPr lang="en-US" sz="2000" b="0" i="0" dirty="0" smtClean="0"/>
              <a:t>are designed </a:t>
            </a:r>
            <a:r>
              <a:rPr lang="en-US" sz="2000" b="0" i="0" dirty="0"/>
              <a:t>for academic </a:t>
            </a:r>
            <a:r>
              <a:rPr lang="en-US" sz="2000" b="0" i="0" dirty="0" smtClean="0"/>
              <a:t>scholars, despite the range of activities authorized.</a:t>
            </a:r>
            <a:endParaRPr lang="en-US" sz="2000" b="0" i="0" dirty="0"/>
          </a:p>
          <a:p>
            <a:pPr lvl="1"/>
            <a:r>
              <a:rPr lang="en-US" sz="2000" b="0" i="0" dirty="0"/>
              <a:t>Grantees oriented toward scholarly peers and faculty career goals (</a:t>
            </a:r>
            <a:r>
              <a:rPr lang="en-US" sz="2000" b="0" i="0" dirty="0" smtClean="0"/>
              <a:t>publications)</a:t>
            </a:r>
            <a:r>
              <a:rPr lang="en-US" sz="2000" b="0" dirty="0" smtClean="0"/>
              <a:t>, despite the range of stakeholder audiences.</a:t>
            </a:r>
            <a:endParaRPr lang="en-US" sz="2000" b="0" i="0" dirty="0"/>
          </a:p>
          <a:p>
            <a:pPr lvl="1"/>
            <a:r>
              <a:rPr lang="en-US" sz="2000" b="0" i="0" dirty="0" smtClean="0"/>
              <a:t>Project </a:t>
            </a:r>
            <a:r>
              <a:rPr lang="en-US" sz="2000" b="0" i="0" dirty="0"/>
              <a:t>outputs </a:t>
            </a:r>
            <a:r>
              <a:rPr lang="en-US" sz="2000" b="0" dirty="0" smtClean="0"/>
              <a:t>overwhelmingly </a:t>
            </a:r>
            <a:r>
              <a:rPr lang="en-US" sz="2000" b="0" i="0" dirty="0" smtClean="0"/>
              <a:t>reflect </a:t>
            </a:r>
            <a:r>
              <a:rPr lang="en-US" sz="2000" b="0" i="0" dirty="0"/>
              <a:t>a culture of </a:t>
            </a:r>
            <a:r>
              <a:rPr lang="en-US" sz="2000" b="0" i="1" dirty="0"/>
              <a:t>Scholarship</a:t>
            </a:r>
            <a:r>
              <a:rPr lang="en-US" sz="2000" b="0" i="0" dirty="0"/>
              <a:t> rather than </a:t>
            </a:r>
            <a:r>
              <a:rPr lang="en-US" sz="2000" b="0" i="0" dirty="0" smtClean="0"/>
              <a:t>one </a:t>
            </a:r>
            <a:r>
              <a:rPr lang="en-US" sz="2000" b="0" i="0" dirty="0"/>
              <a:t>of </a:t>
            </a:r>
            <a:r>
              <a:rPr lang="en-US" sz="2000" b="0" i="1" dirty="0" smtClean="0"/>
              <a:t>Service to Society</a:t>
            </a:r>
            <a:r>
              <a:rPr lang="en-US" sz="2000" b="0" i="0" dirty="0" smtClean="0"/>
              <a:t>.</a:t>
            </a:r>
            <a:endParaRPr lang="en-US" sz="2000" b="0" i="0" dirty="0"/>
          </a:p>
        </p:txBody>
      </p:sp>
    </p:spTree>
    <p:extLst>
      <p:ext uri="{BB962C8B-B14F-4D97-AF65-F5344CB8AC3E}">
        <p14:creationId xmlns:p14="http://schemas.microsoft.com/office/powerpoint/2010/main" val="370977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searchers 50%; PWD/family 15.1%; Practitioners/clinicians 11.9%; Industry reps/developers 4.8%; Service providers 4.8%; Other 4%; Fed/non-federal partners 3.2%; Consumer advocates 2.4%; Employers 1.6%; Educators 1.6%; Policy experts 0.8%; Media 0.0%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27736"/>
            <a:ext cx="8002144" cy="50682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kern="1200" dirty="0">
                <a:solidFill>
                  <a:srgbClr val="000000"/>
                </a:solidFill>
                <a:ea typeface="+mn-ea"/>
                <a:cs typeface="+mn-cs"/>
              </a:rPr>
              <a:t>Grantee’s Primary Audience: Peer Researchers (KTDRR 2013</a:t>
            </a:r>
            <a:r>
              <a:rPr lang="en-US" sz="2000" kern="1200" dirty="0" smtClean="0">
                <a:solidFill>
                  <a:srgbClr val="000000"/>
                </a:solidFill>
                <a:ea typeface="+mn-ea"/>
                <a:cs typeface="+mn-cs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9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eer-reviewed publications 522; Non-peer reviewed publications 498; Tools, measures, and intervention protocols 82; Technology products and devices 55; Informational products 176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43000"/>
            <a:ext cx="8737600" cy="50292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944562"/>
          </a:xfrm>
        </p:spPr>
        <p:txBody>
          <a:bodyPr/>
          <a:lstStyle/>
          <a:p>
            <a:r>
              <a:rPr lang="en-US" sz="2400" dirty="0" smtClean="0"/>
              <a:t>Grantee Outputs = 80% papers vs. 5% products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430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Purpose of </a:t>
            </a:r>
            <a:r>
              <a:rPr lang="en-US" sz="3600" dirty="0" err="1" smtClean="0"/>
              <a:t>NtK</a:t>
            </a:r>
            <a:r>
              <a:rPr lang="en-US" sz="3600" dirty="0" smtClean="0"/>
              <a:t> Model Project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b="0" i="0" dirty="0" smtClean="0"/>
              <a:t>Re-orient NIDRR’s </a:t>
            </a:r>
            <a:r>
              <a:rPr lang="en-US" sz="2800" b="0" dirty="0" smtClean="0"/>
              <a:t>“Technology </a:t>
            </a:r>
            <a:r>
              <a:rPr lang="en-US" sz="2800" b="0" dirty="0"/>
              <a:t>G</a:t>
            </a:r>
            <a:r>
              <a:rPr lang="en-US" sz="2800" b="0" dirty="0" smtClean="0"/>
              <a:t>rantees” </a:t>
            </a:r>
            <a:r>
              <a:rPr lang="en-US" sz="2800" b="0" i="0" dirty="0" smtClean="0"/>
              <a:t>– those funded projects intending to generate product &amp; service outcomes.</a:t>
            </a:r>
          </a:p>
          <a:p>
            <a:r>
              <a:rPr lang="en-US" sz="2800" b="0" i="0" dirty="0" smtClean="0"/>
              <a:t>Place scholarly activity in proper context of broader Transfer &amp; Commercialization process.</a:t>
            </a:r>
          </a:p>
          <a:p>
            <a:r>
              <a:rPr lang="en-US" sz="2800" b="0" i="0" dirty="0" smtClean="0"/>
              <a:t>Provide a “cook-book” approach to designing, implementing and managing such projects to optimize probability of eventual success.</a:t>
            </a:r>
          </a:p>
        </p:txBody>
      </p:sp>
    </p:spTree>
    <p:extLst>
      <p:ext uri="{BB962C8B-B14F-4D97-AF65-F5344CB8AC3E}">
        <p14:creationId xmlns:p14="http://schemas.microsoft.com/office/powerpoint/2010/main" val="289065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KT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sz="2800" b="0" i="0" dirty="0" err="1" smtClean="0"/>
              <a:t>NtK</a:t>
            </a:r>
            <a:r>
              <a:rPr lang="en-US" sz="2800" b="0" i="0" dirty="0" smtClean="0"/>
              <a:t> Model links values &amp; </a:t>
            </a:r>
            <a:r>
              <a:rPr lang="en-US" sz="2800" b="0" i="0" dirty="0"/>
              <a:t>goals of project sponsors</a:t>
            </a:r>
            <a:r>
              <a:rPr lang="en-US" sz="2800" b="0" i="0" dirty="0" smtClean="0"/>
              <a:t>, grantees </a:t>
            </a:r>
            <a:r>
              <a:rPr lang="en-US" sz="2800" b="0" i="0" dirty="0"/>
              <a:t>and </a:t>
            </a:r>
            <a:r>
              <a:rPr lang="en-US" sz="2800" b="0" i="0" dirty="0" smtClean="0"/>
              <a:t>stakeholders;</a:t>
            </a:r>
          </a:p>
          <a:p>
            <a:pPr marL="0" lvl="0" indent="0" algn="ctr">
              <a:buNone/>
            </a:pPr>
            <a:r>
              <a:rPr lang="en-US" sz="2800" b="0" i="0" dirty="0" smtClean="0"/>
              <a:t>Who are all critical </a:t>
            </a:r>
            <a:r>
              <a:rPr lang="en-US" sz="2800" b="0" i="0" dirty="0"/>
              <a:t>to </a:t>
            </a:r>
            <a:r>
              <a:rPr lang="en-US" sz="2800" b="0" i="0" dirty="0" smtClean="0"/>
              <a:t>successful delivery and deployment of project outcomes</a:t>
            </a:r>
            <a:r>
              <a:rPr lang="en-US" sz="2800" b="0" i="0" dirty="0"/>
              <a:t>;</a:t>
            </a:r>
            <a:endParaRPr lang="en-US" sz="2800" b="0" i="0" dirty="0" smtClean="0"/>
          </a:p>
          <a:p>
            <a:pPr marL="0" lvl="0" indent="0" algn="ctr">
              <a:buNone/>
            </a:pPr>
            <a:r>
              <a:rPr lang="en-US" sz="2800" b="0" i="0" dirty="0" smtClean="0"/>
              <a:t> Highlighting where their respective models, methods and metrics intersect, and how to communicate state of knowledge for active application and passive diffusion.</a:t>
            </a:r>
            <a:endParaRPr lang="en-US" sz="2800" b="0" i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9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KT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2800" b="0" i="0" dirty="0" err="1" smtClean="0"/>
              <a:t>NtK</a:t>
            </a:r>
            <a:r>
              <a:rPr lang="en-US" sz="2800" b="0" i="0" dirty="0" smtClean="0"/>
              <a:t> Model’s Stage</a:t>
            </a:r>
            <a:r>
              <a:rPr lang="en-US" sz="2800" b="0" i="0" dirty="0"/>
              <a:t>/Gate and Logic Model constructs provided both a common reference and a unifying structure for all </a:t>
            </a:r>
            <a:r>
              <a:rPr lang="en-US" sz="2800" b="0" i="0" dirty="0" smtClean="0"/>
              <a:t>stakeholder; </a:t>
            </a:r>
          </a:p>
          <a:p>
            <a:pPr marL="0" lvl="0" indent="0" algn="ctr">
              <a:buNone/>
            </a:pPr>
            <a:r>
              <a:rPr lang="en-US" sz="2800" b="0" dirty="0" smtClean="0"/>
              <a:t>-- Regardless </a:t>
            </a:r>
            <a:r>
              <a:rPr lang="en-US" sz="2800" b="0" dirty="0"/>
              <a:t>of </a:t>
            </a:r>
            <a:r>
              <a:rPr lang="en-US" sz="2800" b="0" dirty="0" smtClean="0"/>
              <a:t>their training</a:t>
            </a:r>
            <a:r>
              <a:rPr lang="en-US" sz="2800" b="0" dirty="0"/>
              <a:t>, language, culture and values – </a:t>
            </a:r>
            <a:endParaRPr lang="en-US" sz="2800" b="0" dirty="0" smtClean="0"/>
          </a:p>
          <a:p>
            <a:pPr marL="0" lvl="0" indent="0" algn="ctr">
              <a:buNone/>
            </a:pPr>
            <a:r>
              <a:rPr lang="en-US" sz="2800" b="0" i="0" dirty="0"/>
              <a:t>A</a:t>
            </a:r>
            <a:r>
              <a:rPr lang="en-US" sz="2800" b="0" i="0" dirty="0" smtClean="0"/>
              <a:t>llowing users </a:t>
            </a:r>
            <a:r>
              <a:rPr lang="en-US" sz="2800" b="0" i="0" dirty="0"/>
              <a:t>to </a:t>
            </a:r>
            <a:r>
              <a:rPr lang="en-US" sz="2800" b="0" i="0" dirty="0" smtClean="0"/>
              <a:t>find their own </a:t>
            </a:r>
            <a:r>
              <a:rPr lang="en-US" sz="2800" b="0" i="0" dirty="0"/>
              <a:t>perspective within the broader </a:t>
            </a:r>
            <a:r>
              <a:rPr lang="en-US" sz="2800" b="0" i="0" dirty="0" smtClean="0"/>
              <a:t>model, and thereby </a:t>
            </a:r>
            <a:r>
              <a:rPr lang="en-US" sz="2800" b="0" i="0" dirty="0"/>
              <a:t>identify their own role within the shared goal.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1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KT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2800" b="0" i="0" dirty="0" smtClean="0"/>
              <a:t>Given scholarly orientation of decision makers </a:t>
            </a:r>
            <a:r>
              <a:rPr lang="en-US" sz="2800" b="0" i="0" dirty="0"/>
              <a:t>(</a:t>
            </a:r>
            <a:r>
              <a:rPr lang="en-US" sz="2800" b="0" i="0" dirty="0" smtClean="0"/>
              <a:t>Government and Academia);  </a:t>
            </a:r>
          </a:p>
          <a:p>
            <a:pPr marL="0" lvl="0" indent="0" algn="ctr">
              <a:buNone/>
            </a:pPr>
            <a:r>
              <a:rPr lang="en-US" sz="2800" b="0" i="0" dirty="0"/>
              <a:t>G</a:t>
            </a:r>
            <a:r>
              <a:rPr lang="en-US" sz="2800" b="0" i="0" dirty="0" smtClean="0"/>
              <a:t>rounded </a:t>
            </a:r>
            <a:r>
              <a:rPr lang="en-US" sz="2800" b="0" i="0" dirty="0" err="1" smtClean="0"/>
              <a:t>NtK</a:t>
            </a:r>
            <a:r>
              <a:rPr lang="en-US" sz="2800" b="0" i="0" dirty="0" smtClean="0"/>
              <a:t> Model in evidence-base of all relevant literature published since 1985;</a:t>
            </a:r>
          </a:p>
          <a:p>
            <a:pPr marL="0" lvl="0" indent="0" algn="ctr">
              <a:buNone/>
            </a:pPr>
            <a:r>
              <a:rPr lang="en-US" sz="2800" b="0" i="0" dirty="0"/>
              <a:t>E</a:t>
            </a:r>
            <a:r>
              <a:rPr lang="en-US" sz="2800" b="0" i="0" dirty="0" smtClean="0"/>
              <a:t>vidence </a:t>
            </a:r>
            <a:r>
              <a:rPr lang="en-US" sz="2800" b="0" i="0" dirty="0"/>
              <a:t>base </a:t>
            </a:r>
            <a:r>
              <a:rPr lang="en-US" sz="2800" b="0" i="0" dirty="0" smtClean="0"/>
              <a:t>designed </a:t>
            </a:r>
            <a:r>
              <a:rPr lang="en-US" sz="2800" b="0" i="0" dirty="0"/>
              <a:t>to overcome objections to applying a structured process in general, and </a:t>
            </a:r>
            <a:r>
              <a:rPr lang="en-US" sz="2800" b="0" i="0" dirty="0" smtClean="0"/>
              <a:t>challenges </a:t>
            </a:r>
            <a:r>
              <a:rPr lang="en-US" sz="2800" b="0" i="0" dirty="0"/>
              <a:t>to </a:t>
            </a:r>
            <a:r>
              <a:rPr lang="en-US" sz="2800" b="0" i="0" dirty="0" smtClean="0"/>
              <a:t>unfamiliar specific </a:t>
            </a:r>
            <a:r>
              <a:rPr lang="en-US" sz="2800" b="0" i="0" dirty="0"/>
              <a:t>S</a:t>
            </a:r>
            <a:r>
              <a:rPr lang="en-US" sz="2800" b="0" i="0" dirty="0" smtClean="0"/>
              <a:t>tage </a:t>
            </a:r>
            <a:r>
              <a:rPr lang="en-US" sz="2800" b="0" i="0" dirty="0"/>
              <a:t>activities and decision G</a:t>
            </a:r>
            <a:r>
              <a:rPr lang="en-US" sz="2800" b="0" i="0" dirty="0" smtClean="0"/>
              <a:t>ates.</a:t>
            </a:r>
            <a:endParaRPr lang="en-US" sz="2800" b="0" i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14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dirty="0" err="1" smtClean="0"/>
              <a:t>NtK</a:t>
            </a:r>
            <a:r>
              <a:rPr lang="en-US" sz="3600" dirty="0" smtClean="0"/>
              <a:t> Model Value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sz="2800" i="0" dirty="0" smtClean="0"/>
              <a:t>Technology Grantees:</a:t>
            </a:r>
          </a:p>
          <a:p>
            <a:pPr lvl="1"/>
            <a:r>
              <a:rPr lang="en-US" sz="2400" b="0" dirty="0" smtClean="0"/>
              <a:t>Proposal structure – Review Panel liked.</a:t>
            </a:r>
          </a:p>
          <a:p>
            <a:pPr lvl="1"/>
            <a:r>
              <a:rPr lang="en-US" sz="2400" b="0" dirty="0" smtClean="0"/>
              <a:t>RERC Tech Transfer &amp; SBIR Phase III Plans.</a:t>
            </a:r>
          </a:p>
          <a:p>
            <a:r>
              <a:rPr lang="en-US" sz="2800" i="0" dirty="0" smtClean="0"/>
              <a:t>NIDRR &amp; Other Program Sponsors:</a:t>
            </a:r>
          </a:p>
          <a:p>
            <a:pPr lvl="1"/>
            <a:r>
              <a:rPr lang="en-US" sz="2400" b="0" dirty="0" smtClean="0"/>
              <a:t>Assess proposals; Track progress. </a:t>
            </a:r>
          </a:p>
          <a:p>
            <a:pPr lvl="1"/>
            <a:r>
              <a:rPr lang="en-US" sz="2400" b="0" dirty="0" smtClean="0"/>
              <a:t>Compliance enforced – Funding continuation?</a:t>
            </a:r>
          </a:p>
          <a:p>
            <a:r>
              <a:rPr lang="en-US" sz="2800" i="0" dirty="0" smtClean="0"/>
              <a:t>International Organizations:</a:t>
            </a:r>
          </a:p>
          <a:p>
            <a:pPr lvl="1"/>
            <a:r>
              <a:rPr lang="en-US" sz="2400" b="0" dirty="0" smtClean="0"/>
              <a:t>PDMA’s “The Source”;  Tech Transfer Tactics;</a:t>
            </a:r>
          </a:p>
          <a:p>
            <a:pPr lvl="1"/>
            <a:r>
              <a:rPr lang="en-US" sz="2400" b="0" dirty="0" smtClean="0"/>
              <a:t>NSF</a:t>
            </a:r>
            <a:r>
              <a:rPr lang="en-US" sz="2400" b="0" smtClean="0"/>
              <a:t>; CIHR; AITA; AAATE; CNRTA</a:t>
            </a:r>
            <a:r>
              <a:rPr lang="en-US" sz="2400" b="0" i="0" smtClean="0"/>
              <a:t>.</a:t>
            </a:r>
            <a:endParaRPr lang="en-US" sz="2400" b="0" i="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5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16002</TotalTime>
  <Words>701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The Need to Knowledge (NtK) Model:   Orienting Scholar “Technology Grantees” to  Best Practices in Transfer &amp; Commercialization  </vt:lpstr>
      <vt:lpstr>NtK Model addresses persistent challenge:   Focusing Technology Grantee’s on NIDRR’s Mission</vt:lpstr>
      <vt:lpstr>Grantee’s Primary Audience: Peer Researchers (KTDRR 2013)</vt:lpstr>
      <vt:lpstr>Grantee Outputs = 80% papers vs. 5% products</vt:lpstr>
      <vt:lpstr>Purpose of NtK Model Project</vt:lpstr>
      <vt:lpstr>KT Principle</vt:lpstr>
      <vt:lpstr>KT Principle</vt:lpstr>
      <vt:lpstr>KT Principle</vt:lpstr>
      <vt:lpstr>NtK Model Value</vt:lpstr>
      <vt:lpstr>Related Publications</vt:lpstr>
      <vt:lpstr>ACKNOWLEDGEMENT The contents of this presentation were developed under a grant from the U.S. Department of Education, NIDRR grant #H133A130014.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445</cp:revision>
  <cp:lastPrinted>2011-02-24T17:27:05Z</cp:lastPrinted>
  <dcterms:created xsi:type="dcterms:W3CDTF">2011-02-28T18:02:26Z</dcterms:created>
  <dcterms:modified xsi:type="dcterms:W3CDTF">2018-04-23T15:15:45Z</dcterms:modified>
</cp:coreProperties>
</file>