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701" r:id="rId2"/>
    <p:sldId id="702" r:id="rId3"/>
    <p:sldId id="703" r:id="rId4"/>
    <p:sldId id="704" r:id="rId5"/>
    <p:sldId id="681" r:id="rId6"/>
    <p:sldId id="682" r:id="rId7"/>
    <p:sldId id="684" r:id="rId8"/>
    <p:sldId id="683" r:id="rId9"/>
    <p:sldId id="656" r:id="rId10"/>
    <p:sldId id="657" r:id="rId11"/>
    <p:sldId id="686" r:id="rId12"/>
    <p:sldId id="685" r:id="rId13"/>
    <p:sldId id="687" r:id="rId14"/>
    <p:sldId id="660" r:id="rId15"/>
    <p:sldId id="661" r:id="rId16"/>
    <p:sldId id="662" r:id="rId17"/>
    <p:sldId id="664" r:id="rId18"/>
    <p:sldId id="694" r:id="rId19"/>
    <p:sldId id="695" r:id="rId20"/>
    <p:sldId id="696" r:id="rId21"/>
    <p:sldId id="670" r:id="rId22"/>
    <p:sldId id="699" r:id="rId23"/>
    <p:sldId id="663" r:id="rId24"/>
    <p:sldId id="654" r:id="rId25"/>
    <p:sldId id="688" r:id="rId26"/>
    <p:sldId id="689" r:id="rId27"/>
    <p:sldId id="690" r:id="rId28"/>
    <p:sldId id="691" r:id="rId29"/>
    <p:sldId id="692" r:id="rId30"/>
    <p:sldId id="693" r:id="rId31"/>
    <p:sldId id="671" r:id="rId32"/>
    <p:sldId id="672" r:id="rId33"/>
    <p:sldId id="674" r:id="rId34"/>
    <p:sldId id="675" r:id="rId35"/>
    <p:sldId id="567" r:id="rId36"/>
    <p:sldId id="626" r:id="rId37"/>
    <p:sldId id="676" r:id="rId38"/>
    <p:sldId id="630" r:id="rId39"/>
    <p:sldId id="677" r:id="rId40"/>
    <p:sldId id="678" r:id="rId41"/>
    <p:sldId id="649" r:id="rId42"/>
    <p:sldId id="700" r:id="rId43"/>
    <p:sldId id="560" r:id="rId44"/>
    <p:sldId id="625" r:id="rId45"/>
    <p:sldId id="568" r:id="rId46"/>
    <p:sldId id="504" r:id="rId47"/>
    <p:sldId id="503" r:id="rId48"/>
    <p:sldId id="571" r:id="rId49"/>
    <p:sldId id="631" r:id="rId50"/>
    <p:sldId id="572" r:id="rId51"/>
    <p:sldId id="573" r:id="rId52"/>
    <p:sldId id="574" r:id="rId53"/>
    <p:sldId id="705" r:id="rId54"/>
    <p:sldId id="632" r:id="rId55"/>
    <p:sldId id="651" r:id="rId56"/>
    <p:sldId id="652" r:id="rId57"/>
    <p:sldId id="712" r:id="rId58"/>
    <p:sldId id="714" r:id="rId59"/>
    <p:sldId id="708" r:id="rId60"/>
    <p:sldId id="707" r:id="rId61"/>
    <p:sldId id="709" r:id="rId62"/>
    <p:sldId id="710" r:id="rId63"/>
    <p:sldId id="711" r:id="rId64"/>
    <p:sldId id="715" r:id="rId65"/>
    <p:sldId id="713" r:id="rId66"/>
    <p:sldId id="716" r:id="rId67"/>
    <p:sldId id="717" r:id="rId68"/>
    <p:sldId id="719" r:id="rId69"/>
    <p:sldId id="720" r:id="rId70"/>
    <p:sldId id="718" r:id="rId71"/>
    <p:sldId id="575" r:id="rId72"/>
    <p:sldId id="594" r:id="rId73"/>
    <p:sldId id="427" r:id="rId74"/>
    <p:sldId id="706"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9" autoAdjust="0"/>
    <p:restoredTop sz="97792" autoAdjust="0"/>
  </p:normalViewPr>
  <p:slideViewPr>
    <p:cSldViewPr>
      <p:cViewPr varScale="1">
        <p:scale>
          <a:sx n="77" d="100"/>
          <a:sy n="77" d="100"/>
        </p:scale>
        <p:origin x="108" y="738"/>
      </p:cViewPr>
      <p:guideLst>
        <p:guide orient="horz" pos="2160"/>
        <p:guide pos="2880"/>
      </p:guideLst>
    </p:cSldViewPr>
  </p:slideViewPr>
  <p:outlineViewPr>
    <p:cViewPr>
      <p:scale>
        <a:sx n="33" d="100"/>
        <a:sy n="33" d="100"/>
      </p:scale>
      <p:origin x="0" y="3355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19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latin typeface="Arial" pitchFamily="34" charset="0"/>
                <a:cs typeface="Arial" pitchFamily="34" charset="0"/>
              </a:defRPr>
            </a:pPr>
            <a:r>
              <a:rPr lang="en-US" sz="1600" dirty="0">
                <a:latin typeface="Arial" pitchFamily="34" charset="0"/>
                <a:cs typeface="Arial" pitchFamily="34" charset="0"/>
              </a:rPr>
              <a:t>Number of Excerpts by Code in the </a:t>
            </a:r>
            <a:r>
              <a:rPr lang="en-US" sz="1600" dirty="0" smtClean="0">
                <a:latin typeface="Arial" pitchFamily="34" charset="0"/>
                <a:cs typeface="Arial" pitchFamily="34" charset="0"/>
              </a:rPr>
              <a:t>Research/Discovery Phase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c:rich>
      </c:tx>
      <c:layout>
        <c:manualLayout>
          <c:xMode val="edge"/>
          <c:yMode val="edge"/>
          <c:x val="0.10201516477107"/>
          <c:y val="2.9054346147908E-2"/>
        </c:manualLayout>
      </c:layout>
      <c:overlay val="0"/>
    </c:title>
    <c:autoTitleDeleted val="0"/>
    <c:plotArea>
      <c:layout>
        <c:manualLayout>
          <c:layoutTarget val="inner"/>
          <c:xMode val="edge"/>
          <c:yMode val="edge"/>
          <c:x val="0.442587671559736"/>
          <c:y val="0.13454861111111099"/>
          <c:w val="0.50898533386938105"/>
          <c:h val="0.76974108705162003"/>
        </c:manualLayout>
      </c:layout>
      <c:barChart>
        <c:barDir val="bar"/>
        <c:grouping val="clustered"/>
        <c:varyColors val="0"/>
        <c:ser>
          <c:idx val="0"/>
          <c:order val="0"/>
          <c:tx>
            <c:strRef>
              <c:f>'Top Codes'!$D$2</c:f>
              <c:strCache>
                <c:ptCount val="1"/>
                <c:pt idx="0">
                  <c:v># of Excerpts </c:v>
                </c:pt>
              </c:strCache>
            </c:strRef>
          </c:tx>
          <c:spPr>
            <a:solidFill>
              <a:srgbClr val="00B0F0"/>
            </a:solidFill>
          </c:spPr>
          <c:invertIfNegative val="0"/>
          <c:dLbls>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Codes'!$B$3:$B$9</c:f>
              <c:strCache>
                <c:ptCount val="7"/>
                <c:pt idx="0">
                  <c:v>Cross Functional Teams / Integration</c:v>
                </c:pt>
                <c:pt idx="1">
                  <c:v>Market Conditions</c:v>
                </c:pt>
                <c:pt idx="2">
                  <c:v>NPD Process</c:v>
                </c:pt>
                <c:pt idx="3">
                  <c:v>Consumer Needs Identification</c:v>
                </c:pt>
                <c:pt idx="4">
                  <c:v>Stakeholder  Involvement</c:v>
                </c:pt>
                <c:pt idx="5">
                  <c:v>NPD Proficiency</c:v>
                </c:pt>
                <c:pt idx="6">
                  <c:v>Preliminary Assessments</c:v>
                </c:pt>
              </c:strCache>
            </c:strRef>
          </c:cat>
          <c:val>
            <c:numRef>
              <c:f>'Top Codes'!$D$3:$D$9</c:f>
              <c:numCache>
                <c:formatCode>General</c:formatCode>
                <c:ptCount val="7"/>
                <c:pt idx="0">
                  <c:v>19</c:v>
                </c:pt>
                <c:pt idx="1">
                  <c:v>18</c:v>
                </c:pt>
                <c:pt idx="2">
                  <c:v>15</c:v>
                </c:pt>
                <c:pt idx="3">
                  <c:v>13</c:v>
                </c:pt>
                <c:pt idx="4">
                  <c:v>13</c:v>
                </c:pt>
                <c:pt idx="5">
                  <c:v>12</c:v>
                </c:pt>
                <c:pt idx="6">
                  <c:v>10</c:v>
                </c:pt>
              </c:numCache>
            </c:numRef>
          </c:val>
        </c:ser>
        <c:dLbls>
          <c:showLegendKey val="0"/>
          <c:showVal val="0"/>
          <c:showCatName val="0"/>
          <c:showSerName val="0"/>
          <c:showPercent val="0"/>
          <c:showBubbleSize val="0"/>
        </c:dLbls>
        <c:gapWidth val="150"/>
        <c:axId val="487388656"/>
        <c:axId val="487386696"/>
      </c:barChart>
      <c:catAx>
        <c:axId val="487388656"/>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18853838786964E-2"/>
              <c:y val="0.39744641294838201"/>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487386696"/>
        <c:crosses val="autoZero"/>
        <c:auto val="1"/>
        <c:lblAlgn val="ctr"/>
        <c:lblOffset val="100"/>
        <c:noMultiLvlLbl val="0"/>
      </c:catAx>
      <c:valAx>
        <c:axId val="487386696"/>
        <c:scaling>
          <c:orientation val="minMax"/>
        </c:scaling>
        <c:delete val="0"/>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9124749736471804"/>
              <c:y val="0.91490868328959096"/>
            </c:manualLayout>
          </c:layout>
          <c:overlay val="0"/>
        </c:title>
        <c:numFmt formatCode="General" sourceLinked="1"/>
        <c:majorTickMark val="in"/>
        <c:minorTickMark val="none"/>
        <c:tickLblPos val="none"/>
        <c:crossAx val="487388656"/>
        <c:crosses val="autoZero"/>
        <c:crossBetween val="between"/>
      </c:valAx>
      <c:spPr>
        <a:ln w="0">
          <a:solidFill>
            <a:schemeClr val="tx1">
              <a:lumMod val="50000"/>
              <a:lumOff val="50000"/>
            </a:schemeClr>
          </a:solidFill>
        </a:ln>
      </c:spPr>
    </c:plotArea>
    <c:plotVisOnly val="1"/>
    <c:dispBlanksAs val="gap"/>
    <c:showDLblsOverMax val="0"/>
  </c:chart>
  <c:spPr>
    <a:ln>
      <a:solidFill>
        <a:schemeClr val="tx1">
          <a:lumMod val="50000"/>
          <a:lumOff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84038539229201"/>
          <c:y val="0.13888888888888901"/>
          <c:w val="0.54682623045788403"/>
          <c:h val="0.77864583333333803"/>
        </c:manualLayout>
      </c:layout>
      <c:barChart>
        <c:barDir val="bar"/>
        <c:grouping val="clustered"/>
        <c:varyColors val="0"/>
        <c:ser>
          <c:idx val="1"/>
          <c:order val="0"/>
          <c:tx>
            <c:strRef>
              <c:f>'Top Codes'!$D$13</c:f>
              <c:strCache>
                <c:ptCount val="1"/>
                <c:pt idx="0">
                  <c:v># of Excerpts </c:v>
                </c:pt>
              </c:strCache>
            </c:strRef>
          </c:tx>
          <c:spPr>
            <a:solidFill>
              <a:srgbClr val="C00000"/>
            </a:solidFill>
          </c:spPr>
          <c:invertIfNegative val="0"/>
          <c:dLbls>
            <c:spPr>
              <a:noFill/>
              <a:ln>
                <a:noFill/>
              </a:ln>
              <a:effectLst/>
            </c:spPr>
            <c:txPr>
              <a:bodyPr/>
              <a:lstStyle/>
              <a:p>
                <a:pPr>
                  <a:defRPr sz="12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Codes'!$B$14:$B$19</c:f>
              <c:strCache>
                <c:ptCount val="6"/>
                <c:pt idx="0">
                  <c:v>Tools</c:v>
                </c:pt>
                <c:pt idx="1">
                  <c:v>Cross Functional Teams / Integration</c:v>
                </c:pt>
                <c:pt idx="2">
                  <c:v>Stakeholder Involvement</c:v>
                </c:pt>
                <c:pt idx="3">
                  <c:v>Communication/Feedback</c:v>
                </c:pt>
                <c:pt idx="4">
                  <c:v>Consumer Needs Identification</c:v>
                </c:pt>
                <c:pt idx="5">
                  <c:v>Market Conditions</c:v>
                </c:pt>
              </c:strCache>
            </c:strRef>
          </c:cat>
          <c:val>
            <c:numRef>
              <c:f>'Top Codes'!$D$14:$D$19</c:f>
              <c:numCache>
                <c:formatCode>General</c:formatCode>
                <c:ptCount val="6"/>
                <c:pt idx="0">
                  <c:v>16</c:v>
                </c:pt>
                <c:pt idx="1">
                  <c:v>15</c:v>
                </c:pt>
                <c:pt idx="2">
                  <c:v>11</c:v>
                </c:pt>
                <c:pt idx="3">
                  <c:v>10</c:v>
                </c:pt>
                <c:pt idx="4">
                  <c:v>9</c:v>
                </c:pt>
                <c:pt idx="5">
                  <c:v>9</c:v>
                </c:pt>
              </c:numCache>
            </c:numRef>
          </c:val>
        </c:ser>
        <c:dLbls>
          <c:showLegendKey val="0"/>
          <c:showVal val="0"/>
          <c:showCatName val="0"/>
          <c:showSerName val="0"/>
          <c:showPercent val="0"/>
          <c:showBubbleSize val="0"/>
        </c:dLbls>
        <c:gapWidth val="150"/>
        <c:axId val="487385520"/>
        <c:axId val="379675400"/>
      </c:barChart>
      <c:catAx>
        <c:axId val="487385520"/>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44030511811024E-2"/>
              <c:y val="0.397558508311462"/>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379675400"/>
        <c:crosses val="autoZero"/>
        <c:auto val="1"/>
        <c:lblAlgn val="ctr"/>
        <c:lblOffset val="100"/>
        <c:noMultiLvlLbl val="0"/>
      </c:catAx>
      <c:valAx>
        <c:axId val="379675400"/>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7748679694390403"/>
              <c:y val="0.92358923884514399"/>
            </c:manualLayout>
          </c:layout>
          <c:overlay val="0"/>
        </c:title>
        <c:numFmt formatCode="General" sourceLinked="1"/>
        <c:majorTickMark val="out"/>
        <c:minorTickMark val="none"/>
        <c:tickLblPos val="none"/>
        <c:crossAx val="487385520"/>
        <c:crosses val="autoZero"/>
        <c:crossBetween val="between"/>
      </c:valAx>
      <c:spPr>
        <a:ln>
          <a:solidFill>
            <a:schemeClr val="bg1">
              <a:lumMod val="50000"/>
            </a:schemeClr>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07037177973701"/>
          <c:y val="0.102944044296534"/>
          <c:w val="0.538211743048848"/>
          <c:h val="0.82595611906611499"/>
        </c:manualLayout>
      </c:layout>
      <c:barChart>
        <c:barDir val="bar"/>
        <c:grouping val="clustered"/>
        <c:varyColors val="0"/>
        <c:ser>
          <c:idx val="0"/>
          <c:order val="0"/>
          <c:tx>
            <c:strRef>
              <c:f>'Top Codes'!$D$23</c:f>
              <c:strCache>
                <c:ptCount val="1"/>
                <c:pt idx="0">
                  <c:v># of Excerpts </c:v>
                </c:pt>
              </c:strCache>
            </c:strRef>
          </c:tx>
          <c:spPr>
            <a:solidFill>
              <a:srgbClr val="00B050"/>
            </a:solidFill>
          </c:spPr>
          <c:invertIfNegative val="0"/>
          <c:dLbls>
            <c:dLbl>
              <c:idx val="0"/>
              <c:layout>
                <c:manualLayout>
                  <c:x val="-6.195786864931850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Codes'!$B$24:$B$30</c:f>
              <c:strCache>
                <c:ptCount val="7"/>
                <c:pt idx="0">
                  <c:v>Tools</c:v>
                </c:pt>
                <c:pt idx="1">
                  <c:v>Cross Functional Teams / Integration</c:v>
                </c:pt>
                <c:pt idx="2">
                  <c:v>NPD Process</c:v>
                </c:pt>
                <c:pt idx="3">
                  <c:v>Lead Time/Time to Market</c:v>
                </c:pt>
                <c:pt idx="4">
                  <c:v>Stage-Gate</c:v>
                </c:pt>
                <c:pt idx="5">
                  <c:v>Sales or Profits</c:v>
                </c:pt>
                <c:pt idx="6">
                  <c:v>Market Conditions</c:v>
                </c:pt>
              </c:strCache>
            </c:strRef>
          </c:cat>
          <c:val>
            <c:numRef>
              <c:f>'Top Codes'!$D$24:$D$30</c:f>
              <c:numCache>
                <c:formatCode>_(* #,##0_);_(* \(#,##0\);_(* "-"??_);_(@_)</c:formatCode>
                <c:ptCount val="7"/>
                <c:pt idx="0">
                  <c:v>11</c:v>
                </c:pt>
                <c:pt idx="1">
                  <c:v>7</c:v>
                </c:pt>
                <c:pt idx="2">
                  <c:v>7</c:v>
                </c:pt>
                <c:pt idx="3">
                  <c:v>5</c:v>
                </c:pt>
                <c:pt idx="4">
                  <c:v>5</c:v>
                </c:pt>
                <c:pt idx="5">
                  <c:v>4</c:v>
                </c:pt>
                <c:pt idx="6">
                  <c:v>4</c:v>
                </c:pt>
              </c:numCache>
            </c:numRef>
          </c:val>
        </c:ser>
        <c:dLbls>
          <c:showLegendKey val="0"/>
          <c:showVal val="0"/>
          <c:showCatName val="0"/>
          <c:showSerName val="0"/>
          <c:showPercent val="0"/>
          <c:showBubbleSize val="0"/>
        </c:dLbls>
        <c:gapWidth val="150"/>
        <c:axId val="379675792"/>
        <c:axId val="379676968"/>
      </c:barChart>
      <c:catAx>
        <c:axId val="379675792"/>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0012721445771301E-2"/>
              <c:y val="0.43000214193688702"/>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379676968"/>
        <c:crosses val="autoZero"/>
        <c:auto val="1"/>
        <c:lblAlgn val="ctr"/>
        <c:lblOffset val="100"/>
        <c:noMultiLvlLbl val="0"/>
      </c:catAx>
      <c:valAx>
        <c:axId val="379676968"/>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618064538807648"/>
              <c:y val="0.93598896122928199"/>
            </c:manualLayout>
          </c:layout>
          <c:overlay val="0"/>
        </c:title>
        <c:numFmt formatCode="_(* #,##0_);_(* \(#,##0\);_(* &quot;-&quot;??_);_(@_)" sourceLinked="1"/>
        <c:majorTickMark val="out"/>
        <c:minorTickMark val="none"/>
        <c:tickLblPos val="none"/>
        <c:crossAx val="379675792"/>
        <c:crosses val="autoZero"/>
        <c:crossBetween val="between"/>
      </c:valAx>
      <c:spPr>
        <a:noFill/>
        <a:ln>
          <a:solidFill>
            <a:schemeClr val="bg1">
              <a:lumMod val="50000"/>
            </a:schemeClr>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200"/>
            </a:lvl1pPr>
          </a:lstStyle>
          <a:p>
            <a:fld id="{C3D9057C-920D-7D43-97CD-F1F1C55AA8A3}" type="datetimeFigureOut">
              <a:rPr lang="en-US" smtClean="0"/>
              <a:pPr/>
              <a:t>4/23/2018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200"/>
            </a:lvl1pPr>
          </a:lstStyle>
          <a:p>
            <a:fld id="{9DC8AE2A-6A7C-1A4F-8CB5-DCE9E2AD3FE8}" type="slidenum">
              <a:rPr lang="en-US" smtClean="0"/>
              <a:pPr/>
              <a:t>‹#›</a:t>
            </a:fld>
            <a:endParaRPr lang="en-US" dirty="0"/>
          </a:p>
        </p:txBody>
      </p:sp>
    </p:spTree>
    <p:extLst>
      <p:ext uri="{BB962C8B-B14F-4D97-AF65-F5344CB8AC3E}">
        <p14:creationId xmlns:p14="http://schemas.microsoft.com/office/powerpoint/2010/main" val="2533466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5" rIns="93170" bIns="46585" rtlCol="0"/>
          <a:lstStyle>
            <a:lvl1pPr algn="r">
              <a:defRPr sz="1200"/>
            </a:lvl1pPr>
          </a:lstStyle>
          <a:p>
            <a:fld id="{B65E52B4-920F-4B8F-9C45-A5D4B82778AA}" type="datetimeFigureOut">
              <a:rPr lang="en-US" smtClean="0"/>
              <a:pPr/>
              <a:t>4/23/2018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a:defRPr sz="1200"/>
            </a:lvl1pPr>
          </a:lstStyle>
          <a:p>
            <a:fld id="{2041ACC6-FECB-4CCD-9158-4A95CF894AFB}" type="slidenum">
              <a:rPr lang="en-US" smtClean="0"/>
              <a:pPr/>
              <a:t>‹#›</a:t>
            </a:fld>
            <a:endParaRPr lang="en-US" dirty="0"/>
          </a:p>
        </p:txBody>
      </p:sp>
    </p:spTree>
    <p:extLst>
      <p:ext uri="{BB962C8B-B14F-4D97-AF65-F5344CB8AC3E}">
        <p14:creationId xmlns:p14="http://schemas.microsoft.com/office/powerpoint/2010/main" val="983923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20DD1EE9-0D43-47E8-9223-B271712A18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E68AC0D-D91A-40BC-A4C6-6B1E9D0B7C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014AB1B5-DA1C-48FE-8CF1-119D718077F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A22FC86-8EBD-4FA4-B8E0-EAEB7040C07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B47D7C6-0E23-4EA6-BFFB-C73778FD26B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no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t4tt background">
    <p:spTree>
      <p:nvGrpSpPr>
        <p:cNvPr id="1" name=""/>
        <p:cNvGrpSpPr/>
        <p:nvPr/>
      </p:nvGrpSpPr>
      <p:grpSpPr>
        <a:xfrm>
          <a:off x="0" y="0"/>
          <a:ext cx="0" cy="0"/>
          <a:chOff x="0" y="0"/>
          <a:chExt cx="0" cy="0"/>
        </a:xfrm>
      </p:grpSpPr>
      <p:pic>
        <p:nvPicPr>
          <p:cNvPr id="7" name="Picture 6"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493B434-01AE-4249-A135-664B00F5D1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FEFC318F-E589-4CBA-8DDE-14648B3B17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EEC0E4-9C25-4B41-AE83-0ABC0AE94B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8A9E7C-CB4D-41D1-B643-9D7644273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3F978ECF-FE31-4C47-BF4B-D49A18CE9FA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AA01D52F-0F9D-4AB2-AE23-A6E1A37985D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CEBACC07-8F96-4ACF-8C7D-95E6A355C02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D7038ED-FB34-4E84-94C1-80FD39DECC3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p:nvPicPr>
        <p:blipFill>
          <a:blip r:embed="rId18"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hf sldNum="0" hdr="0" ftr="0" dt="0"/>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chnocare.net.br" TargetMode="External"/><Relationship Id="rId2" Type="http://schemas.openxmlformats.org/officeDocument/2006/relationships/hyperlink" Target="http://kt4tt.buffal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tt.nih.gov/PDFs/NIH-TT-Plan-2013.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mplementationscience.com/content/5/1/9"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implementationscience.com/content/7/1/44/abstrac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www.implementationscience.com/content/8/1/2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9.jpeg"/><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kt4tt.buffalo.edu/knowledgebase/model.php"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kt4tt.buffalo.edu/knowledgebase/search.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kt4tt.buffalo.edu/knowledgebase/research.php?model=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kt4tt.buffalo.edu/knowledgebase/search.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kt4tt.buffalo.edu/knowledgebase/model.php"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752599"/>
          </a:xfrm>
        </p:spPr>
        <p:txBody>
          <a:bodyPr/>
          <a:lstStyle/>
          <a:p>
            <a:pPr>
              <a:lnSpc>
                <a:spcPct val="150000"/>
              </a:lnSpc>
              <a:spcAft>
                <a:spcPts val="600"/>
              </a:spcAft>
            </a:pPr>
            <a:r>
              <a:rPr lang="en-US" sz="2400" dirty="0"/>
              <a:t>Accomplishing Technological Innovation in AT: </a:t>
            </a:r>
            <a:r>
              <a:rPr lang="en-US" sz="2400" b="0" dirty="0" smtClean="0"/>
              <a:t/>
            </a:r>
            <a:br>
              <a:rPr lang="en-US" sz="2400" b="0" dirty="0" smtClean="0"/>
            </a:br>
            <a:r>
              <a:rPr lang="en-US" sz="2400" b="0" dirty="0" smtClean="0"/>
              <a:t>How the outputs from three methods can combine </a:t>
            </a:r>
            <a:r>
              <a:rPr lang="en-US" sz="2400" b="0" dirty="0"/>
              <a:t>to generate </a:t>
            </a:r>
            <a:r>
              <a:rPr lang="en-US" sz="2400" b="0" dirty="0" smtClean="0"/>
              <a:t>beneficial socio</a:t>
            </a:r>
            <a:r>
              <a:rPr lang="en-US" sz="2400" b="0" dirty="0"/>
              <a:t>-economic impacts. </a:t>
            </a:r>
          </a:p>
        </p:txBody>
      </p:sp>
      <p:sp>
        <p:nvSpPr>
          <p:cNvPr id="3" name="Subtitle 2"/>
          <p:cNvSpPr>
            <a:spLocks noGrp="1"/>
          </p:cNvSpPr>
          <p:nvPr>
            <p:ph type="subTitle" idx="1"/>
          </p:nvPr>
        </p:nvSpPr>
        <p:spPr>
          <a:xfrm>
            <a:off x="1371600" y="3048000"/>
            <a:ext cx="6400800" cy="2895600"/>
          </a:xfrm>
        </p:spPr>
        <p:txBody>
          <a:bodyPr/>
          <a:lstStyle/>
          <a:p>
            <a:pPr eaLnBrk="1" hangingPunct="1">
              <a:spcBef>
                <a:spcPts val="0"/>
              </a:spcBef>
              <a:spcAft>
                <a:spcPts val="0"/>
              </a:spcAft>
            </a:pPr>
            <a:r>
              <a:rPr lang="en-US" sz="2400" b="0" i="0" dirty="0"/>
              <a:t>Joseph P. </a:t>
            </a:r>
            <a:r>
              <a:rPr lang="en-US" sz="2400" b="0" i="0" dirty="0" smtClean="0"/>
              <a:t>Lane, Director</a:t>
            </a:r>
            <a:endParaRPr lang="en-US" sz="2400" b="0" i="0" dirty="0"/>
          </a:p>
          <a:p>
            <a:pPr eaLnBrk="1" hangingPunct="1">
              <a:spcBef>
                <a:spcPts val="0"/>
              </a:spcBef>
              <a:spcAft>
                <a:spcPts val="0"/>
              </a:spcAft>
            </a:pPr>
            <a:r>
              <a:rPr lang="en-US" sz="1800" b="0" i="0" dirty="0"/>
              <a:t>Center on Knowledge Translation for Technology Transfer</a:t>
            </a:r>
          </a:p>
          <a:p>
            <a:pPr eaLnBrk="1" hangingPunct="1">
              <a:spcBef>
                <a:spcPts val="0"/>
              </a:spcBef>
              <a:spcAft>
                <a:spcPts val="0"/>
              </a:spcAft>
            </a:pPr>
            <a:r>
              <a:rPr lang="en-US" sz="1800" b="0" i="0" dirty="0">
                <a:hlinkClick r:id="rId2"/>
              </a:rPr>
              <a:t>http://</a:t>
            </a:r>
            <a:r>
              <a:rPr lang="en-US" sz="1800" b="0" i="0" dirty="0" smtClean="0">
                <a:hlinkClick r:id="rId2"/>
              </a:rPr>
              <a:t>kt4tt.buffalo.edu</a:t>
            </a:r>
            <a:endParaRPr lang="en-US" sz="1800" b="0" i="0" dirty="0" smtClean="0"/>
          </a:p>
          <a:p>
            <a:pPr eaLnBrk="1" hangingPunct="1">
              <a:spcBef>
                <a:spcPts val="0"/>
              </a:spcBef>
              <a:spcAft>
                <a:spcPts val="0"/>
              </a:spcAft>
            </a:pPr>
            <a:r>
              <a:rPr lang="en-US" sz="1800" b="0" i="0" dirty="0" smtClean="0"/>
              <a:t>University at Buffalo, SUNY, USA</a:t>
            </a:r>
          </a:p>
          <a:p>
            <a:pPr eaLnBrk="1" hangingPunct="1">
              <a:spcBef>
                <a:spcPts val="0"/>
              </a:spcBef>
              <a:spcAft>
                <a:spcPts val="0"/>
              </a:spcAft>
            </a:pPr>
            <a:endParaRPr lang="en-US" sz="2400" b="0" i="0" dirty="0"/>
          </a:p>
          <a:p>
            <a:pPr eaLnBrk="1" hangingPunct="1">
              <a:spcBef>
                <a:spcPts val="0"/>
              </a:spcBef>
              <a:spcAft>
                <a:spcPts val="0"/>
              </a:spcAft>
            </a:pPr>
            <a:r>
              <a:rPr lang="en-US" sz="2400" b="0" i="0" dirty="0" smtClean="0"/>
              <a:t>Dr. Maria de Mello, President</a:t>
            </a:r>
          </a:p>
          <a:p>
            <a:pPr eaLnBrk="1" hangingPunct="1">
              <a:spcBef>
                <a:spcPts val="0"/>
              </a:spcBef>
              <a:spcAft>
                <a:spcPts val="0"/>
              </a:spcAft>
            </a:pPr>
            <a:r>
              <a:rPr lang="en-US" sz="2000" b="0" i="0" dirty="0" err="1" smtClean="0"/>
              <a:t>Technocare</a:t>
            </a:r>
            <a:r>
              <a:rPr lang="en-US" sz="2000" b="0" i="0" dirty="0" smtClean="0"/>
              <a:t> Inc.</a:t>
            </a:r>
          </a:p>
          <a:p>
            <a:pPr eaLnBrk="1" hangingPunct="1">
              <a:spcBef>
                <a:spcPts val="0"/>
              </a:spcBef>
              <a:spcAft>
                <a:spcPts val="0"/>
              </a:spcAft>
            </a:pPr>
            <a:r>
              <a:rPr lang="en-US" sz="1800" b="0" i="0" dirty="0" smtClean="0">
                <a:hlinkClick r:id="rId3"/>
              </a:rPr>
              <a:t>www.technocare.net.br</a:t>
            </a:r>
            <a:endParaRPr lang="en-US" sz="1800" b="0" i="0" dirty="0" smtClean="0"/>
          </a:p>
          <a:p>
            <a:pPr eaLnBrk="1" hangingPunct="1">
              <a:spcBef>
                <a:spcPts val="0"/>
              </a:spcBef>
              <a:spcAft>
                <a:spcPts val="0"/>
              </a:spcAft>
            </a:pPr>
            <a:r>
              <a:rPr lang="en-US" sz="1800" b="0" i="0" dirty="0"/>
              <a:t>São </a:t>
            </a:r>
            <a:r>
              <a:rPr lang="en-US" sz="1800" b="0" i="0" dirty="0" err="1" smtClean="0"/>
              <a:t>Luís</a:t>
            </a:r>
            <a:r>
              <a:rPr lang="en-US" sz="1800" b="0" i="0" dirty="0" smtClean="0"/>
              <a:t>, Brazil</a:t>
            </a:r>
            <a:endParaRPr lang="en-US" sz="1800" b="0" i="0" dirty="0"/>
          </a:p>
          <a:p>
            <a:endParaRPr lang="en-US" sz="1800" dirty="0"/>
          </a:p>
        </p:txBody>
      </p:sp>
    </p:spTree>
    <p:extLst>
      <p:ext uri="{BB962C8B-B14F-4D97-AF65-F5344CB8AC3E}">
        <p14:creationId xmlns:p14="http://schemas.microsoft.com/office/powerpoint/2010/main" val="833185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r>
              <a:rPr lang="en-US" sz="2800" dirty="0" smtClean="0"/>
              <a:t>Even newest government models lack utility (description, explanation, prediction, control).  </a:t>
            </a:r>
            <a:r>
              <a:rPr lang="en-US" sz="2400" dirty="0" smtClean="0"/>
              <a:t>(</a:t>
            </a:r>
            <a:r>
              <a:rPr lang="en-US" sz="2400" dirty="0" smtClean="0">
                <a:hlinkClick r:id="rId2"/>
              </a:rPr>
              <a:t>http://www.ott.nih.gov/PDFs/NIH-TT-Plan-2013.pdf</a:t>
            </a:r>
            <a:r>
              <a:rPr lang="en-US" sz="2400" dirty="0" smtClean="0"/>
              <a:t>)</a:t>
            </a:r>
            <a:r>
              <a:rPr lang="en-US" sz="2800" dirty="0" smtClean="0"/>
              <a:t/>
            </a:r>
            <a:br>
              <a:rPr lang="en-US" sz="2800" dirty="0" smtClean="0"/>
            </a:br>
            <a:endParaRPr lang="en-US" sz="2800" dirty="0"/>
          </a:p>
        </p:txBody>
      </p:sp>
      <p:pic>
        <p:nvPicPr>
          <p:cNvPr id="1026" name="Picture 2" descr="Flowchart of ideas, research, knowledge, publication, invention, development and commercialization."/>
          <p:cNvPicPr>
            <a:picLocks noGrp="1" noChangeAspect="1" noChangeArrowheads="1"/>
          </p:cNvPicPr>
          <p:nvPr>
            <p:ph idx="1"/>
          </p:nvPr>
        </p:nvPicPr>
        <p:blipFill>
          <a:blip r:embed="rId3" cstate="print"/>
          <a:stretch>
            <a:fillRect/>
          </a:stretch>
        </p:blipFill>
        <p:spPr bwMode="auto">
          <a:xfrm>
            <a:off x="1345893" y="2133599"/>
            <a:ext cx="6197907" cy="3992563"/>
          </a:xfrm>
          <a:prstGeom prst="rect">
            <a:avLst/>
          </a:prstGeom>
          <a:noFill/>
          <a:ln w="9525">
            <a:noFill/>
            <a:miter lim="800000"/>
            <a:headEnd/>
            <a:tailEnd/>
          </a:ln>
        </p:spPr>
      </p:pic>
    </p:spTree>
    <p:extLst>
      <p:ext uri="{BB962C8B-B14F-4D97-AF65-F5344CB8AC3E}">
        <p14:creationId xmlns:p14="http://schemas.microsoft.com/office/powerpoint/2010/main" val="198957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sz="3600" dirty="0" smtClean="0"/>
              <a:t>Silly Metrics based on Vague Models</a:t>
            </a:r>
            <a:endParaRPr lang="en-US" sz="3600" dirty="0"/>
          </a:p>
        </p:txBody>
      </p:sp>
      <p:sp>
        <p:nvSpPr>
          <p:cNvPr id="3" name="Content Placeholder 2"/>
          <p:cNvSpPr>
            <a:spLocks noGrp="1"/>
          </p:cNvSpPr>
          <p:nvPr>
            <p:ph idx="1"/>
          </p:nvPr>
        </p:nvSpPr>
        <p:spPr/>
        <p:txBody>
          <a:bodyPr/>
          <a:lstStyle/>
          <a:p>
            <a:r>
              <a:rPr lang="en-US" b="0" i="0" dirty="0" smtClean="0"/>
              <a:t>∑ (R + D) / GDP = Innovation</a:t>
            </a:r>
          </a:p>
          <a:p>
            <a:endParaRPr lang="en-US" b="0" i="0" dirty="0" smtClean="0"/>
          </a:p>
          <a:p>
            <a:r>
              <a:rPr lang="en-US" b="0" i="0" dirty="0" smtClean="0"/>
              <a:t>∑ (95%R + 5%D) ≠ ∑ (5%R + 95%D)</a:t>
            </a:r>
          </a:p>
          <a:p>
            <a:endParaRPr lang="en-US" b="0" i="0" dirty="0" smtClean="0"/>
          </a:p>
          <a:p>
            <a:r>
              <a:rPr lang="en-US" b="0" i="0" dirty="0" smtClean="0"/>
              <a:t>∑ (X%R + Y%D) ≠ Products/Services</a:t>
            </a:r>
          </a:p>
          <a:p>
            <a:pPr algn="ctr">
              <a:buNone/>
            </a:pPr>
            <a:r>
              <a:rPr lang="en-US" b="0" i="0" dirty="0" smtClean="0">
                <a:solidFill>
                  <a:srgbClr val="FF0000"/>
                </a:solidFill>
              </a:rPr>
              <a:t>Such measures co-mingle inputs, ignore key factors, and ignore causal links.</a:t>
            </a:r>
          </a:p>
          <a:p>
            <a:endParaRPr lang="en-US" dirty="0" smtClean="0"/>
          </a:p>
          <a:p>
            <a:endParaRPr lang="en-US" dirty="0"/>
          </a:p>
        </p:txBody>
      </p:sp>
    </p:spTree>
    <p:extLst>
      <p:ext uri="{BB962C8B-B14F-4D97-AF65-F5344CB8AC3E}">
        <p14:creationId xmlns:p14="http://schemas.microsoft.com/office/powerpoint/2010/main" val="34850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sz="2800" dirty="0" smtClean="0"/>
              <a:t>False Dichotomies/Erroneous Contractions</a:t>
            </a:r>
            <a:endParaRPr lang="en-US" sz="2800" dirty="0"/>
          </a:p>
        </p:txBody>
      </p:sp>
      <p:sp>
        <p:nvSpPr>
          <p:cNvPr id="3" name="Content Placeholder 2"/>
          <p:cNvSpPr>
            <a:spLocks noGrp="1"/>
          </p:cNvSpPr>
          <p:nvPr>
            <p:ph idx="1"/>
          </p:nvPr>
        </p:nvSpPr>
        <p:spPr>
          <a:xfrm>
            <a:off x="228600" y="1143000"/>
            <a:ext cx="8610600" cy="4983163"/>
          </a:xfrm>
        </p:spPr>
        <p:txBody>
          <a:bodyPr/>
          <a:lstStyle/>
          <a:p>
            <a:pPr algn="ctr"/>
            <a:r>
              <a:rPr lang="en-US" sz="2800" b="0" dirty="0" smtClean="0"/>
              <a:t>Supply/Science/Technology Push vs. </a:t>
            </a:r>
          </a:p>
          <a:p>
            <a:pPr algn="ctr">
              <a:buNone/>
            </a:pPr>
            <a:r>
              <a:rPr lang="en-US" sz="2800" b="0" dirty="0" smtClean="0"/>
              <a:t>	Demand/Market/Society Pull</a:t>
            </a:r>
          </a:p>
          <a:p>
            <a:pPr algn="ctr"/>
            <a:r>
              <a:rPr lang="en-US" sz="2800" b="0" dirty="0" smtClean="0"/>
              <a:t>Research &amp; Development (R&amp;D)</a:t>
            </a:r>
          </a:p>
          <a:p>
            <a:pPr algn="ctr"/>
            <a:r>
              <a:rPr lang="en-US" sz="2800" b="0" dirty="0" smtClean="0"/>
              <a:t>Science &amp; Technology (S&amp;T)</a:t>
            </a:r>
          </a:p>
          <a:p>
            <a:pPr algn="ctr"/>
            <a:r>
              <a:rPr lang="en-US" sz="2800" b="0" dirty="0" smtClean="0"/>
              <a:t>Discovery/Insight/Invention/Innovation</a:t>
            </a:r>
          </a:p>
          <a:p>
            <a:pPr algn="ctr"/>
            <a:r>
              <a:rPr lang="en-US" sz="2800" b="0" dirty="0" smtClean="0"/>
              <a:t>Scholarly vs. Societal: Outputs/Outcomes/Impacts</a:t>
            </a:r>
          </a:p>
          <a:p>
            <a:pPr algn="ctr"/>
            <a:r>
              <a:rPr lang="en-US" sz="2800" b="0" dirty="0"/>
              <a:t>Expenditures &amp; </a:t>
            </a:r>
            <a:r>
              <a:rPr lang="en-US" sz="2800" b="0" dirty="0" err="1"/>
              <a:t>Bibliometrics</a:t>
            </a:r>
            <a:r>
              <a:rPr lang="en-US" sz="2800" b="0" dirty="0"/>
              <a:t> vs. </a:t>
            </a:r>
            <a:r>
              <a:rPr lang="en-US" sz="2800" b="0" dirty="0" smtClean="0"/>
              <a:t>New </a:t>
            </a:r>
            <a:r>
              <a:rPr lang="en-US" sz="2800" b="0" smtClean="0"/>
              <a:t>Net Wealth</a:t>
            </a:r>
            <a:endParaRPr lang="en-US" sz="2800" b="0" dirty="0" smtClean="0"/>
          </a:p>
          <a:p>
            <a:pPr lvl="1" algn="ctr"/>
            <a:r>
              <a:rPr lang="en-US" sz="2400" b="0" i="0" dirty="0" smtClean="0"/>
              <a:t>Counting what is countable vs. Counting what matters.</a:t>
            </a:r>
          </a:p>
          <a:p>
            <a:endParaRPr lang="en-US" b="0" i="0" dirty="0" smtClean="0"/>
          </a:p>
          <a:p>
            <a:endParaRPr lang="en-US" b="0" i="0" dirty="0"/>
          </a:p>
        </p:txBody>
      </p:sp>
    </p:spTree>
    <p:extLst>
      <p:ext uri="{BB962C8B-B14F-4D97-AF65-F5344CB8AC3E}">
        <p14:creationId xmlns:p14="http://schemas.microsoft.com/office/powerpoint/2010/main" val="418457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 why do they persist?</a:t>
            </a:r>
            <a:endParaRPr lang="en-US" sz="3600" dirty="0"/>
          </a:p>
        </p:txBody>
      </p:sp>
      <p:sp>
        <p:nvSpPr>
          <p:cNvPr id="3" name="Content Placeholder 2"/>
          <p:cNvSpPr>
            <a:spLocks noGrp="1"/>
          </p:cNvSpPr>
          <p:nvPr>
            <p:ph idx="1"/>
          </p:nvPr>
        </p:nvSpPr>
        <p:spPr>
          <a:xfrm>
            <a:off x="457200" y="1143000"/>
            <a:ext cx="8229600" cy="4983163"/>
          </a:xfrm>
        </p:spPr>
        <p:txBody>
          <a:bodyPr/>
          <a:lstStyle/>
          <a:p>
            <a:r>
              <a:rPr lang="en-US" sz="2800" b="0" i="0" dirty="0" smtClean="0"/>
              <a:t>The largesse of public funding since the 1940’s shifted power and influence over budgets from corporate to non-corporate sectors.</a:t>
            </a:r>
          </a:p>
          <a:p>
            <a:r>
              <a:rPr lang="en-US" sz="2800" b="0" i="0" dirty="0" smtClean="0"/>
              <a:t>The distortion of V. Bush’s national R&amp;D proposal by entrenched agency interests.</a:t>
            </a:r>
          </a:p>
          <a:p>
            <a:r>
              <a:rPr lang="en-US" sz="2800" b="0" i="0" dirty="0" smtClean="0"/>
              <a:t>The perpetuation of false paradigms by beneficiaries in government and academia.</a:t>
            </a:r>
          </a:p>
          <a:p>
            <a:r>
              <a:rPr lang="en-US" sz="2800" b="0" i="0" dirty="0" smtClean="0"/>
              <a:t>The lack of appreciation for unintended consequences by corporations and public:</a:t>
            </a:r>
          </a:p>
          <a:p>
            <a:pPr lvl="1"/>
            <a:r>
              <a:rPr lang="en-US" sz="2000" b="0" dirty="0" smtClean="0"/>
              <a:t>Military/Industrial vs. Academic/Bureaucratic Complex </a:t>
            </a:r>
            <a:endParaRPr lang="en-US" sz="2000" b="0" i="0" dirty="0" smtClean="0"/>
          </a:p>
          <a:p>
            <a:endParaRPr lang="en-US" b="0" i="0" dirty="0" smtClean="0"/>
          </a:p>
          <a:p>
            <a:endParaRPr lang="en-US" dirty="0"/>
          </a:p>
        </p:txBody>
      </p:sp>
    </p:spTree>
    <p:extLst>
      <p:ext uri="{BB962C8B-B14F-4D97-AF65-F5344CB8AC3E}">
        <p14:creationId xmlns:p14="http://schemas.microsoft.com/office/powerpoint/2010/main" val="177599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&amp; Impact</a:t>
            </a:r>
            <a:endParaRPr lang="en-US" dirty="0"/>
          </a:p>
        </p:txBody>
      </p:sp>
      <p:sp>
        <p:nvSpPr>
          <p:cNvPr id="3" name="Content Placeholder 2"/>
          <p:cNvSpPr>
            <a:spLocks noGrp="1"/>
          </p:cNvSpPr>
          <p:nvPr>
            <p:ph idx="1"/>
          </p:nvPr>
        </p:nvSpPr>
        <p:spPr>
          <a:xfrm>
            <a:off x="381000" y="1219200"/>
            <a:ext cx="8458200" cy="4906963"/>
          </a:xfrm>
        </p:spPr>
        <p:txBody>
          <a:bodyPr/>
          <a:lstStyle/>
          <a:p>
            <a:r>
              <a:rPr lang="en-US" sz="2600" b="0" i="0" dirty="0" smtClean="0"/>
              <a:t>Traditionally, each sector defined terms in own narrow context, unconcerned with downstream market activities or broader societal benefits, comfortable in status quo budgets and paradigms.  But that applecart is tipping . . .</a:t>
            </a:r>
          </a:p>
          <a:p>
            <a:r>
              <a:rPr lang="en-US" sz="2600" b="0" i="0" u="sng" dirty="0" smtClean="0"/>
              <a:t>National Science Board </a:t>
            </a:r>
            <a:r>
              <a:rPr lang="en-US" sz="2600" b="0" i="0" dirty="0" smtClean="0"/>
              <a:t>(2012) – “</a:t>
            </a:r>
            <a:r>
              <a:rPr lang="en-US" sz="2600" b="0" dirty="0" smtClean="0"/>
              <a:t>Innovation is defined as the introduction of new or significantly improved products (goods or services), processes organizational methods, and marketing methods, in internal business practices or in the open marketplace.” </a:t>
            </a:r>
            <a:r>
              <a:rPr lang="en-US" sz="2600" b="0" i="0" dirty="0" smtClean="0"/>
              <a:t>(OECD/</a:t>
            </a:r>
            <a:r>
              <a:rPr lang="en-US" sz="2600" b="0" i="0" dirty="0" err="1" smtClean="0"/>
              <a:t>Eurostat</a:t>
            </a:r>
            <a:r>
              <a:rPr lang="en-US" sz="2600" b="0" i="0" dirty="0" smtClean="0"/>
              <a:t>, 2005). </a:t>
            </a:r>
            <a:endParaRPr lang="en-US" sz="2600" b="0" i="0" dirty="0"/>
          </a:p>
        </p:txBody>
      </p:sp>
    </p:spTree>
    <p:extLst>
      <p:ext uri="{BB962C8B-B14F-4D97-AF65-F5344CB8AC3E}">
        <p14:creationId xmlns:p14="http://schemas.microsoft.com/office/powerpoint/2010/main" val="233276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“Innovation” Impact implies Utility</a:t>
            </a:r>
            <a:endParaRPr lang="en-US" sz="3600" dirty="0"/>
          </a:p>
        </p:txBody>
      </p:sp>
      <p:sp>
        <p:nvSpPr>
          <p:cNvPr id="3" name="Content Placeholder 2"/>
          <p:cNvSpPr>
            <a:spLocks noGrp="1"/>
          </p:cNvSpPr>
          <p:nvPr>
            <p:ph idx="1"/>
          </p:nvPr>
        </p:nvSpPr>
        <p:spPr>
          <a:xfrm>
            <a:off x="457200" y="1295400"/>
            <a:ext cx="8229600" cy="4830763"/>
          </a:xfrm>
        </p:spPr>
        <p:txBody>
          <a:bodyPr/>
          <a:lstStyle/>
          <a:p>
            <a:pPr>
              <a:buNone/>
            </a:pPr>
            <a:r>
              <a:rPr lang="en-US" sz="2800" b="0" i="0" dirty="0" smtClean="0"/>
              <a:t>Public support for investment in technology-based </a:t>
            </a:r>
            <a:r>
              <a:rPr lang="en-US" sz="2800" b="0" dirty="0" smtClean="0"/>
              <a:t>innovations</a:t>
            </a:r>
            <a:r>
              <a:rPr lang="en-US" sz="2800" b="0" i="0" dirty="0" smtClean="0"/>
              <a:t> grounded in 3 expectations:</a:t>
            </a:r>
          </a:p>
          <a:p>
            <a:pPr>
              <a:buNone/>
            </a:pPr>
            <a:r>
              <a:rPr lang="en-US" sz="2800" b="0" i="0" dirty="0" smtClean="0"/>
              <a:t>1. New/improved devices/services with economies of scale that contribute to societal quality of life.</a:t>
            </a:r>
          </a:p>
          <a:p>
            <a:pPr>
              <a:buNone/>
            </a:pPr>
            <a:r>
              <a:rPr lang="en-US" sz="2800" b="0" i="0" dirty="0" smtClean="0"/>
              <a:t>2. Sufficient return on investment through sales to sustain company, pay taxes and compete globally to generate new net wealth. </a:t>
            </a:r>
          </a:p>
          <a:p>
            <a:pPr>
              <a:buNone/>
            </a:pPr>
            <a:r>
              <a:rPr lang="en-US" sz="2800" b="0" i="0" dirty="0" smtClean="0"/>
              <a:t>3. Benefits realized in short-term (5–10 yrs).</a:t>
            </a:r>
          </a:p>
          <a:p>
            <a:pPr algn="ctr">
              <a:buNone/>
            </a:pPr>
            <a:r>
              <a:rPr lang="en-US" sz="2800" b="0" dirty="0" smtClean="0">
                <a:solidFill>
                  <a:srgbClr val="FF0000"/>
                </a:solidFill>
              </a:rPr>
              <a:t>Innovation’s context is Commercial Impact</a:t>
            </a:r>
            <a:r>
              <a:rPr lang="en-US" b="0" dirty="0" smtClean="0">
                <a:solidFill>
                  <a:srgbClr val="FF0000"/>
                </a:solidFill>
              </a:rPr>
              <a:t>.</a:t>
            </a:r>
            <a:endParaRPr lang="en-US" b="0" dirty="0">
              <a:solidFill>
                <a:srgbClr val="FF0000"/>
              </a:solidFill>
            </a:endParaRPr>
          </a:p>
        </p:txBody>
      </p:sp>
    </p:spTree>
    <p:extLst>
      <p:ext uri="{BB962C8B-B14F-4D97-AF65-F5344CB8AC3E}">
        <p14:creationId xmlns:p14="http://schemas.microsoft.com/office/powerpoint/2010/main" val="13157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Commercial Market is path to Utility </a:t>
            </a:r>
            <a:endParaRPr lang="en-US" sz="3600" dirty="0"/>
          </a:p>
        </p:txBody>
      </p:sp>
      <p:sp>
        <p:nvSpPr>
          <p:cNvPr id="3" name="Content Placeholder 2"/>
          <p:cNvSpPr>
            <a:spLocks noGrp="1"/>
          </p:cNvSpPr>
          <p:nvPr>
            <p:ph idx="1"/>
          </p:nvPr>
        </p:nvSpPr>
        <p:spPr>
          <a:xfrm>
            <a:off x="381000" y="1219200"/>
            <a:ext cx="8458200" cy="4906963"/>
          </a:xfrm>
        </p:spPr>
        <p:txBody>
          <a:bodyPr/>
          <a:lstStyle/>
          <a:p>
            <a:r>
              <a:rPr lang="en-US" sz="2800" b="0" i="0" dirty="0" smtClean="0"/>
              <a:t>Industry survives in competitive system by translating knowledge into market utility through Production methods (beyond R&amp;D).</a:t>
            </a:r>
          </a:p>
          <a:p>
            <a:r>
              <a:rPr lang="en-US" sz="2800" b="0" i="0" dirty="0" smtClean="0"/>
              <a:t>Utility = Money to Seller / Function to Buyer.</a:t>
            </a:r>
          </a:p>
          <a:p>
            <a:r>
              <a:rPr lang="en-US" sz="2800" b="0" i="0" dirty="0" smtClean="0">
                <a:solidFill>
                  <a:srgbClr val="00B050"/>
                </a:solidFill>
              </a:rPr>
              <a:t>No $ale</a:t>
            </a:r>
            <a:r>
              <a:rPr lang="en-US" sz="2800" b="0" i="0" dirty="0" smtClean="0"/>
              <a:t> – Research discoveries are freely published and globally disseminated, while Development prototypes lack commercial hardening or economies of scale.</a:t>
            </a:r>
          </a:p>
          <a:p>
            <a:pPr algn="ctr">
              <a:buNone/>
            </a:pPr>
            <a:r>
              <a:rPr lang="en-US" sz="2800" b="0" i="0" dirty="0" smtClean="0">
                <a:solidFill>
                  <a:srgbClr val="FF0000"/>
                </a:solidFill>
              </a:rPr>
              <a:t> </a:t>
            </a:r>
            <a:r>
              <a:rPr lang="en-US" sz="2800" b="0" dirty="0" smtClean="0">
                <a:solidFill>
                  <a:srgbClr val="FF0000"/>
                </a:solidFill>
              </a:rPr>
              <a:t>R and D outputs ≠ Market Innovation.</a:t>
            </a:r>
          </a:p>
          <a:p>
            <a:endParaRPr lang="en-US" b="0" i="0" dirty="0"/>
          </a:p>
        </p:txBody>
      </p:sp>
    </p:spTree>
    <p:extLst>
      <p:ext uri="{BB962C8B-B14F-4D97-AF65-F5344CB8AC3E}">
        <p14:creationId xmlns:p14="http://schemas.microsoft.com/office/powerpoint/2010/main" val="34722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85800"/>
            <a:ext cx="8229600" cy="914400"/>
          </a:xfrm>
        </p:spPr>
        <p:txBody>
          <a:bodyPr/>
          <a:lstStyle/>
          <a:p>
            <a:pPr eaLnBrk="1" hangingPunct="1"/>
            <a:r>
              <a:rPr lang="en-US" sz="4000" dirty="0" smtClean="0"/>
              <a:t>Importance of Untangling Terms </a:t>
            </a:r>
          </a:p>
        </p:txBody>
      </p:sp>
      <p:sp>
        <p:nvSpPr>
          <p:cNvPr id="11267" name="Rectangle 3"/>
          <p:cNvSpPr>
            <a:spLocks noGrp="1" noChangeArrowheads="1"/>
          </p:cNvSpPr>
          <p:nvPr>
            <p:ph type="body" idx="1"/>
          </p:nvPr>
        </p:nvSpPr>
        <p:spPr>
          <a:xfrm>
            <a:off x="457200" y="1524000"/>
            <a:ext cx="8229600" cy="4602163"/>
          </a:xfrm>
        </p:spPr>
        <p:txBody>
          <a:bodyPr/>
          <a:lstStyle/>
          <a:p>
            <a:pPr eaLnBrk="1" hangingPunct="1"/>
            <a:r>
              <a:rPr lang="en-US" sz="2800" b="0" dirty="0" smtClean="0"/>
              <a:t>Each Method has own rigor and jargon.</a:t>
            </a:r>
          </a:p>
          <a:p>
            <a:pPr eaLnBrk="1" hangingPunct="1"/>
            <a:r>
              <a:rPr lang="en-US" sz="2800" b="0" dirty="0" smtClean="0"/>
              <a:t>Actors are trained and operate in one method and tend to over-value that method.</a:t>
            </a:r>
          </a:p>
          <a:p>
            <a:pPr eaLnBrk="1" hangingPunct="1"/>
            <a:r>
              <a:rPr lang="en-US" sz="2800" b="0" dirty="0" smtClean="0"/>
              <a:t>Academic &amp; Government sectors dominate “STI” policy at the expense of Industry – the only sector with time and money constraints. . . </a:t>
            </a:r>
          </a:p>
          <a:p>
            <a:pPr eaLnBrk="1" hangingPunct="1"/>
            <a:r>
              <a:rPr lang="en-US" sz="2800" b="0" dirty="0" smtClean="0"/>
              <a:t>Methods are actually inter-dependent, while traditional dichotomies are all complementary factors supporting innovation outcomes.</a:t>
            </a:r>
          </a:p>
          <a:p>
            <a:pPr eaLnBrk="1" hangingPunct="1"/>
            <a:endParaRPr lang="en-US" dirty="0" smtClean="0"/>
          </a:p>
        </p:txBody>
      </p:sp>
    </p:spTree>
    <p:extLst>
      <p:ext uri="{BB962C8B-B14F-4D97-AF65-F5344CB8AC3E}">
        <p14:creationId xmlns:p14="http://schemas.microsoft.com/office/powerpoint/2010/main" val="283138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ind men and Elephant."/>
          <p:cNvPicPr>
            <a:picLocks noChangeAspect="1"/>
          </p:cNvPicPr>
          <p:nvPr/>
        </p:nvPicPr>
        <p:blipFill>
          <a:blip r:embed="rId2" cstate="print"/>
          <a:stretch>
            <a:fillRect/>
          </a:stretch>
        </p:blipFill>
        <p:spPr>
          <a:xfrm>
            <a:off x="1066800" y="762000"/>
            <a:ext cx="7010400" cy="5257800"/>
          </a:xfrm>
          <a:prstGeom prst="rect">
            <a:avLst/>
          </a:prstGeom>
        </p:spPr>
      </p:pic>
      <p:sp>
        <p:nvSpPr>
          <p:cNvPr id="2" name="Title 1" hidden="1"/>
          <p:cNvSpPr>
            <a:spLocks noGrp="1"/>
          </p:cNvSpPr>
          <p:nvPr>
            <p:ph type="title"/>
          </p:nvPr>
        </p:nvSpPr>
        <p:spPr/>
        <p:txBody>
          <a:bodyPr/>
          <a:lstStyle/>
          <a:p>
            <a:r>
              <a:rPr lang="en-US" sz="3200" dirty="0" smtClean="0"/>
              <a:t>Image of elephant and blind men. </a:t>
            </a:r>
            <a:endParaRPr lang="en-US" sz="3200" dirty="0"/>
          </a:p>
        </p:txBody>
      </p:sp>
    </p:spTree>
    <p:extLst>
      <p:ext uri="{BB962C8B-B14F-4D97-AF65-F5344CB8AC3E}">
        <p14:creationId xmlns:p14="http://schemas.microsoft.com/office/powerpoint/2010/main" val="2593279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838200"/>
          </a:xfrm>
        </p:spPr>
        <p:txBody>
          <a:bodyPr/>
          <a:lstStyle/>
          <a:p>
            <a:r>
              <a:rPr lang="en-US" sz="2800" dirty="0" smtClean="0"/>
              <a:t>Relational Attributes from Literature</a:t>
            </a:r>
            <a:endParaRPr lang="en-US" sz="2800" dirty="0"/>
          </a:p>
        </p:txBody>
      </p:sp>
      <p:graphicFrame>
        <p:nvGraphicFramePr>
          <p:cNvPr id="3" name="Content Placeholder 2" descr="Discovery, Invention and Innovation attributes.&#10;"/>
          <p:cNvGraphicFramePr>
            <a:graphicFrameLocks noGrp="1"/>
          </p:cNvGraphicFramePr>
          <p:nvPr>
            <p:ph idx="1"/>
            <p:extLst>
              <p:ext uri="{D42A27DB-BD31-4B8C-83A1-F6EECF244321}">
                <p14:modId xmlns:p14="http://schemas.microsoft.com/office/powerpoint/2010/main" val="3257957348"/>
              </p:ext>
            </p:extLst>
          </p:nvPr>
        </p:nvGraphicFramePr>
        <p:xfrm>
          <a:off x="533400" y="1143000"/>
          <a:ext cx="8229600" cy="4800597"/>
        </p:xfrm>
        <a:graphic>
          <a:graphicData uri="http://schemas.openxmlformats.org/drawingml/2006/table">
            <a:tbl>
              <a:tblPr firstRow="1" bandRow="1">
                <a:tableStyleId>{5C22544A-7EE6-4342-B048-85BDC9FD1C3A}</a:tableStyleId>
              </a:tblPr>
              <a:tblGrid>
                <a:gridCol w="2743200"/>
                <a:gridCol w="2743200"/>
                <a:gridCol w="2743200"/>
              </a:tblGrid>
              <a:tr h="545523">
                <a:tc>
                  <a:txBody>
                    <a:bodyPr/>
                    <a:lstStyle/>
                    <a:p>
                      <a:pPr algn="ctr">
                        <a:spcBef>
                          <a:spcPts val="600"/>
                        </a:spcBef>
                      </a:pPr>
                      <a:r>
                        <a:rPr lang="en-US" sz="2400" b="0" dirty="0" smtClean="0">
                          <a:solidFill>
                            <a:schemeClr val="tx1"/>
                          </a:solidFill>
                        </a:rPr>
                        <a:t>Episteme</a:t>
                      </a:r>
                    </a:p>
                  </a:txBody>
                  <a:tcPr/>
                </a:tc>
                <a:tc>
                  <a:txBody>
                    <a:bodyPr/>
                    <a:lstStyle/>
                    <a:p>
                      <a:pPr algn="ctr">
                        <a:spcBef>
                          <a:spcPts val="600"/>
                        </a:spcBef>
                      </a:pPr>
                      <a:r>
                        <a:rPr lang="en-US" sz="2400" b="0" dirty="0" err="1" smtClean="0">
                          <a:solidFill>
                            <a:schemeClr val="tx1"/>
                          </a:solidFill>
                        </a:rPr>
                        <a:t>Techne</a:t>
                      </a:r>
                      <a:endParaRPr lang="en-US" sz="2400" b="0" dirty="0" smtClean="0">
                        <a:solidFill>
                          <a:schemeClr val="tx1"/>
                        </a:solidFill>
                      </a:endParaRPr>
                    </a:p>
                  </a:txBody>
                  <a:tcPr/>
                </a:tc>
                <a:tc>
                  <a:txBody>
                    <a:bodyPr/>
                    <a:lstStyle/>
                    <a:p>
                      <a:pPr algn="ctr">
                        <a:spcBef>
                          <a:spcPts val="600"/>
                        </a:spcBef>
                      </a:pPr>
                      <a:r>
                        <a:rPr lang="en-US" sz="2400" b="0" dirty="0" err="1" smtClean="0">
                          <a:solidFill>
                            <a:schemeClr val="tx1"/>
                          </a:solidFill>
                        </a:rPr>
                        <a:t>Phronesis</a:t>
                      </a:r>
                      <a:endParaRPr lang="en-US" sz="2400" b="0" dirty="0" smtClean="0">
                        <a:solidFill>
                          <a:schemeClr val="tx1"/>
                        </a:solidFill>
                      </a:endParaRPr>
                    </a:p>
                  </a:txBody>
                  <a:tcPr/>
                </a:tc>
              </a:tr>
              <a:tr h="472786">
                <a:tc>
                  <a:txBody>
                    <a:bodyPr/>
                    <a:lstStyle/>
                    <a:p>
                      <a:pPr algn="ctr"/>
                      <a:r>
                        <a:rPr lang="en-US" sz="2000" dirty="0" smtClean="0"/>
                        <a:t>Know what</a:t>
                      </a:r>
                      <a:endParaRPr lang="en-US" sz="2000" dirty="0"/>
                    </a:p>
                  </a:txBody>
                  <a:tcPr/>
                </a:tc>
                <a:tc>
                  <a:txBody>
                    <a:bodyPr/>
                    <a:lstStyle/>
                    <a:p>
                      <a:pPr algn="ctr"/>
                      <a:r>
                        <a:rPr lang="en-US" sz="2000" dirty="0" smtClean="0"/>
                        <a:t>Know how</a:t>
                      </a:r>
                      <a:endParaRPr lang="en-US" sz="2000" dirty="0"/>
                    </a:p>
                  </a:txBody>
                  <a:tcPr/>
                </a:tc>
                <a:tc>
                  <a:txBody>
                    <a:bodyPr/>
                    <a:lstStyle/>
                    <a:p>
                      <a:pPr algn="ctr"/>
                      <a:r>
                        <a:rPr lang="en-US" sz="2000" dirty="0" smtClean="0"/>
                        <a:t>Know why</a:t>
                      </a:r>
                      <a:endParaRPr lang="en-US" sz="2000" dirty="0"/>
                    </a:p>
                  </a:txBody>
                  <a:tcPr/>
                </a:tc>
              </a:tr>
              <a:tr h="472786">
                <a:tc>
                  <a:txBody>
                    <a:bodyPr/>
                    <a:lstStyle/>
                    <a:p>
                      <a:pPr algn="ctr"/>
                      <a:r>
                        <a:rPr lang="en-US" sz="2000" dirty="0" smtClean="0"/>
                        <a:t>Science</a:t>
                      </a:r>
                      <a:endParaRPr lang="en-US" sz="2000" dirty="0"/>
                    </a:p>
                  </a:txBody>
                  <a:tcPr/>
                </a:tc>
                <a:tc>
                  <a:txBody>
                    <a:bodyPr/>
                    <a:lstStyle/>
                    <a:p>
                      <a:pPr algn="ctr"/>
                      <a:r>
                        <a:rPr lang="en-US" sz="2000" dirty="0" smtClean="0"/>
                        <a:t>Engineering</a:t>
                      </a:r>
                      <a:endParaRPr lang="en-US" sz="2000" dirty="0"/>
                    </a:p>
                  </a:txBody>
                  <a:tcPr/>
                </a:tc>
                <a:tc>
                  <a:txBody>
                    <a:bodyPr/>
                    <a:lstStyle/>
                    <a:p>
                      <a:pPr algn="ctr"/>
                      <a:r>
                        <a:rPr lang="en-US" sz="2000" dirty="0" smtClean="0"/>
                        <a:t>Industry</a:t>
                      </a:r>
                      <a:endParaRPr lang="en-US" sz="2000" dirty="0"/>
                    </a:p>
                  </a:txBody>
                  <a:tcPr/>
                </a:tc>
              </a:tr>
              <a:tr h="472786">
                <a:tc>
                  <a:txBody>
                    <a:bodyPr/>
                    <a:lstStyle/>
                    <a:p>
                      <a:pPr algn="ctr"/>
                      <a:r>
                        <a:rPr lang="en-US" sz="2000" dirty="0" smtClean="0"/>
                        <a:t>Research</a:t>
                      </a:r>
                      <a:endParaRPr lang="en-US" sz="2000" dirty="0"/>
                    </a:p>
                  </a:txBody>
                  <a:tcPr/>
                </a:tc>
                <a:tc>
                  <a:txBody>
                    <a:bodyPr/>
                    <a:lstStyle/>
                    <a:p>
                      <a:pPr algn="ctr"/>
                      <a:r>
                        <a:rPr lang="en-US" sz="2000" dirty="0" smtClean="0"/>
                        <a:t>Development</a:t>
                      </a:r>
                      <a:endParaRPr lang="en-US" sz="2000" dirty="0"/>
                    </a:p>
                  </a:txBody>
                  <a:tcPr/>
                </a:tc>
                <a:tc>
                  <a:txBody>
                    <a:bodyPr/>
                    <a:lstStyle/>
                    <a:p>
                      <a:pPr algn="ctr"/>
                      <a:r>
                        <a:rPr lang="en-US" sz="2000" dirty="0" smtClean="0"/>
                        <a:t>Production</a:t>
                      </a:r>
                      <a:endParaRPr lang="en-US" sz="2000" dirty="0"/>
                    </a:p>
                  </a:txBody>
                  <a:tcPr/>
                </a:tc>
              </a:tr>
              <a:tr h="472786">
                <a:tc>
                  <a:txBody>
                    <a:bodyPr/>
                    <a:lstStyle/>
                    <a:p>
                      <a:pPr algn="ctr"/>
                      <a:r>
                        <a:rPr lang="en-US" sz="2000" dirty="0" smtClean="0"/>
                        <a:t>Intellectual</a:t>
                      </a:r>
                      <a:endParaRPr lang="en-US" sz="2000" dirty="0"/>
                    </a:p>
                  </a:txBody>
                  <a:tcPr/>
                </a:tc>
                <a:tc>
                  <a:txBody>
                    <a:bodyPr/>
                    <a:lstStyle/>
                    <a:p>
                      <a:pPr algn="ctr"/>
                      <a:r>
                        <a:rPr lang="en-US" sz="2000" dirty="0" smtClean="0"/>
                        <a:t>Technological</a:t>
                      </a:r>
                      <a:endParaRPr lang="en-US" sz="2000" dirty="0"/>
                    </a:p>
                  </a:txBody>
                  <a:tcPr/>
                </a:tc>
                <a:tc>
                  <a:txBody>
                    <a:bodyPr/>
                    <a:lstStyle/>
                    <a:p>
                      <a:pPr algn="ctr"/>
                      <a:r>
                        <a:rPr lang="en-US" sz="2000" dirty="0" smtClean="0"/>
                        <a:t>Commercial</a:t>
                      </a:r>
                      <a:endParaRPr lang="en-US" sz="2000" dirty="0"/>
                    </a:p>
                  </a:txBody>
                  <a:tcPr/>
                </a:tc>
              </a:tr>
              <a:tr h="472786">
                <a:tc>
                  <a:txBody>
                    <a:bodyPr/>
                    <a:lstStyle/>
                    <a:p>
                      <a:pPr algn="ctr"/>
                      <a:r>
                        <a:rPr lang="en-US" sz="2000" dirty="0" smtClean="0"/>
                        <a:t>Long term</a:t>
                      </a:r>
                      <a:endParaRPr lang="en-US" sz="2000" dirty="0"/>
                    </a:p>
                  </a:txBody>
                  <a:tcPr/>
                </a:tc>
                <a:tc>
                  <a:txBody>
                    <a:bodyPr/>
                    <a:lstStyle/>
                    <a:p>
                      <a:pPr algn="ctr"/>
                      <a:r>
                        <a:rPr lang="en-US" sz="2000" dirty="0" smtClean="0"/>
                        <a:t>Mid term</a:t>
                      </a:r>
                      <a:endParaRPr lang="en-US" sz="2000" dirty="0"/>
                    </a:p>
                  </a:txBody>
                  <a:tcPr/>
                </a:tc>
                <a:tc>
                  <a:txBody>
                    <a:bodyPr/>
                    <a:lstStyle/>
                    <a:p>
                      <a:pPr algn="ctr"/>
                      <a:r>
                        <a:rPr lang="en-US" sz="2000" dirty="0" smtClean="0"/>
                        <a:t>Short term</a:t>
                      </a:r>
                      <a:endParaRPr lang="en-US" sz="2000" dirty="0"/>
                    </a:p>
                  </a:txBody>
                  <a:tcPr/>
                </a:tc>
              </a:tr>
              <a:tr h="472786">
                <a:tc>
                  <a:txBody>
                    <a:bodyPr/>
                    <a:lstStyle/>
                    <a:p>
                      <a:pPr algn="ctr"/>
                      <a:r>
                        <a:rPr lang="en-US" sz="2000" dirty="0" smtClean="0"/>
                        <a:t>Concept</a:t>
                      </a:r>
                      <a:endParaRPr lang="en-US" sz="2000" dirty="0"/>
                    </a:p>
                  </a:txBody>
                  <a:tcPr/>
                </a:tc>
                <a:tc>
                  <a:txBody>
                    <a:bodyPr/>
                    <a:lstStyle/>
                    <a:p>
                      <a:pPr algn="ctr"/>
                      <a:r>
                        <a:rPr lang="en-US" sz="2000" dirty="0" smtClean="0"/>
                        <a:t>Prototype</a:t>
                      </a:r>
                      <a:endParaRPr lang="en-US" sz="2000" dirty="0"/>
                    </a:p>
                  </a:txBody>
                  <a:tcPr/>
                </a:tc>
                <a:tc>
                  <a:txBody>
                    <a:bodyPr/>
                    <a:lstStyle/>
                    <a:p>
                      <a:pPr algn="ctr"/>
                      <a:r>
                        <a:rPr lang="en-US" sz="2000" dirty="0" smtClean="0"/>
                        <a:t>Product</a:t>
                      </a:r>
                      <a:endParaRPr lang="en-US" sz="2000" dirty="0"/>
                    </a:p>
                  </a:txBody>
                  <a:tcPr/>
                </a:tc>
              </a:tr>
              <a:tr h="472786">
                <a:tc>
                  <a:txBody>
                    <a:bodyPr/>
                    <a:lstStyle/>
                    <a:p>
                      <a:pPr algn="ctr"/>
                      <a:r>
                        <a:rPr lang="en-US" sz="2000" dirty="0" smtClean="0"/>
                        <a:t>Novelty</a:t>
                      </a:r>
                      <a:endParaRPr lang="en-US" sz="2000" dirty="0"/>
                    </a:p>
                  </a:txBody>
                  <a:tcPr/>
                </a:tc>
                <a:tc>
                  <a:txBody>
                    <a:bodyPr/>
                    <a:lstStyle/>
                    <a:p>
                      <a:pPr algn="ctr"/>
                      <a:r>
                        <a:rPr lang="en-US" sz="2000" dirty="0" smtClean="0"/>
                        <a:t>Feasibility</a:t>
                      </a:r>
                      <a:endParaRPr lang="en-US" sz="2000" dirty="0"/>
                    </a:p>
                  </a:txBody>
                  <a:tcPr/>
                </a:tc>
                <a:tc>
                  <a:txBody>
                    <a:bodyPr/>
                    <a:lstStyle/>
                    <a:p>
                      <a:pPr algn="ctr"/>
                      <a:r>
                        <a:rPr lang="en-US" sz="2000" dirty="0" smtClean="0"/>
                        <a:t>Utility</a:t>
                      </a:r>
                      <a:endParaRPr lang="en-US" sz="2000" dirty="0"/>
                    </a:p>
                  </a:txBody>
                  <a:tcPr/>
                </a:tc>
              </a:tr>
              <a:tr h="472786">
                <a:tc>
                  <a:txBody>
                    <a:bodyPr/>
                    <a:lstStyle/>
                    <a:p>
                      <a:pPr algn="ctr"/>
                      <a:r>
                        <a:rPr lang="en-US" sz="2000" dirty="0" smtClean="0"/>
                        <a:t>Translation</a:t>
                      </a:r>
                      <a:endParaRPr lang="en-US" sz="2000" dirty="0"/>
                    </a:p>
                  </a:txBody>
                  <a:tcPr/>
                </a:tc>
                <a:tc>
                  <a:txBody>
                    <a:bodyPr/>
                    <a:lstStyle/>
                    <a:p>
                      <a:pPr algn="ctr"/>
                      <a:r>
                        <a:rPr lang="en-US" sz="2000" dirty="0" smtClean="0"/>
                        <a:t>Transfer</a:t>
                      </a:r>
                      <a:endParaRPr lang="en-US" sz="2000" dirty="0"/>
                    </a:p>
                  </a:txBody>
                  <a:tcPr/>
                </a:tc>
                <a:tc>
                  <a:txBody>
                    <a:bodyPr/>
                    <a:lstStyle/>
                    <a:p>
                      <a:pPr algn="ctr"/>
                      <a:r>
                        <a:rPr lang="en-US" sz="2000" dirty="0" smtClean="0"/>
                        <a:t>Transaction</a:t>
                      </a:r>
                      <a:endParaRPr lang="en-US" sz="2000" dirty="0"/>
                    </a:p>
                  </a:txBody>
                  <a:tcPr/>
                </a:tc>
              </a:tr>
              <a:tr h="472786">
                <a:tc>
                  <a:txBody>
                    <a:bodyPr/>
                    <a:lstStyle/>
                    <a:p>
                      <a:pPr algn="ctr"/>
                      <a:r>
                        <a:rPr lang="en-US" sz="2000" dirty="0" smtClean="0">
                          <a:solidFill>
                            <a:srgbClr val="0000FF"/>
                          </a:solidFill>
                        </a:rPr>
                        <a:t>DISCOVERY</a:t>
                      </a:r>
                      <a:endParaRPr lang="en-US" sz="2000" dirty="0">
                        <a:solidFill>
                          <a:srgbClr val="0000FF"/>
                        </a:solidFill>
                      </a:endParaRPr>
                    </a:p>
                  </a:txBody>
                  <a:tcPr/>
                </a:tc>
                <a:tc>
                  <a:txBody>
                    <a:bodyPr/>
                    <a:lstStyle/>
                    <a:p>
                      <a:pPr algn="ctr"/>
                      <a:r>
                        <a:rPr lang="en-US" sz="2000" dirty="0" smtClean="0">
                          <a:solidFill>
                            <a:srgbClr val="FF0000"/>
                          </a:solidFill>
                        </a:rPr>
                        <a:t>INVENTION</a:t>
                      </a:r>
                      <a:endParaRPr lang="en-US" sz="2000" dirty="0">
                        <a:solidFill>
                          <a:srgbClr val="FF0000"/>
                        </a:solidFill>
                      </a:endParaRPr>
                    </a:p>
                  </a:txBody>
                  <a:tcPr/>
                </a:tc>
                <a:tc>
                  <a:txBody>
                    <a:bodyPr/>
                    <a:lstStyle/>
                    <a:p>
                      <a:pPr algn="ctr"/>
                      <a:r>
                        <a:rPr lang="en-US" sz="2000" dirty="0" smtClean="0">
                          <a:solidFill>
                            <a:srgbClr val="008000"/>
                          </a:solidFill>
                        </a:rPr>
                        <a:t>INNOVATION</a:t>
                      </a:r>
                      <a:endParaRPr lang="en-US" sz="2000" dirty="0">
                        <a:solidFill>
                          <a:srgbClr val="008000"/>
                        </a:solidFill>
                      </a:endParaRPr>
                    </a:p>
                  </a:txBody>
                  <a:tcPr/>
                </a:tc>
              </a:tr>
            </a:tbl>
          </a:graphicData>
        </a:graphic>
      </p:graphicFrame>
    </p:spTree>
    <p:extLst>
      <p:ext uri="{BB962C8B-B14F-4D97-AF65-F5344CB8AC3E}">
        <p14:creationId xmlns:p14="http://schemas.microsoft.com/office/powerpoint/2010/main" val="1927733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Workshop Objectives</a:t>
            </a:r>
            <a:endParaRPr lang="en-US" sz="3600" dirty="0"/>
          </a:p>
        </p:txBody>
      </p:sp>
      <p:sp>
        <p:nvSpPr>
          <p:cNvPr id="3" name="Content Placeholder 2"/>
          <p:cNvSpPr>
            <a:spLocks noGrp="1"/>
          </p:cNvSpPr>
          <p:nvPr>
            <p:ph idx="1"/>
          </p:nvPr>
        </p:nvSpPr>
        <p:spPr>
          <a:xfrm>
            <a:off x="457200" y="1371600"/>
            <a:ext cx="8229600" cy="4754563"/>
          </a:xfrm>
        </p:spPr>
        <p:txBody>
          <a:bodyPr/>
          <a:lstStyle/>
          <a:p>
            <a:pPr marL="457200" indent="-457200">
              <a:buFont typeface="+mj-lt"/>
              <a:buAutoNum type="arabicPeriod"/>
            </a:pPr>
            <a:r>
              <a:rPr lang="en-US" sz="2400" b="0" i="0" dirty="0" smtClean="0"/>
              <a:t>Participants </a:t>
            </a:r>
            <a:r>
              <a:rPr lang="en-US" sz="2400" b="0" i="0" dirty="0"/>
              <a:t>will be able to distinguish between three methodologies (scientific research; engineering development; industrial production), and compare the states of knowledge they generate.</a:t>
            </a:r>
          </a:p>
          <a:p>
            <a:pPr marL="457200" indent="-457200">
              <a:buFont typeface="+mj-lt"/>
              <a:buAutoNum type="arabicPeriod"/>
            </a:pPr>
            <a:r>
              <a:rPr lang="en-US" sz="2400" b="0" i="0" dirty="0"/>
              <a:t> </a:t>
            </a:r>
            <a:r>
              <a:rPr lang="en-US" sz="2400" b="0" i="0" dirty="0" smtClean="0"/>
              <a:t>Participants </a:t>
            </a:r>
            <a:r>
              <a:rPr lang="en-US" sz="2400" b="0" i="0" dirty="0"/>
              <a:t>will be able to discuss examples of literature supporting each of the nine Stages of activity and nine Decision Gates, and explain their importance.</a:t>
            </a:r>
          </a:p>
          <a:p>
            <a:pPr marL="457200" indent="-457200">
              <a:buFont typeface="+mj-lt"/>
              <a:buAutoNum type="arabicPeriod"/>
            </a:pPr>
            <a:r>
              <a:rPr lang="en-US" sz="2400" b="0" i="0" dirty="0"/>
              <a:t> </a:t>
            </a:r>
            <a:r>
              <a:rPr lang="en-US" sz="2400" b="0" i="0" dirty="0" smtClean="0"/>
              <a:t>Participants </a:t>
            </a:r>
            <a:r>
              <a:rPr lang="en-US" sz="2400" b="0" i="0" dirty="0"/>
              <a:t>will be able to describe and discuss at least one technical and one marketing tools relevant to each of the three Stages of activity.</a:t>
            </a:r>
          </a:p>
          <a:p>
            <a:endParaRPr lang="en-US" sz="2400" dirty="0"/>
          </a:p>
        </p:txBody>
      </p:sp>
    </p:spTree>
    <p:extLst>
      <p:ext uri="{BB962C8B-B14F-4D97-AF65-F5344CB8AC3E}">
        <p14:creationId xmlns:p14="http://schemas.microsoft.com/office/powerpoint/2010/main" val="25223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457200"/>
            <a:ext cx="8229600" cy="762000"/>
          </a:xfrm>
        </p:spPr>
        <p:txBody>
          <a:bodyPr/>
          <a:lstStyle/>
          <a:p>
            <a:r>
              <a:rPr lang="en-US" sz="3200" dirty="0" smtClean="0"/>
              <a:t>Substituting Methods for Madness</a:t>
            </a:r>
            <a:r>
              <a:rPr lang="en-US" sz="3600" dirty="0" smtClean="0"/>
              <a:t>  </a:t>
            </a:r>
            <a:endParaRPr lang="en-US" sz="3600" b="0" dirty="0" smtClean="0"/>
          </a:p>
        </p:txBody>
      </p:sp>
      <p:sp>
        <p:nvSpPr>
          <p:cNvPr id="3" name="Content Placeholder 2"/>
          <p:cNvSpPr>
            <a:spLocks noGrp="1"/>
          </p:cNvSpPr>
          <p:nvPr>
            <p:ph idx="1"/>
          </p:nvPr>
        </p:nvSpPr>
        <p:spPr>
          <a:xfrm>
            <a:off x="457200" y="1066800"/>
            <a:ext cx="8229600" cy="5135563"/>
          </a:xfrm>
        </p:spPr>
        <p:txBody>
          <a:bodyPr/>
          <a:lstStyle/>
          <a:p>
            <a:pPr>
              <a:buClr>
                <a:schemeClr val="accent2"/>
              </a:buClr>
              <a:buFont typeface="Wingdings" pitchFamily="2" charset="2"/>
              <a:buChar char="Ø"/>
            </a:pPr>
            <a:r>
              <a:rPr lang="en-US" sz="2400" b="0" dirty="0" smtClean="0"/>
              <a:t>Establish Terms, Definitions &amp; Proofs:  </a:t>
            </a:r>
            <a:r>
              <a:rPr lang="en-US" sz="2400" b="0" i="0" dirty="0" smtClean="0"/>
              <a:t>These are essential yet currently absent from STI Policy.</a:t>
            </a:r>
          </a:p>
          <a:p>
            <a:pPr>
              <a:buClr>
                <a:schemeClr val="accent2"/>
              </a:buClr>
              <a:buFont typeface="Wingdings" pitchFamily="2" charset="2"/>
              <a:buChar char="Ø"/>
            </a:pPr>
            <a:r>
              <a:rPr lang="en-US" sz="2400" b="0" dirty="0" smtClean="0"/>
              <a:t>Acknowledge Knowledge States &amp; Transitions:  </a:t>
            </a:r>
            <a:r>
              <a:rPr lang="en-US" sz="2400" b="0" i="0" dirty="0" smtClean="0"/>
              <a:t>Methods of knowledge creation and output state attributes dictate opportunity and constraints for knowledge kernel.</a:t>
            </a:r>
          </a:p>
          <a:p>
            <a:pPr>
              <a:buClr>
                <a:schemeClr val="accent2"/>
              </a:buClr>
              <a:buFont typeface="Wingdings" pitchFamily="2" charset="2"/>
              <a:buChar char="Ø"/>
            </a:pPr>
            <a:r>
              <a:rPr lang="en-US" sz="2400" b="0" dirty="0" smtClean="0"/>
              <a:t>Apply proper strategies to transitions between Knowledge States:  </a:t>
            </a:r>
            <a:r>
              <a:rPr lang="en-US" sz="2400" b="0" i="0" dirty="0" smtClean="0"/>
              <a:t>Ensure that models, methods and metrics underlying Knowledge Management systems are congruent and designed to communicate information based on rigor and relevance, </a:t>
            </a:r>
            <a:r>
              <a:rPr lang="en-US" sz="2400" b="0" dirty="0" smtClean="0"/>
              <a:t>not on rhetoric</a:t>
            </a:r>
            <a:r>
              <a:rPr lang="en-US" sz="2400" b="0" i="0" dirty="0" smtClean="0"/>
              <a:t>.</a:t>
            </a:r>
          </a:p>
          <a:p>
            <a:pPr>
              <a:buClr>
                <a:schemeClr val="accent2"/>
              </a:buClr>
              <a:buFont typeface="Wingdings" pitchFamily="2" charset="2"/>
              <a:buChar char="Ø"/>
            </a:pPr>
            <a:r>
              <a:rPr lang="en-US" sz="2400" b="0" i="0" dirty="0" smtClean="0"/>
              <a:t>Apply the scholarly values of demonstration, replication, skepticism and peer review to all elements and actors.</a:t>
            </a:r>
          </a:p>
          <a:p>
            <a:pPr>
              <a:buClr>
                <a:schemeClr val="accent2"/>
              </a:buClr>
              <a:buNone/>
            </a:pPr>
            <a:endParaRPr lang="en-US" sz="2400" dirty="0" smtClean="0"/>
          </a:p>
        </p:txBody>
      </p:sp>
    </p:spTree>
    <p:extLst>
      <p:ext uri="{BB962C8B-B14F-4D97-AF65-F5344CB8AC3E}">
        <p14:creationId xmlns:p14="http://schemas.microsoft.com/office/powerpoint/2010/main" val="23418760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685800"/>
            <a:ext cx="8229600" cy="1066800"/>
          </a:xfrm>
        </p:spPr>
        <p:txBody>
          <a:bodyPr/>
          <a:lstStyle/>
          <a:p>
            <a:r>
              <a:rPr lang="en-US" sz="3600" dirty="0" smtClean="0"/>
              <a:t>Way Forward:  Integrate Conceptual but Differentiate Operational</a:t>
            </a:r>
            <a:endParaRPr lang="en-US" sz="3600" b="0" dirty="0" smtClean="0"/>
          </a:p>
        </p:txBody>
      </p:sp>
      <p:sp>
        <p:nvSpPr>
          <p:cNvPr id="3" name="Content Placeholder 2"/>
          <p:cNvSpPr>
            <a:spLocks noGrp="1"/>
          </p:cNvSpPr>
          <p:nvPr>
            <p:ph idx="1"/>
          </p:nvPr>
        </p:nvSpPr>
        <p:spPr>
          <a:xfrm>
            <a:off x="457200" y="1905000"/>
            <a:ext cx="8229600" cy="4297363"/>
          </a:xfrm>
        </p:spPr>
        <p:txBody>
          <a:bodyPr/>
          <a:lstStyle/>
          <a:p>
            <a:pPr>
              <a:buClr>
                <a:schemeClr val="accent2"/>
              </a:buClr>
              <a:buFont typeface="Wingdings" pitchFamily="2" charset="2"/>
              <a:buChar char="Ø"/>
            </a:pPr>
            <a:r>
              <a:rPr lang="en-US" sz="2400" b="0" dirty="0" smtClean="0"/>
              <a:t>Consider three distinct states:  </a:t>
            </a:r>
            <a:r>
              <a:rPr lang="en-US" sz="2400" b="0" i="0" dirty="0" smtClean="0"/>
              <a:t>Know role of Research, Development and Production methods in context of each project – plan and budget accordingly.</a:t>
            </a:r>
          </a:p>
          <a:p>
            <a:pPr>
              <a:buClr>
                <a:schemeClr val="accent2"/>
              </a:buClr>
              <a:buFont typeface="Wingdings" pitchFamily="2" charset="2"/>
              <a:buChar char="Ø"/>
            </a:pPr>
            <a:r>
              <a:rPr lang="en-US" sz="2400" b="0" dirty="0" smtClean="0"/>
              <a:t>Engage Industry early: G</a:t>
            </a:r>
            <a:r>
              <a:rPr lang="en-US" sz="2400" b="0" i="0" dirty="0" smtClean="0"/>
              <a:t>overnment/Academic projects intended to benefit society fail to cross gaps (death valley vs. Darwinian sea) to business &amp; open markets.</a:t>
            </a:r>
          </a:p>
          <a:p>
            <a:pPr>
              <a:buClr>
                <a:schemeClr val="accent2"/>
              </a:buClr>
              <a:buFont typeface="Wingdings" pitchFamily="2" charset="2"/>
              <a:buChar char="Ø"/>
            </a:pPr>
            <a:r>
              <a:rPr lang="en-US" sz="2400" b="0" dirty="0" smtClean="0"/>
              <a:t>Apply evidence-based framework: </a:t>
            </a:r>
            <a:r>
              <a:rPr lang="en-US" sz="2400" b="0" i="0" dirty="0" smtClean="0"/>
              <a:t>Link three methods; Communicate knowledge in three states; Integrate key stakeholder who will determine eventual success. </a:t>
            </a:r>
          </a:p>
          <a:p>
            <a:pPr>
              <a:buClr>
                <a:schemeClr val="accent2"/>
              </a:buClr>
            </a:pPr>
            <a:endParaRPr lang="en-US" sz="2400" dirty="0" smtClean="0"/>
          </a:p>
        </p:txBody>
      </p:sp>
    </p:spTree>
    <p:extLst>
      <p:ext uri="{BB962C8B-B14F-4D97-AF65-F5344CB8AC3E}">
        <p14:creationId xmlns:p14="http://schemas.microsoft.com/office/powerpoint/2010/main" val="3631304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Part II: 10 – 11:30am</a:t>
            </a:r>
            <a:endParaRPr lang="en-US" dirty="0"/>
          </a:p>
        </p:txBody>
      </p:sp>
      <p:sp>
        <p:nvSpPr>
          <p:cNvPr id="3" name="Content Placeholder 2"/>
          <p:cNvSpPr>
            <a:spLocks noGrp="1"/>
          </p:cNvSpPr>
          <p:nvPr>
            <p:ph idx="1"/>
          </p:nvPr>
        </p:nvSpPr>
        <p:spPr>
          <a:xfrm>
            <a:off x="457200" y="1981200"/>
            <a:ext cx="8229600" cy="4144963"/>
          </a:xfrm>
        </p:spPr>
        <p:txBody>
          <a:bodyPr/>
          <a:lstStyle/>
          <a:p>
            <a:pPr marL="0" indent="0" algn="ctr">
              <a:spcBef>
                <a:spcPts val="2400"/>
              </a:spcBef>
              <a:buNone/>
            </a:pPr>
            <a:r>
              <a:rPr lang="en-US" i="0" u="sng" dirty="0" smtClean="0"/>
              <a:t>NTK Model Elements</a:t>
            </a:r>
          </a:p>
          <a:p>
            <a:pPr marL="0" indent="0" algn="ctr">
              <a:spcBef>
                <a:spcPts val="2400"/>
              </a:spcBef>
              <a:buNone/>
            </a:pPr>
            <a:r>
              <a:rPr lang="en-US" i="0" dirty="0" smtClean="0"/>
              <a:t>Stage/Gate Model</a:t>
            </a:r>
          </a:p>
          <a:p>
            <a:pPr marL="0" indent="0" algn="ctr">
              <a:spcBef>
                <a:spcPts val="2400"/>
              </a:spcBef>
              <a:buNone/>
            </a:pPr>
            <a:r>
              <a:rPr lang="en-US" i="0" dirty="0" smtClean="0"/>
              <a:t>3 Phases, 9 Stages &amp; 9 Gates </a:t>
            </a:r>
          </a:p>
          <a:p>
            <a:pPr marL="0" indent="0" algn="ctr">
              <a:spcBef>
                <a:spcPts val="2400"/>
              </a:spcBef>
              <a:buNone/>
            </a:pPr>
            <a:r>
              <a:rPr lang="en-US" i="0" dirty="0" smtClean="0"/>
              <a:t>Steps, Activities, Tips</a:t>
            </a:r>
          </a:p>
          <a:p>
            <a:pPr marL="0" indent="0" algn="ctr">
              <a:spcBef>
                <a:spcPts val="2400"/>
              </a:spcBef>
              <a:buNone/>
            </a:pPr>
            <a:r>
              <a:rPr lang="en-US" i="0" dirty="0" smtClean="0"/>
              <a:t>Literature &amp; Tools</a:t>
            </a:r>
            <a:endParaRPr lang="en-US" i="0" dirty="0"/>
          </a:p>
        </p:txBody>
      </p:sp>
    </p:spTree>
    <p:extLst>
      <p:ext uri="{BB962C8B-B14F-4D97-AF65-F5344CB8AC3E}">
        <p14:creationId xmlns:p14="http://schemas.microsoft.com/office/powerpoint/2010/main" val="282617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609600" y="1371600"/>
            <a:ext cx="7772400" cy="1470025"/>
          </a:xfrm>
        </p:spPr>
        <p:txBody>
          <a:bodyPr/>
          <a:lstStyle/>
          <a:p>
            <a:r>
              <a:rPr lang="en-US" sz="3600" smtClean="0"/>
              <a:t>“Translating Three States of Knowledge:  Discovery, Invention &amp; Innovation”</a:t>
            </a:r>
          </a:p>
        </p:txBody>
      </p:sp>
      <p:sp>
        <p:nvSpPr>
          <p:cNvPr id="32770" name="Subtitle 2"/>
          <p:cNvSpPr>
            <a:spLocks noGrp="1"/>
          </p:cNvSpPr>
          <p:nvPr>
            <p:ph type="subTitle" idx="1"/>
          </p:nvPr>
        </p:nvSpPr>
        <p:spPr>
          <a:xfrm>
            <a:off x="533400" y="3276600"/>
            <a:ext cx="8077200" cy="1752600"/>
          </a:xfrm>
        </p:spPr>
        <p:txBody>
          <a:bodyPr/>
          <a:lstStyle/>
          <a:p>
            <a:r>
              <a:rPr lang="en-US" b="0" smtClean="0"/>
              <a:t>Lane &amp; Flagg (2010)  </a:t>
            </a:r>
          </a:p>
          <a:p>
            <a:r>
              <a:rPr lang="en-US" b="0" smtClean="0"/>
              <a:t>Implementation Science</a:t>
            </a:r>
          </a:p>
          <a:p>
            <a:r>
              <a:rPr lang="en-US" sz="2400" smtClean="0">
                <a:hlinkClick r:id="rId2"/>
              </a:rPr>
              <a:t>http://www.implementationscience.com/content/5/1/9</a:t>
            </a:r>
            <a:endParaRPr lang="en-US" sz="2400" smtClean="0"/>
          </a:p>
          <a:p>
            <a:endParaRPr lang="en-US" smtClean="0"/>
          </a:p>
        </p:txBody>
      </p:sp>
    </p:spTree>
    <p:extLst>
      <p:ext uri="{BB962C8B-B14F-4D97-AF65-F5344CB8AC3E}">
        <p14:creationId xmlns:p14="http://schemas.microsoft.com/office/powerpoint/2010/main" val="1817426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200" dirty="0" smtClean="0"/>
              <a:t>Socio-Economic Impacts via Innovation</a:t>
            </a:r>
          </a:p>
        </p:txBody>
      </p:sp>
      <p:sp>
        <p:nvSpPr>
          <p:cNvPr id="20483" name="Content Placeholder 2"/>
          <p:cNvSpPr>
            <a:spLocks noGrp="1"/>
          </p:cNvSpPr>
          <p:nvPr>
            <p:ph idx="1"/>
          </p:nvPr>
        </p:nvSpPr>
        <p:spPr>
          <a:xfrm>
            <a:off x="457200" y="1295400"/>
            <a:ext cx="8229600" cy="4830763"/>
          </a:xfrm>
        </p:spPr>
        <p:txBody>
          <a:bodyPr/>
          <a:lstStyle/>
          <a:p>
            <a:r>
              <a:rPr lang="en-US" b="0" dirty="0" smtClean="0"/>
              <a:t>R&amp;D projects intending to benefit society need to broaden definition of knowledge beyond traditional academic perspective.</a:t>
            </a:r>
          </a:p>
          <a:p>
            <a:r>
              <a:rPr lang="en-US" b="0" dirty="0" smtClean="0"/>
              <a:t>3 related methods (R, D &amp; P) generate knowledge in 3 different states; discoveries, inventions &amp; innovations.</a:t>
            </a:r>
          </a:p>
          <a:p>
            <a:r>
              <a:rPr lang="en-US" b="0" dirty="0" smtClean="0"/>
              <a:t>Challenge:  Justify investment of declining public funding under shorter timeframes, by delivering intended impacts!</a:t>
            </a:r>
          </a:p>
        </p:txBody>
      </p:sp>
    </p:spTree>
    <p:extLst>
      <p:ext uri="{BB962C8B-B14F-4D97-AF65-F5344CB8AC3E}">
        <p14:creationId xmlns:p14="http://schemas.microsoft.com/office/powerpoint/2010/main" val="25981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lstStyle/>
          <a:p>
            <a:r>
              <a:rPr lang="en-US" sz="2800" dirty="0" smtClean="0"/>
              <a:t>Three Methodologies are each designed to generate new knowledge in different </a:t>
            </a:r>
            <a:r>
              <a:rPr lang="en-US" sz="2800" i="1" dirty="0" smtClean="0"/>
              <a:t>“States”</a:t>
            </a:r>
            <a:endParaRPr lang="en-US" sz="2800" i="1" dirty="0"/>
          </a:p>
        </p:txBody>
      </p:sp>
      <p:sp>
        <p:nvSpPr>
          <p:cNvPr id="3" name="Content Placeholder 2"/>
          <p:cNvSpPr>
            <a:spLocks noGrp="1"/>
          </p:cNvSpPr>
          <p:nvPr>
            <p:ph idx="1"/>
          </p:nvPr>
        </p:nvSpPr>
        <p:spPr>
          <a:xfrm>
            <a:off x="381000" y="1447800"/>
            <a:ext cx="8382000" cy="4648200"/>
          </a:xfrm>
        </p:spPr>
        <p:txBody>
          <a:bodyPr/>
          <a:lstStyle/>
          <a:p>
            <a:pPr>
              <a:lnSpc>
                <a:spcPct val="150000"/>
              </a:lnSpc>
              <a:spcAft>
                <a:spcPts val="900"/>
              </a:spcAft>
              <a:buFont typeface="Wingdings" pitchFamily="2" charset="2"/>
              <a:buChar char="Ø"/>
            </a:pPr>
            <a:r>
              <a:rPr lang="en-US" b="0" i="0" dirty="0" smtClean="0"/>
              <a:t> </a:t>
            </a:r>
            <a:r>
              <a:rPr lang="en-US" sz="2800" b="0" i="0" dirty="0" smtClean="0"/>
              <a:t> Scientific Research methodology ►</a:t>
            </a:r>
            <a:r>
              <a:rPr lang="en-US" sz="2800" b="0" i="1" dirty="0" smtClean="0"/>
              <a:t>          </a:t>
            </a:r>
            <a:r>
              <a:rPr lang="en-US" sz="2800" b="0" i="1" dirty="0" smtClean="0">
                <a:solidFill>
                  <a:srgbClr val="0070C0"/>
                </a:solidFill>
              </a:rPr>
              <a:t>Conceptual Discovery – state of gas (</a:t>
            </a:r>
            <a:r>
              <a:rPr lang="en-US" sz="2800" b="0" dirty="0" smtClean="0">
                <a:solidFill>
                  <a:srgbClr val="0070C0"/>
                </a:solidFill>
              </a:rPr>
              <a:t>diffuse)</a:t>
            </a:r>
            <a:r>
              <a:rPr lang="en-US" sz="2800" b="0" i="1" dirty="0" smtClean="0">
                <a:solidFill>
                  <a:srgbClr val="0070C0"/>
                </a:solidFill>
              </a:rPr>
              <a:t>.</a:t>
            </a:r>
          </a:p>
          <a:p>
            <a:pPr>
              <a:lnSpc>
                <a:spcPct val="150000"/>
              </a:lnSpc>
              <a:spcAft>
                <a:spcPts val="900"/>
              </a:spcAft>
              <a:buFont typeface="Wingdings" pitchFamily="2" charset="2"/>
              <a:buChar char="Ø"/>
            </a:pPr>
            <a:r>
              <a:rPr lang="en-US" sz="2800" b="0" i="0" dirty="0" smtClean="0"/>
              <a:t>  Engineering Development methodology </a:t>
            </a:r>
            <a:r>
              <a:rPr lang="en-US" sz="2800" b="0" dirty="0" smtClean="0"/>
              <a:t>►</a:t>
            </a:r>
            <a:r>
              <a:rPr lang="en-US" sz="2800" b="0" i="1" dirty="0" smtClean="0"/>
              <a:t>          </a:t>
            </a:r>
            <a:r>
              <a:rPr lang="en-US" sz="2800" b="0" i="1" dirty="0" smtClean="0">
                <a:solidFill>
                  <a:srgbClr val="C00000"/>
                </a:solidFill>
              </a:rPr>
              <a:t>Prototype Invention – state of liquid (malleable).</a:t>
            </a:r>
          </a:p>
          <a:p>
            <a:pPr>
              <a:lnSpc>
                <a:spcPct val="150000"/>
              </a:lnSpc>
              <a:spcAft>
                <a:spcPts val="900"/>
              </a:spcAft>
              <a:buFont typeface="Wingdings" pitchFamily="2" charset="2"/>
              <a:buChar char="Ø"/>
            </a:pPr>
            <a:r>
              <a:rPr lang="en-US" sz="2800" b="0" i="0" dirty="0" smtClean="0"/>
              <a:t>  Industrial Production Methodology ►</a:t>
            </a:r>
            <a:r>
              <a:rPr lang="en-US" sz="2800" b="0" i="1" dirty="0" smtClean="0"/>
              <a:t>         </a:t>
            </a:r>
            <a:r>
              <a:rPr lang="en-US" sz="2800" b="0" i="1" dirty="0" smtClean="0">
                <a:solidFill>
                  <a:srgbClr val="00B050"/>
                </a:solidFill>
              </a:rPr>
              <a:t>Market Innovation – state of solid (fixed).</a:t>
            </a:r>
            <a:endParaRPr lang="en-US" sz="2800" b="0" i="1" dirty="0">
              <a:solidFill>
                <a:srgbClr val="00B050"/>
              </a:solidFill>
            </a:endParaRPr>
          </a:p>
        </p:txBody>
      </p:sp>
    </p:spTree>
    <p:extLst>
      <p:ext uri="{BB962C8B-B14F-4D97-AF65-F5344CB8AC3E}">
        <p14:creationId xmlns:p14="http://schemas.microsoft.com/office/powerpoint/2010/main" val="292559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381000"/>
            <a:ext cx="8229600" cy="838200"/>
          </a:xfrm>
        </p:spPr>
        <p:txBody>
          <a:bodyPr/>
          <a:lstStyle/>
          <a:p>
            <a:r>
              <a:rPr lang="en-US" sz="3200" dirty="0" smtClean="0">
                <a:solidFill>
                  <a:srgbClr val="0000FF"/>
                </a:solidFill>
              </a:rPr>
              <a:t>Discovery</a:t>
            </a:r>
            <a:r>
              <a:rPr lang="en-US" sz="3200" dirty="0" smtClean="0"/>
              <a:t> State of Knowledge</a:t>
            </a:r>
          </a:p>
        </p:txBody>
      </p:sp>
      <p:sp>
        <p:nvSpPr>
          <p:cNvPr id="24579" name="Content Placeholder 2"/>
          <p:cNvSpPr>
            <a:spLocks noGrp="1"/>
          </p:cNvSpPr>
          <p:nvPr>
            <p:ph idx="1"/>
          </p:nvPr>
        </p:nvSpPr>
        <p:spPr>
          <a:xfrm>
            <a:off x="838200" y="1143000"/>
            <a:ext cx="7696200" cy="5257800"/>
          </a:xfrm>
        </p:spPr>
        <p:txBody>
          <a:bodyPr/>
          <a:lstStyle/>
          <a:p>
            <a:pPr>
              <a:buClr>
                <a:schemeClr val="accent2"/>
              </a:buClr>
              <a:buNone/>
            </a:pPr>
            <a:r>
              <a:rPr lang="en-US" sz="2400" b="0" dirty="0" smtClean="0"/>
              <a:t>Purpose</a:t>
            </a:r>
            <a:r>
              <a:rPr lang="en-US" sz="2400" b="0" i="0" dirty="0" smtClean="0"/>
              <a:t>:  </a:t>
            </a:r>
            <a:r>
              <a:rPr lang="en-US" sz="2400" i="0" dirty="0" smtClean="0"/>
              <a:t>Scientific Research </a:t>
            </a:r>
            <a:r>
              <a:rPr lang="en-US" sz="2400" b="0" i="0" dirty="0" smtClean="0"/>
              <a:t>methods create new to the world knowledge.</a:t>
            </a:r>
          </a:p>
          <a:p>
            <a:pPr>
              <a:buClr>
                <a:schemeClr val="accent2"/>
              </a:buClr>
              <a:buNone/>
            </a:pPr>
            <a:r>
              <a:rPr lang="en-US" sz="2400" b="0" dirty="0" smtClean="0"/>
              <a:t>Process</a:t>
            </a:r>
            <a:r>
              <a:rPr lang="en-US" sz="2400" b="0" i="0" dirty="0" smtClean="0"/>
              <a:t>:  Empirical analysis reveals novel insights regarding key variables, precipitated by push of curiosity or pull of gap in field.</a:t>
            </a:r>
          </a:p>
          <a:p>
            <a:pPr>
              <a:buClr>
                <a:schemeClr val="accent2"/>
              </a:buClr>
              <a:buNone/>
            </a:pPr>
            <a:r>
              <a:rPr lang="en-US" sz="2400" b="0" dirty="0" smtClean="0"/>
              <a:t>Output</a:t>
            </a:r>
            <a:r>
              <a:rPr lang="en-US" sz="2400" b="0" i="0" dirty="0" smtClean="0"/>
              <a:t>:  </a:t>
            </a:r>
            <a:r>
              <a:rPr lang="en-US" sz="2400" i="0" dirty="0" smtClean="0">
                <a:solidFill>
                  <a:srgbClr val="0000FF"/>
                </a:solidFill>
              </a:rPr>
              <a:t>Conceptual Discovery </a:t>
            </a:r>
            <a:r>
              <a:rPr lang="en-US" sz="2400" b="0" i="0" dirty="0" smtClean="0"/>
              <a:t>expressed as manuscript or presentation – the ‘</a:t>
            </a:r>
            <a:r>
              <a:rPr lang="en-US" sz="2400" b="0" dirty="0" smtClean="0"/>
              <a:t>know what</a:t>
            </a:r>
            <a:r>
              <a:rPr lang="en-US" sz="2400" b="0" i="0" dirty="0" smtClean="0"/>
              <a:t>.’</a:t>
            </a:r>
          </a:p>
          <a:p>
            <a:pPr>
              <a:buClr>
                <a:schemeClr val="accent2"/>
              </a:buClr>
              <a:buNone/>
            </a:pPr>
            <a:r>
              <a:rPr lang="en-US" sz="2400" b="0" dirty="0" smtClean="0"/>
              <a:t>Legal IP Status</a:t>
            </a:r>
            <a:r>
              <a:rPr lang="en-US" sz="2400" b="0" i="0" dirty="0" smtClean="0"/>
              <a:t>:  Copyright protection only. </a:t>
            </a:r>
          </a:p>
          <a:p>
            <a:pPr>
              <a:buClr>
                <a:schemeClr val="accent2"/>
              </a:buClr>
              <a:buNone/>
            </a:pPr>
            <a:r>
              <a:rPr lang="en-US" sz="2400" b="0" dirty="0" smtClean="0"/>
              <a:t>Value</a:t>
            </a:r>
            <a:r>
              <a:rPr lang="en-US" sz="2400" b="0" i="0" dirty="0" smtClean="0"/>
              <a:t>:  </a:t>
            </a:r>
            <a:r>
              <a:rPr lang="en-US" sz="2400" i="0" dirty="0" smtClean="0"/>
              <a:t>Novelty</a:t>
            </a:r>
            <a:r>
              <a:rPr lang="en-US" sz="2400" b="0" i="0" dirty="0" smtClean="0"/>
              <a:t> as first articulation of a new relationship/effect contributed to knowledge base.</a:t>
            </a:r>
          </a:p>
          <a:p>
            <a:pPr>
              <a:buClr>
                <a:schemeClr val="accent2"/>
              </a:buClr>
            </a:pPr>
            <a:endParaRPr lang="en-US" sz="2800" b="0" i="0" dirty="0" smtClean="0"/>
          </a:p>
          <a:p>
            <a:pPr>
              <a:buClr>
                <a:schemeClr val="accent2"/>
              </a:buClr>
            </a:pPr>
            <a:endParaRPr lang="en-US" sz="2800" dirty="0" smtClean="0"/>
          </a:p>
          <a:p>
            <a:pPr>
              <a:buClr>
                <a:schemeClr val="accent2"/>
              </a:buClr>
            </a:pPr>
            <a:endParaRPr lang="en-US" sz="2800" dirty="0" smtClean="0"/>
          </a:p>
          <a:p>
            <a:pPr>
              <a:buClr>
                <a:schemeClr val="accent2"/>
              </a:buClr>
              <a:buFontTx/>
              <a:buNone/>
            </a:pPr>
            <a:endParaRPr lang="en-US" sz="2800" dirty="0" smtClean="0"/>
          </a:p>
        </p:txBody>
      </p:sp>
    </p:spTree>
    <p:extLst>
      <p:ext uri="{BB962C8B-B14F-4D97-AF65-F5344CB8AC3E}">
        <p14:creationId xmlns:p14="http://schemas.microsoft.com/office/powerpoint/2010/main" val="2916822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20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20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20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20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20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457200"/>
            <a:ext cx="8229600" cy="685800"/>
          </a:xfrm>
        </p:spPr>
        <p:txBody>
          <a:bodyPr/>
          <a:lstStyle/>
          <a:p>
            <a:r>
              <a:rPr lang="en-US" sz="3200" dirty="0" smtClean="0">
                <a:solidFill>
                  <a:srgbClr val="FF0000"/>
                </a:solidFill>
              </a:rPr>
              <a:t>Invention</a:t>
            </a:r>
            <a:r>
              <a:rPr lang="en-US" sz="3200" dirty="0" smtClean="0"/>
              <a:t> State of Knowledge</a:t>
            </a:r>
          </a:p>
        </p:txBody>
      </p:sp>
      <p:sp>
        <p:nvSpPr>
          <p:cNvPr id="26627" name="Content Placeholder 2"/>
          <p:cNvSpPr>
            <a:spLocks noGrp="1"/>
          </p:cNvSpPr>
          <p:nvPr>
            <p:ph idx="1"/>
          </p:nvPr>
        </p:nvSpPr>
        <p:spPr>
          <a:xfrm>
            <a:off x="685800" y="1143000"/>
            <a:ext cx="7696200" cy="5105400"/>
          </a:xfrm>
        </p:spPr>
        <p:txBody>
          <a:bodyPr/>
          <a:lstStyle/>
          <a:p>
            <a:pPr>
              <a:buClr>
                <a:schemeClr val="accent2"/>
              </a:buClr>
              <a:buNone/>
            </a:pPr>
            <a:r>
              <a:rPr lang="en-US" sz="2400" b="0" dirty="0" smtClean="0"/>
              <a:t>Purpose</a:t>
            </a:r>
            <a:r>
              <a:rPr lang="en-US" sz="2400" b="0" i="0" dirty="0" smtClean="0"/>
              <a:t>:   </a:t>
            </a:r>
            <a:r>
              <a:rPr lang="en-US" sz="2400" i="0" dirty="0" smtClean="0"/>
              <a:t>Engineering Development </a:t>
            </a:r>
            <a:r>
              <a:rPr lang="en-US" sz="2400" b="0" i="0" dirty="0" smtClean="0"/>
              <a:t>methods combine/apply knowledge as functional artifacts.</a:t>
            </a:r>
          </a:p>
          <a:p>
            <a:pPr>
              <a:buClr>
                <a:schemeClr val="accent2"/>
              </a:buClr>
              <a:buNone/>
            </a:pPr>
            <a:r>
              <a:rPr lang="en-US" sz="2400" b="0" dirty="0" smtClean="0"/>
              <a:t>Process: </a:t>
            </a:r>
            <a:r>
              <a:rPr lang="en-US" sz="2400" b="0" i="0" dirty="0" smtClean="0"/>
              <a:t> Trial and error experimentation/testing demonstrates proof-of-concept, initiated through opportunity supply or operational demand forces.</a:t>
            </a:r>
          </a:p>
          <a:p>
            <a:pPr>
              <a:buClr>
                <a:schemeClr val="accent2"/>
              </a:buClr>
              <a:buNone/>
            </a:pPr>
            <a:r>
              <a:rPr lang="en-US" sz="2400" b="0" dirty="0" smtClean="0"/>
              <a:t>Output</a:t>
            </a:r>
            <a:r>
              <a:rPr lang="en-US" sz="2400" b="0" i="0" dirty="0" smtClean="0"/>
              <a:t>:  </a:t>
            </a:r>
            <a:r>
              <a:rPr lang="en-US" sz="2400" i="0" dirty="0" smtClean="0">
                <a:solidFill>
                  <a:srgbClr val="FF0000"/>
                </a:solidFill>
              </a:rPr>
              <a:t>Prototype Invention </a:t>
            </a:r>
            <a:r>
              <a:rPr lang="en-US" sz="2400" b="0" i="0" dirty="0" smtClean="0"/>
              <a:t>claimed and embodied as functional prototype -  the ‘</a:t>
            </a:r>
            <a:r>
              <a:rPr lang="en-US" sz="2400" b="0" dirty="0" smtClean="0"/>
              <a:t>know how</a:t>
            </a:r>
            <a:r>
              <a:rPr lang="en-US" sz="2400" b="0" i="0" dirty="0" smtClean="0"/>
              <a:t>.’</a:t>
            </a:r>
          </a:p>
          <a:p>
            <a:pPr>
              <a:buClr>
                <a:schemeClr val="accent2"/>
              </a:buClr>
              <a:buNone/>
            </a:pPr>
            <a:r>
              <a:rPr lang="en-US" sz="2400" b="0" dirty="0" smtClean="0"/>
              <a:t>Legal IP Status</a:t>
            </a:r>
            <a:r>
              <a:rPr lang="en-US" sz="2400" b="0" i="0" dirty="0" smtClean="0"/>
              <a:t>:  Patent protection.</a:t>
            </a:r>
          </a:p>
          <a:p>
            <a:pPr>
              <a:buClr>
                <a:schemeClr val="accent2"/>
              </a:buClr>
              <a:buNone/>
            </a:pPr>
            <a:r>
              <a:rPr lang="en-US" sz="2400" b="0" dirty="0" smtClean="0"/>
              <a:t>Value:  </a:t>
            </a:r>
            <a:r>
              <a:rPr lang="en-US" sz="2400" i="0" dirty="0" smtClean="0"/>
              <a:t>Feasibility</a:t>
            </a:r>
            <a:r>
              <a:rPr lang="en-US" sz="2400" b="0" i="0" dirty="0" smtClean="0"/>
              <a:t> of tangible invention as a demonstration of the </a:t>
            </a:r>
            <a:r>
              <a:rPr lang="en-US" sz="2400" i="0" dirty="0" smtClean="0"/>
              <a:t>Novelty</a:t>
            </a:r>
            <a:r>
              <a:rPr lang="en-US" sz="2400" b="0" i="0" dirty="0" smtClean="0"/>
              <a:t> of concept.</a:t>
            </a:r>
          </a:p>
          <a:p>
            <a:pPr>
              <a:buClr>
                <a:schemeClr val="accent2"/>
              </a:buClr>
            </a:pPr>
            <a:endParaRPr lang="en-US" dirty="0" smtClean="0"/>
          </a:p>
          <a:p>
            <a:pPr>
              <a:buClr>
                <a:schemeClr val="accent2"/>
              </a:buClr>
            </a:pPr>
            <a:endParaRPr lang="en-US" dirty="0" smtClean="0"/>
          </a:p>
          <a:p>
            <a:pPr>
              <a:buClr>
                <a:schemeClr val="accent2"/>
              </a:buClr>
            </a:pPr>
            <a:endParaRPr lang="en-US" dirty="0" smtClean="0"/>
          </a:p>
        </p:txBody>
      </p:sp>
    </p:spTree>
    <p:extLst>
      <p:ext uri="{BB962C8B-B14F-4D97-AF65-F5344CB8AC3E}">
        <p14:creationId xmlns:p14="http://schemas.microsoft.com/office/powerpoint/2010/main" val="8266405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2000" fill="hold"/>
                                        <p:tgtEl>
                                          <p:spTgt spid="2662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2000" fill="hold"/>
                                        <p:tgtEl>
                                          <p:spTgt spid="2662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2000" fill="hold"/>
                                        <p:tgtEl>
                                          <p:spTgt spid="26627">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2000" fill="hold"/>
                                        <p:tgtEl>
                                          <p:spTgt spid="26627">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2000" fill="hold"/>
                                        <p:tgtEl>
                                          <p:spTgt spid="2662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381000"/>
            <a:ext cx="8229600" cy="762000"/>
          </a:xfrm>
        </p:spPr>
        <p:txBody>
          <a:bodyPr/>
          <a:lstStyle/>
          <a:p>
            <a:r>
              <a:rPr lang="en-US" sz="3200" dirty="0" smtClean="0">
                <a:solidFill>
                  <a:srgbClr val="008000"/>
                </a:solidFill>
              </a:rPr>
              <a:t>Innovation</a:t>
            </a:r>
            <a:r>
              <a:rPr lang="en-US" sz="3200" dirty="0" smtClean="0"/>
              <a:t> State of Knowledge</a:t>
            </a:r>
          </a:p>
        </p:txBody>
      </p:sp>
      <p:sp>
        <p:nvSpPr>
          <p:cNvPr id="28675" name="Content Placeholder 2"/>
          <p:cNvSpPr>
            <a:spLocks noGrp="1"/>
          </p:cNvSpPr>
          <p:nvPr>
            <p:ph idx="1"/>
          </p:nvPr>
        </p:nvSpPr>
        <p:spPr>
          <a:xfrm>
            <a:off x="533400" y="990600"/>
            <a:ext cx="8229600" cy="5410200"/>
          </a:xfrm>
        </p:spPr>
        <p:txBody>
          <a:bodyPr/>
          <a:lstStyle/>
          <a:p>
            <a:pPr>
              <a:buClr>
                <a:schemeClr val="accent2"/>
              </a:buClr>
              <a:buNone/>
            </a:pPr>
            <a:r>
              <a:rPr lang="en-US" sz="2400" b="0" dirty="0" smtClean="0"/>
              <a:t>Purpose</a:t>
            </a:r>
            <a:r>
              <a:rPr lang="en-US" sz="2400" b="0" i="0" dirty="0" smtClean="0"/>
              <a:t>:   </a:t>
            </a:r>
            <a:r>
              <a:rPr lang="en-US" sz="2400" i="0" dirty="0" smtClean="0"/>
              <a:t>Industrial Production </a:t>
            </a:r>
            <a:r>
              <a:rPr lang="en-US" sz="2400" b="0" i="0" dirty="0" smtClean="0"/>
              <a:t>methods codify knowledge in products/components positioned as new/improved products/services in the marketplace.</a:t>
            </a:r>
          </a:p>
          <a:p>
            <a:pPr>
              <a:buClr>
                <a:schemeClr val="accent2"/>
              </a:buClr>
              <a:buNone/>
            </a:pPr>
            <a:r>
              <a:rPr lang="en-US" sz="2400" b="0" dirty="0" smtClean="0"/>
              <a:t>Process: </a:t>
            </a:r>
            <a:r>
              <a:rPr lang="en-US" sz="2400" b="0" i="0" dirty="0" smtClean="0"/>
              <a:t> Systematic specification of components and attributes yields final form.</a:t>
            </a:r>
          </a:p>
          <a:p>
            <a:pPr>
              <a:buClr>
                <a:schemeClr val="accent2"/>
              </a:buClr>
              <a:buNone/>
            </a:pPr>
            <a:r>
              <a:rPr lang="en-US" sz="2400" b="0" dirty="0" smtClean="0"/>
              <a:t>Output:   </a:t>
            </a:r>
            <a:r>
              <a:rPr lang="en-US" sz="2400" i="0" dirty="0" smtClean="0">
                <a:solidFill>
                  <a:srgbClr val="008000"/>
                </a:solidFill>
              </a:rPr>
              <a:t>Market Innovation </a:t>
            </a:r>
            <a:r>
              <a:rPr lang="en-US" sz="2400" b="0" i="0" dirty="0" smtClean="0"/>
              <a:t>embodied as viable device/service in a defined context, initiated through a commercial market opportunity – ‘</a:t>
            </a:r>
            <a:r>
              <a:rPr lang="en-US" sz="2400" b="0" dirty="0" smtClean="0"/>
              <a:t>know why</a:t>
            </a:r>
            <a:r>
              <a:rPr lang="en-US" sz="2400" b="0" i="0" dirty="0" smtClean="0"/>
              <a:t>.’</a:t>
            </a:r>
          </a:p>
          <a:p>
            <a:pPr>
              <a:buClr>
                <a:schemeClr val="accent2"/>
              </a:buClr>
              <a:buNone/>
            </a:pPr>
            <a:r>
              <a:rPr lang="en-US" sz="2400" b="0" dirty="0" smtClean="0"/>
              <a:t>Legal IP Status: </a:t>
            </a:r>
            <a:r>
              <a:rPr lang="en-US" sz="2400" b="0" i="0" dirty="0" smtClean="0"/>
              <a:t> Trademark protection.</a:t>
            </a:r>
          </a:p>
          <a:p>
            <a:pPr>
              <a:buClr>
                <a:schemeClr val="accent2"/>
              </a:buClr>
              <a:buNone/>
            </a:pPr>
            <a:r>
              <a:rPr lang="en-US" sz="2400" b="0" dirty="0" smtClean="0"/>
              <a:t>Value:  </a:t>
            </a:r>
            <a:r>
              <a:rPr lang="en-US" sz="2400" i="0" dirty="0" smtClean="0"/>
              <a:t>Utility</a:t>
            </a:r>
            <a:r>
              <a:rPr lang="en-US" sz="2400" b="0" i="0" dirty="0" smtClean="0"/>
              <a:t> defined as revenue to company and function to customers + </a:t>
            </a:r>
            <a:r>
              <a:rPr lang="en-US" sz="2400" i="0" dirty="0" smtClean="0"/>
              <a:t>Novelty +</a:t>
            </a:r>
            <a:r>
              <a:rPr lang="en-US" sz="2400" b="0" i="0" dirty="0" smtClean="0"/>
              <a:t> </a:t>
            </a:r>
            <a:r>
              <a:rPr lang="en-US" sz="2400" i="0" dirty="0" smtClean="0"/>
              <a:t>Feasibility</a:t>
            </a:r>
            <a:endParaRPr lang="en-US" sz="2400" b="0" i="0" dirty="0" smtClean="0"/>
          </a:p>
          <a:p>
            <a:pPr>
              <a:buClr>
                <a:schemeClr val="accent2"/>
              </a:buClr>
            </a:pPr>
            <a:endParaRPr lang="en-US" dirty="0" smtClean="0"/>
          </a:p>
        </p:txBody>
      </p:sp>
    </p:spTree>
    <p:extLst>
      <p:ext uri="{BB962C8B-B14F-4D97-AF65-F5344CB8AC3E}">
        <p14:creationId xmlns:p14="http://schemas.microsoft.com/office/powerpoint/2010/main" val="127092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20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20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20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20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2000" fill="hold"/>
                                        <p:tgtEl>
                                          <p:spTgt spid="28675">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KT, TT and 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 y="3352800"/>
            <a:ext cx="9144000" cy="2667000"/>
          </a:xfrm>
          <a:prstGeom prst="rect">
            <a:avLst/>
          </a:prstGeom>
        </p:spPr>
      </p:pic>
      <p:sp>
        <p:nvSpPr>
          <p:cNvPr id="5" name="Title 4" descr="Chart  "/>
          <p:cNvSpPr>
            <a:spLocks noGrp="1"/>
          </p:cNvSpPr>
          <p:nvPr>
            <p:ph type="title"/>
          </p:nvPr>
        </p:nvSpPr>
        <p:spPr>
          <a:xfrm>
            <a:off x="609600" y="762000"/>
            <a:ext cx="8229600" cy="2209800"/>
          </a:xfrm>
        </p:spPr>
        <p:txBody>
          <a:bodyPr/>
          <a:lstStyle/>
          <a:p>
            <a:pPr>
              <a:spcBef>
                <a:spcPts val="600"/>
              </a:spcBef>
            </a:pPr>
            <a:r>
              <a:rPr lang="en-US" sz="3200" dirty="0" smtClean="0"/>
              <a:t>3 Strategies for Communicating/ Transforming Knowledge across 3 States</a:t>
            </a:r>
            <a:br>
              <a:rPr lang="en-US" sz="3200" dirty="0" smtClean="0"/>
            </a:br>
            <a:r>
              <a:rPr lang="en-US" sz="3200" dirty="0" smtClean="0"/>
              <a:t/>
            </a:r>
            <a:br>
              <a:rPr lang="en-US" sz="3200" dirty="0" smtClean="0"/>
            </a:br>
            <a:r>
              <a:rPr lang="en-US" sz="2800" b="0" i="1" dirty="0">
                <a:latin typeface="Zapf Dingbats"/>
                <a:ea typeface="Zapf Dingbats"/>
                <a:cs typeface="Zapf Dingbats"/>
                <a:sym typeface="Zapf Dingbats"/>
              </a:rPr>
              <a:t>✓</a:t>
            </a:r>
            <a:r>
              <a:rPr lang="en-US" sz="2800" b="0" i="1" dirty="0">
                <a:sym typeface="Zapf Dingbats"/>
              </a:rPr>
              <a:t> </a:t>
            </a:r>
            <a:r>
              <a:rPr lang="en-US" sz="2800" b="0" dirty="0" smtClean="0"/>
              <a:t>Knowledge Translation – </a:t>
            </a:r>
            <a:r>
              <a:rPr lang="en-US" sz="2800" b="0" i="1" dirty="0" smtClean="0"/>
              <a:t>From SR to ED</a:t>
            </a:r>
            <a:br>
              <a:rPr lang="en-US" sz="2800" b="0" i="1" dirty="0" smtClean="0"/>
            </a:br>
            <a:r>
              <a:rPr lang="en-US" sz="2800" b="0" i="1" dirty="0" smtClean="0">
                <a:latin typeface="Zapf Dingbats"/>
                <a:ea typeface="Zapf Dingbats"/>
                <a:cs typeface="Zapf Dingbats"/>
                <a:sym typeface="Zapf Dingbats"/>
              </a:rPr>
              <a:t>✓</a:t>
            </a:r>
            <a:r>
              <a:rPr lang="en-US" sz="2800" b="0" i="1" dirty="0">
                <a:sym typeface="Zapf Dingbats"/>
              </a:rPr>
              <a:t> </a:t>
            </a:r>
            <a:r>
              <a:rPr lang="en-US" sz="2800" b="0" dirty="0" smtClean="0"/>
              <a:t>Technology Transfer – </a:t>
            </a:r>
            <a:r>
              <a:rPr lang="en-US" sz="2800" b="0" i="1" dirty="0" smtClean="0"/>
              <a:t>From ED to IP</a:t>
            </a:r>
            <a:br>
              <a:rPr lang="en-US" sz="2800" b="0" i="1" dirty="0" smtClean="0"/>
            </a:br>
            <a:r>
              <a:rPr lang="en-US" sz="2800" b="0" i="1" dirty="0" smtClean="0">
                <a:latin typeface="Zapf Dingbats"/>
                <a:ea typeface="Zapf Dingbats"/>
                <a:cs typeface="Zapf Dingbats"/>
                <a:sym typeface="Zapf Dingbats"/>
              </a:rPr>
              <a:t>✓</a:t>
            </a:r>
            <a:r>
              <a:rPr lang="en-US" sz="2800" b="0" i="1" dirty="0">
                <a:sym typeface="Zapf Dingbats"/>
              </a:rPr>
              <a:t> </a:t>
            </a:r>
            <a:r>
              <a:rPr lang="en-US" sz="2800" b="0" dirty="0" smtClean="0"/>
              <a:t>Commercial Transaction – </a:t>
            </a:r>
            <a:r>
              <a:rPr lang="en-US" sz="2800" b="0" i="1" dirty="0" smtClean="0"/>
              <a:t>From IP to Public</a:t>
            </a:r>
            <a:endParaRPr lang="en-US" sz="2800" b="0" i="1" dirty="0"/>
          </a:p>
        </p:txBody>
      </p:sp>
    </p:spTree>
    <p:extLst>
      <p:ext uri="{BB962C8B-B14F-4D97-AF65-F5344CB8AC3E}">
        <p14:creationId xmlns:p14="http://schemas.microsoft.com/office/powerpoint/2010/main" val="16816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sz="3200" dirty="0" smtClean="0"/>
              <a:t>Workshop Schedule</a:t>
            </a:r>
            <a:endParaRPr lang="en-US" sz="3200" dirty="0"/>
          </a:p>
        </p:txBody>
      </p:sp>
      <p:graphicFrame>
        <p:nvGraphicFramePr>
          <p:cNvPr id="7" name="Table Placeholder 6" descr="Table with hours, topics, presenters and objectives."/>
          <p:cNvGraphicFramePr>
            <a:graphicFrameLocks noGrp="1"/>
          </p:cNvGraphicFramePr>
          <p:nvPr>
            <p:ph type="tbl" idx="1"/>
            <p:extLst>
              <p:ext uri="{D42A27DB-BD31-4B8C-83A1-F6EECF244321}">
                <p14:modId xmlns:p14="http://schemas.microsoft.com/office/powerpoint/2010/main" val="1189501141"/>
              </p:ext>
            </p:extLst>
          </p:nvPr>
        </p:nvGraphicFramePr>
        <p:xfrm>
          <a:off x="457200" y="1143000"/>
          <a:ext cx="8229600" cy="4876800"/>
        </p:xfrm>
        <a:graphic>
          <a:graphicData uri="http://schemas.openxmlformats.org/drawingml/2006/table">
            <a:tbl>
              <a:tblPr firstRow="1" bandRow="1">
                <a:tableStyleId>{5C22544A-7EE6-4342-B048-85BDC9FD1C3A}</a:tableStyleId>
              </a:tblPr>
              <a:tblGrid>
                <a:gridCol w="1524000"/>
                <a:gridCol w="3048000"/>
                <a:gridCol w="1981200"/>
                <a:gridCol w="1676400"/>
              </a:tblGrid>
              <a:tr h="812800">
                <a:tc>
                  <a:txBody>
                    <a:bodyPr/>
                    <a:lstStyle/>
                    <a:p>
                      <a:pPr marL="0" marR="0" algn="ctr">
                        <a:lnSpc>
                          <a:spcPct val="115000"/>
                        </a:lnSpc>
                        <a:spcBef>
                          <a:spcPts val="0"/>
                        </a:spcBef>
                        <a:spcAft>
                          <a:spcPts val="570"/>
                        </a:spcAft>
                        <a:tabLst>
                          <a:tab pos="-457200" algn="l"/>
                        </a:tabLst>
                      </a:pPr>
                      <a:r>
                        <a:rPr lang="en-US" sz="2000" b="1" dirty="0" smtClean="0">
                          <a:effectLst/>
                          <a:latin typeface="Arial"/>
                          <a:ea typeface="Times New Roman"/>
                        </a:rPr>
                        <a:t>Hours</a:t>
                      </a:r>
                      <a:endParaRPr lang="en-US" sz="2000" dirty="0">
                        <a:effectLst/>
                        <a:latin typeface="Courier New"/>
                        <a:ea typeface="Times New Roman"/>
                      </a:endParaRPr>
                    </a:p>
                  </a:txBody>
                  <a:tcPr marL="68580" marR="68580" marT="0" marB="0"/>
                </a:tc>
                <a:tc>
                  <a:txBody>
                    <a:bodyPr/>
                    <a:lstStyle/>
                    <a:p>
                      <a:pPr marL="0" marR="0" algn="ctr">
                        <a:lnSpc>
                          <a:spcPct val="115000"/>
                        </a:lnSpc>
                        <a:spcBef>
                          <a:spcPts val="0"/>
                        </a:spcBef>
                        <a:spcAft>
                          <a:spcPts val="570"/>
                        </a:spcAft>
                        <a:tabLst>
                          <a:tab pos="-457200" algn="l"/>
                        </a:tabLst>
                      </a:pPr>
                      <a:r>
                        <a:rPr lang="en-US" sz="2000" b="1" dirty="0" smtClean="0">
                          <a:effectLst/>
                          <a:latin typeface="Arial"/>
                          <a:ea typeface="Times New Roman"/>
                        </a:rPr>
                        <a:t>Topics</a:t>
                      </a:r>
                      <a:endParaRPr lang="en-US" sz="2000" dirty="0">
                        <a:effectLst/>
                        <a:latin typeface="Courier New"/>
                        <a:ea typeface="Times New Roman"/>
                      </a:endParaRPr>
                    </a:p>
                  </a:txBody>
                  <a:tcPr marL="68580" marR="68580" marT="0" marB="0"/>
                </a:tc>
                <a:tc>
                  <a:txBody>
                    <a:bodyPr/>
                    <a:lstStyle/>
                    <a:p>
                      <a:pPr marL="0" marR="0" algn="ctr">
                        <a:lnSpc>
                          <a:spcPct val="115000"/>
                        </a:lnSpc>
                        <a:spcBef>
                          <a:spcPts val="0"/>
                        </a:spcBef>
                        <a:spcAft>
                          <a:spcPts val="570"/>
                        </a:spcAft>
                        <a:tabLst>
                          <a:tab pos="-457200" algn="l"/>
                        </a:tabLst>
                      </a:pPr>
                      <a:r>
                        <a:rPr lang="en-US" sz="2000" b="1" dirty="0">
                          <a:effectLst/>
                          <a:latin typeface="Arial"/>
                          <a:ea typeface="Times New Roman"/>
                        </a:rPr>
                        <a:t>Presenter(s)</a:t>
                      </a:r>
                      <a:endParaRPr lang="en-US" sz="2000" dirty="0">
                        <a:effectLst/>
                        <a:latin typeface="Courier New"/>
                        <a:ea typeface="Times New Roman"/>
                      </a:endParaRPr>
                    </a:p>
                  </a:txBody>
                  <a:tcPr marL="68580" marR="68580" marT="0" marB="0"/>
                </a:tc>
                <a:tc>
                  <a:txBody>
                    <a:bodyPr/>
                    <a:lstStyle/>
                    <a:p>
                      <a:pPr marL="0" marR="0" algn="ctr">
                        <a:lnSpc>
                          <a:spcPct val="115000"/>
                        </a:lnSpc>
                        <a:spcBef>
                          <a:spcPts val="0"/>
                        </a:spcBef>
                        <a:spcAft>
                          <a:spcPts val="570"/>
                        </a:spcAft>
                        <a:tabLst>
                          <a:tab pos="-457200" algn="l"/>
                        </a:tabLst>
                      </a:pPr>
                      <a:r>
                        <a:rPr lang="en-US" sz="2000" b="1" dirty="0" smtClean="0">
                          <a:effectLst/>
                          <a:latin typeface="Arial"/>
                          <a:ea typeface="Times New Roman"/>
                        </a:rPr>
                        <a:t>Objectives</a:t>
                      </a:r>
                      <a:r>
                        <a:rPr lang="en-US" sz="2000" b="1" baseline="0" dirty="0" smtClean="0">
                          <a:effectLst/>
                          <a:latin typeface="Arial"/>
                          <a:ea typeface="Times New Roman"/>
                        </a:rPr>
                        <a:t> </a:t>
                      </a:r>
                      <a:endParaRPr lang="en-US" sz="2000" dirty="0">
                        <a:effectLst/>
                        <a:latin typeface="Courier New"/>
                        <a:ea typeface="Times New Roman"/>
                      </a:endParaRPr>
                    </a:p>
                  </a:txBody>
                  <a:tcPr marL="68580" marR="68580" marT="0" marB="0"/>
                </a:tc>
              </a:tr>
              <a:tr h="812800">
                <a:tc>
                  <a:txBody>
                    <a:bodyPr/>
                    <a:lstStyle/>
                    <a:p>
                      <a:pPr algn="ctr"/>
                      <a:r>
                        <a:rPr lang="en-US" dirty="0" smtClean="0"/>
                        <a:t>9</a:t>
                      </a:r>
                      <a:r>
                        <a:rPr lang="en-US" baseline="0" dirty="0" smtClean="0"/>
                        <a:t> - 10</a:t>
                      </a:r>
                      <a:endParaRPr lang="en-US" dirty="0"/>
                    </a:p>
                  </a:txBody>
                  <a:tcPr/>
                </a:tc>
                <a:tc>
                  <a:txBody>
                    <a:bodyPr/>
                    <a:lstStyle/>
                    <a:p>
                      <a:pPr algn="ctr"/>
                      <a:r>
                        <a:rPr lang="en-US" dirty="0" smtClean="0"/>
                        <a:t>Overview of STI Policy Problems</a:t>
                      </a:r>
                      <a:r>
                        <a:rPr lang="en-US" baseline="0" dirty="0" smtClean="0"/>
                        <a:t> and Solutions</a:t>
                      </a:r>
                      <a:endParaRPr lang="en-US" dirty="0"/>
                    </a:p>
                  </a:txBody>
                  <a:tcPr/>
                </a:tc>
                <a:tc>
                  <a:txBody>
                    <a:bodyPr/>
                    <a:lstStyle/>
                    <a:p>
                      <a:pPr algn="ctr"/>
                      <a:r>
                        <a:rPr lang="en-US" dirty="0" smtClean="0"/>
                        <a:t>Lane &amp; de</a:t>
                      </a:r>
                      <a:r>
                        <a:rPr lang="en-US" baseline="0" dirty="0" smtClean="0"/>
                        <a:t> Mello</a:t>
                      </a:r>
                      <a:endParaRPr lang="en-US" dirty="0"/>
                    </a:p>
                  </a:txBody>
                  <a:tcPr/>
                </a:tc>
                <a:tc>
                  <a:txBody>
                    <a:bodyPr/>
                    <a:lstStyle/>
                    <a:p>
                      <a:pPr algn="ctr"/>
                      <a:r>
                        <a:rPr lang="en-US" baseline="0" dirty="0" smtClean="0"/>
                        <a:t>1 - 3</a:t>
                      </a:r>
                      <a:endParaRPr lang="en-US" dirty="0"/>
                    </a:p>
                  </a:txBody>
                  <a:tcPr/>
                </a:tc>
              </a:tr>
              <a:tr h="812800">
                <a:tc>
                  <a:txBody>
                    <a:bodyPr/>
                    <a:lstStyle/>
                    <a:p>
                      <a:pPr algn="ctr"/>
                      <a:r>
                        <a:rPr lang="en-US" dirty="0" smtClean="0"/>
                        <a:t>10</a:t>
                      </a:r>
                      <a:r>
                        <a:rPr lang="en-US" baseline="0" dirty="0" smtClean="0"/>
                        <a:t> – 11:30</a:t>
                      </a:r>
                      <a:endParaRPr lang="en-US" dirty="0"/>
                    </a:p>
                  </a:txBody>
                  <a:tcPr/>
                </a:tc>
                <a:tc>
                  <a:txBody>
                    <a:bodyPr/>
                    <a:lstStyle/>
                    <a:p>
                      <a:pPr algn="ctr"/>
                      <a:r>
                        <a:rPr lang="en-US" dirty="0" err="1" smtClean="0"/>
                        <a:t>NtK</a:t>
                      </a:r>
                      <a:r>
                        <a:rPr lang="en-US" baseline="0" dirty="0" smtClean="0"/>
                        <a:t> Model – Rationale and Components</a:t>
                      </a:r>
                      <a:endParaRPr lang="en-US" dirty="0"/>
                    </a:p>
                  </a:txBody>
                  <a:tcPr/>
                </a:tc>
                <a:tc>
                  <a:txBody>
                    <a:bodyPr/>
                    <a:lstStyle/>
                    <a:p>
                      <a:pPr algn="ctr"/>
                      <a:r>
                        <a:rPr lang="en-US" dirty="0" smtClean="0"/>
                        <a:t>Lane</a:t>
                      </a:r>
                      <a:endParaRPr lang="en-US" dirty="0"/>
                    </a:p>
                  </a:txBody>
                  <a:tcPr/>
                </a:tc>
                <a:tc>
                  <a:txBody>
                    <a:bodyPr/>
                    <a:lstStyle/>
                    <a:p>
                      <a:pPr algn="ctr"/>
                      <a:r>
                        <a:rPr lang="en-US" dirty="0" smtClean="0"/>
                        <a:t>1</a:t>
                      </a:r>
                      <a:endParaRPr lang="en-US" dirty="0"/>
                    </a:p>
                  </a:txBody>
                  <a:tcPr/>
                </a:tc>
              </a:tr>
              <a:tr h="812800">
                <a:tc>
                  <a:txBody>
                    <a:bodyPr/>
                    <a:lstStyle/>
                    <a:p>
                      <a:pPr algn="ctr"/>
                      <a:r>
                        <a:rPr lang="en-US" dirty="0" smtClean="0"/>
                        <a:t>1</a:t>
                      </a:r>
                      <a:r>
                        <a:rPr lang="en-US" baseline="0" dirty="0" smtClean="0"/>
                        <a:t>  - 2:30</a:t>
                      </a:r>
                      <a:endParaRPr lang="en-US" dirty="0"/>
                    </a:p>
                  </a:txBody>
                  <a:tcPr/>
                </a:tc>
                <a:tc>
                  <a:txBody>
                    <a:bodyPr/>
                    <a:lstStyle/>
                    <a:p>
                      <a:pPr algn="ctr"/>
                      <a:r>
                        <a:rPr lang="en-US" dirty="0" smtClean="0"/>
                        <a:t>Evidence</a:t>
                      </a:r>
                      <a:r>
                        <a:rPr lang="en-US" baseline="0" dirty="0" smtClean="0"/>
                        <a:t> from Academic and Industry Literature</a:t>
                      </a:r>
                      <a:endParaRPr lang="en-US" dirty="0"/>
                    </a:p>
                  </a:txBody>
                  <a:tcPr/>
                </a:tc>
                <a:tc>
                  <a:txBody>
                    <a:bodyPr/>
                    <a:lstStyle/>
                    <a:p>
                      <a:pPr algn="ctr"/>
                      <a:r>
                        <a:rPr lang="en-US" dirty="0" smtClean="0"/>
                        <a:t>de</a:t>
                      </a:r>
                      <a:r>
                        <a:rPr lang="en-US" baseline="0" dirty="0" smtClean="0"/>
                        <a:t> Mello</a:t>
                      </a:r>
                      <a:endParaRPr lang="en-US" dirty="0"/>
                    </a:p>
                  </a:txBody>
                  <a:tcPr/>
                </a:tc>
                <a:tc>
                  <a:txBody>
                    <a:bodyPr/>
                    <a:lstStyle/>
                    <a:p>
                      <a:pPr algn="ctr"/>
                      <a:r>
                        <a:rPr lang="en-US" dirty="0" smtClean="0"/>
                        <a:t>2</a:t>
                      </a:r>
                      <a:endParaRPr lang="en-US" dirty="0"/>
                    </a:p>
                  </a:txBody>
                  <a:tcPr/>
                </a:tc>
              </a:tr>
              <a:tr h="812800">
                <a:tc>
                  <a:txBody>
                    <a:bodyPr/>
                    <a:lstStyle/>
                    <a:p>
                      <a:pPr algn="ctr"/>
                      <a:r>
                        <a:rPr lang="en-US" dirty="0" smtClean="0"/>
                        <a:t>3</a:t>
                      </a:r>
                      <a:r>
                        <a:rPr lang="en-US" baseline="0" dirty="0" smtClean="0"/>
                        <a:t> - 4</a:t>
                      </a:r>
                      <a:endParaRPr lang="en-US" dirty="0"/>
                    </a:p>
                  </a:txBody>
                  <a:tcPr/>
                </a:tc>
                <a:tc>
                  <a:txBody>
                    <a:bodyPr/>
                    <a:lstStyle/>
                    <a:p>
                      <a:pPr algn="ctr"/>
                      <a:r>
                        <a:rPr lang="en-US" dirty="0" smtClean="0"/>
                        <a:t>Tool</a:t>
                      </a:r>
                      <a:r>
                        <a:rPr lang="en-US" baseline="0" dirty="0" smtClean="0"/>
                        <a:t>s for Performing Required Analyses</a:t>
                      </a:r>
                      <a:endParaRPr lang="en-US" dirty="0"/>
                    </a:p>
                  </a:txBody>
                  <a:tcPr/>
                </a:tc>
                <a:tc>
                  <a:txBody>
                    <a:bodyPr/>
                    <a:lstStyle/>
                    <a:p>
                      <a:pPr algn="ctr"/>
                      <a:r>
                        <a:rPr lang="en-US" dirty="0" smtClean="0"/>
                        <a:t>Lane</a:t>
                      </a:r>
                      <a:endParaRPr lang="en-US" dirty="0"/>
                    </a:p>
                  </a:txBody>
                  <a:tcPr/>
                </a:tc>
                <a:tc>
                  <a:txBody>
                    <a:bodyPr/>
                    <a:lstStyle/>
                    <a:p>
                      <a:pPr algn="ctr"/>
                      <a:r>
                        <a:rPr lang="en-US" dirty="0" smtClean="0"/>
                        <a:t>3</a:t>
                      </a:r>
                      <a:endParaRPr lang="en-US" dirty="0"/>
                    </a:p>
                  </a:txBody>
                  <a:tcPr/>
                </a:tc>
              </a:tr>
              <a:tr h="812800">
                <a:tc>
                  <a:txBody>
                    <a:bodyPr/>
                    <a:lstStyle/>
                    <a:p>
                      <a:pPr algn="ctr"/>
                      <a:r>
                        <a:rPr lang="en-US" dirty="0" smtClean="0"/>
                        <a:t>4</a:t>
                      </a:r>
                      <a:r>
                        <a:rPr lang="en-US" baseline="0" dirty="0" smtClean="0"/>
                        <a:t> - 5</a:t>
                      </a:r>
                      <a:endParaRPr lang="en-US" dirty="0"/>
                    </a:p>
                  </a:txBody>
                  <a:tcPr/>
                </a:tc>
                <a:tc>
                  <a:txBody>
                    <a:bodyPr/>
                    <a:lstStyle/>
                    <a:p>
                      <a:pPr algn="ctr"/>
                      <a:r>
                        <a:rPr lang="en-US" dirty="0" smtClean="0"/>
                        <a:t>Discussion</a:t>
                      </a:r>
                      <a:r>
                        <a:rPr lang="en-US" baseline="0" dirty="0" smtClean="0"/>
                        <a:t> of Utility to AT Stakeholders</a:t>
                      </a:r>
                      <a:endParaRPr lang="en-US" dirty="0"/>
                    </a:p>
                  </a:txBody>
                  <a:tcPr/>
                </a:tc>
                <a:tc>
                  <a:txBody>
                    <a:bodyPr/>
                    <a:lstStyle/>
                    <a:p>
                      <a:pPr algn="ctr"/>
                      <a:r>
                        <a:rPr lang="en-US" dirty="0" smtClean="0"/>
                        <a:t>Participants</a:t>
                      </a:r>
                      <a:endParaRPr lang="en-US" dirty="0"/>
                    </a:p>
                  </a:txBody>
                  <a:tcPr/>
                </a:tc>
                <a:tc>
                  <a:txBody>
                    <a:bodyPr/>
                    <a:lstStyle/>
                    <a:p>
                      <a:pPr algn="ctr"/>
                      <a:r>
                        <a:rPr lang="en-US" dirty="0" smtClean="0"/>
                        <a:t>1 - 3</a:t>
                      </a:r>
                      <a:endParaRPr lang="en-US" dirty="0"/>
                    </a:p>
                  </a:txBody>
                  <a:tcPr/>
                </a:tc>
              </a:tr>
            </a:tbl>
          </a:graphicData>
        </a:graphic>
      </p:graphicFrame>
    </p:spTree>
    <p:extLst>
      <p:ext uri="{BB962C8B-B14F-4D97-AF65-F5344CB8AC3E}">
        <p14:creationId xmlns:p14="http://schemas.microsoft.com/office/powerpoint/2010/main" val="2222549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Why are these Methods &amp; States important to STI Policy?</a:t>
            </a:r>
            <a:endParaRPr lang="en-US" sz="3200" dirty="0"/>
          </a:p>
        </p:txBody>
      </p:sp>
      <p:sp>
        <p:nvSpPr>
          <p:cNvPr id="3" name="Content Placeholder 2"/>
          <p:cNvSpPr>
            <a:spLocks noGrp="1"/>
          </p:cNvSpPr>
          <p:nvPr>
            <p:ph idx="1"/>
          </p:nvPr>
        </p:nvSpPr>
        <p:spPr>
          <a:xfrm>
            <a:off x="304800" y="1371600"/>
            <a:ext cx="8229600" cy="4724400"/>
          </a:xfrm>
        </p:spPr>
        <p:txBody>
          <a:bodyPr/>
          <a:lstStyle/>
          <a:p>
            <a:r>
              <a:rPr lang="en-US" sz="2400" b="0" i="0" dirty="0" smtClean="0"/>
              <a:t>National policies and programs are increasingly focused on generating socio-economic benefits; </a:t>
            </a:r>
            <a:r>
              <a:rPr lang="en-US" sz="2400" b="0" u="sng" dirty="0"/>
              <a:t>Y</a:t>
            </a:r>
            <a:r>
              <a:rPr lang="en-US" sz="2400" b="0" u="sng" dirty="0" smtClean="0"/>
              <a:t>et</a:t>
            </a:r>
            <a:r>
              <a:rPr lang="en-US" sz="2400" b="0" i="0" dirty="0" smtClean="0"/>
              <a:t> economies and budgets are contracting.</a:t>
            </a:r>
          </a:p>
          <a:p>
            <a:r>
              <a:rPr lang="en-US" sz="2400" b="0" i="0" dirty="0" smtClean="0"/>
              <a:t>These benefits are seen as chiefly arising from technological innovations; </a:t>
            </a:r>
            <a:r>
              <a:rPr lang="en-US" sz="2400" b="0" u="sng" dirty="0" smtClean="0"/>
              <a:t>Yet</a:t>
            </a:r>
            <a:r>
              <a:rPr lang="en-US" sz="2400" b="0" i="0" dirty="0" smtClean="0"/>
              <a:t> we lack accurate models of knowledge creation, transition, implementation.</a:t>
            </a:r>
          </a:p>
          <a:p>
            <a:r>
              <a:rPr lang="en-US" sz="2400" b="0" i="0" dirty="0" smtClean="0"/>
              <a:t>Dominant theories and practices are seriously flawed in most nations – </a:t>
            </a:r>
            <a:r>
              <a:rPr lang="en-US" sz="2400" b="0" u="sng" dirty="0" smtClean="0"/>
              <a:t>Only</a:t>
            </a:r>
            <a:r>
              <a:rPr lang="en-US" sz="2400" b="0" i="0" dirty="0" smtClean="0"/>
              <a:t> China is explicitly positioning R&amp;D investment as business oriented and market driven.</a:t>
            </a:r>
          </a:p>
          <a:p>
            <a:pPr lvl="1"/>
            <a:r>
              <a:rPr lang="en-US" sz="2000" b="0" i="1" dirty="0"/>
              <a:t>L. </a:t>
            </a:r>
            <a:r>
              <a:rPr lang="en-US" sz="2000" b="0" i="1" dirty="0" err="1"/>
              <a:t>Yonxiang</a:t>
            </a:r>
            <a:r>
              <a:rPr lang="en-US" sz="2000" b="0" i="1" dirty="0"/>
              <a:t>, Science &amp; technology in China: a roadmap to </a:t>
            </a:r>
            <a:r>
              <a:rPr lang="en-US" sz="2000" b="0" i="1" dirty="0" smtClean="0"/>
              <a:t>2050. </a:t>
            </a:r>
            <a:r>
              <a:rPr lang="en-US" sz="2000" b="0" i="1" dirty="0"/>
              <a:t>Strategic General Report of the Chinese Academy of Sciences, (Beijing: Springer/ Science Press, 2011)</a:t>
            </a:r>
          </a:p>
        </p:txBody>
      </p:sp>
    </p:spTree>
    <p:extLst>
      <p:ext uri="{BB962C8B-B14F-4D97-AF65-F5344CB8AC3E}">
        <p14:creationId xmlns:p14="http://schemas.microsoft.com/office/powerpoint/2010/main" val="304399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667000"/>
          </a:xfrm>
        </p:spPr>
        <p:txBody>
          <a:bodyPr/>
          <a:lstStyle/>
          <a:p>
            <a:r>
              <a:rPr lang="en-US" sz="2800" dirty="0" smtClean="0"/>
              <a:t>“Modeling Technology Innovation:  </a:t>
            </a:r>
            <a:br>
              <a:rPr lang="en-US" sz="2800" dirty="0" smtClean="0"/>
            </a:br>
            <a:r>
              <a:rPr lang="en-US" sz="2800" dirty="0" smtClean="0"/>
              <a:t>How the integration of science, engineering and industry methods combine to generate beneficial socio-economic impacts.” </a:t>
            </a:r>
            <a:endParaRPr lang="en-US" sz="2800" dirty="0"/>
          </a:p>
        </p:txBody>
      </p:sp>
      <p:sp>
        <p:nvSpPr>
          <p:cNvPr id="3" name="Content Placeholder 2"/>
          <p:cNvSpPr>
            <a:spLocks noGrp="1"/>
          </p:cNvSpPr>
          <p:nvPr>
            <p:ph idx="1"/>
          </p:nvPr>
        </p:nvSpPr>
        <p:spPr>
          <a:xfrm>
            <a:off x="457200" y="3733800"/>
            <a:ext cx="8229600" cy="2392363"/>
          </a:xfrm>
        </p:spPr>
        <p:txBody>
          <a:bodyPr/>
          <a:lstStyle/>
          <a:p>
            <a:pPr algn="ctr">
              <a:buNone/>
            </a:pPr>
            <a:r>
              <a:rPr lang="en-US" sz="2400" i="0" dirty="0" smtClean="0"/>
              <a:t>Stone &amp; Lane (2012). </a:t>
            </a:r>
          </a:p>
          <a:p>
            <a:pPr algn="ctr">
              <a:buNone/>
            </a:pPr>
            <a:r>
              <a:rPr lang="en-US" sz="2400" dirty="0" smtClean="0"/>
              <a:t>Implementation Science</a:t>
            </a:r>
            <a:r>
              <a:rPr lang="en-US" sz="2400" i="0" dirty="0" smtClean="0"/>
              <a:t> </a:t>
            </a:r>
          </a:p>
          <a:p>
            <a:pPr algn="ctr">
              <a:buNone/>
            </a:pPr>
            <a:r>
              <a:rPr lang="en-US" sz="2400" b="0" i="0" dirty="0" smtClean="0">
                <a:hlinkClick r:id="rId2"/>
              </a:rPr>
              <a:t>http://www.implementationscience.com/content/7/1/44/</a:t>
            </a:r>
            <a:endParaRPr lang="en-US" sz="2400" b="0" i="0" dirty="0" smtClean="0"/>
          </a:p>
          <a:p>
            <a:pPr algn="ctr">
              <a:buNone/>
            </a:pPr>
            <a:endParaRPr lang="en-US" b="0" i="0" dirty="0" smtClean="0"/>
          </a:p>
          <a:p>
            <a:endParaRPr lang="en-US" dirty="0"/>
          </a:p>
        </p:txBody>
      </p:sp>
    </p:spTree>
    <p:extLst>
      <p:ext uri="{BB962C8B-B14F-4D97-AF65-F5344CB8AC3E}">
        <p14:creationId xmlns:p14="http://schemas.microsoft.com/office/powerpoint/2010/main" val="2331629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le of KT from beginning to end."/>
          <p:cNvPicPr>
            <a:picLocks noChangeAspect="1"/>
          </p:cNvPicPr>
          <p:nvPr/>
        </p:nvPicPr>
        <p:blipFill>
          <a:blip r:embed="rId2" cstate="print"/>
          <a:stretch>
            <a:fillRect/>
          </a:stretch>
        </p:blipFill>
        <p:spPr>
          <a:xfrm>
            <a:off x="0" y="220287"/>
            <a:ext cx="9144000" cy="6417425"/>
          </a:xfrm>
          <a:prstGeom prst="rect">
            <a:avLst/>
          </a:prstGeom>
        </p:spPr>
      </p:pic>
      <p:sp>
        <p:nvSpPr>
          <p:cNvPr id="2" name="Title 1" hidden="1"/>
          <p:cNvSpPr>
            <a:spLocks noGrp="1"/>
          </p:cNvSpPr>
          <p:nvPr>
            <p:ph type="title"/>
          </p:nvPr>
        </p:nvSpPr>
        <p:spPr/>
        <p:txBody>
          <a:bodyPr/>
          <a:lstStyle/>
          <a:p>
            <a:r>
              <a:rPr lang="en-US" dirty="0" smtClean="0"/>
              <a:t>Figure 7</a:t>
            </a:r>
            <a:endParaRPr lang="en-US" dirty="0"/>
          </a:p>
        </p:txBody>
      </p:sp>
    </p:spTree>
    <p:extLst>
      <p:ext uri="{BB962C8B-B14F-4D97-AF65-F5344CB8AC3E}">
        <p14:creationId xmlns:p14="http://schemas.microsoft.com/office/powerpoint/2010/main" val="3081569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82000" cy="2667000"/>
          </a:xfrm>
        </p:spPr>
        <p:txBody>
          <a:bodyPr/>
          <a:lstStyle/>
          <a:p>
            <a:r>
              <a:rPr lang="en-US" sz="2800" dirty="0" smtClean="0"/>
              <a:t>“Need to Knowledge (</a:t>
            </a:r>
            <a:r>
              <a:rPr lang="en-US" sz="2800" dirty="0" err="1" smtClean="0"/>
              <a:t>NtK</a:t>
            </a:r>
            <a:r>
              <a:rPr lang="en-US" sz="2800" dirty="0" smtClean="0"/>
              <a:t>) Model:  an evidence-based framework for generating technological innovations with socio-economic impacts.” </a:t>
            </a:r>
            <a:endParaRPr lang="en-US" sz="2800" dirty="0"/>
          </a:p>
        </p:txBody>
      </p:sp>
      <p:sp>
        <p:nvSpPr>
          <p:cNvPr id="3" name="Content Placeholder 2"/>
          <p:cNvSpPr>
            <a:spLocks noGrp="1"/>
          </p:cNvSpPr>
          <p:nvPr>
            <p:ph idx="1"/>
          </p:nvPr>
        </p:nvSpPr>
        <p:spPr>
          <a:xfrm>
            <a:off x="457200" y="3733800"/>
            <a:ext cx="8229600" cy="2392363"/>
          </a:xfrm>
        </p:spPr>
        <p:txBody>
          <a:bodyPr/>
          <a:lstStyle/>
          <a:p>
            <a:pPr algn="ctr">
              <a:buNone/>
            </a:pPr>
            <a:r>
              <a:rPr lang="en-US" sz="2400" i="0" dirty="0" smtClean="0"/>
              <a:t>Flagg, Lane &amp; Lockett (2013). </a:t>
            </a:r>
          </a:p>
          <a:p>
            <a:pPr algn="ctr">
              <a:buNone/>
            </a:pPr>
            <a:r>
              <a:rPr lang="en-US" sz="2400" dirty="0" smtClean="0"/>
              <a:t>Implementation Science</a:t>
            </a:r>
            <a:r>
              <a:rPr lang="en-US" sz="2400" i="0" dirty="0" smtClean="0"/>
              <a:t> </a:t>
            </a:r>
          </a:p>
          <a:p>
            <a:pPr algn="ctr">
              <a:buNone/>
            </a:pPr>
            <a:r>
              <a:rPr lang="en-US" sz="2000" b="0" i="0" dirty="0" smtClean="0">
                <a:hlinkClick r:id="rId2"/>
              </a:rPr>
              <a:t>www.implementationscience.com/content/8/1/21/</a:t>
            </a:r>
            <a:endParaRPr lang="en-US" sz="2000" b="0" i="0" dirty="0" smtClean="0"/>
          </a:p>
          <a:p>
            <a:pPr algn="ctr">
              <a:buNone/>
            </a:pPr>
            <a:endParaRPr lang="en-US" b="0" i="0" dirty="0" smtClean="0"/>
          </a:p>
          <a:p>
            <a:endParaRPr lang="en-US" dirty="0"/>
          </a:p>
        </p:txBody>
      </p:sp>
    </p:spTree>
    <p:extLst>
      <p:ext uri="{BB962C8B-B14F-4D97-AF65-F5344CB8AC3E}">
        <p14:creationId xmlns:p14="http://schemas.microsoft.com/office/powerpoint/2010/main" val="3640862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yfing glass."/>
          <p:cNvPicPr>
            <a:picLocks noChangeAspect="1"/>
          </p:cNvPicPr>
          <p:nvPr/>
        </p:nvPicPr>
        <p:blipFill>
          <a:blip r:embed="rId2" cstate="print"/>
          <a:stretch>
            <a:fillRect/>
          </a:stretch>
        </p:blipFill>
        <p:spPr>
          <a:xfrm>
            <a:off x="3505200" y="4724400"/>
            <a:ext cx="457200" cy="457200"/>
          </a:xfrm>
          <a:prstGeom prst="rect">
            <a:avLst/>
          </a:prstGeom>
        </p:spPr>
      </p:pic>
      <p:pic>
        <p:nvPicPr>
          <p:cNvPr id="5" name="Picture 4" descr="Toolbox."/>
          <p:cNvPicPr>
            <a:picLocks noChangeAspect="1"/>
          </p:cNvPicPr>
          <p:nvPr/>
        </p:nvPicPr>
        <p:blipFill>
          <a:blip r:embed="rId3" cstate="print"/>
          <a:stretch>
            <a:fillRect/>
          </a:stretch>
        </p:blipFill>
        <p:spPr>
          <a:xfrm>
            <a:off x="2133600" y="5410200"/>
            <a:ext cx="609486" cy="609486"/>
          </a:xfrm>
          <a:prstGeom prst="rect">
            <a:avLst/>
          </a:prstGeom>
        </p:spPr>
      </p:pic>
      <p:sp>
        <p:nvSpPr>
          <p:cNvPr id="15363" name="Content Placeholder 2"/>
          <p:cNvSpPr>
            <a:spLocks noGrp="1"/>
          </p:cNvSpPr>
          <p:nvPr>
            <p:ph idx="1"/>
          </p:nvPr>
        </p:nvSpPr>
        <p:spPr>
          <a:xfrm>
            <a:off x="381000" y="1066800"/>
            <a:ext cx="8534400" cy="5029200"/>
          </a:xfrm>
        </p:spPr>
        <p:txBody>
          <a:bodyPr/>
          <a:lstStyle/>
          <a:p>
            <a:pPr>
              <a:buClr>
                <a:schemeClr val="accent2"/>
              </a:buClr>
            </a:pPr>
            <a:r>
              <a:rPr lang="en-US" sz="2400" dirty="0" smtClean="0"/>
              <a:t>Orientation</a:t>
            </a:r>
            <a:r>
              <a:rPr lang="en-US" sz="2400" b="0" i="0" dirty="0" smtClean="0"/>
              <a:t> – </a:t>
            </a:r>
            <a:r>
              <a:rPr lang="en-US" sz="2200" b="0" i="0" dirty="0" smtClean="0"/>
              <a:t>Actors engaged in innovation “need to know”:  Problem/Solution; Methods/Outputs; Stakeholder roles; and Goal in context of beneficial socio-economic impacts. </a:t>
            </a:r>
          </a:p>
          <a:p>
            <a:pPr>
              <a:buClr>
                <a:schemeClr val="accent2"/>
              </a:buClr>
            </a:pPr>
            <a:r>
              <a:rPr lang="en-US" sz="2400" dirty="0" smtClean="0"/>
              <a:t>Integration</a:t>
            </a:r>
            <a:r>
              <a:rPr lang="en-US" sz="2400" b="0" i="0" dirty="0" smtClean="0"/>
              <a:t> – </a:t>
            </a:r>
            <a:r>
              <a:rPr lang="en-US" sz="2200" b="0" i="0" dirty="0" smtClean="0"/>
              <a:t>Product Development Managers Association (PDMA) New Product Development practices (implementation); Canadian Institutes of Health Research (CIHR) Knowledge to Action Model (communication).</a:t>
            </a:r>
          </a:p>
          <a:p>
            <a:pPr>
              <a:buClr>
                <a:schemeClr val="accent2"/>
              </a:buClr>
            </a:pPr>
            <a:r>
              <a:rPr lang="en-US" sz="2400" dirty="0" smtClean="0"/>
              <a:t>Validation</a:t>
            </a:r>
            <a:r>
              <a:rPr lang="en-US" sz="2400" b="0" i="0" dirty="0" smtClean="0"/>
              <a:t> – </a:t>
            </a:r>
            <a:r>
              <a:rPr lang="en-US" sz="2200" b="0" i="0" dirty="0" smtClean="0"/>
              <a:t>Stage-Gate structure populated with:</a:t>
            </a:r>
          </a:p>
          <a:p>
            <a:pPr lvl="1">
              <a:buClr>
                <a:schemeClr val="accent2"/>
              </a:buClr>
              <a:buFontTx/>
              <a:buChar char="-"/>
            </a:pPr>
            <a:r>
              <a:rPr lang="en-US" sz="1800" b="0" dirty="0" smtClean="0"/>
              <a:t>S</a:t>
            </a:r>
            <a:r>
              <a:rPr lang="en-US" sz="1800" b="0" i="0" dirty="0" smtClean="0"/>
              <a:t>upporting evidence (1,000+ excerpts) from scoping review of academic and industry literature       , </a:t>
            </a:r>
          </a:p>
          <a:p>
            <a:pPr lvl="1">
              <a:buClr>
                <a:schemeClr val="accent2"/>
              </a:buClr>
              <a:buFontTx/>
              <a:buChar char="-"/>
            </a:pPr>
            <a:r>
              <a:rPr lang="en-US" sz="1800" b="0" i="0" dirty="0" smtClean="0"/>
              <a:t>along with links to tools for completing recommended technical and market analyses          .</a:t>
            </a:r>
            <a:r>
              <a:rPr lang="en-US" sz="2000" b="0" i="0" dirty="0" smtClean="0"/>
              <a:t> </a:t>
            </a:r>
          </a:p>
        </p:txBody>
      </p:sp>
      <p:sp>
        <p:nvSpPr>
          <p:cNvPr id="33793" name="Title 1"/>
          <p:cNvSpPr>
            <a:spLocks noGrp="1"/>
          </p:cNvSpPr>
          <p:nvPr>
            <p:ph type="title"/>
          </p:nvPr>
        </p:nvSpPr>
        <p:spPr>
          <a:xfrm>
            <a:off x="457200" y="685800"/>
            <a:ext cx="8229600" cy="609600"/>
          </a:xfrm>
        </p:spPr>
        <p:txBody>
          <a:bodyPr/>
          <a:lstStyle/>
          <a:p>
            <a:r>
              <a:rPr lang="en-US" sz="3600" dirty="0" smtClean="0"/>
              <a:t>Need to </a:t>
            </a:r>
            <a:r>
              <a:rPr lang="en-US" sz="3200" dirty="0" smtClean="0"/>
              <a:t>Knowledge</a:t>
            </a:r>
            <a:r>
              <a:rPr lang="en-US" sz="3600" dirty="0" smtClean="0"/>
              <a:t> (NtK) Model</a:t>
            </a:r>
            <a:br>
              <a:rPr lang="en-US" sz="3600" dirty="0" smtClean="0"/>
            </a:br>
            <a:endParaRPr lang="en-US" sz="2400" dirty="0" smtClean="0">
              <a:solidFill>
                <a:srgbClr val="0070C0"/>
              </a:solidFill>
            </a:endParaRPr>
          </a:p>
        </p:txBody>
      </p:sp>
    </p:spTree>
    <p:extLst>
      <p:ext uri="{BB962C8B-B14F-4D97-AF65-F5344CB8AC3E}">
        <p14:creationId xmlns:p14="http://schemas.microsoft.com/office/powerpoint/2010/main" val="43269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33400"/>
            <a:ext cx="8229600" cy="1143000"/>
          </a:xfrm>
        </p:spPr>
        <p:txBody>
          <a:bodyPr/>
          <a:lstStyle/>
          <a:p>
            <a:r>
              <a:rPr lang="en-US" sz="3600" smtClean="0"/>
              <a:t>Elements of NtK Model</a:t>
            </a:r>
          </a:p>
        </p:txBody>
      </p:sp>
      <p:sp>
        <p:nvSpPr>
          <p:cNvPr id="17411" name="Content Placeholder 2"/>
          <p:cNvSpPr>
            <a:spLocks noGrp="1"/>
          </p:cNvSpPr>
          <p:nvPr>
            <p:ph idx="1"/>
          </p:nvPr>
        </p:nvSpPr>
        <p:spPr>
          <a:xfrm>
            <a:off x="457200" y="1828800"/>
            <a:ext cx="8229600" cy="4525963"/>
          </a:xfrm>
        </p:spPr>
        <p:txBody>
          <a:bodyPr/>
          <a:lstStyle/>
          <a:p>
            <a:pPr>
              <a:buClr>
                <a:schemeClr val="accent2"/>
              </a:buClr>
            </a:pPr>
            <a:r>
              <a:rPr lang="en-US" sz="2800" b="0" i="0" smtClean="0"/>
              <a:t>Full range of activities includes 3 Phases, 9 Stages &amp; Gates, Steps, Tasks and Tips.</a:t>
            </a:r>
          </a:p>
          <a:p>
            <a:pPr>
              <a:buClr>
                <a:schemeClr val="accent2"/>
              </a:buClr>
            </a:pPr>
            <a:r>
              <a:rPr lang="en-US" sz="2800" b="0" i="0" smtClean="0"/>
              <a:t>Supported by primary/secondary findings (scoping review of 250+ research and practice articles), and A/T case examples.</a:t>
            </a:r>
          </a:p>
          <a:p>
            <a:pPr>
              <a:buClr>
                <a:schemeClr val="accent2"/>
              </a:buClr>
            </a:pPr>
            <a:r>
              <a:rPr lang="en-US" sz="2800" b="0" i="0" smtClean="0"/>
              <a:t>Logic Model orientation – “Begin with the end in mind” (Stephen Covey), and work backwards through process to achieve it.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 S&amp;G" descr="Evidence milestones; Reseaerch discovery; Development invention; Production innov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73" y="533401"/>
            <a:ext cx="8218627" cy="367589"/>
          </a:xfrm>
          <a:prstGeom prst="rect">
            <a:avLst/>
          </a:prstGeom>
        </p:spPr>
      </p:pic>
      <p:pic>
        <p:nvPicPr>
          <p:cNvPr id="17" name="PI" descr="Production innov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33400"/>
            <a:ext cx="2049918" cy="620960"/>
          </a:xfrm>
          <a:prstGeom prst="rect">
            <a:avLst/>
          </a:prstGeom>
        </p:spPr>
      </p:pic>
      <p:pic>
        <p:nvPicPr>
          <p:cNvPr id="16" name="DI" descr="Development inven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33400"/>
            <a:ext cx="2072363" cy="613480"/>
          </a:xfrm>
          <a:prstGeom prst="rect">
            <a:avLst/>
          </a:prstGeom>
        </p:spPr>
      </p:pic>
      <p:pic>
        <p:nvPicPr>
          <p:cNvPr id="15" name="RD" descr="Research discover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9637" y="533400"/>
            <a:ext cx="2072363" cy="609738"/>
          </a:xfrm>
          <a:prstGeom prst="rect">
            <a:avLst/>
          </a:prstGeom>
        </p:spPr>
      </p:pic>
      <p:pic>
        <p:nvPicPr>
          <p:cNvPr id="14" name="EM" descr="Evidence mileston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56" y="533262"/>
            <a:ext cx="2057400" cy="609738"/>
          </a:xfrm>
          <a:prstGeom prst="rect">
            <a:avLst/>
          </a:prstGeom>
        </p:spPr>
      </p:pic>
      <p:sp>
        <p:nvSpPr>
          <p:cNvPr id="3" name="Title 2"/>
          <p:cNvSpPr>
            <a:spLocks noGrp="1"/>
          </p:cNvSpPr>
          <p:nvPr>
            <p:ph type="title"/>
          </p:nvPr>
        </p:nvSpPr>
        <p:spPr>
          <a:xfrm>
            <a:off x="457200" y="228600"/>
            <a:ext cx="8229600" cy="1143000"/>
          </a:xfrm>
        </p:spPr>
        <p:txBody>
          <a:bodyPr/>
          <a:lstStyle/>
          <a:p>
            <a:r>
              <a:rPr lang="en-US" sz="2400" dirty="0" smtClean="0"/>
              <a:t>Evidence milestones; research discovery; development invention; production innovation.</a:t>
            </a:r>
            <a:endParaRPr lang="en-US" sz="2400" dirty="0"/>
          </a:p>
        </p:txBody>
      </p:sp>
    </p:spTree>
    <p:extLst>
      <p:ext uri="{BB962C8B-B14F-4D97-AF65-F5344CB8AC3E}">
        <p14:creationId xmlns:p14="http://schemas.microsoft.com/office/powerpoint/2010/main" val="370904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ges 7, 8 and 9."/>
          <p:cNvPicPr>
            <a:picLocks noChangeAspect="1"/>
          </p:cNvPicPr>
          <p:nvPr/>
        </p:nvPicPr>
        <p:blipFill>
          <a:blip r:embed="rId2" cstate="print"/>
          <a:stretch>
            <a:fillRect/>
          </a:stretch>
        </p:blipFill>
        <p:spPr>
          <a:xfrm>
            <a:off x="1384402" y="5091989"/>
            <a:ext cx="7315200" cy="1665293"/>
          </a:xfrm>
          <a:prstGeom prst="rect">
            <a:avLst/>
          </a:prstGeom>
        </p:spPr>
      </p:pic>
      <p:pic>
        <p:nvPicPr>
          <p:cNvPr id="9" name="Picture 8" descr="Stages 4, 5 and 6."/>
          <p:cNvPicPr>
            <a:picLocks noChangeAspect="1"/>
          </p:cNvPicPr>
          <p:nvPr/>
        </p:nvPicPr>
        <p:blipFill>
          <a:blip r:embed="rId3" cstate="print"/>
          <a:stretch>
            <a:fillRect/>
          </a:stretch>
        </p:blipFill>
        <p:spPr>
          <a:xfrm>
            <a:off x="1384402" y="3034589"/>
            <a:ext cx="7315200" cy="2011542"/>
          </a:xfrm>
          <a:prstGeom prst="rect">
            <a:avLst/>
          </a:prstGeom>
        </p:spPr>
      </p:pic>
      <p:pic>
        <p:nvPicPr>
          <p:cNvPr id="7" name="Picture 6" descr="Stages 1, 2 and 3."/>
          <p:cNvPicPr>
            <a:picLocks noChangeAspect="1"/>
          </p:cNvPicPr>
          <p:nvPr/>
        </p:nvPicPr>
        <p:blipFill>
          <a:blip r:embed="rId4" cstate="print"/>
          <a:stretch>
            <a:fillRect/>
          </a:stretch>
        </p:blipFill>
        <p:spPr>
          <a:xfrm>
            <a:off x="1406346" y="977189"/>
            <a:ext cx="7315200" cy="2017606"/>
          </a:xfrm>
          <a:prstGeom prst="rect">
            <a:avLst/>
          </a:prstGeom>
        </p:spPr>
      </p:pic>
      <p:pic>
        <p:nvPicPr>
          <p:cNvPr id="6" name="Picture 5" descr="Innovation; invention and discovery."/>
          <p:cNvPicPr>
            <a:picLocks noChangeAspect="1"/>
          </p:cNvPicPr>
          <p:nvPr/>
        </p:nvPicPr>
        <p:blipFill>
          <a:blip r:embed="rId5" cstate="print"/>
          <a:stretch>
            <a:fillRect/>
          </a:stretch>
        </p:blipFill>
        <p:spPr>
          <a:xfrm>
            <a:off x="457200" y="977189"/>
            <a:ext cx="877824" cy="5771693"/>
          </a:xfrm>
          <a:prstGeom prst="rect">
            <a:avLst/>
          </a:prstGeom>
        </p:spPr>
      </p:pic>
      <p:pic>
        <p:nvPicPr>
          <p:cNvPr id="5" name="Picture 4" descr="Phases, stages and gates."/>
          <p:cNvPicPr>
            <a:picLocks noChangeAspect="1"/>
          </p:cNvPicPr>
          <p:nvPr/>
        </p:nvPicPr>
        <p:blipFill>
          <a:blip r:embed="rId6" cstate="print"/>
          <a:stretch>
            <a:fillRect/>
          </a:stretch>
        </p:blipFill>
        <p:spPr>
          <a:xfrm>
            <a:off x="468172" y="533400"/>
            <a:ext cx="8229600" cy="368080"/>
          </a:xfrm>
          <a:prstGeom prst="rect">
            <a:avLst/>
          </a:prstGeom>
        </p:spPr>
      </p:pic>
      <p:sp>
        <p:nvSpPr>
          <p:cNvPr id="3" name="Title 2"/>
          <p:cNvSpPr>
            <a:spLocks noGrp="1"/>
          </p:cNvSpPr>
          <p:nvPr>
            <p:ph type="title"/>
          </p:nvPr>
        </p:nvSpPr>
        <p:spPr>
          <a:xfrm>
            <a:off x="457200" y="-304800"/>
            <a:ext cx="8229600" cy="1143000"/>
          </a:xfrm>
        </p:spPr>
        <p:txBody>
          <a:bodyPr/>
          <a:lstStyle/>
          <a:p>
            <a:pPr lvl="0" eaLnBrk="1" fontAlgn="auto" hangingPunct="1">
              <a:spcBef>
                <a:spcPts val="0"/>
              </a:spcBef>
              <a:spcAft>
                <a:spcPts val="0"/>
              </a:spcAft>
            </a:pPr>
            <a:r>
              <a:rPr lang="en-US" sz="1800" kern="1200" dirty="0">
                <a:solidFill>
                  <a:srgbClr val="000000"/>
                </a:solidFill>
                <a:ea typeface="+mn-ea"/>
                <a:cs typeface="+mn-cs"/>
              </a:rPr>
              <a:t>Need to Knowledge (</a:t>
            </a:r>
            <a:r>
              <a:rPr lang="en-US" sz="1800" kern="1200" dirty="0" err="1">
                <a:solidFill>
                  <a:srgbClr val="000000"/>
                </a:solidFill>
                <a:ea typeface="+mn-ea"/>
                <a:cs typeface="+mn-cs"/>
              </a:rPr>
              <a:t>NtK</a:t>
            </a:r>
            <a:r>
              <a:rPr lang="en-US" sz="1800" kern="1200" dirty="0">
                <a:solidFill>
                  <a:srgbClr val="000000"/>
                </a:solidFill>
                <a:ea typeface="+mn-ea"/>
                <a:cs typeface="+mn-cs"/>
              </a:rPr>
              <a:t>) Model for Technological Innovations</a:t>
            </a:r>
          </a:p>
        </p:txBody>
      </p:sp>
    </p:spTree>
    <p:extLst>
      <p:ext uri="{BB962C8B-B14F-4D97-AF65-F5344CB8AC3E}">
        <p14:creationId xmlns:p14="http://schemas.microsoft.com/office/powerpoint/2010/main" val="320448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estones, research, development and produc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106828"/>
            <a:ext cx="7772400" cy="5446372"/>
          </a:xfrm>
          <a:prstGeom prst="rect">
            <a:avLst/>
          </a:prstGeom>
        </p:spPr>
      </p:pic>
      <p:sp>
        <p:nvSpPr>
          <p:cNvPr id="14338" name="Title 1"/>
          <p:cNvSpPr>
            <a:spLocks noGrp="1"/>
          </p:cNvSpPr>
          <p:nvPr>
            <p:ph type="title"/>
          </p:nvPr>
        </p:nvSpPr>
        <p:spPr>
          <a:xfrm>
            <a:off x="457200" y="304800"/>
            <a:ext cx="8229600" cy="533400"/>
          </a:xfrm>
        </p:spPr>
        <p:txBody>
          <a:bodyPr/>
          <a:lstStyle/>
          <a:p>
            <a:r>
              <a:rPr lang="en-US" sz="2600" dirty="0" smtClean="0"/>
              <a:t>Outputs/Outcomes/Impacts from R or D Methods are distant from Socio-Economic Impacts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3050"/>
            <a:ext cx="3657600" cy="1162050"/>
          </a:xfrm>
        </p:spPr>
        <p:txBody>
          <a:bodyPr/>
          <a:lstStyle/>
          <a:p>
            <a:r>
              <a:rPr lang="en-US" sz="2200" dirty="0" smtClean="0"/>
              <a:t>“</a:t>
            </a:r>
            <a:r>
              <a:rPr lang="en-US" sz="2200" dirty="0" err="1" smtClean="0"/>
              <a:t>Gamification</a:t>
            </a:r>
            <a:r>
              <a:rPr lang="en-US" sz="2200" dirty="0" smtClean="0"/>
              <a:t>” of Technological Innovation</a:t>
            </a:r>
            <a:endParaRPr lang="en-US" sz="2200" dirty="0"/>
          </a:p>
        </p:txBody>
      </p:sp>
      <p:sp>
        <p:nvSpPr>
          <p:cNvPr id="6" name="Text Placeholder 5"/>
          <p:cNvSpPr>
            <a:spLocks noGrp="1"/>
          </p:cNvSpPr>
          <p:nvPr>
            <p:ph type="body" sz="half" idx="2"/>
          </p:nvPr>
        </p:nvSpPr>
        <p:spPr>
          <a:xfrm>
            <a:off x="457200" y="1435100"/>
            <a:ext cx="3429000" cy="4691063"/>
          </a:xfrm>
        </p:spPr>
        <p:txBody>
          <a:bodyPr/>
          <a:lstStyle/>
          <a:p>
            <a:r>
              <a:rPr lang="en-US" sz="2200" b="0" i="0" dirty="0" smtClean="0"/>
              <a:t>Progress through three Methods of Knowledge Generation, and the effective Communication of three Knowledge States, may be circuitous and iterative, punctuated and prolonged, risky and unpredictable, yet still be planned, implemented and accomplished through the deliberate and systematic efforts of key stakeholders.  </a:t>
            </a:r>
            <a:endParaRPr lang="en-US" sz="2200" b="0" i="0" dirty="0"/>
          </a:p>
        </p:txBody>
      </p:sp>
      <p:pic>
        <p:nvPicPr>
          <p:cNvPr id="7" name="Content Placeholder 6" descr="Game board."/>
          <p:cNvPicPr>
            <a:picLocks noGrp="1" noChangeAspect="1"/>
          </p:cNvPicPr>
          <p:nvPr>
            <p:ph idx="1"/>
          </p:nvPr>
        </p:nvPicPr>
        <p:blipFill>
          <a:blip r:embed="rId2" cstate="print"/>
          <a:stretch>
            <a:fillRect/>
          </a:stretch>
        </p:blipFill>
        <p:spPr>
          <a:xfrm>
            <a:off x="4120342" y="152400"/>
            <a:ext cx="5023658" cy="6553200"/>
          </a:xfrm>
          <a:prstGeom prst="rect">
            <a:avLst/>
          </a:prstGeom>
        </p:spPr>
      </p:pic>
    </p:spTree>
    <p:extLst>
      <p:ext uri="{BB962C8B-B14F-4D97-AF65-F5344CB8AC3E}">
        <p14:creationId xmlns:p14="http://schemas.microsoft.com/office/powerpoint/2010/main" val="1982195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1:  9 – 10am</a:t>
            </a:r>
            <a:endParaRPr lang="en-US" dirty="0"/>
          </a:p>
        </p:txBody>
      </p:sp>
      <p:sp>
        <p:nvSpPr>
          <p:cNvPr id="4" name="Subtitle 3"/>
          <p:cNvSpPr>
            <a:spLocks noGrp="1"/>
          </p:cNvSpPr>
          <p:nvPr>
            <p:ph type="subTitle" idx="1"/>
          </p:nvPr>
        </p:nvSpPr>
        <p:spPr/>
        <p:txBody>
          <a:bodyPr/>
          <a:lstStyle/>
          <a:p>
            <a:r>
              <a:rPr lang="en-US" dirty="0" smtClean="0"/>
              <a:t>STI Policy Overview</a:t>
            </a:r>
            <a:endParaRPr lang="en-US" dirty="0"/>
          </a:p>
        </p:txBody>
      </p:sp>
    </p:spTree>
    <p:extLst>
      <p:ext uri="{BB962C8B-B14F-4D97-AF65-F5344CB8AC3E}">
        <p14:creationId xmlns:p14="http://schemas.microsoft.com/office/powerpoint/2010/main" val="1025687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NtK</a:t>
            </a:r>
            <a:r>
              <a:rPr lang="en-US" sz="3600" dirty="0" smtClean="0"/>
              <a:t> Model Utility</a:t>
            </a:r>
            <a:endParaRPr lang="en-US" sz="3600" dirty="0"/>
          </a:p>
        </p:txBody>
      </p:sp>
      <p:sp>
        <p:nvSpPr>
          <p:cNvPr id="3" name="Content Placeholder 2"/>
          <p:cNvSpPr>
            <a:spLocks noGrp="1"/>
          </p:cNvSpPr>
          <p:nvPr>
            <p:ph idx="1"/>
          </p:nvPr>
        </p:nvSpPr>
        <p:spPr>
          <a:xfrm>
            <a:off x="457200" y="1371600"/>
            <a:ext cx="8458200" cy="4754563"/>
          </a:xfrm>
        </p:spPr>
        <p:txBody>
          <a:bodyPr/>
          <a:lstStyle/>
          <a:p>
            <a:r>
              <a:rPr lang="en-US" sz="2800" b="0" i="0" dirty="0" smtClean="0"/>
              <a:t>Clarifies processes and mechanisms underlying technology-based Innovation, by integrating academic &amp; industry literature and analytic tools.</a:t>
            </a:r>
          </a:p>
          <a:p>
            <a:r>
              <a:rPr lang="en-US" sz="2800" b="0" i="0" dirty="0" smtClean="0"/>
              <a:t>Establishes linkages between three distinct methods and their respective knowledge outputs for implementation/communication.</a:t>
            </a:r>
          </a:p>
          <a:p>
            <a:r>
              <a:rPr lang="en-US" sz="2800" b="0" i="0" dirty="0" smtClean="0"/>
              <a:t>Offers a structure to sponsors &amp; grantees for program/project planning, proposal submission &amp; review, project implementation, progress monitoring and summative evaluation. </a:t>
            </a:r>
            <a:endParaRPr lang="en-US" sz="2800" b="0" i="0" dirty="0"/>
          </a:p>
        </p:txBody>
      </p:sp>
    </p:spTree>
    <p:extLst>
      <p:ext uri="{BB962C8B-B14F-4D97-AF65-F5344CB8AC3E}">
        <p14:creationId xmlns:p14="http://schemas.microsoft.com/office/powerpoint/2010/main" val="32104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Need to Knowledge Model</a:t>
            </a:r>
            <a:endParaRPr lang="en-US" dirty="0"/>
          </a:p>
        </p:txBody>
      </p:sp>
      <p:sp>
        <p:nvSpPr>
          <p:cNvPr id="5" name="Subtitle 4"/>
          <p:cNvSpPr>
            <a:spLocks noGrp="1"/>
          </p:cNvSpPr>
          <p:nvPr>
            <p:ph type="subTitle" idx="1"/>
          </p:nvPr>
        </p:nvSpPr>
        <p:spPr/>
        <p:txBody>
          <a:bodyPr/>
          <a:lstStyle/>
          <a:p>
            <a:r>
              <a:rPr lang="en-US" dirty="0" smtClean="0">
                <a:hlinkClick r:id="rId2"/>
              </a:rPr>
              <a:t>http://kt4tt.buffalo.edu/knowledgebase/model.php</a:t>
            </a:r>
            <a:endParaRPr lang="en-US" sz="2800" b="0"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r>
              <a:rPr lang="en-US" dirty="0" smtClean="0"/>
              <a:t>Part III:  1 – 2:30 pm</a:t>
            </a:r>
            <a:endParaRPr lang="en-US" dirty="0"/>
          </a:p>
        </p:txBody>
      </p:sp>
      <p:sp>
        <p:nvSpPr>
          <p:cNvPr id="3" name="Content Placeholder 2"/>
          <p:cNvSpPr>
            <a:spLocks noGrp="1"/>
          </p:cNvSpPr>
          <p:nvPr>
            <p:ph idx="1"/>
          </p:nvPr>
        </p:nvSpPr>
        <p:spPr>
          <a:xfrm>
            <a:off x="457200" y="2286000"/>
            <a:ext cx="8229600" cy="3840163"/>
          </a:xfrm>
        </p:spPr>
        <p:txBody>
          <a:bodyPr/>
          <a:lstStyle/>
          <a:p>
            <a:pPr marL="0" indent="0" algn="ctr">
              <a:buNone/>
            </a:pPr>
            <a:r>
              <a:rPr lang="en-US" dirty="0" smtClean="0"/>
              <a:t>Review of Academic and Industry </a:t>
            </a:r>
          </a:p>
          <a:p>
            <a:pPr marL="0" indent="0" algn="ctr">
              <a:buNone/>
            </a:pPr>
            <a:r>
              <a:rPr lang="en-US" dirty="0" smtClean="0"/>
              <a:t>literature supporting elements</a:t>
            </a:r>
          </a:p>
          <a:p>
            <a:pPr marL="0" indent="0" algn="ctr">
              <a:buNone/>
            </a:pPr>
            <a:r>
              <a:rPr lang="en-US" dirty="0" smtClean="0"/>
              <a:t>of the </a:t>
            </a:r>
            <a:r>
              <a:rPr lang="en-US" dirty="0" err="1" smtClean="0"/>
              <a:t>NtK</a:t>
            </a:r>
            <a:r>
              <a:rPr lang="en-US" dirty="0" smtClean="0"/>
              <a:t> Model </a:t>
            </a:r>
            <a:endParaRPr lang="en-US" dirty="0"/>
          </a:p>
        </p:txBody>
      </p:sp>
    </p:spTree>
    <p:extLst>
      <p:ext uri="{BB962C8B-B14F-4D97-AF65-F5344CB8AC3E}">
        <p14:creationId xmlns:p14="http://schemas.microsoft.com/office/powerpoint/2010/main" val="1541503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3600" dirty="0" smtClean="0"/>
              <a:t>Lessons from Literature</a:t>
            </a:r>
            <a:endParaRPr lang="en-US" sz="3600" dirty="0"/>
          </a:p>
        </p:txBody>
      </p:sp>
      <p:sp>
        <p:nvSpPr>
          <p:cNvPr id="3" name="Content Placeholder 2"/>
          <p:cNvSpPr>
            <a:spLocks noGrp="1"/>
          </p:cNvSpPr>
          <p:nvPr>
            <p:ph idx="1"/>
          </p:nvPr>
        </p:nvSpPr>
        <p:spPr>
          <a:xfrm>
            <a:off x="457200" y="1371600"/>
            <a:ext cx="8229600" cy="4754563"/>
          </a:xfrm>
        </p:spPr>
        <p:txBody>
          <a:bodyPr/>
          <a:lstStyle/>
          <a:p>
            <a:r>
              <a:rPr lang="en-US" sz="2800" b="0" i="0" dirty="0" smtClean="0"/>
              <a:t>Literature from both Industry and Academia converge on “Best Practices” in New Product Development, where due diligence supplants </a:t>
            </a:r>
            <a:r>
              <a:rPr lang="en-US" sz="2800" b="0" dirty="0" smtClean="0"/>
              <a:t>ad hoc</a:t>
            </a:r>
            <a:r>
              <a:rPr lang="en-US" sz="2800" b="0" i="0" dirty="0" smtClean="0"/>
              <a:t> approaches and tests assumptions.</a:t>
            </a:r>
          </a:p>
          <a:p>
            <a:r>
              <a:rPr lang="en-US" sz="2800" b="0" i="0" dirty="0" smtClean="0"/>
              <a:t>Steps/Activities/Tips all point toward Best Practices validated through numerous iterations under a variety of field conditions.</a:t>
            </a:r>
          </a:p>
          <a:p>
            <a:r>
              <a:rPr lang="en-US" sz="2800" b="0" i="0" dirty="0" smtClean="0"/>
              <a:t>Stage/Step level activity do not require a linear progression, but Decision Gates cannot be properly addressed without them.</a:t>
            </a:r>
          </a:p>
          <a:p>
            <a:endParaRPr lang="en-US" sz="2800" b="0" i="0" dirty="0" smtClean="0"/>
          </a:p>
          <a:p>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p:cNvPicPr>
            <a:picLocks noChangeAspect="1"/>
          </p:cNvPicPr>
          <p:nvPr/>
        </p:nvPicPr>
        <p:blipFill>
          <a:blip r:embed="rId2" cstate="print"/>
          <a:stretch>
            <a:fillRect/>
          </a:stretch>
        </p:blipFill>
        <p:spPr>
          <a:xfrm>
            <a:off x="4114800" y="3657600"/>
            <a:ext cx="1143000" cy="1143000"/>
          </a:xfrm>
          <a:prstGeom prst="rect">
            <a:avLst/>
          </a:prstGeom>
        </p:spPr>
      </p:pic>
      <p:sp>
        <p:nvSpPr>
          <p:cNvPr id="3" name="Content Placeholder 2"/>
          <p:cNvSpPr>
            <a:spLocks noGrp="1"/>
          </p:cNvSpPr>
          <p:nvPr>
            <p:ph idx="1"/>
          </p:nvPr>
        </p:nvSpPr>
        <p:spPr/>
        <p:txBody>
          <a:bodyPr/>
          <a:lstStyle/>
          <a:p>
            <a:pPr algn="ctr">
              <a:buNone/>
            </a:pPr>
            <a:endParaRPr lang="en-US" i="0" dirty="0" smtClean="0"/>
          </a:p>
          <a:p>
            <a:pPr algn="ctr">
              <a:buNone/>
            </a:pPr>
            <a:r>
              <a:rPr lang="en-US" i="0" dirty="0" smtClean="0"/>
              <a:t>Evidence base of Academic and </a:t>
            </a:r>
          </a:p>
          <a:p>
            <a:pPr algn="ctr">
              <a:buNone/>
            </a:pPr>
            <a:r>
              <a:rPr lang="en-US" i="0" dirty="0" smtClean="0"/>
              <a:t>Industrial Literature since 1985</a:t>
            </a:r>
          </a:p>
          <a:p>
            <a:pPr algn="ctr">
              <a:buNone/>
            </a:pPr>
            <a:endParaRPr lang="en-US" i="0" dirty="0" smtClean="0"/>
          </a:p>
          <a:p>
            <a:pPr algn="ctr">
              <a:buNone/>
            </a:pPr>
            <a:endParaRPr lang="en-US" sz="2400" b="0" i="0" dirty="0" smtClean="0">
              <a:hlinkClick r:id="rId3"/>
            </a:endParaRPr>
          </a:p>
          <a:p>
            <a:pPr algn="ctr">
              <a:buNone/>
            </a:pPr>
            <a:endParaRPr lang="en-US" i="0" dirty="0"/>
          </a:p>
        </p:txBody>
      </p:sp>
      <p:sp>
        <p:nvSpPr>
          <p:cNvPr id="2" name="Title 1"/>
          <p:cNvSpPr>
            <a:spLocks noGrp="1"/>
          </p:cNvSpPr>
          <p:nvPr>
            <p:ph type="title"/>
          </p:nvPr>
        </p:nvSpPr>
        <p:spPr>
          <a:xfrm>
            <a:off x="685800" y="914400"/>
            <a:ext cx="8229600" cy="838200"/>
          </a:xfrm>
        </p:spPr>
        <p:txBody>
          <a:bodyPr/>
          <a:lstStyle/>
          <a:p>
            <a:r>
              <a:rPr lang="en-US" dirty="0" err="1" smtClean="0"/>
              <a:t>NtK</a:t>
            </a:r>
            <a:r>
              <a:rPr lang="en-US" dirty="0" smtClean="0"/>
              <a:t> Model Key Findings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matic."/>
          <p:cNvPicPr>
            <a:picLocks noChangeAspect="1"/>
          </p:cNvPicPr>
          <p:nvPr/>
        </p:nvPicPr>
        <p:blipFill>
          <a:blip r:embed="rId2" cstate="print"/>
          <a:stretch>
            <a:fillRect/>
          </a:stretch>
        </p:blipFill>
        <p:spPr>
          <a:xfrm>
            <a:off x="0" y="0"/>
            <a:ext cx="9144000" cy="6858000"/>
          </a:xfrm>
          <a:prstGeom prst="rect">
            <a:avLst/>
          </a:prstGeom>
        </p:spPr>
      </p:pic>
      <p:sp>
        <p:nvSpPr>
          <p:cNvPr id="2" name="Title 1" hidden="1"/>
          <p:cNvSpPr>
            <a:spLocks noGrp="1"/>
          </p:cNvSpPr>
          <p:nvPr>
            <p:ph type="title"/>
          </p:nvPr>
        </p:nvSpPr>
        <p:spPr/>
        <p:txBody>
          <a:bodyPr/>
          <a:lstStyle/>
          <a:p>
            <a:r>
              <a:rPr lang="en-US" dirty="0"/>
              <a:t>Schematic</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3942"/>
            <a:ext cx="9144000" cy="1810115"/>
          </a:xfrm>
          <a:prstGeom prst="rect">
            <a:avLst/>
          </a:prstGeom>
        </p:spPr>
      </p:pic>
      <p:sp>
        <p:nvSpPr>
          <p:cNvPr id="5" name="Title 4"/>
          <p:cNvSpPr>
            <a:spLocks noGrp="1"/>
          </p:cNvSpPr>
          <p:nvPr>
            <p:ph type="title"/>
          </p:nvPr>
        </p:nvSpPr>
        <p:spPr>
          <a:xfrm>
            <a:off x="533400" y="685800"/>
            <a:ext cx="8229600" cy="1143000"/>
          </a:xfrm>
        </p:spPr>
        <p:txBody>
          <a:bodyPr/>
          <a:lstStyle/>
          <a:p>
            <a:r>
              <a:rPr lang="en-US" sz="3600" dirty="0" smtClean="0"/>
              <a:t>Knowledge Communication – </a:t>
            </a:r>
            <a:br>
              <a:rPr lang="en-US" sz="3600" dirty="0" smtClean="0"/>
            </a:br>
            <a:r>
              <a:rPr lang="en-US" sz="3600" i="1" dirty="0" smtClean="0"/>
              <a:t>3 Strategies for 3 States</a:t>
            </a:r>
            <a:endParaRPr lang="en-US" sz="3600"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685800"/>
            <a:ext cx="8458200" cy="1143000"/>
          </a:xfrm>
        </p:spPr>
        <p:txBody>
          <a:bodyPr/>
          <a:lstStyle/>
          <a:p>
            <a:pPr eaLnBrk="1" hangingPunct="1"/>
            <a:r>
              <a:rPr lang="en-US" sz="3200" smtClean="0"/>
              <a:t>Delivering Solutions to Problems involves progress across three Knowledge States</a:t>
            </a:r>
          </a:p>
        </p:txBody>
      </p:sp>
      <p:sp>
        <p:nvSpPr>
          <p:cNvPr id="9219" name="Rectangle 3"/>
          <p:cNvSpPr>
            <a:spLocks noGrp="1" noChangeArrowheads="1"/>
          </p:cNvSpPr>
          <p:nvPr>
            <p:ph type="body" idx="1"/>
          </p:nvPr>
        </p:nvSpPr>
        <p:spPr>
          <a:xfrm>
            <a:off x="228600" y="2133600"/>
            <a:ext cx="8610600" cy="3763963"/>
          </a:xfrm>
          <a:solidFill>
            <a:schemeClr val="bg1">
              <a:lumMod val="95000"/>
            </a:schemeClr>
          </a:solidFill>
        </p:spPr>
        <p:txBody>
          <a:bodyPr/>
          <a:lstStyle/>
          <a:p>
            <a:pPr eaLnBrk="1" hangingPunct="1">
              <a:lnSpc>
                <a:spcPct val="90000"/>
              </a:lnSpc>
              <a:buFontTx/>
              <a:buNone/>
              <a:defRPr/>
            </a:pPr>
            <a:r>
              <a:rPr lang="en-US" sz="2400" i="0" dirty="0" smtClean="0"/>
              <a:t>Research </a:t>
            </a:r>
            <a:r>
              <a:rPr lang="en-US" i="0" dirty="0" smtClean="0"/>
              <a:t>→</a:t>
            </a:r>
            <a:r>
              <a:rPr lang="en-US" dirty="0" smtClean="0"/>
              <a:t> </a:t>
            </a:r>
            <a:r>
              <a:rPr lang="en-US" sz="2400" dirty="0" smtClean="0">
                <a:solidFill>
                  <a:srgbClr val="C00000"/>
                </a:solidFill>
              </a:rPr>
              <a:t>Discovery</a:t>
            </a:r>
            <a:r>
              <a:rPr lang="en-US" sz="2400" dirty="0" smtClean="0"/>
              <a:t> </a:t>
            </a:r>
            <a:r>
              <a:rPr lang="en-US" i="0" dirty="0" smtClean="0"/>
              <a:t>→</a:t>
            </a:r>
            <a:r>
              <a:rPr lang="en-US" sz="2400" i="0" dirty="0" smtClean="0"/>
              <a:t>Translation </a:t>
            </a:r>
            <a:r>
              <a:rPr lang="en-US" i="0" dirty="0" smtClean="0"/>
              <a:t>→ </a:t>
            </a:r>
            <a:r>
              <a:rPr lang="en-US" sz="2400" i="0" dirty="0" smtClean="0"/>
              <a:t>Utilization ↓</a:t>
            </a:r>
          </a:p>
          <a:p>
            <a:pPr eaLnBrk="1" hangingPunct="1">
              <a:lnSpc>
                <a:spcPct val="90000"/>
              </a:lnSpc>
              <a:buFontTx/>
              <a:buNone/>
              <a:defRPr/>
            </a:pPr>
            <a:endParaRPr lang="en-US" sz="2400" i="0" dirty="0" smtClean="0"/>
          </a:p>
          <a:p>
            <a:pPr eaLnBrk="1" hangingPunct="1">
              <a:lnSpc>
                <a:spcPct val="90000"/>
              </a:lnSpc>
              <a:buFontTx/>
              <a:buNone/>
              <a:defRPr/>
            </a:pPr>
            <a:r>
              <a:rPr lang="en-US" sz="2400" i="0" dirty="0" smtClean="0"/>
              <a:t>Development</a:t>
            </a:r>
            <a:r>
              <a:rPr lang="en-US" i="0" dirty="0" smtClean="0"/>
              <a:t>→ </a:t>
            </a:r>
            <a:r>
              <a:rPr lang="en-US" sz="2400" dirty="0" smtClean="0">
                <a:solidFill>
                  <a:srgbClr val="C00000"/>
                </a:solidFill>
              </a:rPr>
              <a:t>Invention</a:t>
            </a:r>
            <a:r>
              <a:rPr lang="en-US" i="0" dirty="0" smtClean="0"/>
              <a:t>→</a:t>
            </a:r>
            <a:r>
              <a:rPr lang="en-US" dirty="0" smtClean="0"/>
              <a:t> </a:t>
            </a:r>
            <a:r>
              <a:rPr lang="en-US" sz="2400" i="0" dirty="0" smtClean="0"/>
              <a:t>Transfer</a:t>
            </a:r>
            <a:r>
              <a:rPr lang="en-US" i="0" dirty="0" smtClean="0"/>
              <a:t>→</a:t>
            </a:r>
            <a:r>
              <a:rPr lang="en-US" dirty="0" smtClean="0"/>
              <a:t> </a:t>
            </a:r>
            <a:r>
              <a:rPr lang="en-US" sz="2400" i="0" dirty="0" smtClean="0"/>
              <a:t>Integration ↓</a:t>
            </a:r>
          </a:p>
          <a:p>
            <a:pPr eaLnBrk="1" hangingPunct="1">
              <a:lnSpc>
                <a:spcPct val="90000"/>
              </a:lnSpc>
              <a:buFontTx/>
              <a:buNone/>
              <a:defRPr/>
            </a:pPr>
            <a:endParaRPr lang="en-US" sz="2400" i="0" dirty="0" smtClean="0"/>
          </a:p>
          <a:p>
            <a:pPr algn="r" eaLnBrk="1" hangingPunct="1">
              <a:lnSpc>
                <a:spcPct val="90000"/>
              </a:lnSpc>
              <a:buFontTx/>
              <a:buNone/>
              <a:defRPr/>
            </a:pPr>
            <a:r>
              <a:rPr lang="en-US" sz="2400" i="0" dirty="0" smtClean="0"/>
              <a:t>Production </a:t>
            </a:r>
            <a:r>
              <a:rPr lang="en-US" i="0" dirty="0" smtClean="0"/>
              <a:t>→ </a:t>
            </a:r>
            <a:r>
              <a:rPr lang="en-US" sz="2400" dirty="0" smtClean="0">
                <a:solidFill>
                  <a:srgbClr val="C00000"/>
                </a:solidFill>
              </a:rPr>
              <a:t>Innovation</a:t>
            </a:r>
            <a:r>
              <a:rPr lang="en-US" sz="2400" i="0" dirty="0" smtClean="0">
                <a:solidFill>
                  <a:srgbClr val="C00000"/>
                </a:solidFill>
              </a:rPr>
              <a:t> </a:t>
            </a:r>
            <a:r>
              <a:rPr lang="en-US" i="0" dirty="0" smtClean="0"/>
              <a:t>→ </a:t>
            </a:r>
            <a:r>
              <a:rPr lang="en-US" sz="2400" dirty="0" smtClean="0"/>
              <a:t>Transaction</a:t>
            </a:r>
            <a:r>
              <a:rPr lang="en-US" sz="2400" i="0" dirty="0" smtClean="0"/>
              <a:t> </a:t>
            </a:r>
            <a:r>
              <a:rPr lang="en-US" i="0" dirty="0" smtClean="0"/>
              <a:t>→</a:t>
            </a:r>
            <a:r>
              <a:rPr lang="en-US" sz="2400" i="0" dirty="0" smtClean="0"/>
              <a:t> </a:t>
            </a:r>
            <a:r>
              <a:rPr lang="en-US" sz="2400" b="0" i="0" dirty="0" smtClean="0"/>
              <a:t>Lif</a:t>
            </a:r>
            <a:r>
              <a:rPr lang="en-US" sz="2400" i="0" dirty="0" smtClean="0"/>
              <a:t>ecycle ↓ </a:t>
            </a:r>
          </a:p>
          <a:p>
            <a:pPr eaLnBrk="1" hangingPunct="1">
              <a:lnSpc>
                <a:spcPct val="90000"/>
              </a:lnSpc>
              <a:buFontTx/>
              <a:buNone/>
              <a:defRPr/>
            </a:pPr>
            <a:endParaRPr lang="en-US" sz="2400" i="0" dirty="0" smtClean="0"/>
          </a:p>
          <a:p>
            <a:pPr eaLnBrk="1" hangingPunct="1">
              <a:lnSpc>
                <a:spcPct val="90000"/>
              </a:lnSpc>
              <a:buFontTx/>
              <a:buNone/>
              <a:defRPr/>
            </a:pPr>
            <a:endParaRPr lang="en-US" sz="2400" i="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p:cNvPicPr>
            <a:picLocks noChangeAspect="1"/>
          </p:cNvPicPr>
          <p:nvPr/>
        </p:nvPicPr>
        <p:blipFill>
          <a:blip r:embed="rId2" cstate="print"/>
          <a:stretch>
            <a:fillRect/>
          </a:stretch>
        </p:blipFill>
        <p:spPr>
          <a:xfrm>
            <a:off x="4038600" y="1143000"/>
            <a:ext cx="1143000" cy="1143000"/>
          </a:xfrm>
          <a:prstGeom prst="rect">
            <a:avLst/>
          </a:prstGeom>
        </p:spPr>
      </p:pic>
      <p:sp>
        <p:nvSpPr>
          <p:cNvPr id="6" name="Content Placeholder 5"/>
          <p:cNvSpPr>
            <a:spLocks noGrp="1"/>
          </p:cNvSpPr>
          <p:nvPr>
            <p:ph idx="1"/>
          </p:nvPr>
        </p:nvSpPr>
        <p:spPr>
          <a:xfrm>
            <a:off x="457200" y="2209800"/>
            <a:ext cx="8229600" cy="3916363"/>
          </a:xfrm>
        </p:spPr>
        <p:txBody>
          <a:bodyPr/>
          <a:lstStyle/>
          <a:p>
            <a:r>
              <a:rPr lang="en-US" sz="2400" b="0" dirty="0" smtClean="0"/>
              <a:t>Literature Search; Scoping Review &amp; Narrative Synthesis.</a:t>
            </a:r>
          </a:p>
          <a:p>
            <a:r>
              <a:rPr lang="en-US" sz="2400" b="0" dirty="0" smtClean="0"/>
              <a:t>Over 800 excerpts from over 200 academic and industry journal articles substantiate stage/gate model.</a:t>
            </a:r>
          </a:p>
          <a:p>
            <a:r>
              <a:rPr lang="en-US" sz="2400" b="0" dirty="0" smtClean="0"/>
              <a:t>Excerpts cluster differently for each Phase of R/D/P.</a:t>
            </a:r>
          </a:p>
          <a:p>
            <a:r>
              <a:rPr lang="en-US" sz="2400" b="0" dirty="0" smtClean="0"/>
              <a:t>Review aggregated findings: </a:t>
            </a:r>
            <a:r>
              <a:rPr lang="en-US" sz="2400" b="0" dirty="0" smtClean="0">
                <a:hlinkClick r:id="rId3"/>
              </a:rPr>
              <a:t>http://kt4tt.buffalo.edu/knowledgebase/research.php?model=3</a:t>
            </a:r>
            <a:endParaRPr lang="en-US" sz="2400" b="0" dirty="0" smtClean="0"/>
          </a:p>
          <a:p>
            <a:endParaRPr lang="en-US" sz="2400" b="0" dirty="0" smtClean="0"/>
          </a:p>
          <a:p>
            <a:pPr>
              <a:buNone/>
            </a:pPr>
            <a:endParaRPr lang="en-US" sz="2400" b="0" dirty="0"/>
          </a:p>
        </p:txBody>
      </p:sp>
      <p:sp>
        <p:nvSpPr>
          <p:cNvPr id="5" name="Title 4"/>
          <p:cNvSpPr>
            <a:spLocks noGrp="1"/>
          </p:cNvSpPr>
          <p:nvPr>
            <p:ph type="title"/>
          </p:nvPr>
        </p:nvSpPr>
        <p:spPr>
          <a:xfrm>
            <a:off x="457200" y="274638"/>
            <a:ext cx="8229600" cy="1782762"/>
          </a:xfrm>
        </p:spPr>
        <p:txBody>
          <a:bodyPr/>
          <a:lstStyle/>
          <a:p>
            <a:r>
              <a:rPr lang="en-US" sz="3200" dirty="0" smtClean="0"/>
              <a:t/>
            </a:r>
            <a:br>
              <a:rPr lang="en-US" sz="3200" dirty="0" smtClean="0"/>
            </a:br>
            <a:r>
              <a:rPr lang="en-US" sz="3200" dirty="0" smtClean="0"/>
              <a:t>Evidence from Scoping Review</a:t>
            </a:r>
            <a:br>
              <a:rPr lang="en-US" sz="3200" dirty="0" smtClean="0"/>
            </a:br>
            <a:r>
              <a:rPr lang="en-US" sz="3200" dirty="0" smtClean="0"/>
              <a:t/>
            </a:r>
            <a:br>
              <a:rPr lang="en-US" sz="3200" dirty="0" smtClean="0"/>
            </a:b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ifying glass."/>
          <p:cNvPicPr>
            <a:picLocks noChangeAspect="1"/>
          </p:cNvPicPr>
          <p:nvPr/>
        </p:nvPicPr>
        <p:blipFill>
          <a:blip r:embed="rId2" cstate="print"/>
          <a:stretch>
            <a:fillRect/>
          </a:stretch>
        </p:blipFill>
        <p:spPr>
          <a:xfrm>
            <a:off x="3962400" y="1600200"/>
            <a:ext cx="1143000" cy="1143000"/>
          </a:xfrm>
          <a:prstGeom prst="rect">
            <a:avLst/>
          </a:prstGeom>
        </p:spPr>
      </p:pic>
      <p:sp>
        <p:nvSpPr>
          <p:cNvPr id="3" name="Content Placeholder 2"/>
          <p:cNvSpPr>
            <a:spLocks noGrp="1"/>
          </p:cNvSpPr>
          <p:nvPr>
            <p:ph idx="1"/>
          </p:nvPr>
        </p:nvSpPr>
        <p:spPr>
          <a:xfrm>
            <a:off x="457200" y="2667000"/>
            <a:ext cx="8229600" cy="3459163"/>
          </a:xfrm>
        </p:spPr>
        <p:txBody>
          <a:bodyPr/>
          <a:lstStyle/>
          <a:p>
            <a:endParaRPr lang="en-US" b="0" dirty="0" smtClean="0"/>
          </a:p>
          <a:p>
            <a:r>
              <a:rPr lang="en-US" b="0" dirty="0" smtClean="0"/>
              <a:t>Search evidence base by keyword:  </a:t>
            </a:r>
          </a:p>
          <a:p>
            <a:pPr>
              <a:buNone/>
            </a:pPr>
            <a:r>
              <a:rPr lang="en-US" b="0" dirty="0" smtClean="0">
                <a:hlinkClick r:id="rId3"/>
              </a:rPr>
              <a:t>http://kt4tt.buffalo.edu/knowledgebase/search.php</a:t>
            </a:r>
            <a:endParaRPr lang="en-US" b="0" dirty="0" smtClean="0"/>
          </a:p>
          <a:p>
            <a:pPr>
              <a:buNone/>
            </a:pPr>
            <a:endParaRPr lang="en-US" dirty="0"/>
          </a:p>
        </p:txBody>
      </p:sp>
      <p:sp>
        <p:nvSpPr>
          <p:cNvPr id="2" name="Title 1"/>
          <p:cNvSpPr>
            <a:spLocks noGrp="1"/>
          </p:cNvSpPr>
          <p:nvPr>
            <p:ph type="title"/>
          </p:nvPr>
        </p:nvSpPr>
        <p:spPr>
          <a:xfrm>
            <a:off x="457200" y="838200"/>
            <a:ext cx="8229600" cy="838200"/>
          </a:xfrm>
        </p:spPr>
        <p:txBody>
          <a:bodyPr/>
          <a:lstStyle/>
          <a:p>
            <a:r>
              <a:rPr lang="en-US" sz="3600" dirty="0" smtClean="0"/>
              <a:t>Search Evidence Base</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What’s this talk about?</a:t>
            </a:r>
            <a:endParaRPr lang="en-US" b="0" dirty="0"/>
          </a:p>
        </p:txBody>
      </p:sp>
      <p:sp>
        <p:nvSpPr>
          <p:cNvPr id="3" name="Content Placeholder 2"/>
          <p:cNvSpPr>
            <a:spLocks noGrp="1"/>
          </p:cNvSpPr>
          <p:nvPr>
            <p:ph idx="1"/>
          </p:nvPr>
        </p:nvSpPr>
        <p:spPr>
          <a:xfrm>
            <a:off x="457200" y="1143000"/>
            <a:ext cx="8229600" cy="4983163"/>
          </a:xfrm>
        </p:spPr>
        <p:txBody>
          <a:bodyPr/>
          <a:lstStyle/>
          <a:p>
            <a:r>
              <a:rPr lang="en-US" sz="2400" b="0" i="0" dirty="0" smtClean="0"/>
              <a:t>It’s about spending public monies in R&amp;D programs which are supposed to generate socio-economic benefits – it’s </a:t>
            </a:r>
            <a:r>
              <a:rPr lang="en-US" sz="2400" b="0" i="0" u="sng" dirty="0" smtClean="0"/>
              <a:t>not</a:t>
            </a:r>
            <a:r>
              <a:rPr lang="en-US" sz="2400" b="0" i="0" dirty="0" smtClean="0"/>
              <a:t> about the merit of basic science.</a:t>
            </a:r>
          </a:p>
          <a:p>
            <a:r>
              <a:rPr lang="en-US" sz="2400" b="0" i="0" dirty="0"/>
              <a:t>It’s about </a:t>
            </a:r>
            <a:r>
              <a:rPr lang="en-US" sz="2400" b="0" i="0" dirty="0" smtClean="0"/>
              <a:t>achieving the </a:t>
            </a:r>
            <a:r>
              <a:rPr lang="en-US" sz="2400" b="0" dirty="0" err="1" smtClean="0"/>
              <a:t>publification</a:t>
            </a:r>
            <a:r>
              <a:rPr lang="en-US" sz="2400" b="0" i="0" dirty="0" smtClean="0"/>
              <a:t> of technology-based outputs </a:t>
            </a:r>
            <a:r>
              <a:rPr lang="en-US" sz="2400" b="0" i="0" dirty="0"/>
              <a:t>from government sponsored </a:t>
            </a:r>
            <a:r>
              <a:rPr lang="en-US" sz="2400" b="0" i="0" dirty="0" smtClean="0"/>
              <a:t>R&amp;D activity – it’s </a:t>
            </a:r>
            <a:r>
              <a:rPr lang="en-US" sz="2400" b="0" i="0" u="sng" dirty="0" smtClean="0"/>
              <a:t>not</a:t>
            </a:r>
            <a:r>
              <a:rPr lang="en-US" sz="2400" b="0" i="0" dirty="0" smtClean="0"/>
              <a:t> about the red herrings of publication or privatization.</a:t>
            </a:r>
            <a:endParaRPr lang="en-US" sz="2400" b="0" i="0" dirty="0"/>
          </a:p>
          <a:p>
            <a:r>
              <a:rPr lang="en-US" sz="2400" b="0" i="0" dirty="0" smtClean="0"/>
              <a:t>It’s about </a:t>
            </a:r>
            <a:r>
              <a:rPr lang="en-US" sz="2400" b="0" dirty="0" err="1" smtClean="0"/>
              <a:t>realetical</a:t>
            </a:r>
            <a:r>
              <a:rPr lang="en-US" sz="2400" b="0" i="0" dirty="0" smtClean="0"/>
              <a:t> induction from 25 years of doing and observing others doing – it’s </a:t>
            </a:r>
            <a:r>
              <a:rPr lang="en-US" sz="2400" b="0" i="0" u="sng" dirty="0" smtClean="0"/>
              <a:t>not</a:t>
            </a:r>
            <a:r>
              <a:rPr lang="en-US" sz="2400" b="0" i="0" dirty="0" smtClean="0"/>
              <a:t> about theoretical deductions about innovation by armchair scholars.</a:t>
            </a:r>
          </a:p>
          <a:p>
            <a:r>
              <a:rPr lang="en-US" sz="2400" b="0" i="0" dirty="0" smtClean="0"/>
              <a:t>It’s about </a:t>
            </a:r>
            <a:r>
              <a:rPr lang="en-US" sz="2400" b="0" dirty="0" smtClean="0"/>
              <a:t>clarification</a:t>
            </a:r>
            <a:r>
              <a:rPr lang="en-US" sz="2400" b="0" i="0" dirty="0" smtClean="0"/>
              <a:t> of terms and constructs underling innovation by grounding them in logic and methods – it’s </a:t>
            </a:r>
            <a:r>
              <a:rPr lang="en-US" sz="2400" b="0" i="0" u="sng" dirty="0" smtClean="0"/>
              <a:t>not</a:t>
            </a:r>
            <a:r>
              <a:rPr lang="en-US" sz="2400" b="0" i="0" dirty="0" smtClean="0"/>
              <a:t> about obfuscation through rhetoric and reflexivity.</a:t>
            </a:r>
          </a:p>
          <a:p>
            <a:endParaRPr lang="en-US" sz="2400" b="0" i="0" dirty="0"/>
          </a:p>
        </p:txBody>
      </p:sp>
    </p:spTree>
    <p:extLst>
      <p:ext uri="{BB962C8B-B14F-4D97-AF65-F5344CB8AC3E}">
        <p14:creationId xmlns:p14="http://schemas.microsoft.com/office/powerpoint/2010/main" val="381787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Cross functional teams/integration 19. Market conditions 18. NPD process 15. Consumer needs identification 13. Stakeholder involvement 13. NPD proficiency 12. Preliminary assessments 10."/>
          <p:cNvGraphicFramePr/>
          <p:nvPr>
            <p:extLst>
              <p:ext uri="{D42A27DB-BD31-4B8C-83A1-F6EECF244321}">
                <p14:modId xmlns:p14="http://schemas.microsoft.com/office/powerpoint/2010/main" val="126278835"/>
              </p:ext>
            </p:extLst>
          </p:nvPr>
        </p:nvGraphicFramePr>
        <p:xfrm>
          <a:off x="457200" y="914400"/>
          <a:ext cx="8229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hidden="1"/>
          <p:cNvSpPr>
            <a:spLocks noGrp="1"/>
          </p:cNvSpPr>
          <p:nvPr>
            <p:ph type="title"/>
          </p:nvPr>
        </p:nvSpPr>
        <p:spPr>
          <a:xfrm>
            <a:off x="457200" y="-457200"/>
            <a:ext cx="8229600" cy="1143000"/>
          </a:xfrm>
        </p:spPr>
        <p:txBody>
          <a:bodyPr/>
          <a:lstStyle/>
          <a:p>
            <a:pPr>
              <a:defRPr sz="1200" b="1" i="0" u="none" strike="noStrike" kern="1200" baseline="0">
                <a:solidFill>
                  <a:srgbClr val="000000"/>
                </a:solidFill>
                <a:latin typeface="Arial" pitchFamily="34" charset="0"/>
                <a:ea typeface="+mn-ea"/>
                <a:cs typeface="Arial" pitchFamily="34" charset="0"/>
              </a:defRPr>
            </a:pPr>
            <a:r>
              <a:rPr lang="en-US" kern="1200" dirty="0">
                <a:solidFill>
                  <a:srgbClr val="000000"/>
                </a:solidFill>
                <a:latin typeface="Arial" pitchFamily="34" charset="0"/>
                <a:cs typeface="Arial" pitchFamily="34" charset="0"/>
              </a:rPr>
              <a:t>Number of Excerpts by Code in the Research/Discovery Phase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ools 16. Cross function teams/integration 15. Stakeholder involvement 11. Communication/feedback 10. Consumer needs identification 9. Market conditions 9."/>
          <p:cNvGraphicFramePr/>
          <p:nvPr>
            <p:extLst>
              <p:ext uri="{D42A27DB-BD31-4B8C-83A1-F6EECF244321}">
                <p14:modId xmlns:p14="http://schemas.microsoft.com/office/powerpoint/2010/main" val="3568857814"/>
              </p:ext>
            </p:extLst>
          </p:nvPr>
        </p:nvGraphicFramePr>
        <p:xfrm>
          <a:off x="228600" y="838200"/>
          <a:ext cx="86106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685800"/>
            <a:ext cx="8229600" cy="1143000"/>
          </a:xfrm>
        </p:spPr>
        <p:txBody>
          <a:bodyPr/>
          <a:lstStyle/>
          <a:p>
            <a:pPr>
              <a:defRPr sz="1400" b="1" i="0" u="none" strike="noStrike" kern="1200" baseline="0">
                <a:solidFill>
                  <a:srgbClr val="000000"/>
                </a:solidFill>
                <a:latin typeface="+mn-lt"/>
                <a:ea typeface="+mn-ea"/>
                <a:cs typeface="+mn-cs"/>
              </a:defRPr>
            </a:pPr>
            <a:r>
              <a:rPr lang="en-US" sz="1600" dirty="0"/>
              <a:t>Number of Excerpts by Code in the Development/Invention Phase</a:t>
            </a:r>
            <a:br>
              <a:rPr lang="en-US" sz="1600" dirty="0"/>
            </a:b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ools 11. Cross functional teams/integration 7. NPD process 7. Lead time/time to market 5. Stage-gate 5. Sales or profits 4. Market conditions 4."/>
          <p:cNvGraphicFramePr/>
          <p:nvPr>
            <p:extLst>
              <p:ext uri="{D42A27DB-BD31-4B8C-83A1-F6EECF244321}">
                <p14:modId xmlns:p14="http://schemas.microsoft.com/office/powerpoint/2010/main" val="771719514"/>
              </p:ext>
            </p:extLst>
          </p:nvPr>
        </p:nvGraphicFramePr>
        <p:xfrm>
          <a:off x="381000" y="685800"/>
          <a:ext cx="8305799"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304800"/>
            <a:ext cx="8229600" cy="1143000"/>
          </a:xfrm>
        </p:spPr>
        <p:txBody>
          <a:bodyPr/>
          <a:lstStyle/>
          <a:p>
            <a:pPr>
              <a:defRPr sz="1800" b="1" i="0" u="none" strike="noStrike" kern="1200" baseline="0">
                <a:solidFill>
                  <a:srgbClr val="000000"/>
                </a:solidFill>
                <a:latin typeface="Arial" pitchFamily="34" charset="0"/>
                <a:ea typeface="+mn-ea"/>
                <a:cs typeface="Arial" pitchFamily="34" charset="0"/>
              </a:defRPr>
            </a:pPr>
            <a:r>
              <a:rPr lang="en-US" sz="1600" dirty="0">
                <a:latin typeface="Arial" pitchFamily="34" charset="0"/>
                <a:cs typeface="Arial" pitchFamily="34" charset="0"/>
              </a:rPr>
              <a:t>Number of Excerpts by Code in the Production/Innovation </a:t>
            </a:r>
            <a:r>
              <a:rPr lang="en-US" sz="1600" dirty="0" smtClean="0">
                <a:latin typeface="Arial" pitchFamily="34" charset="0"/>
                <a:cs typeface="Arial" pitchFamily="34" charset="0"/>
              </a:rPr>
              <a:t>Phase</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600200"/>
            <a:ext cx="7772400" cy="1470025"/>
          </a:xfrm>
        </p:spPr>
        <p:txBody>
          <a:bodyPr/>
          <a:lstStyle/>
          <a:p>
            <a:r>
              <a:rPr lang="en-US" dirty="0" smtClean="0"/>
              <a:t>Part IV:  3 – 4 pm</a:t>
            </a:r>
            <a:endParaRPr lang="en-US" dirty="0"/>
          </a:p>
        </p:txBody>
      </p:sp>
      <p:sp>
        <p:nvSpPr>
          <p:cNvPr id="4" name="Subtitle 3"/>
          <p:cNvSpPr>
            <a:spLocks noGrp="1"/>
          </p:cNvSpPr>
          <p:nvPr>
            <p:ph type="subTitle" idx="1"/>
          </p:nvPr>
        </p:nvSpPr>
        <p:spPr>
          <a:xfrm>
            <a:off x="1371600" y="3124200"/>
            <a:ext cx="6400800" cy="2514600"/>
          </a:xfrm>
        </p:spPr>
        <p:txBody>
          <a:bodyPr/>
          <a:lstStyle/>
          <a:p>
            <a:r>
              <a:rPr lang="en-US" dirty="0" smtClean="0"/>
              <a:t>Tools for Technical, </a:t>
            </a:r>
          </a:p>
          <a:p>
            <a:r>
              <a:rPr lang="en-US" dirty="0" smtClean="0"/>
              <a:t>Business and </a:t>
            </a:r>
          </a:p>
          <a:p>
            <a:r>
              <a:rPr lang="en-US" dirty="0" smtClean="0"/>
              <a:t>Marketing Analysis</a:t>
            </a:r>
            <a:endParaRPr lang="en-US" dirty="0"/>
          </a:p>
        </p:txBody>
      </p:sp>
    </p:spTree>
    <p:extLst>
      <p:ext uri="{BB962C8B-B14F-4D97-AF65-F5344CB8AC3E}">
        <p14:creationId xmlns:p14="http://schemas.microsoft.com/office/powerpoint/2010/main" val="60145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olbox."/>
          <p:cNvPicPr>
            <a:picLocks noChangeAspect="1"/>
          </p:cNvPicPr>
          <p:nvPr/>
        </p:nvPicPr>
        <p:blipFill>
          <a:blip r:embed="rId2" cstate="print"/>
          <a:stretch>
            <a:fillRect/>
          </a:stretch>
        </p:blipFill>
        <p:spPr>
          <a:xfrm>
            <a:off x="3962400" y="3505200"/>
            <a:ext cx="1371600" cy="1371600"/>
          </a:xfrm>
          <a:prstGeom prst="rect">
            <a:avLst/>
          </a:prstGeom>
        </p:spPr>
      </p:pic>
      <p:sp>
        <p:nvSpPr>
          <p:cNvPr id="3" name="Content Placeholder 2"/>
          <p:cNvSpPr>
            <a:spLocks noGrp="1"/>
          </p:cNvSpPr>
          <p:nvPr>
            <p:ph idx="1"/>
          </p:nvPr>
        </p:nvSpPr>
        <p:spPr>
          <a:xfrm>
            <a:off x="457200" y="2057400"/>
            <a:ext cx="8229600" cy="4068763"/>
          </a:xfrm>
        </p:spPr>
        <p:txBody>
          <a:bodyPr/>
          <a:lstStyle/>
          <a:p>
            <a:pPr algn="ctr">
              <a:buNone/>
            </a:pPr>
            <a:r>
              <a:rPr lang="en-US" i="0" dirty="0" smtClean="0"/>
              <a:t>Tools for Technical, Marketing </a:t>
            </a:r>
          </a:p>
          <a:p>
            <a:pPr algn="ctr">
              <a:buNone/>
            </a:pPr>
            <a:r>
              <a:rPr lang="en-US" i="0" dirty="0" smtClean="0"/>
              <a:t>and Customer Analyses</a:t>
            </a:r>
          </a:p>
          <a:p>
            <a:pPr algn="ctr">
              <a:buNone/>
            </a:pPr>
            <a:endParaRPr lang="en-US" i="0" dirty="0" smtClean="0"/>
          </a:p>
          <a:p>
            <a:pPr algn="ctr">
              <a:buNone/>
            </a:pPr>
            <a:endParaRPr lang="en-US" i="0" dirty="0" smtClean="0"/>
          </a:p>
          <a:p>
            <a:pPr algn="ctr">
              <a:buNone/>
            </a:pPr>
            <a:endParaRPr lang="en-US" sz="2400" b="0" i="0" dirty="0" smtClean="0"/>
          </a:p>
          <a:p>
            <a:pPr algn="ctr">
              <a:buNone/>
            </a:pPr>
            <a:endParaRPr lang="en-US" i="0" dirty="0"/>
          </a:p>
        </p:txBody>
      </p:sp>
      <p:sp>
        <p:nvSpPr>
          <p:cNvPr id="2" name="Title 1"/>
          <p:cNvSpPr>
            <a:spLocks noGrp="1"/>
          </p:cNvSpPr>
          <p:nvPr>
            <p:ph type="title"/>
          </p:nvPr>
        </p:nvSpPr>
        <p:spPr>
          <a:xfrm>
            <a:off x="457200" y="914400"/>
            <a:ext cx="8229600" cy="1143000"/>
          </a:xfrm>
        </p:spPr>
        <p:txBody>
          <a:bodyPr/>
          <a:lstStyle/>
          <a:p>
            <a:r>
              <a:rPr lang="en-US" dirty="0" err="1" smtClean="0"/>
              <a:t>NtK</a:t>
            </a:r>
            <a:r>
              <a:rPr lang="en-US" dirty="0" smtClean="0"/>
              <a:t> Model’s Toolbox</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lstStyle/>
          <a:p>
            <a:r>
              <a:rPr lang="en-US" sz="3600" dirty="0" smtClean="0"/>
              <a:t>Requirements for Technical &amp; Marketing Analysis </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b="0" i="0" dirty="0" smtClean="0"/>
              <a:t>Analyses are required throughout all three Phases, while Grantees are only familiar with a sub-set of them.</a:t>
            </a:r>
          </a:p>
          <a:p>
            <a:r>
              <a:rPr lang="en-US" b="0" i="0" dirty="0" smtClean="0"/>
              <a:t>Technical, market and customer analyses address three different yet equally critical issues for technological innovation.</a:t>
            </a:r>
          </a:p>
          <a:p>
            <a:r>
              <a:rPr lang="en-US" b="0" i="0" dirty="0" smtClean="0"/>
              <a:t>Knowing what you don’t know but need to do is critical to creating a successful team.</a:t>
            </a:r>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olbox."/>
          <p:cNvPicPr>
            <a:picLocks noChangeAspect="1"/>
          </p:cNvPicPr>
          <p:nvPr/>
        </p:nvPicPr>
        <p:blipFill>
          <a:blip r:embed="rId2" cstate="print"/>
          <a:stretch>
            <a:fillRect/>
          </a:stretch>
        </p:blipFill>
        <p:spPr>
          <a:xfrm>
            <a:off x="3962400" y="2971800"/>
            <a:ext cx="1371600" cy="1371600"/>
          </a:xfrm>
          <a:prstGeom prst="rect">
            <a:avLst/>
          </a:prstGeom>
        </p:spPr>
      </p:pic>
      <p:sp>
        <p:nvSpPr>
          <p:cNvPr id="3" name="Content Placeholder 2"/>
          <p:cNvSpPr>
            <a:spLocks noGrp="1"/>
          </p:cNvSpPr>
          <p:nvPr>
            <p:ph idx="1"/>
          </p:nvPr>
        </p:nvSpPr>
        <p:spPr/>
        <p:txBody>
          <a:bodyPr/>
          <a:lstStyle/>
          <a:p>
            <a:pPr algn="ctr">
              <a:buNone/>
            </a:pPr>
            <a:r>
              <a:rPr lang="en-US" i="0" dirty="0" smtClean="0"/>
              <a:t>Go to tools for Technical, Marketing </a:t>
            </a:r>
          </a:p>
          <a:p>
            <a:pPr algn="ctr">
              <a:buNone/>
            </a:pPr>
            <a:r>
              <a:rPr lang="en-US" i="0" dirty="0" smtClean="0"/>
              <a:t>and Customer Analyses</a:t>
            </a:r>
          </a:p>
          <a:p>
            <a:pPr algn="ctr">
              <a:buNone/>
            </a:pPr>
            <a:endParaRPr lang="en-US" i="0" dirty="0" smtClean="0"/>
          </a:p>
          <a:p>
            <a:pPr algn="ctr">
              <a:buNone/>
            </a:pPr>
            <a:endParaRPr lang="en-US" i="0" dirty="0" smtClean="0"/>
          </a:p>
          <a:p>
            <a:pPr algn="ctr">
              <a:buNone/>
            </a:pPr>
            <a:r>
              <a:rPr lang="en-US" sz="2400" i="0" dirty="0" smtClean="0">
                <a:hlinkClick r:id="rId3"/>
              </a:rPr>
              <a:t>http://kt4tt.buffalo.edu/knowledgebase/model.php</a:t>
            </a:r>
            <a:endParaRPr lang="en-US" sz="2400" b="0" i="0" dirty="0" smtClean="0"/>
          </a:p>
          <a:p>
            <a:pPr algn="ctr">
              <a:buNone/>
            </a:pPr>
            <a:endParaRPr lang="en-US" i="0" dirty="0"/>
          </a:p>
        </p:txBody>
      </p:sp>
      <p:sp>
        <p:nvSpPr>
          <p:cNvPr id="2" name="Title 1"/>
          <p:cNvSpPr>
            <a:spLocks noGrp="1"/>
          </p:cNvSpPr>
          <p:nvPr>
            <p:ph type="title"/>
          </p:nvPr>
        </p:nvSpPr>
        <p:spPr/>
        <p:txBody>
          <a:bodyPr/>
          <a:lstStyle/>
          <a:p>
            <a:r>
              <a:rPr lang="en-US" dirty="0" err="1" smtClean="0"/>
              <a:t>NtK</a:t>
            </a:r>
            <a:r>
              <a:rPr lang="en-US" dirty="0" smtClean="0"/>
              <a:t> Model’s Toolbox</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Need to Knowledge Model for Commercial Devices and Services screen sh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326"/>
            <a:ext cx="9144000" cy="6076273"/>
          </a:xfrm>
          <a:prstGeom prst="rect">
            <a:avLst/>
          </a:prstGeom>
        </p:spPr>
      </p:pic>
      <p:sp>
        <p:nvSpPr>
          <p:cNvPr id="3" name="Title 2" hidden="1"/>
          <p:cNvSpPr>
            <a:spLocks noGrp="1"/>
          </p:cNvSpPr>
          <p:nvPr>
            <p:ph type="title"/>
          </p:nvPr>
        </p:nvSpPr>
        <p:spPr>
          <a:xfrm>
            <a:off x="457200" y="152400"/>
            <a:ext cx="8229600" cy="1143000"/>
          </a:xfrm>
        </p:spPr>
        <p:txBody>
          <a:bodyPr/>
          <a:lstStyle/>
          <a:p>
            <a:r>
              <a:rPr lang="en-US" sz="2800" dirty="0" smtClean="0"/>
              <a:t>The Need to Knowledge Model for Commercial Devices and Services</a:t>
            </a:r>
            <a:endParaRPr lang="en-US" sz="2800" dirty="0"/>
          </a:p>
        </p:txBody>
      </p:sp>
    </p:spTree>
    <p:extLst>
      <p:ext uri="{BB962C8B-B14F-4D97-AF65-F5344CB8AC3E}">
        <p14:creationId xmlns:p14="http://schemas.microsoft.com/office/powerpoint/2010/main" val="730378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Need to Knowledge Model for Commercial Devices and Services screen sho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326"/>
            <a:ext cx="9144000" cy="6076273"/>
          </a:xfrm>
          <a:prstGeom prst="rect">
            <a:avLst/>
          </a:prstGeom>
        </p:spPr>
      </p:pic>
      <p:sp>
        <p:nvSpPr>
          <p:cNvPr id="3" name="Title 2" hidden="1"/>
          <p:cNvSpPr>
            <a:spLocks noGrp="1"/>
          </p:cNvSpPr>
          <p:nvPr>
            <p:ph type="title"/>
          </p:nvPr>
        </p:nvSpPr>
        <p:spPr/>
        <p:txBody>
          <a:bodyPr/>
          <a:lstStyle/>
          <a:p>
            <a:r>
              <a:rPr lang="en-US" sz="3200" dirty="0" smtClean="0"/>
              <a:t>The Need to Knowledge Model</a:t>
            </a:r>
            <a:endParaRPr lang="en-US" sz="3200" dirty="0"/>
          </a:p>
        </p:txBody>
      </p:sp>
    </p:spTree>
    <p:extLst>
      <p:ext uri="{BB962C8B-B14F-4D97-AF65-F5344CB8AC3E}">
        <p14:creationId xmlns:p14="http://schemas.microsoft.com/office/powerpoint/2010/main" val="235682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box entries for Step 1.1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5181600"/>
          </a:xfrm>
          <a:prstGeom prst="rect">
            <a:avLst/>
          </a:prstGeom>
        </p:spPr>
      </p:pic>
      <p:sp>
        <p:nvSpPr>
          <p:cNvPr id="3" name="Title 2" hidden="1"/>
          <p:cNvSpPr>
            <a:spLocks noGrp="1"/>
          </p:cNvSpPr>
          <p:nvPr>
            <p:ph type="title"/>
          </p:nvPr>
        </p:nvSpPr>
        <p:spPr/>
        <p:txBody>
          <a:bodyPr/>
          <a:lstStyle/>
          <a:p>
            <a:r>
              <a:rPr lang="en-US" sz="2800" dirty="0" smtClean="0"/>
              <a:t>Toolbox entries for Step 1.1</a:t>
            </a:r>
            <a:endParaRPr lang="en-US" sz="2800" dirty="0"/>
          </a:p>
        </p:txBody>
      </p:sp>
    </p:spTree>
    <p:extLst>
      <p:ext uri="{BB962C8B-B14F-4D97-AF65-F5344CB8AC3E}">
        <p14:creationId xmlns:p14="http://schemas.microsoft.com/office/powerpoint/2010/main" val="2313580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sz="2800" dirty="0" smtClean="0"/>
              <a:t>Public Support for Knowledge Creation</a:t>
            </a:r>
            <a:endParaRPr lang="en-US" sz="2800" dirty="0"/>
          </a:p>
        </p:txBody>
      </p:sp>
      <p:sp>
        <p:nvSpPr>
          <p:cNvPr id="3" name="Content Placeholder 2"/>
          <p:cNvSpPr>
            <a:spLocks noGrp="1"/>
          </p:cNvSpPr>
          <p:nvPr>
            <p:ph idx="1"/>
          </p:nvPr>
        </p:nvSpPr>
        <p:spPr>
          <a:xfrm>
            <a:off x="457200" y="1066800"/>
            <a:ext cx="8534400" cy="4876801"/>
          </a:xfrm>
        </p:spPr>
        <p:txBody>
          <a:bodyPr/>
          <a:lstStyle/>
          <a:p>
            <a:pPr marL="342900" lvl="1" indent="-342900">
              <a:buFontTx/>
              <a:buChar char="•"/>
            </a:pPr>
            <a:r>
              <a:rPr lang="en-US" sz="2000" dirty="0" smtClean="0"/>
              <a:t>Grant-based Scientific Research</a:t>
            </a:r>
            <a:r>
              <a:rPr lang="en-US" sz="2000" i="0" dirty="0" smtClean="0"/>
              <a:t> Programs </a:t>
            </a:r>
            <a:r>
              <a:rPr lang="en-US" sz="2000" b="0" i="0" dirty="0" smtClean="0"/>
              <a:t>– Exploration to discover new  knowledge about physical world (science/medicine).  	</a:t>
            </a:r>
            <a:r>
              <a:rPr lang="en-US" sz="2000" b="0" i="1" dirty="0" smtClean="0">
                <a:solidFill>
                  <a:srgbClr val="0000FF"/>
                </a:solidFill>
              </a:rPr>
              <a:t>Grant-based Scholarship → Peer System → Publish for Tenure</a:t>
            </a:r>
            <a:r>
              <a:rPr lang="en-US" sz="2000" b="0" dirty="0" smtClean="0">
                <a:solidFill>
                  <a:srgbClr val="0000FF"/>
                </a:solidFill>
              </a:rPr>
              <a:t>.</a:t>
            </a:r>
          </a:p>
          <a:p>
            <a:pPr marL="342900" lvl="1" indent="-342900">
              <a:buFontTx/>
              <a:buChar char="•"/>
            </a:pPr>
            <a:r>
              <a:rPr lang="en-US" sz="2000" dirty="0" smtClean="0"/>
              <a:t>Contract R&amp;D for Production Programs</a:t>
            </a:r>
            <a:r>
              <a:rPr lang="en-US" sz="2000" b="0" dirty="0" smtClean="0"/>
              <a:t> – Application of S&amp;E to deliver specified products with national value (defense/energy):  	</a:t>
            </a:r>
            <a:r>
              <a:rPr lang="en-US" sz="2000" b="0" i="1" dirty="0" smtClean="0">
                <a:solidFill>
                  <a:srgbClr val="008000"/>
                </a:solidFill>
              </a:rPr>
              <a:t>Contract Production → Performance Specs → Sell for Profit.</a:t>
            </a:r>
          </a:p>
          <a:p>
            <a:pPr>
              <a:buNone/>
            </a:pPr>
            <a:r>
              <a:rPr lang="en-US" sz="2000" b="0" dirty="0" smtClean="0">
                <a:solidFill>
                  <a:srgbClr val="00B050"/>
                </a:solidFill>
              </a:rPr>
              <a:t>-    	</a:t>
            </a:r>
            <a:r>
              <a:rPr lang="en-US" sz="2000" b="0" dirty="0" smtClean="0"/>
              <a:t>BOTH of t</a:t>
            </a:r>
            <a:r>
              <a:rPr lang="en-US" sz="1800" b="0" dirty="0" smtClean="0"/>
              <a:t>hese programs work well - because their respective expectations, systems and incentives are closely and properly aligned. </a:t>
            </a:r>
          </a:p>
          <a:p>
            <a:r>
              <a:rPr lang="en-US" sz="2000" dirty="0" smtClean="0"/>
              <a:t>Sponsored “R&amp;D” for “S&amp;T” Innovation</a:t>
            </a:r>
            <a:r>
              <a:rPr lang="en-US" sz="2000" i="0" dirty="0" smtClean="0"/>
              <a:t> </a:t>
            </a:r>
            <a:r>
              <a:rPr lang="en-US" sz="2000" b="0" i="0" dirty="0" smtClean="0"/>
              <a:t>– Generate S&amp;E outputs for commercial exploitation to generate beneficial socio-economic impacts.                                                            	</a:t>
            </a:r>
            <a:r>
              <a:rPr lang="en-US" sz="2000" b="0" dirty="0" smtClean="0">
                <a:solidFill>
                  <a:srgbClr val="FF0000"/>
                </a:solidFill>
              </a:rPr>
              <a:t>Scholarly outputs for tenure ≠ Corporate requirements for profit</a:t>
            </a:r>
            <a:r>
              <a:rPr lang="en-US" sz="2000" i="0" dirty="0" smtClean="0">
                <a:solidFill>
                  <a:srgbClr val="FF0000"/>
                </a:solidFill>
              </a:rPr>
              <a:t> </a:t>
            </a:r>
            <a:endParaRPr lang="en-US" sz="2000" b="0" i="0" dirty="0" smtClean="0">
              <a:solidFill>
                <a:srgbClr val="FF0000"/>
              </a:solidFill>
            </a:endParaRPr>
          </a:p>
          <a:p>
            <a:pPr lvl="1">
              <a:buFontTx/>
              <a:buChar char="-"/>
            </a:pPr>
            <a:r>
              <a:rPr lang="en-US" sz="1800" b="0" i="0" dirty="0" smtClean="0">
                <a:solidFill>
                  <a:srgbClr val="000000"/>
                </a:solidFill>
              </a:rPr>
              <a:t>HYBRID programs have many </a:t>
            </a:r>
            <a:r>
              <a:rPr lang="en-US" sz="1800" b="0" dirty="0" smtClean="0">
                <a:solidFill>
                  <a:srgbClr val="000000"/>
                </a:solidFill>
              </a:rPr>
              <a:t>problems because their expectations, systems and incentives are misaligned or even incongruent!                                  </a:t>
            </a:r>
            <a:endParaRPr lang="en-US" sz="1800" i="0" dirty="0" smtClean="0">
              <a:solidFill>
                <a:srgbClr val="000000"/>
              </a:solidFill>
            </a:endParaRPr>
          </a:p>
          <a:p>
            <a:pPr>
              <a:buFontTx/>
              <a:buChar char="-"/>
            </a:pPr>
            <a:endParaRPr lang="en-US" sz="2000" b="0" dirty="0" smtClean="0">
              <a:solidFill>
                <a:srgbClr val="FF0000"/>
              </a:solidFill>
            </a:endParaRPr>
          </a:p>
          <a:p>
            <a:endParaRPr lang="en-US" sz="2000" dirty="0" smtClean="0"/>
          </a:p>
        </p:txBody>
      </p:sp>
    </p:spTree>
    <p:extLst>
      <p:ext uri="{BB962C8B-B14F-4D97-AF65-F5344CB8AC3E}">
        <p14:creationId xmlns:p14="http://schemas.microsoft.com/office/powerpoint/2010/main" val="327670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ffinity Diagrams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172200"/>
          </a:xfrm>
          <a:prstGeom prst="rect">
            <a:avLst/>
          </a:prstGeom>
        </p:spPr>
      </p:pic>
      <p:sp>
        <p:nvSpPr>
          <p:cNvPr id="2" name="Title 1" hidden="1"/>
          <p:cNvSpPr>
            <a:spLocks noGrp="1"/>
          </p:cNvSpPr>
          <p:nvPr>
            <p:ph type="title"/>
          </p:nvPr>
        </p:nvSpPr>
        <p:spPr/>
        <p:txBody>
          <a:bodyPr/>
          <a:lstStyle/>
          <a:p>
            <a:r>
              <a:rPr lang="en-US" sz="2800" dirty="0" smtClean="0"/>
              <a:t>Affinity Diagrams</a:t>
            </a:r>
            <a:endParaRPr lang="en-US" sz="2800" dirty="0"/>
          </a:p>
        </p:txBody>
      </p:sp>
    </p:spTree>
    <p:extLst>
      <p:ext uri="{BB962C8B-B14F-4D97-AF65-F5344CB8AC3E}">
        <p14:creationId xmlns:p14="http://schemas.microsoft.com/office/powerpoint/2010/main" val="375548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 4 - Begin development Effort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685800"/>
            <a:ext cx="9144000" cy="5257800"/>
          </a:xfrm>
          <a:prstGeom prst="rect">
            <a:avLst/>
          </a:prstGeom>
        </p:spPr>
      </p:pic>
      <p:sp>
        <p:nvSpPr>
          <p:cNvPr id="3" name="Title 2" hidden="1"/>
          <p:cNvSpPr>
            <a:spLocks noGrp="1"/>
          </p:cNvSpPr>
          <p:nvPr>
            <p:ph type="title"/>
          </p:nvPr>
        </p:nvSpPr>
        <p:spPr>
          <a:xfrm>
            <a:off x="457200" y="838200"/>
            <a:ext cx="8229600" cy="1143000"/>
          </a:xfrm>
        </p:spPr>
        <p:txBody>
          <a:bodyPr/>
          <a:lstStyle/>
          <a:p>
            <a:r>
              <a:rPr lang="en-US" sz="3600" dirty="0" smtClean="0"/>
              <a:t>Stage 4 Begin Development Effort</a:t>
            </a:r>
            <a:endParaRPr lang="en-US" sz="3600" dirty="0"/>
          </a:p>
        </p:txBody>
      </p:sp>
    </p:spTree>
    <p:extLst>
      <p:ext uri="{BB962C8B-B14F-4D97-AF65-F5344CB8AC3E}">
        <p14:creationId xmlns:p14="http://schemas.microsoft.com/office/powerpoint/2010/main" val="4286239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box entries for Step 4.2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8610600" cy="5867400"/>
          </a:xfrm>
          <a:prstGeom prst="rect">
            <a:avLst/>
          </a:prstGeom>
        </p:spPr>
      </p:pic>
      <p:sp>
        <p:nvSpPr>
          <p:cNvPr id="3" name="Title 2" hidden="1"/>
          <p:cNvSpPr>
            <a:spLocks noGrp="1"/>
          </p:cNvSpPr>
          <p:nvPr>
            <p:ph type="title"/>
          </p:nvPr>
        </p:nvSpPr>
        <p:spPr/>
        <p:txBody>
          <a:bodyPr/>
          <a:lstStyle/>
          <a:p>
            <a:r>
              <a:rPr lang="en-US" sz="3200" dirty="0" smtClean="0"/>
              <a:t>Toolbox entries for Step 4.2</a:t>
            </a:r>
            <a:endParaRPr lang="en-US" sz="3200" dirty="0"/>
          </a:p>
        </p:txBody>
      </p:sp>
    </p:spTree>
    <p:extLst>
      <p:ext uri="{BB962C8B-B14F-4D97-AF65-F5344CB8AC3E}">
        <p14:creationId xmlns:p14="http://schemas.microsoft.com/office/powerpoint/2010/main" val="2634732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ynamic and fatigue Testing System web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838200"/>
            <a:ext cx="9144000" cy="5029200"/>
          </a:xfrm>
          <a:prstGeom prst="rect">
            <a:avLst/>
          </a:prstGeom>
        </p:spPr>
      </p:pic>
      <p:sp>
        <p:nvSpPr>
          <p:cNvPr id="3" name="Title 2" hidden="1"/>
          <p:cNvSpPr>
            <a:spLocks noGrp="1"/>
          </p:cNvSpPr>
          <p:nvPr>
            <p:ph type="title"/>
          </p:nvPr>
        </p:nvSpPr>
        <p:spPr/>
        <p:txBody>
          <a:bodyPr/>
          <a:lstStyle/>
          <a:p>
            <a:r>
              <a:rPr lang="en-US" sz="2800" dirty="0" smtClean="0"/>
              <a:t>Dynamic and Fatigue Testing System</a:t>
            </a:r>
            <a:endParaRPr lang="en-US" sz="2800" dirty="0"/>
          </a:p>
        </p:txBody>
      </p:sp>
    </p:spTree>
    <p:extLst>
      <p:ext uri="{BB962C8B-B14F-4D97-AF65-F5344CB8AC3E}">
        <p14:creationId xmlns:p14="http://schemas.microsoft.com/office/powerpoint/2010/main" val="2418734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tge 4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685800"/>
            <a:ext cx="9144000" cy="5257800"/>
          </a:xfrm>
          <a:prstGeom prst="rect">
            <a:avLst/>
          </a:prstGeom>
        </p:spPr>
      </p:pic>
      <p:sp>
        <p:nvSpPr>
          <p:cNvPr id="3" name="Title 2" hidden="1"/>
          <p:cNvSpPr>
            <a:spLocks noGrp="1"/>
          </p:cNvSpPr>
          <p:nvPr>
            <p:ph type="title"/>
          </p:nvPr>
        </p:nvSpPr>
        <p:spPr/>
        <p:txBody>
          <a:bodyPr/>
          <a:lstStyle/>
          <a:p>
            <a:r>
              <a:rPr lang="en-US" sz="2800" dirty="0" smtClean="0"/>
              <a:t>Stage 4 – Begin Development Effort</a:t>
            </a:r>
            <a:endParaRPr lang="en-US" sz="2800" dirty="0"/>
          </a:p>
        </p:txBody>
      </p:sp>
    </p:spTree>
    <p:extLst>
      <p:ext uri="{BB962C8B-B14F-4D97-AF65-F5344CB8AC3E}">
        <p14:creationId xmlns:p14="http://schemas.microsoft.com/office/powerpoint/2010/main" val="36503011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ign guide for aging and disability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1"/>
            <a:ext cx="9144000" cy="4495800"/>
          </a:xfrm>
          <a:prstGeom prst="rect">
            <a:avLst/>
          </a:prstGeom>
        </p:spPr>
      </p:pic>
      <p:sp>
        <p:nvSpPr>
          <p:cNvPr id="3" name="Title 2" hidden="1"/>
          <p:cNvSpPr>
            <a:spLocks noGrp="1"/>
          </p:cNvSpPr>
          <p:nvPr>
            <p:ph type="title"/>
          </p:nvPr>
        </p:nvSpPr>
        <p:spPr/>
        <p:txBody>
          <a:bodyPr/>
          <a:lstStyle/>
          <a:p>
            <a:r>
              <a:rPr lang="en-US" sz="2800" dirty="0" smtClean="0"/>
              <a:t>Design guide for aging and disability</a:t>
            </a:r>
            <a:endParaRPr lang="en-US" sz="2800" dirty="0"/>
          </a:p>
        </p:txBody>
      </p:sp>
    </p:spTree>
    <p:extLst>
      <p:ext uri="{BB962C8B-B14F-4D97-AF65-F5344CB8AC3E}">
        <p14:creationId xmlns:p14="http://schemas.microsoft.com/office/powerpoint/2010/main" val="3700069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resias.org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613071"/>
          </a:xfrm>
          <a:prstGeom prst="rect">
            <a:avLst/>
          </a:prstGeom>
        </p:spPr>
      </p:pic>
      <p:sp>
        <p:nvSpPr>
          <p:cNvPr id="3" name="Title 2" hidden="1"/>
          <p:cNvSpPr>
            <a:spLocks noGrp="1"/>
          </p:cNvSpPr>
          <p:nvPr>
            <p:ph type="title"/>
          </p:nvPr>
        </p:nvSpPr>
        <p:spPr/>
        <p:txBody>
          <a:bodyPr/>
          <a:lstStyle/>
          <a:p>
            <a:r>
              <a:rPr lang="en-US" sz="3200" dirty="0" smtClean="0"/>
              <a:t>Scientific and technological reports</a:t>
            </a:r>
            <a:endParaRPr lang="en-US" sz="3200" dirty="0"/>
          </a:p>
        </p:txBody>
      </p:sp>
    </p:spTree>
    <p:extLst>
      <p:ext uri="{BB962C8B-B14F-4D97-AF65-F5344CB8AC3E}">
        <p14:creationId xmlns:p14="http://schemas.microsoft.com/office/powerpoint/2010/main" val="1102295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 7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103"/>
            <a:ext cx="9144000" cy="5632297"/>
          </a:xfrm>
          <a:prstGeom prst="rect">
            <a:avLst/>
          </a:prstGeom>
        </p:spPr>
      </p:pic>
      <p:sp>
        <p:nvSpPr>
          <p:cNvPr id="3" name="Title 2" hidden="1"/>
          <p:cNvSpPr>
            <a:spLocks noGrp="1"/>
          </p:cNvSpPr>
          <p:nvPr>
            <p:ph type="title"/>
          </p:nvPr>
        </p:nvSpPr>
        <p:spPr/>
        <p:txBody>
          <a:bodyPr/>
          <a:lstStyle/>
          <a:p>
            <a:r>
              <a:rPr lang="en-US" sz="2800" dirty="0" smtClean="0"/>
              <a:t>Stage 7 – Production Planning and Preparation</a:t>
            </a:r>
            <a:endParaRPr lang="en-US" sz="2800" dirty="0"/>
          </a:p>
        </p:txBody>
      </p:sp>
    </p:spTree>
    <p:extLst>
      <p:ext uri="{BB962C8B-B14F-4D97-AF65-F5344CB8AC3E}">
        <p14:creationId xmlns:p14="http://schemas.microsoft.com/office/powerpoint/2010/main" val="1155631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olbox entries for Step 7.10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038600"/>
          </a:xfrm>
          <a:prstGeom prst="rect">
            <a:avLst/>
          </a:prstGeom>
        </p:spPr>
      </p:pic>
      <p:sp>
        <p:nvSpPr>
          <p:cNvPr id="3" name="Title 2" hidden="1"/>
          <p:cNvSpPr>
            <a:spLocks noGrp="1"/>
          </p:cNvSpPr>
          <p:nvPr>
            <p:ph type="title"/>
          </p:nvPr>
        </p:nvSpPr>
        <p:spPr/>
        <p:txBody>
          <a:bodyPr/>
          <a:lstStyle/>
          <a:p>
            <a:r>
              <a:rPr lang="en-US" sz="3200" dirty="0" smtClean="0"/>
              <a:t>Toolbox entries for Step 7.10</a:t>
            </a:r>
            <a:endParaRPr lang="en-US" sz="3200" dirty="0"/>
          </a:p>
        </p:txBody>
      </p:sp>
    </p:spTree>
    <p:extLst>
      <p:ext uri="{BB962C8B-B14F-4D97-AF65-F5344CB8AC3E}">
        <p14:creationId xmlns:p14="http://schemas.microsoft.com/office/powerpoint/2010/main" val="3550863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man Performance Technology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4495800"/>
          </a:xfrm>
          <a:prstGeom prst="rect">
            <a:avLst/>
          </a:prstGeom>
        </p:spPr>
      </p:pic>
      <p:sp>
        <p:nvSpPr>
          <p:cNvPr id="3" name="Title 2" hidden="1"/>
          <p:cNvSpPr>
            <a:spLocks noGrp="1"/>
          </p:cNvSpPr>
          <p:nvPr>
            <p:ph type="title"/>
          </p:nvPr>
        </p:nvSpPr>
        <p:spPr/>
        <p:txBody>
          <a:bodyPr/>
          <a:lstStyle/>
          <a:p>
            <a:r>
              <a:rPr lang="en-US" sz="2800" dirty="0" smtClean="0"/>
              <a:t>Human Performance Technology (HPT)</a:t>
            </a:r>
            <a:endParaRPr lang="en-US" sz="2800" dirty="0"/>
          </a:p>
        </p:txBody>
      </p:sp>
    </p:spTree>
    <p:extLst>
      <p:ext uri="{BB962C8B-B14F-4D97-AF65-F5344CB8AC3E}">
        <p14:creationId xmlns:p14="http://schemas.microsoft.com/office/powerpoint/2010/main" val="57878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96962"/>
          </a:xfrm>
        </p:spPr>
        <p:txBody>
          <a:bodyPr/>
          <a:lstStyle/>
          <a:p>
            <a:r>
              <a:rPr lang="en-US" sz="3600" dirty="0" smtClean="0"/>
              <a:t>Hybrid Programs intending Impact</a:t>
            </a:r>
            <a:endParaRPr lang="en-US" sz="3600" dirty="0"/>
          </a:p>
        </p:txBody>
      </p:sp>
      <p:sp>
        <p:nvSpPr>
          <p:cNvPr id="5" name="Content Placeholder 4"/>
          <p:cNvSpPr>
            <a:spLocks noGrp="1"/>
          </p:cNvSpPr>
          <p:nvPr>
            <p:ph idx="1"/>
          </p:nvPr>
        </p:nvSpPr>
        <p:spPr>
          <a:xfrm>
            <a:off x="457200" y="1295400"/>
            <a:ext cx="8229600" cy="4830763"/>
          </a:xfrm>
        </p:spPr>
        <p:txBody>
          <a:bodyPr/>
          <a:lstStyle/>
          <a:p>
            <a:r>
              <a:rPr lang="en-US" sz="2000" i="0" dirty="0" smtClean="0"/>
              <a:t>United States –</a:t>
            </a:r>
          </a:p>
          <a:p>
            <a:pPr lvl="1"/>
            <a:r>
              <a:rPr lang="en-US" sz="1600" b="0" i="0" dirty="0" smtClean="0"/>
              <a:t>All SBIR</a:t>
            </a:r>
            <a:r>
              <a:rPr lang="en-US" sz="1600" b="0" dirty="0" smtClean="0"/>
              <a:t> &amp; </a:t>
            </a:r>
            <a:r>
              <a:rPr lang="en-US" sz="1600" b="0" i="0" dirty="0" smtClean="0"/>
              <a:t>STTR Programs</a:t>
            </a:r>
            <a:r>
              <a:rPr lang="en-US" sz="1600" i="0" dirty="0" smtClean="0"/>
              <a:t>;  NSF</a:t>
            </a:r>
            <a:r>
              <a:rPr lang="en-US" sz="1600" b="0" i="0" dirty="0" smtClean="0"/>
              <a:t> – Engineering Research Centers (ERC); Industry/University Cooperative Research Centers (I/U CRC); Innovation Corps (I-Corp);  </a:t>
            </a:r>
            <a:r>
              <a:rPr lang="en-US" sz="1600" i="0" dirty="0" smtClean="0"/>
              <a:t>NIH</a:t>
            </a:r>
            <a:r>
              <a:rPr lang="en-US" sz="1600" b="0" i="0" dirty="0" smtClean="0"/>
              <a:t> – Program on Public/Private Partnerships</a:t>
            </a:r>
            <a:r>
              <a:rPr lang="en-US" sz="1600" b="0" dirty="0" smtClean="0"/>
              <a:t>;  </a:t>
            </a:r>
            <a:r>
              <a:rPr lang="en-US" sz="1600" i="0" dirty="0" smtClean="0"/>
              <a:t>NIST</a:t>
            </a:r>
            <a:r>
              <a:rPr lang="en-US" sz="1600" b="0" i="0" dirty="0" smtClean="0"/>
              <a:t> – Technology Innovation Program (TIP); </a:t>
            </a:r>
            <a:r>
              <a:rPr lang="en-US" sz="1600" i="0" dirty="0" err="1" smtClean="0"/>
              <a:t>DoEd</a:t>
            </a:r>
            <a:r>
              <a:rPr lang="en-US" sz="1600" b="0" i="0" dirty="0" smtClean="0"/>
              <a:t> – Rehabilitation Engineering Research Centers (RERC); Field Initiated Development (FID).</a:t>
            </a:r>
            <a:endParaRPr lang="en-US" sz="2000" b="0" i="0" dirty="0" smtClean="0"/>
          </a:p>
          <a:p>
            <a:r>
              <a:rPr lang="en-US" sz="2000" i="0" dirty="0" smtClean="0"/>
              <a:t>Canada</a:t>
            </a:r>
            <a:r>
              <a:rPr lang="en-US" sz="2000" b="0" i="0" dirty="0" smtClean="0"/>
              <a:t> – </a:t>
            </a:r>
          </a:p>
          <a:p>
            <a:pPr lvl="1"/>
            <a:r>
              <a:rPr lang="en-US" sz="1600" b="0" i="0" dirty="0" smtClean="0"/>
              <a:t>Natural Science and Engineering Research Council (NSERC); Canadian Institutes for Health Research (CIHR).</a:t>
            </a:r>
          </a:p>
          <a:p>
            <a:r>
              <a:rPr lang="en-US" sz="2000" i="0" dirty="0" smtClean="0"/>
              <a:t>European Union – </a:t>
            </a:r>
          </a:p>
          <a:p>
            <a:pPr lvl="1"/>
            <a:r>
              <a:rPr lang="en-US" sz="1600" b="0" dirty="0"/>
              <a:t>Research Framework </a:t>
            </a:r>
            <a:r>
              <a:rPr lang="en-US" sz="1600" b="0" dirty="0" err="1"/>
              <a:t>Programme</a:t>
            </a:r>
            <a:r>
              <a:rPr lang="en-US" sz="1600" b="0" dirty="0"/>
              <a:t>; Competiveness;  Innovation Framework </a:t>
            </a:r>
            <a:r>
              <a:rPr lang="en-US" sz="1600" b="0" dirty="0" err="1"/>
              <a:t>Programme</a:t>
            </a:r>
            <a:r>
              <a:rPr lang="en-US" sz="1600" b="0" dirty="0"/>
              <a:t>. </a:t>
            </a:r>
            <a:endParaRPr lang="en-US" sz="1600" i="0" dirty="0" smtClean="0"/>
          </a:p>
          <a:p>
            <a:r>
              <a:rPr lang="en-US" sz="2000" b="0" i="0" dirty="0" smtClean="0"/>
              <a:t> </a:t>
            </a:r>
            <a:r>
              <a:rPr lang="en-US" sz="2000" i="0" dirty="0" smtClean="0"/>
              <a:t>Latin America &amp; Southeast Asia</a:t>
            </a:r>
            <a:r>
              <a:rPr lang="en-US" sz="2000" b="0" i="0" dirty="0" smtClean="0"/>
              <a:t> -  ????</a:t>
            </a:r>
          </a:p>
          <a:p>
            <a:pPr lvl="1"/>
            <a:endParaRPr lang="en-US" sz="1600" b="0" i="0" dirty="0" smtClean="0"/>
          </a:p>
        </p:txBody>
      </p:sp>
    </p:spTree>
    <p:extLst>
      <p:ext uri="{BB962C8B-B14F-4D97-AF65-F5344CB8AC3E}">
        <p14:creationId xmlns:p14="http://schemas.microsoft.com/office/powerpoint/2010/main" val="132334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 is HPT? web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
            <a:ext cx="6477000" cy="6629400"/>
          </a:xfrm>
          <a:prstGeom prst="rect">
            <a:avLst/>
          </a:prstGeom>
        </p:spPr>
      </p:pic>
      <p:sp>
        <p:nvSpPr>
          <p:cNvPr id="3" name="Title 2" hidden="1"/>
          <p:cNvSpPr>
            <a:spLocks noGrp="1"/>
          </p:cNvSpPr>
          <p:nvPr>
            <p:ph type="title"/>
          </p:nvPr>
        </p:nvSpPr>
        <p:spPr/>
        <p:txBody>
          <a:bodyPr/>
          <a:lstStyle/>
          <a:p>
            <a:r>
              <a:rPr lang="en-US" sz="2400" dirty="0" smtClean="0"/>
              <a:t>What is HPT?</a:t>
            </a:r>
            <a:endParaRPr lang="en-US" sz="2400" dirty="0"/>
          </a:p>
        </p:txBody>
      </p:sp>
    </p:spTree>
    <p:extLst>
      <p:ext uri="{BB962C8B-B14F-4D97-AF65-F5344CB8AC3E}">
        <p14:creationId xmlns:p14="http://schemas.microsoft.com/office/powerpoint/2010/main" val="28233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a:t>
            </a:r>
            <a:r>
              <a:rPr lang="en-US" sz="3600" dirty="0" err="1" smtClean="0"/>
              <a:t>NtK</a:t>
            </a:r>
            <a:r>
              <a:rPr lang="en-US" sz="3600" dirty="0" smtClean="0"/>
              <a:t> Model Utility</a:t>
            </a:r>
            <a:endParaRPr lang="en-US" sz="3600" dirty="0"/>
          </a:p>
        </p:txBody>
      </p:sp>
      <p:sp>
        <p:nvSpPr>
          <p:cNvPr id="3" name="Content Placeholder 2"/>
          <p:cNvSpPr>
            <a:spLocks noGrp="1"/>
          </p:cNvSpPr>
          <p:nvPr>
            <p:ph idx="1"/>
          </p:nvPr>
        </p:nvSpPr>
        <p:spPr>
          <a:xfrm>
            <a:off x="457200" y="1371600"/>
            <a:ext cx="8458200" cy="4754563"/>
          </a:xfrm>
        </p:spPr>
        <p:txBody>
          <a:bodyPr/>
          <a:lstStyle/>
          <a:p>
            <a:r>
              <a:rPr lang="en-US" sz="2800" b="0" i="0" dirty="0" smtClean="0"/>
              <a:t>Clarifies processes and mechanisms underlying technology-based Innovation, by integrating academic &amp; industry literature.</a:t>
            </a:r>
          </a:p>
          <a:p>
            <a:r>
              <a:rPr lang="en-US" sz="2800" b="0" i="0" dirty="0" smtClean="0"/>
              <a:t>Establishes linkages between three distinct methods and their respective knowledge outputs for implementation/communication.</a:t>
            </a:r>
          </a:p>
          <a:p>
            <a:r>
              <a:rPr lang="en-US" sz="2800" b="0" i="0" dirty="0" smtClean="0"/>
              <a:t>Offers structure to sponsors &amp; grantees for program/project planning, implementation, monitoring and evaluation. </a:t>
            </a:r>
            <a:endParaRPr lang="en-US" sz="28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t>Summary:  </a:t>
            </a:r>
            <a:r>
              <a:rPr lang="en-US" sz="3600" dirty="0" err="1" smtClean="0"/>
              <a:t>NtK</a:t>
            </a:r>
            <a:r>
              <a:rPr lang="en-US" sz="3600" dirty="0" smtClean="0"/>
              <a:t> Model Value</a:t>
            </a:r>
            <a:endParaRPr lang="en-US" sz="3600" dirty="0"/>
          </a:p>
        </p:txBody>
      </p:sp>
      <p:sp>
        <p:nvSpPr>
          <p:cNvPr id="3" name="Content Placeholder 2"/>
          <p:cNvSpPr>
            <a:spLocks noGrp="1"/>
          </p:cNvSpPr>
          <p:nvPr>
            <p:ph idx="1"/>
          </p:nvPr>
        </p:nvSpPr>
        <p:spPr>
          <a:xfrm>
            <a:off x="457200" y="990600"/>
            <a:ext cx="8229600" cy="5135563"/>
          </a:xfrm>
        </p:spPr>
        <p:txBody>
          <a:bodyPr/>
          <a:lstStyle/>
          <a:p>
            <a:r>
              <a:rPr lang="en-US" sz="2800" i="0" dirty="0" smtClean="0"/>
              <a:t>Technology Grantees:</a:t>
            </a:r>
          </a:p>
          <a:p>
            <a:pPr lvl="1"/>
            <a:r>
              <a:rPr lang="en-US" sz="2400" b="0" dirty="0" smtClean="0"/>
              <a:t>Proposal structure – Review Panel liked.</a:t>
            </a:r>
          </a:p>
          <a:p>
            <a:pPr lvl="1"/>
            <a:r>
              <a:rPr lang="en-US" sz="2400" b="0" dirty="0" smtClean="0"/>
              <a:t>RERC Tech Transfer/ SBIR Phase III Plans.</a:t>
            </a:r>
          </a:p>
          <a:p>
            <a:r>
              <a:rPr lang="en-US" sz="2800" i="0" dirty="0" smtClean="0"/>
              <a:t>Program Sponsors:</a:t>
            </a:r>
          </a:p>
          <a:p>
            <a:pPr lvl="1"/>
            <a:r>
              <a:rPr lang="en-US" sz="2400" b="0" dirty="0" smtClean="0"/>
              <a:t>Assess proposals; Track progress. </a:t>
            </a:r>
          </a:p>
          <a:p>
            <a:pPr lvl="1"/>
            <a:r>
              <a:rPr lang="en-US" sz="2400" b="0" dirty="0" smtClean="0"/>
              <a:t>Compliance enforced – Funding continuation?</a:t>
            </a:r>
          </a:p>
          <a:p>
            <a:r>
              <a:rPr lang="en-US" sz="2800" i="0" dirty="0" smtClean="0"/>
              <a:t>Organizations:</a:t>
            </a:r>
          </a:p>
          <a:p>
            <a:pPr lvl="1"/>
            <a:r>
              <a:rPr lang="en-US" sz="2400" b="0" dirty="0" smtClean="0"/>
              <a:t>PDMA’s “The Source”;  Tech Transfer Tactics;</a:t>
            </a:r>
          </a:p>
          <a:p>
            <a:pPr lvl="1"/>
            <a:r>
              <a:rPr lang="en-US" sz="2400" b="0" i="0" dirty="0" smtClean="0"/>
              <a:t>CIHR;  CEUD; DIT; ATIA; AAATE.</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2" cstate="print"/>
          <a:srcRect/>
          <a:stretch>
            <a:fillRect/>
          </a:stretch>
        </p:blipFill>
        <p:spPr>
          <a:xfrm>
            <a:off x="457200" y="2590800"/>
            <a:ext cx="8229600" cy="1828800"/>
          </a:xfrm>
        </p:spPr>
      </p:pic>
      <p:sp>
        <p:nvSpPr>
          <p:cNvPr id="40963" name="Rectangle 4"/>
          <p:cNvSpPr>
            <a:spLocks noChangeArrowheads="1"/>
          </p:cNvSpPr>
          <p:nvPr/>
        </p:nvSpPr>
        <p:spPr bwMode="auto">
          <a:xfrm>
            <a:off x="762000" y="4724400"/>
            <a:ext cx="7620000" cy="1200328"/>
          </a:xfrm>
          <a:prstGeom prst="rect">
            <a:avLst/>
          </a:prstGeom>
          <a:noFill/>
          <a:ln w="9525">
            <a:noFill/>
            <a:miter lim="800000"/>
            <a:headEnd/>
            <a:tailEnd/>
          </a:ln>
        </p:spPr>
        <p:txBody>
          <a:bodyPr>
            <a:spAutoFit/>
          </a:bodyPr>
          <a:lstStyle/>
          <a:p>
            <a:pPr algn="ctr"/>
            <a:r>
              <a:rPr lang="en-US" sz="2400" dirty="0" smtClean="0"/>
              <a:t>However</a:t>
            </a:r>
            <a:r>
              <a:rPr lang="en-US" sz="2400" dirty="0"/>
              <a:t>, </a:t>
            </a:r>
            <a:r>
              <a:rPr lang="en-US" sz="2400" dirty="0" smtClean="0"/>
              <a:t>the </a:t>
            </a:r>
            <a:r>
              <a:rPr lang="en-US" sz="2400" dirty="0"/>
              <a:t>contents do not necessarily represent the policy of the Department of Education, and you should not assume endorsement by the Federal Government.</a:t>
            </a:r>
          </a:p>
        </p:txBody>
      </p:sp>
      <p:sp>
        <p:nvSpPr>
          <p:cNvPr id="40961" name="Title 1"/>
          <p:cNvSpPr>
            <a:spLocks noGrp="1"/>
          </p:cNvSpPr>
          <p:nvPr>
            <p:ph type="title"/>
          </p:nvPr>
        </p:nvSpPr>
        <p:spPr>
          <a:xfrm>
            <a:off x="457200" y="914400"/>
            <a:ext cx="8229600" cy="1828800"/>
          </a:xfrm>
        </p:spPr>
        <p:txBody>
          <a:bodyPr/>
          <a:lstStyle/>
          <a:p>
            <a:r>
              <a:rPr lang="en-US" sz="2800" dirty="0" smtClean="0">
                <a:latin typeface="Calibri" pitchFamily="34" charset="0"/>
              </a:rPr>
              <a:t>ACKNOWLEDGEMENT</a:t>
            </a:r>
            <a:r>
              <a:rPr lang="en-US" sz="2400" b="0" dirty="0" smtClean="0">
                <a:latin typeface="Calibri" pitchFamily="34" charset="0"/>
              </a:rPr>
              <a:t/>
            </a:r>
            <a:br>
              <a:rPr lang="en-US" sz="2400" b="0" dirty="0" smtClean="0">
                <a:latin typeface="Calibri" pitchFamily="34" charset="0"/>
              </a:rPr>
            </a:br>
            <a:r>
              <a:rPr lang="en-US" sz="2800" b="0" dirty="0" smtClean="0">
                <a:latin typeface="Calibri" pitchFamily="34" charset="0"/>
              </a:rPr>
              <a:t>The contents of this presentation were developed under a grant from the U.S. Department of Education, NIDRR grant #H133A130014.  </a:t>
            </a:r>
            <a:r>
              <a:rPr lang="en-US" b="0" dirty="0" smtClean="0">
                <a:latin typeface="Calibri" pitchFamily="34" charset="0"/>
              </a:rPr>
              <a:t/>
            </a:r>
            <a:br>
              <a:rPr lang="en-US" b="0" dirty="0" smtClean="0">
                <a:latin typeface="Calibri" pitchFamily="34" charset="0"/>
              </a:rPr>
            </a:b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Part V:  4 – 5pm</a:t>
            </a:r>
            <a:endParaRPr lang="en-US" dirty="0"/>
          </a:p>
        </p:txBody>
      </p:sp>
      <p:sp>
        <p:nvSpPr>
          <p:cNvPr id="3" name="Content Placeholder 2"/>
          <p:cNvSpPr>
            <a:spLocks noGrp="1"/>
          </p:cNvSpPr>
          <p:nvPr>
            <p:ph idx="1"/>
          </p:nvPr>
        </p:nvSpPr>
        <p:spPr>
          <a:xfrm>
            <a:off x="457200" y="1981200"/>
            <a:ext cx="8229600" cy="4144963"/>
          </a:xfrm>
        </p:spPr>
        <p:txBody>
          <a:bodyPr/>
          <a:lstStyle/>
          <a:p>
            <a:pPr marL="0" indent="0" algn="ctr">
              <a:buNone/>
            </a:pPr>
            <a:r>
              <a:rPr lang="en-US" dirty="0" smtClean="0"/>
              <a:t>Group discussion:</a:t>
            </a:r>
          </a:p>
          <a:p>
            <a:pPr marL="0" indent="0" algn="ctr">
              <a:buNone/>
            </a:pPr>
            <a:r>
              <a:rPr lang="en-US" dirty="0" smtClean="0"/>
              <a:t>NTK Model’s utility for AT field;</a:t>
            </a:r>
          </a:p>
          <a:p>
            <a:pPr marL="0" indent="0" algn="ctr">
              <a:buNone/>
            </a:pPr>
            <a:r>
              <a:rPr lang="en-US" dirty="0" smtClean="0"/>
              <a:t>Utility for STI Policy in general.</a:t>
            </a:r>
            <a:endParaRPr lang="en-US" dirty="0"/>
          </a:p>
        </p:txBody>
      </p:sp>
    </p:spTree>
    <p:extLst>
      <p:ext uri="{BB962C8B-B14F-4D97-AF65-F5344CB8AC3E}">
        <p14:creationId xmlns:p14="http://schemas.microsoft.com/office/powerpoint/2010/main" val="3377214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are these Hybrid programs saying?</a:t>
            </a:r>
            <a:endParaRPr lang="en-US" sz="3200" dirty="0"/>
          </a:p>
        </p:txBody>
      </p:sp>
      <p:sp>
        <p:nvSpPr>
          <p:cNvPr id="3" name="Content Placeholder 2"/>
          <p:cNvSpPr>
            <a:spLocks noGrp="1"/>
          </p:cNvSpPr>
          <p:nvPr>
            <p:ph idx="1"/>
          </p:nvPr>
        </p:nvSpPr>
        <p:spPr>
          <a:xfrm>
            <a:off x="381000" y="1371600"/>
            <a:ext cx="8229600" cy="4754563"/>
          </a:xfrm>
        </p:spPr>
        <p:txBody>
          <a:bodyPr/>
          <a:lstStyle/>
          <a:p>
            <a:r>
              <a:rPr lang="en-US" sz="2800" b="0" dirty="0"/>
              <a:t>That academia is better equipped than industry to deliver value for money?</a:t>
            </a:r>
          </a:p>
          <a:p>
            <a:r>
              <a:rPr lang="en-US" sz="2800" b="0" dirty="0" smtClean="0"/>
              <a:t>That tenured/career employees should dictate the rules of innovation for the private sector? </a:t>
            </a:r>
          </a:p>
          <a:p>
            <a:r>
              <a:rPr lang="en-US" sz="2800" b="0" dirty="0" smtClean="0"/>
              <a:t>That corporations are devoid of ideas for new products and services?</a:t>
            </a:r>
          </a:p>
          <a:p>
            <a:r>
              <a:rPr lang="en-US" sz="2800" b="0" dirty="0" smtClean="0"/>
              <a:t>That students and small businesses have the primary insight into societal needs?</a:t>
            </a:r>
          </a:p>
          <a:p>
            <a:pPr lvl="1"/>
            <a:r>
              <a:rPr lang="en-US" sz="2400" b="0" dirty="0" smtClean="0"/>
              <a:t>Yet these absurd premises remain unchallenged.</a:t>
            </a:r>
          </a:p>
          <a:p>
            <a:pPr marL="0" indent="0">
              <a:buNone/>
            </a:pPr>
            <a:endParaRPr lang="en-US" sz="2800" b="0" i="0" dirty="0" smtClean="0"/>
          </a:p>
        </p:txBody>
      </p:sp>
    </p:spTree>
    <p:extLst>
      <p:ext uri="{BB962C8B-B14F-4D97-AF65-F5344CB8AC3E}">
        <p14:creationId xmlns:p14="http://schemas.microsoft.com/office/powerpoint/2010/main" val="170835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a:t>
            </a:r>
            <a:r>
              <a:rPr lang="en-US" dirty="0" err="1" smtClean="0"/>
              <a:t>Mis</a:t>
            </a:r>
            <a:r>
              <a:rPr lang="en-US" dirty="0" smtClean="0"/>
              <a:t>)Alignment of Funder Expectations, Processes and Actor Incentives:</a:t>
            </a:r>
          </a:p>
          <a:p>
            <a:pPr lvl="1">
              <a:buNone/>
            </a:pPr>
            <a:r>
              <a:rPr lang="en-US" dirty="0" smtClean="0"/>
              <a:t>Grant-based Scholarship </a:t>
            </a:r>
            <a:r>
              <a:rPr lang="en-US" b="0" dirty="0" smtClean="0"/>
              <a:t>→</a:t>
            </a:r>
            <a:r>
              <a:rPr lang="en-US" dirty="0" smtClean="0"/>
              <a:t> Peer System → Publish for Tenure.</a:t>
            </a:r>
          </a:p>
          <a:p>
            <a:pPr lvl="1">
              <a:buNone/>
            </a:pPr>
            <a:r>
              <a:rPr lang="en-US" dirty="0" smtClean="0"/>
              <a:t>Mixed Model = </a:t>
            </a:r>
            <a:r>
              <a:rPr lang="en-US" i="1" dirty="0" smtClean="0"/>
              <a:t>Mixed Message?</a:t>
            </a:r>
          </a:p>
          <a:p>
            <a:pPr lvl="1">
              <a:buNone/>
            </a:pPr>
            <a:r>
              <a:rPr lang="en-US" dirty="0" smtClean="0"/>
              <a:t>Contract-based Production → Performance Delivery System → Sell for Profit.</a:t>
            </a:r>
          </a:p>
          <a:p>
            <a:pPr lvl="1" algn="ctr">
              <a:buNone/>
            </a:pPr>
            <a:r>
              <a:rPr lang="en-US" i="1" dirty="0" smtClean="0">
                <a:solidFill>
                  <a:srgbClr val="FF0000"/>
                </a:solidFill>
              </a:rPr>
              <a:t>You can’t get there from here!</a:t>
            </a:r>
            <a:endParaRPr lang="en-US" i="1" dirty="0">
              <a:solidFill>
                <a:srgbClr val="FF0000"/>
              </a:solidFill>
            </a:endParaRPr>
          </a:p>
        </p:txBody>
      </p:sp>
    </p:spTree>
    <p:extLst>
      <p:ext uri="{BB962C8B-B14F-4D97-AF65-F5344CB8AC3E}">
        <p14:creationId xmlns:p14="http://schemas.microsoft.com/office/powerpoint/2010/main" val="29318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14495</TotalTime>
  <Words>2642</Words>
  <Application>Microsoft Office PowerPoint</Application>
  <PresentationFormat>On-screen Show (4:3)</PresentationFormat>
  <Paragraphs>324</Paragraphs>
  <Slides>74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Courier New</vt:lpstr>
      <vt:lpstr>Times New Roman</vt:lpstr>
      <vt:lpstr>Wingdings</vt:lpstr>
      <vt:lpstr>Zapf Dingbats</vt:lpstr>
      <vt:lpstr>Default Design</vt:lpstr>
      <vt:lpstr>Accomplishing Technological Innovation in AT:  How the outputs from three methods can combine to generate beneficial socio-economic impacts. </vt:lpstr>
      <vt:lpstr>Workshop Objectives</vt:lpstr>
      <vt:lpstr>Workshop Schedule</vt:lpstr>
      <vt:lpstr>PART 1:  9 – 10am</vt:lpstr>
      <vt:lpstr>What’s this talk about?</vt:lpstr>
      <vt:lpstr>Public Support for Knowledge Creation</vt:lpstr>
      <vt:lpstr>Hybrid Programs intending Impact</vt:lpstr>
      <vt:lpstr>What are these Hybrid programs saying?</vt:lpstr>
      <vt:lpstr>Why?</vt:lpstr>
      <vt:lpstr>Even newest government models lack utility (description, explanation, prediction, control).  (http://www.ott.nih.gov/PDFs/NIH-TT-Plan-2013.pdf) </vt:lpstr>
      <vt:lpstr>Silly Metrics based on Vague Models</vt:lpstr>
      <vt:lpstr>False Dichotomies/Erroneous Contractions</vt:lpstr>
      <vt:lpstr>So why do they persist?</vt:lpstr>
      <vt:lpstr>Innovation &amp; Impact</vt:lpstr>
      <vt:lpstr>“Innovation” Impact implies Utility</vt:lpstr>
      <vt:lpstr>Commercial Market is path to Utility </vt:lpstr>
      <vt:lpstr>Importance of Untangling Terms </vt:lpstr>
      <vt:lpstr>Image of elephant and blind men. </vt:lpstr>
      <vt:lpstr>Relational Attributes from Literature</vt:lpstr>
      <vt:lpstr>Substituting Methods for Madness  </vt:lpstr>
      <vt:lpstr>Way Forward:  Integrate Conceptual but Differentiate Operational</vt:lpstr>
      <vt:lpstr>Part II: 10 – 11:30am</vt:lpstr>
      <vt:lpstr>“Translating Three States of Knowledge:  Discovery, Invention &amp; Innovation”</vt:lpstr>
      <vt:lpstr>Socio-Economic Impacts via Innovation</vt:lpstr>
      <vt:lpstr>Three Methodologies are each designed to generate new knowledge in different “States”</vt:lpstr>
      <vt:lpstr>Discovery State of Knowledge</vt:lpstr>
      <vt:lpstr>Invention State of Knowledge</vt:lpstr>
      <vt:lpstr>Innovation State of Knowledge</vt:lpstr>
      <vt:lpstr>3 Strategies for Communicating/ Transforming Knowledge across 3 States  ✓ Knowledge Translation – From SR to ED ✓ Technology Transfer – From ED to IP ✓ Commercial Transaction – From IP to Public</vt:lpstr>
      <vt:lpstr>Why are these Methods &amp; States important to STI Policy?</vt:lpstr>
      <vt:lpstr>“Modeling Technology Innovation:   How the integration of science, engineering and industry methods combine to generate beneficial socio-economic impacts.” </vt:lpstr>
      <vt:lpstr>Figure 7</vt:lpstr>
      <vt:lpstr>“Need to Knowledge (NtK) Model:  an evidence-based framework for generating technological innovations with socio-economic impacts.” </vt:lpstr>
      <vt:lpstr>Need to Knowledge (NtK) Model </vt:lpstr>
      <vt:lpstr>Elements of NtK Model</vt:lpstr>
      <vt:lpstr>Evidence milestones; research discovery; development invention; production innovation.</vt:lpstr>
      <vt:lpstr>Need to Knowledge (NtK) Model for Technological Innovations</vt:lpstr>
      <vt:lpstr>Outputs/Outcomes/Impacts from R or D Methods are distant from Socio-Economic Impacts</vt:lpstr>
      <vt:lpstr>“Gamification” of Technological Innovation</vt:lpstr>
      <vt:lpstr>NtK Model Utility</vt:lpstr>
      <vt:lpstr>Need to Knowledge Model</vt:lpstr>
      <vt:lpstr>Part III:  1 – 2:30 pm</vt:lpstr>
      <vt:lpstr>Lessons from Literature</vt:lpstr>
      <vt:lpstr>NtK Model Key Findings</vt:lpstr>
      <vt:lpstr>Schematic</vt:lpstr>
      <vt:lpstr>Knowledge Communication –  3 Strategies for 3 States</vt:lpstr>
      <vt:lpstr>Delivering Solutions to Problems involves progress across three Knowledge States</vt:lpstr>
      <vt:lpstr> Evidence from Scoping Review  </vt:lpstr>
      <vt:lpstr>Search Evidence Base</vt:lpstr>
      <vt:lpstr>Number of Excerpts by Code in the Research/Discovery Phase  </vt:lpstr>
      <vt:lpstr>Number of Excerpts by Code in the Development/Invention Phase </vt:lpstr>
      <vt:lpstr>Number of Excerpts by Code in the Production/Innovation Phase</vt:lpstr>
      <vt:lpstr>Part IV:  3 – 4 pm</vt:lpstr>
      <vt:lpstr>NtK Model’s Toolbox</vt:lpstr>
      <vt:lpstr>Requirements for Technical &amp; Marketing Analysis </vt:lpstr>
      <vt:lpstr>NtK Model’s Toolbox</vt:lpstr>
      <vt:lpstr>The Need to Knowledge Model for Commercial Devices and Services</vt:lpstr>
      <vt:lpstr>The Need to Knowledge Model</vt:lpstr>
      <vt:lpstr>Toolbox entries for Step 1.1</vt:lpstr>
      <vt:lpstr>Affinity Diagrams</vt:lpstr>
      <vt:lpstr>Stage 4 Begin Development Effort</vt:lpstr>
      <vt:lpstr>Toolbox entries for Step 4.2</vt:lpstr>
      <vt:lpstr>Dynamic and Fatigue Testing System</vt:lpstr>
      <vt:lpstr>Stage 4 – Begin Development Effort</vt:lpstr>
      <vt:lpstr>Design guide for aging and disability</vt:lpstr>
      <vt:lpstr>Scientific and technological reports</vt:lpstr>
      <vt:lpstr>Stage 7 – Production Planning and Preparation</vt:lpstr>
      <vt:lpstr>Toolbox entries for Step 7.10</vt:lpstr>
      <vt:lpstr>Human Performance Technology (HPT)</vt:lpstr>
      <vt:lpstr>What is HPT?</vt:lpstr>
      <vt:lpstr>Summary: NtK Model Utility</vt:lpstr>
      <vt:lpstr>Summary:  NtK Model Value</vt:lpstr>
      <vt:lpstr>ACKNOWLEDGEMENT The contents of this presentation were developed under a grant from the U.S. Department of Education, NIDRR grant #H133A130014.   </vt:lpstr>
      <vt:lpstr>Part V:  4 – 5pm</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Theoretical Discussions: Operationalizing Knowledge Translation for Successful AT Commercialization</dc:title>
  <dc:creator>jlflagg</dc:creator>
  <cp:lastModifiedBy>lyarnes</cp:lastModifiedBy>
  <cp:revision>434</cp:revision>
  <cp:lastPrinted>2011-02-24T17:27:05Z</cp:lastPrinted>
  <dcterms:created xsi:type="dcterms:W3CDTF">2011-02-28T18:02:26Z</dcterms:created>
  <dcterms:modified xsi:type="dcterms:W3CDTF">2018-04-23T19:57:09Z</dcterms:modified>
</cp:coreProperties>
</file>