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8" r:id="rId2"/>
  </p:sldMasterIdLst>
  <p:notesMasterIdLst>
    <p:notesMasterId r:id="rId47"/>
  </p:notesMasterIdLst>
  <p:handoutMasterIdLst>
    <p:handoutMasterId r:id="rId48"/>
  </p:handoutMasterIdLst>
  <p:sldIdLst>
    <p:sldId id="308" r:id="rId3"/>
    <p:sldId id="309" r:id="rId4"/>
    <p:sldId id="310" r:id="rId5"/>
    <p:sldId id="345" r:id="rId6"/>
    <p:sldId id="346" r:id="rId7"/>
    <p:sldId id="347" r:id="rId8"/>
    <p:sldId id="348" r:id="rId9"/>
    <p:sldId id="349" r:id="rId10"/>
    <p:sldId id="350" r:id="rId11"/>
    <p:sldId id="351" r:id="rId12"/>
    <p:sldId id="352" r:id="rId13"/>
    <p:sldId id="353" r:id="rId14"/>
    <p:sldId id="283" r:id="rId15"/>
    <p:sldId id="285" r:id="rId16"/>
    <p:sldId id="290" r:id="rId17"/>
    <p:sldId id="291" r:id="rId18"/>
    <p:sldId id="293" r:id="rId19"/>
    <p:sldId id="294" r:id="rId20"/>
    <p:sldId id="287" r:id="rId21"/>
    <p:sldId id="298" r:id="rId22"/>
    <p:sldId id="297" r:id="rId23"/>
    <p:sldId id="257" r:id="rId24"/>
    <p:sldId id="327" r:id="rId25"/>
    <p:sldId id="328" r:id="rId26"/>
    <p:sldId id="329" r:id="rId27"/>
    <p:sldId id="342" r:id="rId28"/>
    <p:sldId id="343" r:id="rId29"/>
    <p:sldId id="344" r:id="rId30"/>
    <p:sldId id="339" r:id="rId31"/>
    <p:sldId id="338" r:id="rId32"/>
    <p:sldId id="341" r:id="rId33"/>
    <p:sldId id="331" r:id="rId34"/>
    <p:sldId id="335" r:id="rId35"/>
    <p:sldId id="333" r:id="rId36"/>
    <p:sldId id="303" r:id="rId37"/>
    <p:sldId id="304" r:id="rId38"/>
    <p:sldId id="305" r:id="rId39"/>
    <p:sldId id="306" r:id="rId40"/>
    <p:sldId id="259" r:id="rId41"/>
    <p:sldId id="260" r:id="rId42"/>
    <p:sldId id="261" r:id="rId43"/>
    <p:sldId id="262" r:id="rId44"/>
    <p:sldId id="263" r:id="rId45"/>
    <p:sldId id="326" r:id="rId46"/>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0" autoAdjust="0"/>
    <p:restoredTop sz="65048" autoAdjust="0"/>
  </p:normalViewPr>
  <p:slideViewPr>
    <p:cSldViewPr>
      <p:cViewPr varScale="1">
        <p:scale>
          <a:sx n="110" d="100"/>
          <a:sy n="110" d="100"/>
        </p:scale>
        <p:origin x="12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2358"/>
          </a:xfrm>
          <a:prstGeom prst="rect">
            <a:avLst/>
          </a:prstGeom>
        </p:spPr>
        <p:txBody>
          <a:bodyPr vert="horz" lIns="90809" tIns="45405" rIns="90809" bIns="45405" rtlCol="0"/>
          <a:lstStyle>
            <a:lvl1pPr algn="l">
              <a:defRPr sz="1200"/>
            </a:lvl1pPr>
          </a:lstStyle>
          <a:p>
            <a:endParaRPr lang="en-US"/>
          </a:p>
        </p:txBody>
      </p:sp>
      <p:sp>
        <p:nvSpPr>
          <p:cNvPr id="3" name="Date Placeholder 2"/>
          <p:cNvSpPr>
            <a:spLocks noGrp="1"/>
          </p:cNvSpPr>
          <p:nvPr>
            <p:ph type="dt" sz="quarter" idx="1"/>
          </p:nvPr>
        </p:nvSpPr>
        <p:spPr>
          <a:xfrm>
            <a:off x="3938871" y="0"/>
            <a:ext cx="3014393" cy="462358"/>
          </a:xfrm>
          <a:prstGeom prst="rect">
            <a:avLst/>
          </a:prstGeom>
        </p:spPr>
        <p:txBody>
          <a:bodyPr vert="horz" lIns="90809" tIns="45405" rIns="90809" bIns="45405" rtlCol="0"/>
          <a:lstStyle>
            <a:lvl1pPr algn="r">
              <a:defRPr sz="1200"/>
            </a:lvl1pPr>
          </a:lstStyle>
          <a:p>
            <a:fld id="{9BC7DD6F-28E3-48CF-87F9-8A83F23DF2C1}" type="datetimeFigureOut">
              <a:rPr lang="en-US" smtClean="0"/>
              <a:pPr/>
              <a:t>4/27/2018</a:t>
            </a:fld>
            <a:endParaRPr lang="en-US"/>
          </a:p>
        </p:txBody>
      </p:sp>
      <p:sp>
        <p:nvSpPr>
          <p:cNvPr id="4" name="Footer Placeholder 3"/>
          <p:cNvSpPr>
            <a:spLocks noGrp="1"/>
          </p:cNvSpPr>
          <p:nvPr>
            <p:ph type="ftr" sz="quarter" idx="2"/>
          </p:nvPr>
        </p:nvSpPr>
        <p:spPr>
          <a:xfrm>
            <a:off x="1" y="8776902"/>
            <a:ext cx="3014393" cy="462358"/>
          </a:xfrm>
          <a:prstGeom prst="rect">
            <a:avLst/>
          </a:prstGeom>
        </p:spPr>
        <p:txBody>
          <a:bodyPr vert="horz" lIns="90809" tIns="45405" rIns="90809" bIns="45405" rtlCol="0" anchor="b"/>
          <a:lstStyle>
            <a:lvl1pPr algn="l">
              <a:defRPr sz="1200"/>
            </a:lvl1pPr>
          </a:lstStyle>
          <a:p>
            <a:endParaRPr lang="en-US"/>
          </a:p>
        </p:txBody>
      </p:sp>
      <p:sp>
        <p:nvSpPr>
          <p:cNvPr id="5" name="Slide Number Placeholder 4"/>
          <p:cNvSpPr>
            <a:spLocks noGrp="1"/>
          </p:cNvSpPr>
          <p:nvPr>
            <p:ph type="sldNum" sz="quarter" idx="3"/>
          </p:nvPr>
        </p:nvSpPr>
        <p:spPr>
          <a:xfrm>
            <a:off x="3938871" y="8776902"/>
            <a:ext cx="3014393" cy="462358"/>
          </a:xfrm>
          <a:prstGeom prst="rect">
            <a:avLst/>
          </a:prstGeom>
        </p:spPr>
        <p:txBody>
          <a:bodyPr vert="horz" lIns="90809" tIns="45405" rIns="90809" bIns="45405" rtlCol="0" anchor="b"/>
          <a:lstStyle>
            <a:lvl1pPr algn="r">
              <a:defRPr sz="1200"/>
            </a:lvl1pPr>
          </a:lstStyle>
          <a:p>
            <a:fld id="{5441D0BF-AB31-4E37-9307-8AF252183D2F}" type="slidenum">
              <a:rPr lang="en-US" smtClean="0"/>
              <a:pPr/>
              <a:t>‹#›</a:t>
            </a:fld>
            <a:endParaRPr lang="en-US"/>
          </a:p>
        </p:txBody>
      </p:sp>
    </p:spTree>
    <p:extLst>
      <p:ext uri="{BB962C8B-B14F-4D97-AF65-F5344CB8AC3E}">
        <p14:creationId xmlns:p14="http://schemas.microsoft.com/office/powerpoint/2010/main" val="237956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34" tIns="46268" rIns="92534" bIns="46268"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34" tIns="46268" rIns="92534" bIns="46268" rtlCol="0"/>
          <a:lstStyle>
            <a:lvl1pPr algn="r">
              <a:defRPr sz="1200"/>
            </a:lvl1pPr>
          </a:lstStyle>
          <a:p>
            <a:fld id="{4FF9917A-102C-497B-9305-FBB8B0B85F07}" type="datetimeFigureOut">
              <a:rPr lang="en-US" smtClean="0"/>
              <a:pPr/>
              <a:t>4/27/2018</a:t>
            </a:fld>
            <a:endParaRPr lang="en-US" dirty="0"/>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2534" tIns="46268" rIns="92534" bIns="46268"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34" tIns="46268" rIns="92534" bIns="462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3013763" cy="462042"/>
          </a:xfrm>
          <a:prstGeom prst="rect">
            <a:avLst/>
          </a:prstGeom>
        </p:spPr>
        <p:txBody>
          <a:bodyPr vert="horz" lIns="92534" tIns="46268" rIns="92534" bIns="462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2042"/>
          </a:xfrm>
          <a:prstGeom prst="rect">
            <a:avLst/>
          </a:prstGeom>
        </p:spPr>
        <p:txBody>
          <a:bodyPr vert="horz" lIns="92534" tIns="46268" rIns="92534" bIns="46268" rtlCol="0" anchor="b"/>
          <a:lstStyle>
            <a:lvl1pPr algn="r">
              <a:defRPr sz="1200"/>
            </a:lvl1pPr>
          </a:lstStyle>
          <a:p>
            <a:fld id="{CA3E684B-A3DE-4BD4-A58A-36B96915528B}" type="slidenum">
              <a:rPr lang="en-US" smtClean="0"/>
              <a:pPr/>
              <a:t>‹#›</a:t>
            </a:fld>
            <a:endParaRPr lang="en-US" dirty="0"/>
          </a:p>
        </p:txBody>
      </p:sp>
    </p:spTree>
    <p:extLst>
      <p:ext uri="{BB962C8B-B14F-4D97-AF65-F5344CB8AC3E}">
        <p14:creationId xmlns:p14="http://schemas.microsoft.com/office/powerpoint/2010/main" val="1313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6A8B52-B906-4F6F-9252-2BFBE7DC95CC}"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660376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a</a:t>
            </a:r>
            <a:r>
              <a:rPr lang="en-US" baseline="0" dirty="0" smtClean="0"/>
              <a:t> screen shot of our interactive game board version of the </a:t>
            </a:r>
            <a:r>
              <a:rPr lang="en-US" baseline="0" dirty="0" err="1" smtClean="0"/>
              <a:t>NtK</a:t>
            </a:r>
            <a:r>
              <a:rPr lang="en-US" baseline="0" dirty="0" smtClean="0"/>
              <a:t> model. In this colorful version of the model, you can clearly see the distinction between activities in the research phase, development phase, and production phase. </a:t>
            </a:r>
          </a:p>
          <a:p>
            <a:endParaRPr lang="en-US" baseline="0" dirty="0" smtClean="0"/>
          </a:p>
          <a:p>
            <a:r>
              <a:rPr lang="en-US" baseline="0" dirty="0" smtClean="0"/>
              <a:t>This version of the model also highlights three instances where knowledge translation techniques can be used to facilitate handoffs of projects to other stakeholders. For example, after completing the research phase an investigator may hand off their work to other stakeholders who will carry it through the remaining phases. Knowledge translation steps based upon Ian Graham’s Knowledge to Action model have been used to describe the actions needed at these hand-off points. Additional details about types of information and formats can be found on the </a:t>
            </a:r>
            <a:r>
              <a:rPr lang="en-US" baseline="0" dirty="0" err="1" smtClean="0"/>
              <a:t>NtK</a:t>
            </a:r>
            <a:r>
              <a:rPr lang="en-US" baseline="0" dirty="0" smtClean="0"/>
              <a:t> model webpage by clicking on links for </a:t>
            </a:r>
            <a:r>
              <a:rPr lang="en-US" baseline="0" dirty="0" err="1" smtClean="0"/>
              <a:t>KT</a:t>
            </a:r>
            <a:r>
              <a:rPr lang="en-US" baseline="0" dirty="0" smtClean="0"/>
              <a:t> tables. </a:t>
            </a:r>
          </a:p>
          <a:p>
            <a:endParaRPr lang="en-US" baseline="0" dirty="0" smtClean="0"/>
          </a:p>
        </p:txBody>
      </p:sp>
      <p:sp>
        <p:nvSpPr>
          <p:cNvPr id="4" name="Slide Number Placeholder 3"/>
          <p:cNvSpPr>
            <a:spLocks noGrp="1"/>
          </p:cNvSpPr>
          <p:nvPr>
            <p:ph type="sldNum" sz="quarter" idx="10"/>
          </p:nvPr>
        </p:nvSpPr>
        <p:spPr/>
        <p:txBody>
          <a:bodyPr/>
          <a:lstStyle/>
          <a:p>
            <a:fld id="{CA3E684B-A3DE-4BD4-A58A-36B96915528B}" type="slidenum">
              <a:rPr lang="en-US" smtClean="0"/>
              <a:pPr/>
              <a:t>29</a:t>
            </a:fld>
            <a:endParaRPr lang="en-US" dirty="0"/>
          </a:p>
        </p:txBody>
      </p:sp>
    </p:spTree>
    <p:extLst>
      <p:ext uri="{BB962C8B-B14F-4D97-AF65-F5344CB8AC3E}">
        <p14:creationId xmlns:p14="http://schemas.microsoft.com/office/powerpoint/2010/main" val="3492575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the </a:t>
            </a:r>
            <a:r>
              <a:rPr lang="en-US" dirty="0" err="1" smtClean="0"/>
              <a:t>KT</a:t>
            </a:r>
            <a:r>
              <a:rPr lang="en-US" dirty="0" smtClean="0"/>
              <a:t> table link</a:t>
            </a:r>
            <a:r>
              <a:rPr lang="en-US" baseline="0" dirty="0" smtClean="0"/>
              <a:t> at the end of Stage 3</a:t>
            </a:r>
            <a:r>
              <a:rPr lang="en-US" dirty="0" smtClean="0"/>
              <a:t>, a</a:t>
            </a:r>
            <a:r>
              <a:rPr lang="en-US" baseline="0" dirty="0" smtClean="0"/>
              <a:t> window opens which contains the table shown on this slide. I have highlighted the column of information related to manufacturers. In this case, we can see that the table recommends using the work developed in stages 1, 2, and 3 to communicate the value of the discovery output to a manufacturer. 5 other groups of stakeholders are also discussed in this table, as discoveries outputs can often be used in other ways by different groups. For example, consumers and clinicians may appreciate information that helps them to advocate for product availability or changes in reimbursement standards that enable manufacturers to profitably provide needed devices and services. </a:t>
            </a:r>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30</a:t>
            </a:fld>
            <a:endParaRPr lang="en-US" dirty="0"/>
          </a:p>
        </p:txBody>
      </p:sp>
    </p:spTree>
    <p:extLst>
      <p:ext uri="{BB962C8B-B14F-4D97-AF65-F5344CB8AC3E}">
        <p14:creationId xmlns:p14="http://schemas.microsoft.com/office/powerpoint/2010/main" val="1692541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question is how do you use this information to go about making a commercialization plan</a:t>
            </a:r>
            <a:r>
              <a:rPr lang="en-US" baseline="0" dirty="0" smtClean="0"/>
              <a:t> or technology transfer plan? </a:t>
            </a:r>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31</a:t>
            </a:fld>
            <a:endParaRPr lang="en-US" dirty="0"/>
          </a:p>
        </p:txBody>
      </p:sp>
    </p:spTree>
    <p:extLst>
      <p:ext uri="{BB962C8B-B14F-4D97-AF65-F5344CB8AC3E}">
        <p14:creationId xmlns:p14="http://schemas.microsoft.com/office/powerpoint/2010/main" val="169254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example provided on this slide, you can see that the investigator has completed all tasks in Stages 1 and 2 in collaboration with their </a:t>
            </a:r>
            <a:r>
              <a:rPr lang="en-US" baseline="0" dirty="0" err="1" smtClean="0"/>
              <a:t>TTO</a:t>
            </a:r>
            <a:r>
              <a:rPr lang="en-US" baseline="0" dirty="0" smtClean="0"/>
              <a:t>. They are now at Gate 2 and ready to submit a proposal to fund the work proposed in the remainder of the plan. </a:t>
            </a:r>
          </a:p>
          <a:p>
            <a:endParaRPr lang="en-US" baseline="0" dirty="0" smtClean="0"/>
          </a:p>
          <a:p>
            <a:r>
              <a:rPr lang="en-US" baseline="0" dirty="0" smtClean="0"/>
              <a:t>Based on experience with </a:t>
            </a:r>
            <a:r>
              <a:rPr lang="en-US" baseline="0" dirty="0" err="1" smtClean="0"/>
              <a:t>NIDRR</a:t>
            </a:r>
            <a:r>
              <a:rPr lang="en-US" baseline="0" dirty="0" smtClean="0"/>
              <a:t> grantees, we recommend detailing current progress and future plans for each step of the process. A downloadable template will be available on the website within the coming weeks. In the meantime, please feel free to email me for a copy of the template that you see on this slide. Once future plans are laid out in this way, key and supporting staff can be identified, and a timeline can be plotted to determine what will happen when. We have seen </a:t>
            </a:r>
            <a:r>
              <a:rPr lang="en-US" baseline="0" dirty="0" err="1" smtClean="0"/>
              <a:t>SBIR</a:t>
            </a:r>
            <a:r>
              <a:rPr lang="en-US" baseline="0" dirty="0" smtClean="0"/>
              <a:t> and </a:t>
            </a:r>
            <a:r>
              <a:rPr lang="en-US" baseline="0" dirty="0" err="1" smtClean="0"/>
              <a:t>RERC</a:t>
            </a:r>
            <a:r>
              <a:rPr lang="en-US" baseline="0" dirty="0" smtClean="0"/>
              <a:t> grantees employ </a:t>
            </a:r>
            <a:r>
              <a:rPr lang="en-US" baseline="0" dirty="0" err="1" smtClean="0"/>
              <a:t>Gaant</a:t>
            </a:r>
            <a:r>
              <a:rPr lang="en-US" baseline="0" dirty="0" smtClean="0"/>
              <a:t> charts for this purpose with great success.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32</a:t>
            </a:fld>
            <a:endParaRPr lang="en-US" dirty="0"/>
          </a:p>
        </p:txBody>
      </p:sp>
    </p:spTree>
    <p:extLst>
      <p:ext uri="{BB962C8B-B14F-4D97-AF65-F5344CB8AC3E}">
        <p14:creationId xmlns:p14="http://schemas.microsoft.com/office/powerpoint/2010/main" val="1688884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a:t>
            </a:r>
            <a:r>
              <a:rPr lang="en-US" baseline="0" dirty="0" smtClean="0"/>
              <a:t> is about as basic as a </a:t>
            </a:r>
            <a:r>
              <a:rPr lang="en-US" baseline="0" dirty="0" err="1" smtClean="0"/>
              <a:t>gaant</a:t>
            </a:r>
            <a:r>
              <a:rPr lang="en-US" baseline="0" dirty="0" smtClean="0"/>
              <a:t> chart gets. If you </a:t>
            </a:r>
            <a:r>
              <a:rPr lang="en-US" baseline="0" dirty="0" err="1" smtClean="0"/>
              <a:t>google</a:t>
            </a:r>
            <a:r>
              <a:rPr lang="en-US" baseline="0" dirty="0" smtClean="0"/>
              <a:t> the term, you’ll find a wide variety of formats and programs that can be used to create much more stylish </a:t>
            </a:r>
            <a:r>
              <a:rPr lang="en-US" baseline="0" dirty="0" err="1" smtClean="0"/>
              <a:t>gaant</a:t>
            </a:r>
            <a:r>
              <a:rPr lang="en-US" baseline="0" dirty="0" smtClean="0"/>
              <a:t> charts. For our purposes, Excel works just fine. The important items to take note of are 1) there is an outline of all tasks (in this case, tasks are connected to specific objectives that will be completed during the project). In other models, the first column might list the </a:t>
            </a:r>
            <a:r>
              <a:rPr lang="en-US" baseline="0" dirty="0" err="1" smtClean="0"/>
              <a:t>NtK</a:t>
            </a:r>
            <a:r>
              <a:rPr lang="en-US" baseline="0" dirty="0" smtClean="0"/>
              <a:t> stages and steps. 2) The month by month timeline shows when activities will be happening simultaneously as well as when they are sequential. 3) initials have been added to each box to indicate the key staff person responsible for the completion of each piece. This can be helpful in project planning to ensure that no one person ends up overbooked with too many concurrent activities at once.  </a:t>
            </a:r>
          </a:p>
          <a:p>
            <a:endParaRPr lang="en-US" baseline="0" dirty="0" smtClean="0"/>
          </a:p>
          <a:p>
            <a:r>
              <a:rPr lang="en-US" baseline="0" dirty="0" smtClean="0"/>
              <a:t>In this example, a number of boxes are labeled with “SUB” to indicate that a sub-contractor will lead those activities. This tool helps the subcontractor to see exactly how and where their work fits into the bigger picture, as well as what must be completed before their work can proceed. </a:t>
            </a:r>
          </a:p>
          <a:p>
            <a:endParaRPr lang="en-US" baseline="0" dirty="0" smtClean="0"/>
          </a:p>
          <a:p>
            <a:r>
              <a:rPr lang="en-US" baseline="0" dirty="0" smtClean="0"/>
              <a:t>We have received numerous positive comments from grant reviewers when using such planning tools in grant proposals. Though it may appear as though a table takes up quite a bit of space in a proposal which is often limited in number of pages, the chart actually conveys a great deal of information concisely and in a standard format that is easy to follow…  A key when requesting funds!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3E684B-A3DE-4BD4-A58A-36B96915528B}" type="slidenum">
              <a:rPr lang="en-US" smtClean="0"/>
              <a:pPr/>
              <a:t>33</a:t>
            </a:fld>
            <a:endParaRPr lang="en-US" dirty="0"/>
          </a:p>
        </p:txBody>
      </p:sp>
    </p:spTree>
    <p:extLst>
      <p:ext uri="{BB962C8B-B14F-4D97-AF65-F5344CB8AC3E}">
        <p14:creationId xmlns:p14="http://schemas.microsoft.com/office/powerpoint/2010/main" val="102558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In summary,</a:t>
            </a:r>
            <a:r>
              <a:rPr lang="en-US" baseline="0" dirty="0" smtClean="0"/>
              <a:t> the </a:t>
            </a:r>
            <a:r>
              <a:rPr lang="en-US" baseline="0" dirty="0" err="1" smtClean="0"/>
              <a:t>NtK</a:t>
            </a:r>
            <a:r>
              <a:rPr lang="en-US" baseline="0" dirty="0" smtClean="0"/>
              <a:t> model is intended to get researchers and new product developers </a:t>
            </a:r>
            <a:r>
              <a:rPr lang="en-US" baseline="0" dirty="0" err="1" smtClean="0"/>
              <a:t>thiking</a:t>
            </a:r>
            <a:r>
              <a:rPr lang="en-US" baseline="0" dirty="0" smtClean="0"/>
              <a:t> about downstream activities early in their process. Communicating with key stakeholders including manufacturing partners, and University </a:t>
            </a:r>
            <a:r>
              <a:rPr lang="en-US" baseline="0" dirty="0" err="1" smtClean="0"/>
              <a:t>TTO’s</a:t>
            </a:r>
            <a:r>
              <a:rPr lang="en-US" baseline="0" dirty="0" smtClean="0"/>
              <a:t> early in the process is critical to obtaining buy-in and a commitment to results. Further, collaboration early and often helps to ensure that all parties’ concerns are addressed before they become show-stoppers. I cannot stress enough that if you are seeking to hand off your invention to someone else for manufacturing- THEY are your customer. Yes, you must be mindful of the needs of end-users, but the manufacturer will be the one communicating with that audience. It is your job to sell your discovery or invention to the manufacturer- not the consumer!</a:t>
            </a:r>
          </a:p>
          <a:p>
            <a:endParaRPr lang="en-US" baseline="0" dirty="0" smtClean="0"/>
          </a:p>
          <a:p>
            <a:r>
              <a:rPr lang="en-US" baseline="0" dirty="0" smtClean="0"/>
              <a:t>Use your </a:t>
            </a:r>
            <a:r>
              <a:rPr lang="en-US" baseline="0" dirty="0" err="1" smtClean="0"/>
              <a:t>TTO</a:t>
            </a:r>
            <a:r>
              <a:rPr lang="en-US" baseline="0" dirty="0" smtClean="0"/>
              <a:t>- we recently worked with one grantee who had thought that spending time with their </a:t>
            </a:r>
            <a:r>
              <a:rPr lang="en-US" baseline="0" dirty="0" err="1" smtClean="0"/>
              <a:t>TTO</a:t>
            </a:r>
            <a:r>
              <a:rPr lang="en-US" baseline="0" dirty="0" smtClean="0"/>
              <a:t> would be wasteful. However, after a few early conversations with their </a:t>
            </a:r>
            <a:r>
              <a:rPr lang="en-US" baseline="0" dirty="0" err="1" smtClean="0"/>
              <a:t>TTO</a:t>
            </a:r>
            <a:r>
              <a:rPr lang="en-US" baseline="0" dirty="0" smtClean="0"/>
              <a:t> they found that the </a:t>
            </a:r>
            <a:r>
              <a:rPr lang="en-US" baseline="0" dirty="0" err="1" smtClean="0"/>
              <a:t>TTO</a:t>
            </a:r>
            <a:r>
              <a:rPr lang="en-US" baseline="0" dirty="0" smtClean="0"/>
              <a:t> was willing to take on the brunt of the market research and manufacturing partner cultivation activities. This not only saves the researcher time for working on their discoveries and inventions, but also allows the </a:t>
            </a:r>
            <a:r>
              <a:rPr lang="en-US" baseline="0" dirty="0" err="1" smtClean="0"/>
              <a:t>TTO</a:t>
            </a:r>
            <a:r>
              <a:rPr lang="en-US" baseline="0" dirty="0" smtClean="0"/>
              <a:t> experts to do what they do best!</a:t>
            </a:r>
          </a:p>
          <a:p>
            <a:endParaRPr lang="en-US" baseline="0" dirty="0" smtClean="0"/>
          </a:p>
          <a:p>
            <a:r>
              <a:rPr lang="en-US" dirty="0" smtClean="0"/>
              <a:t>Something</a:t>
            </a:r>
            <a:r>
              <a:rPr lang="en-US" baseline="0" dirty="0" smtClean="0"/>
              <a:t> we did not discuss earlier is the importance of c</a:t>
            </a:r>
            <a:r>
              <a:rPr lang="en-US" dirty="0" smtClean="0"/>
              <a:t>ontingency plans. In</a:t>
            </a:r>
            <a:r>
              <a:rPr lang="en-US" baseline="0" dirty="0" smtClean="0"/>
              <a:t> my experience, back-up plans</a:t>
            </a:r>
            <a:r>
              <a:rPr lang="en-US" dirty="0" smtClean="0"/>
              <a:t> were</a:t>
            </a:r>
            <a:r>
              <a:rPr lang="en-US" baseline="0" dirty="0" smtClean="0"/>
              <a:t> particularly important in one particular NIH fast-track proposal that I worked on. In this case, funding was awarded for Phase I and II simultaneously. Therefore, the proposal had to consider a multitude of possible scenarios that could potentially impact progress. By considering these possible problems early in the planning process, the PI was able to easily maneuver around problems as they arose, using the pre-defined plans. </a:t>
            </a:r>
          </a:p>
          <a:p>
            <a:endParaRPr lang="en-US" baseline="0" dirty="0" smtClean="0"/>
          </a:p>
          <a:p>
            <a:r>
              <a:rPr lang="en-US" baseline="0" dirty="0" smtClean="0"/>
              <a:t>In another case, during a two year project timeframe the contact at one particular manufacturing company changed multiple times. Fortunately, the investigator had anticipated such turnover and established contact with a number of individuals in the organization. Doing so prevented the project from being halted once the key contact left the company, as others who had interest in being project champions stepped up to the plate to ensure it continued moving forward. </a:t>
            </a:r>
          </a:p>
          <a:p>
            <a:endParaRPr lang="en-US" baseline="0" dirty="0" smtClean="0"/>
          </a:p>
          <a:p>
            <a:r>
              <a:rPr lang="en-US" dirty="0" smtClean="0"/>
              <a:t>Now Jim is going to move</a:t>
            </a:r>
            <a:r>
              <a:rPr lang="en-US" baseline="0" dirty="0" smtClean="0"/>
              <a:t> on to objective 4, where you will learn the nuts and bolts of a small, but important part of the new product development process- obtaining consumer input with Voice of the Customer techniques.</a:t>
            </a:r>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34</a:t>
            </a:fld>
            <a:endParaRPr lang="en-US" dirty="0"/>
          </a:p>
        </p:txBody>
      </p:sp>
    </p:spTree>
    <p:extLst>
      <p:ext uri="{BB962C8B-B14F-4D97-AF65-F5344CB8AC3E}">
        <p14:creationId xmlns:p14="http://schemas.microsoft.com/office/powerpoint/2010/main" val="148348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38</a:t>
            </a:fld>
            <a:endParaRPr lang="en-US" dirty="0"/>
          </a:p>
        </p:txBody>
      </p:sp>
    </p:spTree>
    <p:extLst>
      <p:ext uri="{BB962C8B-B14F-4D97-AF65-F5344CB8AC3E}">
        <p14:creationId xmlns:p14="http://schemas.microsoft.com/office/powerpoint/2010/main" val="2182301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make</a:t>
            </a:r>
            <a:r>
              <a:rPr lang="en-US" baseline="0" dirty="0" smtClean="0"/>
              <a:t> this flow – or look like it is a flow chart of sorts… </a:t>
            </a:r>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39</a:t>
            </a:fld>
            <a:endParaRPr lang="en-US" dirty="0"/>
          </a:p>
        </p:txBody>
      </p:sp>
    </p:spTree>
    <p:extLst>
      <p:ext uri="{BB962C8B-B14F-4D97-AF65-F5344CB8AC3E}">
        <p14:creationId xmlns:p14="http://schemas.microsoft.com/office/powerpoint/2010/main" val="1995002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info</a:t>
            </a:r>
            <a:r>
              <a:rPr lang="en-US" baseline="0" dirty="0" smtClean="0"/>
              <a:t> – try to shorten.  Don’t forget to add footnote below to the formatting:</a:t>
            </a:r>
            <a:endParaRPr lang="en-US" dirty="0" smtClean="0"/>
          </a:p>
          <a:p>
            <a:r>
              <a:rPr lang="en-US" dirty="0" smtClean="0"/>
              <a:t>Merges, Robert Patrick,</a:t>
            </a:r>
            <a:r>
              <a:rPr lang="en-US" baseline="0" dirty="0" smtClean="0"/>
              <a:t> et al.  </a:t>
            </a:r>
            <a:r>
              <a:rPr lang="en-US" i="1" baseline="0" dirty="0" smtClean="0"/>
              <a:t>Patent Law and Policy: Cases and Materials.</a:t>
            </a:r>
            <a:r>
              <a:rPr lang="en-US" baseline="0" dirty="0" smtClean="0"/>
              <a:t>  Newark: LexisNexis, 2002 (p. 644)</a:t>
            </a:r>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40</a:t>
            </a:fld>
            <a:endParaRPr lang="en-US" dirty="0"/>
          </a:p>
        </p:txBody>
      </p:sp>
    </p:spTree>
    <p:extLst>
      <p:ext uri="{BB962C8B-B14F-4D97-AF65-F5344CB8AC3E}">
        <p14:creationId xmlns:p14="http://schemas.microsoft.com/office/powerpoint/2010/main" val="24675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Play with the formatting –</a:t>
            </a:r>
            <a:r>
              <a:rPr lang="en-US" baseline="0" dirty="0" smtClean="0"/>
              <a:t> this slide is too cluttered</a:t>
            </a:r>
          </a:p>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43</a:t>
            </a:fld>
            <a:endParaRPr lang="en-US" dirty="0"/>
          </a:p>
        </p:txBody>
      </p:sp>
    </p:spTree>
    <p:extLst>
      <p:ext uri="{BB962C8B-B14F-4D97-AF65-F5344CB8AC3E}">
        <p14:creationId xmlns:p14="http://schemas.microsoft.com/office/powerpoint/2010/main" val="281054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637FB-5E11-4E91-9A37-FFE3729002C3}" type="slidenum">
              <a:rPr lang="en-US" smtClean="0">
                <a:solidFill>
                  <a:prstClr val="black"/>
                </a:solidFill>
              </a:rPr>
              <a:pPr fontAlgn="base">
                <a:spcBef>
                  <a:spcPct val="0"/>
                </a:spcBef>
                <a:spcAft>
                  <a:spcPct val="0"/>
                </a:spcAft>
                <a:defRPr/>
              </a:pPr>
              <a:t>2</a:t>
            </a:fld>
            <a:endParaRPr lang="en-US" dirty="0" smtClean="0">
              <a:solidFill>
                <a:prstClr val="black"/>
              </a:solidFill>
            </a:endParaRPr>
          </a:p>
        </p:txBody>
      </p:sp>
    </p:spTree>
    <p:extLst>
      <p:ext uri="{BB962C8B-B14F-4D97-AF65-F5344CB8AC3E}">
        <p14:creationId xmlns:p14="http://schemas.microsoft.com/office/powerpoint/2010/main" val="383408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0A623-4745-4CD1-BF31-EBBEAFD06479}" type="slidenum">
              <a:rPr lang="en-US" smtClean="0"/>
              <a:pPr/>
              <a:t>13</a:t>
            </a:fld>
            <a:endParaRPr lang="en-US" dirty="0"/>
          </a:p>
        </p:txBody>
      </p:sp>
    </p:spTree>
    <p:extLst>
      <p:ext uri="{BB962C8B-B14F-4D97-AF65-F5344CB8AC3E}">
        <p14:creationId xmlns:p14="http://schemas.microsoft.com/office/powerpoint/2010/main" val="246489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Identifying</a:t>
            </a:r>
            <a:r>
              <a:rPr lang="en-US" baseline="0" dirty="0" smtClean="0"/>
              <a:t> where you are now and where you’re going. This learning objective is focused not only on helping you to clarify your own goals and define an appropriate path to market, but also to help you convey that information to potential collaborators, grant reviewers, and funding agencies. </a:t>
            </a:r>
            <a:endParaRPr lang="en-US" dirty="0"/>
          </a:p>
        </p:txBody>
      </p:sp>
      <p:sp>
        <p:nvSpPr>
          <p:cNvPr id="4" name="Slide Number Placeholder 3"/>
          <p:cNvSpPr>
            <a:spLocks noGrp="1"/>
          </p:cNvSpPr>
          <p:nvPr>
            <p:ph type="sldNum" sz="quarter" idx="10"/>
          </p:nvPr>
        </p:nvSpPr>
        <p:spPr/>
        <p:txBody>
          <a:bodyPr/>
          <a:lstStyle/>
          <a:p>
            <a:fld id="{0CF0A623-4745-4CD1-BF31-EBBEAFD0647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2686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show you the Need to Knowledge model, which can be found on our website at http://kt4tt.buffalo.edu/knowledgebase/model.php</a:t>
            </a:r>
          </a:p>
          <a:p>
            <a:endParaRPr lang="en-US" dirty="0" smtClean="0"/>
          </a:p>
          <a:p>
            <a:r>
              <a:rPr lang="en-US" dirty="0" smtClean="0"/>
              <a:t>Next,</a:t>
            </a:r>
            <a:r>
              <a:rPr lang="en-US" baseline="0" dirty="0" smtClean="0"/>
              <a:t> I will show you how the model can be used as a template for developing commercialization and technology transfer plans- one a requirement for </a:t>
            </a:r>
            <a:r>
              <a:rPr lang="en-US" baseline="0" dirty="0" err="1" smtClean="0"/>
              <a:t>SBIR</a:t>
            </a:r>
            <a:r>
              <a:rPr lang="en-US" baseline="0" dirty="0" smtClean="0"/>
              <a:t> funding, the other needed for projects funded by </a:t>
            </a:r>
            <a:r>
              <a:rPr lang="en-US" baseline="0" dirty="0" err="1" smtClean="0"/>
              <a:t>NIDRR</a:t>
            </a:r>
            <a:r>
              <a:rPr lang="en-US" baseline="0" dirty="0" smtClean="0"/>
              <a:t> that have the intention of transferring technology-based products and services to the marketplace. </a:t>
            </a:r>
          </a:p>
          <a:p>
            <a:endParaRPr lang="en-US" baseline="0" dirty="0" smtClean="0"/>
          </a:p>
          <a:p>
            <a:r>
              <a:rPr lang="en-US" dirty="0" smtClean="0"/>
              <a:t>I will then offer</a:t>
            </a:r>
            <a:r>
              <a:rPr lang="en-US" baseline="0" dirty="0" smtClean="0"/>
              <a:t> a version of a </a:t>
            </a:r>
            <a:r>
              <a:rPr lang="en-US" baseline="0" dirty="0" err="1" smtClean="0"/>
              <a:t>Gaant</a:t>
            </a:r>
            <a:r>
              <a:rPr lang="en-US" baseline="0" dirty="0" smtClean="0"/>
              <a:t> chart that helps to document timelines and key players. </a:t>
            </a:r>
          </a:p>
          <a:p>
            <a:endParaRPr lang="en-US" baseline="0" dirty="0" smtClean="0"/>
          </a:p>
          <a:p>
            <a:r>
              <a:rPr lang="en-US" baseline="0" dirty="0" smtClean="0"/>
              <a:t>Finally, we will conclude this section of the presentation with a few key take </a:t>
            </a:r>
            <a:r>
              <a:rPr lang="en-US" baseline="0" dirty="0" err="1" smtClean="0"/>
              <a:t>aways</a:t>
            </a:r>
            <a:endParaRPr lang="en-US" dirty="0" smtClean="0"/>
          </a:p>
        </p:txBody>
      </p:sp>
      <p:sp>
        <p:nvSpPr>
          <p:cNvPr id="4" name="Slide Number Placeholder 3"/>
          <p:cNvSpPr>
            <a:spLocks noGrp="1"/>
          </p:cNvSpPr>
          <p:nvPr>
            <p:ph type="sldNum" sz="quarter" idx="10"/>
          </p:nvPr>
        </p:nvSpPr>
        <p:spPr/>
        <p:txBody>
          <a:bodyPr/>
          <a:lstStyle/>
          <a:p>
            <a:fld id="{CA3E684B-A3DE-4BD4-A58A-36B96915528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16776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08091"/>
            <a:r>
              <a:rPr lang="en-US" dirty="0" smtClean="0"/>
              <a:t>The Need to Knowledge model was developed to connect the</a:t>
            </a:r>
            <a:r>
              <a:rPr lang="en-US" baseline="0" dirty="0" smtClean="0"/>
              <a:t> formal research, development and production processes, using best practices from each of those areas of activity. Knowledge translation techniques are woven into the steps in order to ensure that information is transferred from one party to another in formats that are useful to a project’s stakeholders. The goal of using the model is to increase the number of federally funded R&amp;D project outputs resulting in impacts in the marketplace. One of the most important features of the </a:t>
            </a:r>
            <a:r>
              <a:rPr lang="en-US" baseline="0" dirty="0" err="1" smtClean="0"/>
              <a:t>NtK</a:t>
            </a:r>
            <a:r>
              <a:rPr lang="en-US" baseline="0" dirty="0" smtClean="0"/>
              <a:t> model is that it helps one to clearly outline their project output’s path to market. </a:t>
            </a:r>
          </a:p>
          <a:p>
            <a:pPr defTabSz="908091"/>
            <a:endParaRPr lang="en-US" baseline="0" dirty="0" smtClean="0"/>
          </a:p>
          <a:p>
            <a:pPr defTabSz="908091"/>
            <a:r>
              <a:rPr lang="en-US" baseline="0" dirty="0" smtClean="0"/>
              <a:t>In order to do so, the model requires an investigator to begin with the end in mind. To reach a desirable end-point, it is very helpful to have an idea of what the intended end point is at the onset of the project. The model helps PI’s to develop their path to market by connecting the dots from the research they intend to conduct to the embodiment of their discoveries as prototype inventions, to the manufacturing floor where product innovations are generated. Without such planning, R&amp;D efforts may be uncoordinated and unguided. It is also very difficult to obtain buy-in (from a sponsor or partners) when one cannot articulate the process of getting from here (idea/prototype) to there (product/improved </a:t>
            </a:r>
            <a:r>
              <a:rPr lang="en-US" baseline="0" dirty="0" err="1" smtClean="0"/>
              <a:t>QoL</a:t>
            </a:r>
            <a:r>
              <a:rPr lang="en-US" baseline="0" dirty="0" smtClean="0"/>
              <a:t>). The Need to Knowledge model helps organizations to overcome this barrier through clear identification of the necessary steps to achieve desired impacts. The planning process is also particularly helpful for creating awareness of possible pitfalls and problems that may arise later in the process. Early planning helps a PI to prepare for such obstacles and ideally, to obviate them.</a:t>
            </a:r>
          </a:p>
          <a:p>
            <a:pPr defTabSz="908091"/>
            <a:endParaRPr lang="en-US" baseline="0" dirty="0" smtClean="0"/>
          </a:p>
          <a:p>
            <a:pPr defTabSz="908091"/>
            <a:r>
              <a:rPr lang="en-US" baseline="0" dirty="0" smtClean="0"/>
              <a:t>The model encourages investigators to consider relevant stakeholder groups from the onset of the project. Stakeholders may include people with disabilities, caregivers, product purchasers, manufacturing partners, or subject matter experts in the field. Their input can then be used to shape a product or service that will have value and meet the needs of not only the end users, but also of any intermediate stakeholders who can influence the success of a project. </a:t>
            </a:r>
          </a:p>
          <a:p>
            <a:pPr defTabSz="908091">
              <a:defRPr/>
            </a:pPr>
            <a:endParaRPr lang="en-US" baseline="0" dirty="0" smtClean="0"/>
          </a:p>
          <a:p>
            <a:r>
              <a:rPr lang="en-US" dirty="0" smtClean="0"/>
              <a:t>In</a:t>
            </a:r>
            <a:r>
              <a:rPr lang="en-US" baseline="0" dirty="0" smtClean="0"/>
              <a:t> terms of structure, t</a:t>
            </a:r>
            <a:r>
              <a:rPr lang="en-US" dirty="0" smtClean="0"/>
              <a:t>he </a:t>
            </a:r>
            <a:r>
              <a:rPr lang="en-US" dirty="0" err="1" smtClean="0"/>
              <a:t>NtK</a:t>
            </a:r>
            <a:r>
              <a:rPr lang="en-US" dirty="0" smtClean="0"/>
              <a:t> model uses a stage-gate</a:t>
            </a:r>
            <a:r>
              <a:rPr lang="en-US" baseline="0" dirty="0" smtClean="0"/>
              <a:t> format. This format was popularized by Cooper and </a:t>
            </a:r>
            <a:r>
              <a:rPr lang="en-US" baseline="0" dirty="0" err="1" smtClean="0"/>
              <a:t>Edgett</a:t>
            </a:r>
            <a:r>
              <a:rPr lang="en-US" baseline="0" dirty="0" smtClean="0"/>
              <a:t>, who are well-known in the fields of new product development and project management. Note that stage-gate models can (and should!) be customized to match an organization’s goals and capabilities- for example, many stages and steps may take place concurrently, and some steps are performed earlier than others in a stage. </a:t>
            </a:r>
          </a:p>
          <a:p>
            <a:endParaRPr lang="en-US" baseline="0" dirty="0" smtClean="0"/>
          </a:p>
          <a:p>
            <a:r>
              <a:rPr lang="en-US" baseline="0" dirty="0" smtClean="0"/>
              <a:t>A special note on gates- to paraphrase the famous rapper, Ice Cube, “You better check yourself before you wreck yourself.” Gates represent important opportunities for self-checks where an investigator can reflect upon progress and identify any internal or external changes that may make it wise to tweak a project’s path or discontinue a project altogether. Though it may be difficult for any investigator to abandon a project into which they have poured a great deal of effort, throwing good money after bad rarely produces desirable results. Particularly when involved in long-term projects, an investigator is wise to keep abreast of environmental changes- depending on the product or service being developed, the relevant environment may include laws and regulations; standards; changes in target market segments such as new buying habits or the increase or decrease of a population; or the introduction of new technology that renders the on-going project obsolete before it is completed. Ideally, an organization is keeping pace with such changes as they happen. However, gates present an opportunity to reflect upon what has been going on before making commitments to make increasingly larger investments as a project continues on.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25</a:t>
            </a:fld>
            <a:endParaRPr lang="en-US" dirty="0"/>
          </a:p>
        </p:txBody>
      </p:sp>
    </p:spTree>
    <p:extLst>
      <p:ext uri="{BB962C8B-B14F-4D97-AF65-F5344CB8AC3E}">
        <p14:creationId xmlns:p14="http://schemas.microsoft.com/office/powerpoint/2010/main" val="349257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dirty="0" smtClean="0">
                <a:ea typeface="ＭＳ Ｐゴシック" pitchFamily="-108" charset="-128"/>
                <a:cs typeface="ＭＳ Ｐゴシック" pitchFamily="-108" charset="-128"/>
              </a:rPr>
              <a:t>Now I would like</a:t>
            </a:r>
            <a:r>
              <a:rPr lang="en-US" baseline="0" dirty="0" smtClean="0">
                <a:ea typeface="ＭＳ Ｐゴシック" pitchFamily="-108" charset="-128"/>
                <a:cs typeface="ＭＳ Ｐゴシック" pitchFamily="-108" charset="-128"/>
              </a:rPr>
              <a:t> to introduce you to the material you will find on the KT4TT knowledgebase website. O</a:t>
            </a:r>
            <a:r>
              <a:rPr lang="en-US" dirty="0" smtClean="0">
                <a:ea typeface="ＭＳ Ｐゴシック" pitchFamily="-108" charset="-128"/>
                <a:cs typeface="ＭＳ Ｐゴシック" pitchFamily="-108" charset="-128"/>
              </a:rPr>
              <a:t>n </a:t>
            </a:r>
            <a:r>
              <a:rPr lang="en-US" dirty="0">
                <a:ea typeface="ＭＳ Ｐゴシック" pitchFamily="-108" charset="-128"/>
                <a:cs typeface="ＭＳ Ｐゴシック" pitchFamily="-108" charset="-128"/>
              </a:rPr>
              <a:t>this slide, I have placed a screenshot of the webpage that is available at the following address: http://kt4tt.buffalo.edu/knowledgebase</a:t>
            </a:r>
          </a:p>
          <a:p>
            <a:endParaRPr lang="en-US" dirty="0">
              <a:ea typeface="ＭＳ Ｐゴシック" pitchFamily="-108" charset="-128"/>
              <a:cs typeface="ＭＳ Ｐゴシック" pitchFamily="-108" charset="-128"/>
            </a:endParaRPr>
          </a:p>
          <a:p>
            <a:r>
              <a:rPr lang="en-US" dirty="0">
                <a:ea typeface="ＭＳ Ｐゴシック" pitchFamily="-108" charset="-128"/>
                <a:cs typeface="ＭＳ Ｐゴシック" pitchFamily="-108" charset="-128"/>
              </a:rPr>
              <a:t>The Knowledge base content is located in the middle of the page, and begins with a welcome paragraph. Under this text, there are three links, which I have highlighted in a yellow box. From this page, you can view the model, search the evidence base, or provide feedback to us regarding the website, model or findings. </a:t>
            </a:r>
            <a:endParaRPr lang="en-US" dirty="0" smtClean="0">
              <a:ea typeface="ＭＳ Ｐゴシック" pitchFamily="-108" charset="-128"/>
              <a:cs typeface="ＭＳ Ｐゴシック" pitchFamily="-108" charset="-128"/>
            </a:endParaRPr>
          </a:p>
          <a:p>
            <a:endParaRPr lang="en-US" dirty="0">
              <a:ea typeface="ＭＳ Ｐゴシック" pitchFamily="-108" charset="-128"/>
              <a:cs typeface="ＭＳ Ｐゴシック" pitchFamily="-108" charset="-128"/>
            </a:endParaRPr>
          </a:p>
          <a:p>
            <a:r>
              <a:rPr lang="en-US" dirty="0">
                <a:ea typeface="ＭＳ Ｐゴシック" pitchFamily="-108" charset="-128"/>
                <a:cs typeface="ＭＳ Ｐゴシック" pitchFamily="-108" charset="-128"/>
              </a:rPr>
              <a:t>We are always interested in improving our tools so that they may better serve our target audience. Please let us know if you encounter any problems in using the Knowledge base or if you have suggestions for improving upon it! </a:t>
            </a:r>
          </a:p>
          <a:p>
            <a:r>
              <a:rPr lang="en-US" dirty="0">
                <a:ea typeface="ＭＳ Ｐゴシック" pitchFamily="-108" charset="-128"/>
                <a:cs typeface="ＭＳ Ｐゴシック" pitchFamily="-108" charset="-128"/>
              </a:rPr>
              <a:t> </a:t>
            </a:r>
          </a:p>
          <a:p>
            <a:r>
              <a:rPr lang="en-US" dirty="0" smtClean="0">
                <a:ea typeface="ＭＳ Ｐゴシック" pitchFamily="-108" charset="-128"/>
                <a:cs typeface="ＭＳ Ｐゴシック" pitchFamily="-108" charset="-128"/>
              </a:rPr>
              <a:t>Moving on</a:t>
            </a:r>
            <a:r>
              <a:rPr lang="en-US" baseline="0" dirty="0" smtClean="0">
                <a:ea typeface="ＭＳ Ｐゴシック" pitchFamily="-108" charset="-128"/>
                <a:cs typeface="ＭＳ Ｐゴシック" pitchFamily="-108" charset="-128"/>
              </a:rPr>
              <a:t> from here, let’s say we’ve clicked the link for </a:t>
            </a:r>
            <a:r>
              <a:rPr lang="en-US" dirty="0" smtClean="0">
                <a:ea typeface="ＭＳ Ｐゴシック" pitchFamily="-108" charset="-128"/>
                <a:cs typeface="ＭＳ Ｐゴシック" pitchFamily="-108" charset="-128"/>
              </a:rPr>
              <a:t>“View </a:t>
            </a:r>
            <a:r>
              <a:rPr lang="en-US" dirty="0">
                <a:ea typeface="ＭＳ Ｐゴシック" pitchFamily="-108" charset="-128"/>
                <a:cs typeface="ＭＳ Ｐゴシック" pitchFamily="-108" charset="-128"/>
              </a:rPr>
              <a:t>the model”. </a:t>
            </a:r>
          </a:p>
          <a:p>
            <a:endParaRPr lang="en-US" dirty="0">
              <a:ea typeface="ＭＳ Ｐゴシック" pitchFamily="-108" charset="-128"/>
              <a:cs typeface="ＭＳ Ｐゴシック" pitchFamily="-108" charset="-128"/>
            </a:endParaRPr>
          </a:p>
          <a:p>
            <a:endParaRPr lang="en-US" dirty="0" smtClean="0">
              <a:ea typeface="ＭＳ Ｐゴシック" pitchFamily="-107"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2A9BB86C-C939-4A04-932E-4F6C277B484E}" type="slidenum">
              <a:rPr lang="en-US"/>
              <a:pPr/>
              <a:t>26</a:t>
            </a:fld>
            <a:endParaRPr lang="en-US"/>
          </a:p>
        </p:txBody>
      </p:sp>
    </p:spTree>
    <p:extLst>
      <p:ext uri="{BB962C8B-B14F-4D97-AF65-F5344CB8AC3E}">
        <p14:creationId xmlns:p14="http://schemas.microsoft.com/office/powerpoint/2010/main" val="93257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dirty="0" smtClean="0">
                <a:ea typeface="ＭＳ Ｐゴシック" pitchFamily="-108" charset="-128"/>
                <a:cs typeface="ＭＳ Ｐゴシック" pitchFamily="-108" charset="-128"/>
              </a:rPr>
              <a:t>When you arrive at the model page steps and tips will not be visible</a:t>
            </a:r>
            <a:r>
              <a:rPr lang="en-US" baseline="0" dirty="0" smtClean="0">
                <a:ea typeface="ＭＳ Ｐゴシック" pitchFamily="-108" charset="-128"/>
                <a:cs typeface="ＭＳ Ｐゴシック" pitchFamily="-108" charset="-128"/>
              </a:rPr>
              <a:t>. </a:t>
            </a:r>
          </a:p>
          <a:p>
            <a:endParaRPr lang="en-US" dirty="0" smtClean="0">
              <a:ea typeface="ＭＳ Ｐゴシック" pitchFamily="-108" charset="-128"/>
              <a:cs typeface="ＭＳ Ｐゴシック" pitchFamily="-108" charset="-128"/>
            </a:endParaRPr>
          </a:p>
          <a:p>
            <a:r>
              <a:rPr lang="en-US" dirty="0" smtClean="0">
                <a:ea typeface="ＭＳ Ｐゴシック" pitchFamily="-108" charset="-128"/>
                <a:cs typeface="ＭＳ Ｐゴシック" pitchFamily="-108" charset="-128"/>
              </a:rPr>
              <a:t>Click</a:t>
            </a:r>
            <a:r>
              <a:rPr lang="en-US" baseline="0" dirty="0" smtClean="0">
                <a:ea typeface="ＭＳ Ｐゴシック" pitchFamily="-108" charset="-128"/>
                <a:cs typeface="ＭＳ Ｐゴシック" pitchFamily="-108" charset="-128"/>
              </a:rPr>
              <a:t> links at the top of those columns for view all steps and tips. Once you do so, </a:t>
            </a:r>
            <a:r>
              <a:rPr lang="en-US" dirty="0" smtClean="0">
                <a:ea typeface="ＭＳ Ｐゴシック" pitchFamily="-108" charset="-128"/>
                <a:cs typeface="ＭＳ Ｐゴシック" pitchFamily="-108" charset="-128"/>
              </a:rPr>
              <a:t>the table </a:t>
            </a:r>
            <a:r>
              <a:rPr lang="en-US" dirty="0">
                <a:ea typeface="ＭＳ Ｐゴシック" pitchFamily="-108" charset="-128"/>
                <a:cs typeface="ＭＳ Ｐゴシック" pitchFamily="-108" charset="-128"/>
              </a:rPr>
              <a:t>now contains much more information, and many, many more links!  Where do we go from here? It depends. Let’s review the different types of links on this page, then we will explore each one in more detail.</a:t>
            </a:r>
          </a:p>
          <a:p>
            <a:endParaRPr lang="en-US" dirty="0">
              <a:ea typeface="ＭＳ Ｐゴシック" pitchFamily="-108" charset="-128"/>
              <a:cs typeface="ＭＳ Ｐゴシック" pitchFamily="-108" charset="-128"/>
            </a:endParaRPr>
          </a:p>
          <a:p>
            <a:r>
              <a:rPr lang="en-US" dirty="0">
                <a:ea typeface="ＭＳ Ｐゴシック" pitchFamily="-108" charset="-128"/>
                <a:cs typeface="ＭＳ Ｐゴシック" pitchFamily="-108" charset="-128"/>
              </a:rPr>
              <a:t>I have placed a yellow arrow on the upper left portion of the table. It points to linked text just above the picture of a device that says: “Pill crusher example”. Click on the words to review examples related to the stages. At this time, we have only completed examples for the first three stages. However, more examples are under development and will be posted to the model as they become available. </a:t>
            </a:r>
          </a:p>
          <a:p>
            <a:endParaRPr lang="en-US" dirty="0" smtClean="0">
              <a:ea typeface="ＭＳ Ｐゴシック" pitchFamily="-108" charset="-128"/>
              <a:cs typeface="ＭＳ Ｐゴシック" pitchFamily="-108" charset="-128"/>
            </a:endParaRPr>
          </a:p>
          <a:p>
            <a:r>
              <a:rPr lang="en-US" dirty="0" smtClean="0">
                <a:ea typeface="ＭＳ Ｐゴシック" pitchFamily="-108" charset="-128"/>
                <a:cs typeface="ＭＳ Ｐゴシック" pitchFamily="-108" charset="-128"/>
              </a:rPr>
              <a:t>Moving </a:t>
            </a:r>
            <a:r>
              <a:rPr lang="en-US" dirty="0">
                <a:ea typeface="ＭＳ Ｐゴシック" pitchFamily="-108" charset="-128"/>
                <a:cs typeface="ＭＳ Ｐゴシック" pitchFamily="-108" charset="-128"/>
              </a:rPr>
              <a:t>downward in the stages column, I have placed a blue arrow pointing to a link for Supporting Evidence. Supporting evidence links are present for all stages, gates, steps and tips that have associated findings. You’ll notice that some steps and tips do not currently have any supporting evidence. These areas have been noted and will be explored in future work. </a:t>
            </a:r>
          </a:p>
          <a:p>
            <a:endParaRPr lang="en-US" dirty="0">
              <a:ea typeface="ＭＳ Ｐゴシック" pitchFamily="-108" charset="-128"/>
              <a:cs typeface="ＭＳ Ｐゴシック" pitchFamily="-108" charset="-128"/>
            </a:endParaRPr>
          </a:p>
          <a:p>
            <a:r>
              <a:rPr lang="en-US" dirty="0">
                <a:ea typeface="ＭＳ Ｐゴシック" pitchFamily="-108" charset="-128"/>
                <a:cs typeface="ＭＳ Ｐゴシック" pitchFamily="-108" charset="-128"/>
              </a:rPr>
              <a:t>Finally, there is a red arrow pointing to a hyperlinked word that has been defined in a glossary. Click on the word to view a pop up window containing the full glossary.  </a:t>
            </a:r>
          </a:p>
          <a:p>
            <a:pPr>
              <a:lnSpc>
                <a:spcPct val="90000"/>
              </a:lnSpc>
            </a:pPr>
            <a:endParaRPr lang="en-US" dirty="0" smtClean="0">
              <a:ea typeface="ＭＳ Ｐゴシック" pitchFamily="-107"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BBCEC2F2-B5C9-460F-A293-38E335F42146}" type="slidenum">
              <a:rPr lang="en-US"/>
              <a:pPr/>
              <a:t>27</a:t>
            </a:fld>
            <a:endParaRPr lang="en-US"/>
          </a:p>
        </p:txBody>
      </p:sp>
    </p:spTree>
    <p:extLst>
      <p:ext uri="{BB962C8B-B14F-4D97-AF65-F5344CB8AC3E}">
        <p14:creationId xmlns:p14="http://schemas.microsoft.com/office/powerpoint/2010/main" val="402658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normAutofit lnSpcReduction="10000"/>
          </a:bodyPr>
          <a:lstStyle/>
          <a:p>
            <a:r>
              <a:rPr lang="en-US" dirty="0" smtClean="0">
                <a:ea typeface="ＭＳ Ｐゴシック" pitchFamily="-108" charset="-128"/>
                <a:cs typeface="ＭＳ Ｐゴシック" pitchFamily="-108" charset="-128"/>
              </a:rPr>
              <a:t>The example and glossary</a:t>
            </a:r>
            <a:r>
              <a:rPr lang="en-US" baseline="0" dirty="0" smtClean="0">
                <a:ea typeface="ＭＳ Ｐゴシック" pitchFamily="-108" charset="-128"/>
                <a:cs typeface="ＭＳ Ｐゴシック" pitchFamily="-108" charset="-128"/>
              </a:rPr>
              <a:t> links are relatively straight-forward.  However, you may be wondering what you will find on the supporting evidence links. </a:t>
            </a:r>
          </a:p>
          <a:p>
            <a:endParaRPr lang="en-US" baseline="0" dirty="0" smtClean="0">
              <a:ea typeface="ＭＳ Ｐゴシック" pitchFamily="-108" charset="-128"/>
              <a:cs typeface="ＭＳ Ｐゴシック" pitchFamily="-108" charset="-128"/>
            </a:endParaRPr>
          </a:p>
          <a:p>
            <a:r>
              <a:rPr lang="en-US" dirty="0" smtClean="0">
                <a:ea typeface="ＭＳ Ｐゴシック" pitchFamily="-108" charset="-128"/>
                <a:cs typeface="ＭＳ Ｐゴシック" pitchFamily="-108" charset="-128"/>
              </a:rPr>
              <a:t>In order to substantiate</a:t>
            </a:r>
            <a:r>
              <a:rPr lang="en-US" baseline="0" dirty="0" smtClean="0">
                <a:ea typeface="ＭＳ Ｐゴシック" pitchFamily="-108" charset="-128"/>
                <a:cs typeface="ＭＳ Ｐゴシック" pitchFamily="-108" charset="-128"/>
              </a:rPr>
              <a:t> and give operational detail to the </a:t>
            </a:r>
            <a:r>
              <a:rPr lang="en-US" baseline="0" dirty="0" err="1" smtClean="0">
                <a:ea typeface="ＭＳ Ｐゴシック" pitchFamily="-108" charset="-128"/>
                <a:cs typeface="ＭＳ Ｐゴシック" pitchFamily="-108" charset="-128"/>
              </a:rPr>
              <a:t>NtK</a:t>
            </a:r>
            <a:r>
              <a:rPr lang="en-US" baseline="0" dirty="0" smtClean="0">
                <a:ea typeface="ＭＳ Ｐゴシック" pitchFamily="-108" charset="-128"/>
                <a:cs typeface="ＭＳ Ｐゴシック" pitchFamily="-108" charset="-128"/>
              </a:rPr>
              <a:t> model, we have conducted a literature review of approximately 200 pieces of literature relate to new product development. Over 1000 individual findings were extracted from these papers, and classified by their most appropriate placement within the model. The links for supporting evidence contain the raw data extracted from each piece of literature, as well as data resulting from a secondary analysis of those findings. </a:t>
            </a:r>
            <a:endParaRPr lang="en-US" dirty="0" smtClean="0">
              <a:ea typeface="ＭＳ Ｐゴシック" pitchFamily="-108" charset="-128"/>
              <a:cs typeface="ＭＳ Ｐゴシック" pitchFamily="-108" charset="-128"/>
            </a:endParaRPr>
          </a:p>
          <a:p>
            <a:endParaRPr lang="en-US" dirty="0" smtClean="0">
              <a:ea typeface="ＭＳ Ｐゴシック" pitchFamily="-108" charset="-128"/>
              <a:cs typeface="ＭＳ Ｐゴシック" pitchFamily="-108" charset="-128"/>
            </a:endParaRPr>
          </a:p>
          <a:p>
            <a:r>
              <a:rPr lang="en-US" dirty="0" smtClean="0">
                <a:ea typeface="ＭＳ Ｐゴシック" pitchFamily="-108" charset="-128"/>
                <a:cs typeface="ＭＳ Ｐゴシック" pitchFamily="-108" charset="-128"/>
              </a:rPr>
              <a:t>Knowledge </a:t>
            </a:r>
            <a:r>
              <a:rPr lang="en-US" dirty="0">
                <a:ea typeface="ＭＳ Ｐゴシック" pitchFamily="-108" charset="-128"/>
                <a:cs typeface="ＭＳ Ｐゴシック" pitchFamily="-108" charset="-128"/>
              </a:rPr>
              <a:t>base users should be aware that the content available through the links for supporting evidence differs from one category to another. All findings for each stage are being sorted and grouped according to themes that emerge as the data is reviewed. A listing of citations related to each theme is provided, along wish a summary of all findings. </a:t>
            </a:r>
          </a:p>
          <a:p>
            <a:endParaRPr lang="en-US" dirty="0">
              <a:ea typeface="ＭＳ Ｐゴシック" pitchFamily="-108" charset="-128"/>
              <a:cs typeface="ＭＳ Ｐゴシック" pitchFamily="-108" charset="-128"/>
            </a:endParaRPr>
          </a:p>
          <a:p>
            <a:r>
              <a:rPr lang="en-US" dirty="0">
                <a:ea typeface="ＭＳ Ｐゴシック" pitchFamily="-108" charset="-128"/>
                <a:cs typeface="ＭＳ Ｐゴシック" pitchFamily="-108" charset="-128"/>
              </a:rPr>
              <a:t>Early attempts to identify themes for steps and tips were not fruitful because there simply was not enough data to create meaningful groupings of findings. However, when reviewing findings at the step and tip level, a number of tools that could aid with step and tip implementation were identified. Tools are the first item detailed in the supporting evidence links for steps and tips, followed by citations,  and then findings. </a:t>
            </a:r>
          </a:p>
          <a:p>
            <a:endParaRPr lang="en-US" dirty="0">
              <a:ea typeface="ＭＳ Ｐゴシック" pitchFamily="-108" charset="-128"/>
              <a:cs typeface="ＭＳ Ｐゴシック" pitchFamily="-108" charset="-128"/>
            </a:endParaRPr>
          </a:p>
          <a:p>
            <a:r>
              <a:rPr lang="en-US" dirty="0" smtClean="0">
                <a:ea typeface="ＭＳ Ｐゴシック" pitchFamily="-108" charset="-128"/>
                <a:cs typeface="ＭＳ Ｐゴシック" pitchFamily="-108" charset="-128"/>
              </a:rPr>
              <a:t>New </a:t>
            </a:r>
            <a:r>
              <a:rPr lang="en-US" dirty="0">
                <a:ea typeface="ＭＳ Ｐゴシック" pitchFamily="-108" charset="-128"/>
                <a:cs typeface="ＭＳ Ｐゴシック" pitchFamily="-108" charset="-128"/>
              </a:rPr>
              <a:t>information </a:t>
            </a:r>
            <a:r>
              <a:rPr lang="en-US" dirty="0" smtClean="0">
                <a:ea typeface="ＭＳ Ｐゴシック" pitchFamily="-108" charset="-128"/>
                <a:cs typeface="ＭＳ Ｐゴシック" pitchFamily="-108" charset="-128"/>
              </a:rPr>
              <a:t>is</a:t>
            </a:r>
            <a:r>
              <a:rPr lang="en-US" baseline="0" dirty="0" smtClean="0">
                <a:ea typeface="ＭＳ Ｐゴシック" pitchFamily="-108" charset="-128"/>
                <a:cs typeface="ＭＳ Ｐゴシック" pitchFamily="-108" charset="-128"/>
              </a:rPr>
              <a:t> presently</a:t>
            </a:r>
            <a:r>
              <a:rPr lang="en-US" dirty="0" smtClean="0">
                <a:ea typeface="ＭＳ Ｐゴシック" pitchFamily="-108" charset="-128"/>
                <a:cs typeface="ＭＳ Ｐゴシック" pitchFamily="-108" charset="-128"/>
              </a:rPr>
              <a:t> being </a:t>
            </a:r>
            <a:r>
              <a:rPr lang="en-US" dirty="0">
                <a:ea typeface="ＭＳ Ｐゴシック" pitchFamily="-108" charset="-128"/>
                <a:cs typeface="ＭＳ Ｐゴシック" pitchFamily="-108" charset="-128"/>
              </a:rPr>
              <a:t>posted as it becomes </a:t>
            </a:r>
            <a:r>
              <a:rPr lang="en-US" dirty="0" smtClean="0">
                <a:ea typeface="ＭＳ Ｐゴシック" pitchFamily="-108" charset="-128"/>
                <a:cs typeface="ＭＳ Ｐゴシック" pitchFamily="-108" charset="-128"/>
              </a:rPr>
              <a:t>available, and a side project has been initiated to expand the tools section</a:t>
            </a:r>
            <a:r>
              <a:rPr lang="en-US" baseline="0" dirty="0" smtClean="0">
                <a:ea typeface="ＭＳ Ｐゴシック" pitchFamily="-108" charset="-128"/>
                <a:cs typeface="ＭＳ Ｐゴシック" pitchFamily="-108" charset="-128"/>
              </a:rPr>
              <a:t> of the supporting evidence. </a:t>
            </a:r>
          </a:p>
          <a:p>
            <a:endParaRPr lang="en-US" baseline="0" dirty="0" smtClean="0">
              <a:ea typeface="ＭＳ Ｐゴシック" pitchFamily="-108" charset="-128"/>
              <a:cs typeface="ＭＳ Ｐゴシック" pitchFamily="-108" charset="-128"/>
            </a:endParaRPr>
          </a:p>
          <a:p>
            <a:endParaRPr lang="en-US" dirty="0">
              <a:ea typeface="ＭＳ Ｐゴシック" pitchFamily="-108" charset="-128"/>
              <a:cs typeface="ＭＳ Ｐゴシック" pitchFamily="-108" charset="-128"/>
            </a:endParaRPr>
          </a:p>
          <a:p>
            <a:endParaRPr lang="en-US" sz="1400" dirty="0">
              <a:ea typeface="ＭＳ Ｐゴシック" pitchFamily="-107"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251B90E0-1D8B-49BB-BCE8-EF2E9F3898C4}" type="slidenum">
              <a:rPr lang="en-US"/>
              <a:pPr/>
              <a:t>28</a:t>
            </a:fld>
            <a:endParaRPr lang="en-US"/>
          </a:p>
        </p:txBody>
      </p:sp>
    </p:spTree>
    <p:extLst>
      <p:ext uri="{BB962C8B-B14F-4D97-AF65-F5344CB8AC3E}">
        <p14:creationId xmlns:p14="http://schemas.microsoft.com/office/powerpoint/2010/main" val="85094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DD1EE9-0D43-47E8-9223-B271712A1822}" type="slidenum">
              <a:rPr lang="en-US"/>
              <a:pPr>
                <a:defRPr/>
              </a:pPr>
              <a:t>‹#›</a:t>
            </a:fld>
            <a:endParaRPr lang="en-US"/>
          </a:p>
        </p:txBody>
      </p:sp>
    </p:spTree>
    <p:extLst>
      <p:ext uri="{BB962C8B-B14F-4D97-AF65-F5344CB8AC3E}">
        <p14:creationId xmlns:p14="http://schemas.microsoft.com/office/powerpoint/2010/main" val="2114075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3B434-01AE-4249-A135-664B00F5D164}" type="slidenum">
              <a:rPr lang="en-US"/>
              <a:pPr>
                <a:defRPr/>
              </a:pPr>
              <a:t>‹#›</a:t>
            </a:fld>
            <a:endParaRPr lang="en-US"/>
          </a:p>
        </p:txBody>
      </p:sp>
    </p:spTree>
    <p:extLst>
      <p:ext uri="{BB962C8B-B14F-4D97-AF65-F5344CB8AC3E}">
        <p14:creationId xmlns:p14="http://schemas.microsoft.com/office/powerpoint/2010/main" val="1875989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FC318F-E589-4CBA-8DDE-14648B3B17FA}" type="slidenum">
              <a:rPr lang="en-US"/>
              <a:pPr>
                <a:defRPr/>
              </a:pPr>
              <a:t>‹#›</a:t>
            </a:fld>
            <a:endParaRPr lang="en-US"/>
          </a:p>
        </p:txBody>
      </p:sp>
    </p:spTree>
    <p:extLst>
      <p:ext uri="{BB962C8B-B14F-4D97-AF65-F5344CB8AC3E}">
        <p14:creationId xmlns:p14="http://schemas.microsoft.com/office/powerpoint/2010/main" val="2013613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EEC0E4-9C25-4B41-AE83-0ABC0AE94B6E}" type="slidenum">
              <a:rPr lang="en-US"/>
              <a:pPr>
                <a:defRPr/>
              </a:pPr>
              <a:t>‹#›</a:t>
            </a:fld>
            <a:endParaRPr lang="en-US"/>
          </a:p>
        </p:txBody>
      </p:sp>
    </p:spTree>
    <p:extLst>
      <p:ext uri="{BB962C8B-B14F-4D97-AF65-F5344CB8AC3E}">
        <p14:creationId xmlns:p14="http://schemas.microsoft.com/office/powerpoint/2010/main" val="238369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8A9E7C-CB4D-41D1-B643-9D7644273863}" type="slidenum">
              <a:rPr lang="en-US"/>
              <a:pPr>
                <a:defRPr/>
              </a:pPr>
              <a:t>‹#›</a:t>
            </a:fld>
            <a:endParaRPr lang="en-US"/>
          </a:p>
        </p:txBody>
      </p:sp>
    </p:spTree>
    <p:extLst>
      <p:ext uri="{BB962C8B-B14F-4D97-AF65-F5344CB8AC3E}">
        <p14:creationId xmlns:p14="http://schemas.microsoft.com/office/powerpoint/2010/main" val="40853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978ECF-FE31-4C47-BF4B-D49A18CE9FAD}" type="slidenum">
              <a:rPr lang="en-US"/>
              <a:pPr>
                <a:defRPr/>
              </a:pPr>
              <a:t>‹#›</a:t>
            </a:fld>
            <a:endParaRPr lang="en-US"/>
          </a:p>
        </p:txBody>
      </p:sp>
    </p:spTree>
    <p:extLst>
      <p:ext uri="{BB962C8B-B14F-4D97-AF65-F5344CB8AC3E}">
        <p14:creationId xmlns:p14="http://schemas.microsoft.com/office/powerpoint/2010/main" val="2675694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01D52F-0F9D-4AB2-AE23-A6E1A37985DA}" type="slidenum">
              <a:rPr lang="en-US"/>
              <a:pPr>
                <a:defRPr/>
              </a:pPr>
              <a:t>‹#›</a:t>
            </a:fld>
            <a:endParaRPr lang="en-US"/>
          </a:p>
        </p:txBody>
      </p:sp>
    </p:spTree>
    <p:extLst>
      <p:ext uri="{BB962C8B-B14F-4D97-AF65-F5344CB8AC3E}">
        <p14:creationId xmlns:p14="http://schemas.microsoft.com/office/powerpoint/2010/main" val="163134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BACC07-8F96-4ACF-8C7D-95E6A355C023}" type="slidenum">
              <a:rPr lang="en-US"/>
              <a:pPr>
                <a:defRPr/>
              </a:pPr>
              <a:t>‹#›</a:t>
            </a:fld>
            <a:endParaRPr lang="en-US"/>
          </a:p>
        </p:txBody>
      </p:sp>
    </p:spTree>
    <p:extLst>
      <p:ext uri="{BB962C8B-B14F-4D97-AF65-F5344CB8AC3E}">
        <p14:creationId xmlns:p14="http://schemas.microsoft.com/office/powerpoint/2010/main" val="428642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7038ED-FB34-4E84-94C1-80FD39DECC37}" type="slidenum">
              <a:rPr lang="en-US"/>
              <a:pPr>
                <a:defRPr/>
              </a:pPr>
              <a:t>‹#›</a:t>
            </a:fld>
            <a:endParaRPr lang="en-US"/>
          </a:p>
        </p:txBody>
      </p:sp>
    </p:spTree>
    <p:extLst>
      <p:ext uri="{BB962C8B-B14F-4D97-AF65-F5344CB8AC3E}">
        <p14:creationId xmlns:p14="http://schemas.microsoft.com/office/powerpoint/2010/main" val="271188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68AC0D-D91A-40BC-A4C6-6B1E9D0B7C49}" type="slidenum">
              <a:rPr lang="en-US"/>
              <a:pPr>
                <a:defRPr/>
              </a:pPr>
              <a:t>‹#›</a:t>
            </a:fld>
            <a:endParaRPr lang="en-US"/>
          </a:p>
        </p:txBody>
      </p:sp>
    </p:spTree>
    <p:extLst>
      <p:ext uri="{BB962C8B-B14F-4D97-AF65-F5344CB8AC3E}">
        <p14:creationId xmlns:p14="http://schemas.microsoft.com/office/powerpoint/2010/main" val="1909530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4AB1B5-DA1C-48FE-8CF1-119D718077FA}" type="slidenum">
              <a:rPr lang="en-US"/>
              <a:pPr>
                <a:defRPr/>
              </a:pPr>
              <a:t>‹#›</a:t>
            </a:fld>
            <a:endParaRPr lang="en-US"/>
          </a:p>
        </p:txBody>
      </p:sp>
    </p:spTree>
    <p:extLst>
      <p:ext uri="{BB962C8B-B14F-4D97-AF65-F5344CB8AC3E}">
        <p14:creationId xmlns:p14="http://schemas.microsoft.com/office/powerpoint/2010/main" val="134525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22FC86-8EBD-4FA4-B8E0-EAEB7040C073}" type="slidenum">
              <a:rPr lang="en-US"/>
              <a:pPr>
                <a:defRPr/>
              </a:pPr>
              <a:t>‹#›</a:t>
            </a:fld>
            <a:endParaRPr lang="en-US"/>
          </a:p>
        </p:txBody>
      </p:sp>
    </p:spTree>
    <p:extLst>
      <p:ext uri="{BB962C8B-B14F-4D97-AF65-F5344CB8AC3E}">
        <p14:creationId xmlns:p14="http://schemas.microsoft.com/office/powerpoint/2010/main" val="1053607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47D7C6-0E23-4EA6-BFFB-C73778FD26BE}" type="slidenum">
              <a:rPr lang="en-US"/>
              <a:pPr>
                <a:defRPr/>
              </a:pPr>
              <a:t>‹#›</a:t>
            </a:fld>
            <a:endParaRPr lang="en-US"/>
          </a:p>
        </p:txBody>
      </p:sp>
    </p:spTree>
    <p:extLst>
      <p:ext uri="{BB962C8B-B14F-4D97-AF65-F5344CB8AC3E}">
        <p14:creationId xmlns:p14="http://schemas.microsoft.com/office/powerpoint/2010/main" val="49567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itile slide">
    <p:spTree>
      <p:nvGrpSpPr>
        <p:cNvPr id="1" name=""/>
        <p:cNvGrpSpPr/>
        <p:nvPr/>
      </p:nvGrpSpPr>
      <p:grpSpPr>
        <a:xfrm>
          <a:off x="0" y="0"/>
          <a:ext cx="0" cy="0"/>
          <a:chOff x="0" y="0"/>
          <a:chExt cx="0" cy="0"/>
        </a:xfrm>
      </p:grpSpPr>
      <p:pic>
        <p:nvPicPr>
          <p:cNvPr id="6" name="Picture 5" descr="title page.jpg"/>
          <p:cNvPicPr>
            <a:picLocks noChangeAspect="1"/>
          </p:cNvPicPr>
          <p:nvPr userDrawn="1"/>
        </p:nvPicPr>
        <p:blipFill>
          <a:blip r:embed="rId2" cstate="print"/>
          <a:stretch>
            <a:fillRect/>
          </a:stretch>
        </p:blipFill>
        <p:spPr>
          <a:xfrm>
            <a:off x="134470" y="0"/>
            <a:ext cx="8875059"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10" name="Picture 9" descr="template no sine wave.jpg"/>
          <p:cNvPicPr>
            <a:picLocks noChangeAspect="1"/>
          </p:cNvPicPr>
          <p:nvPr userDrawn="1"/>
        </p:nvPicPr>
        <p:blipFill>
          <a:blip r:embed="rId2" cstate="print"/>
          <a:stretch>
            <a:fillRect/>
          </a:stretch>
        </p:blipFill>
        <p:spPr>
          <a:xfrm>
            <a:off x="134470" y="0"/>
            <a:ext cx="8875059" cy="6858000"/>
          </a:xfrm>
          <a:prstGeom prst="rect">
            <a:avLst/>
          </a:prstGeom>
        </p:spPr>
      </p:pic>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1026" name="Picture 6" descr="KT4TT logo med.jpg"/>
          <p:cNvPicPr>
            <a:picLocks noChangeAspect="1"/>
          </p:cNvPicPr>
          <p:nvPr userDrawn="1"/>
        </p:nvPicPr>
        <p:blipFill>
          <a:blip r:embed="rId16" cstate="print"/>
          <a:srcRect/>
          <a:stretch>
            <a:fillRect/>
          </a:stretch>
        </p:blipFill>
        <p:spPr bwMode="auto">
          <a:xfrm>
            <a:off x="381000" y="38100"/>
            <a:ext cx="1295400" cy="7350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BDBEB7A2-0888-4881-AED4-2928B6DF174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862824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ctr" rtl="0" eaLnBrk="0" fontAlgn="base" hangingPunct="0">
        <a:spcBef>
          <a:spcPts val="1200"/>
        </a:spcBef>
        <a:spcAft>
          <a:spcPts val="300"/>
        </a:spcAft>
        <a:defRPr sz="4400" b="1">
          <a:solidFill>
            <a:schemeClr val="tx2"/>
          </a:solidFill>
          <a:latin typeface="+mj-lt"/>
          <a:ea typeface="+mj-ea"/>
          <a:cs typeface="+mj-cs"/>
        </a:defRPr>
      </a:lvl1pPr>
      <a:lvl2pPr algn="ctr" rtl="0" eaLnBrk="0" fontAlgn="base" hangingPunct="0">
        <a:spcBef>
          <a:spcPts val="1200"/>
        </a:spcBef>
        <a:spcAft>
          <a:spcPts val="300"/>
        </a:spcAft>
        <a:defRPr sz="4400" b="1">
          <a:solidFill>
            <a:schemeClr val="tx2"/>
          </a:solidFill>
          <a:latin typeface="Arial" charset="0"/>
        </a:defRPr>
      </a:lvl2pPr>
      <a:lvl3pPr algn="ctr" rtl="0" eaLnBrk="0" fontAlgn="base" hangingPunct="0">
        <a:spcBef>
          <a:spcPts val="1200"/>
        </a:spcBef>
        <a:spcAft>
          <a:spcPts val="300"/>
        </a:spcAft>
        <a:defRPr sz="4400" b="1">
          <a:solidFill>
            <a:schemeClr val="tx2"/>
          </a:solidFill>
          <a:latin typeface="Arial" charset="0"/>
        </a:defRPr>
      </a:lvl3pPr>
      <a:lvl4pPr algn="ctr" rtl="0" eaLnBrk="0" fontAlgn="base" hangingPunct="0">
        <a:spcBef>
          <a:spcPts val="1200"/>
        </a:spcBef>
        <a:spcAft>
          <a:spcPts val="300"/>
        </a:spcAft>
        <a:defRPr sz="4400" b="1">
          <a:solidFill>
            <a:schemeClr val="tx2"/>
          </a:solidFill>
          <a:latin typeface="Arial" charset="0"/>
        </a:defRPr>
      </a:lvl4pPr>
      <a:lvl5pPr algn="ctr" rtl="0" eaLnBrk="0" fontAlgn="base" hangingPunct="0">
        <a:spcBef>
          <a:spcPts val="1200"/>
        </a:spcBef>
        <a:spcAft>
          <a:spcPts val="300"/>
        </a:spcAft>
        <a:defRPr sz="4400" b="1">
          <a:solidFill>
            <a:schemeClr val="tx2"/>
          </a:solidFill>
          <a:latin typeface="Arial" charset="0"/>
        </a:defRPr>
      </a:lvl5pPr>
      <a:lvl6pPr marL="457200" algn="ctr" rtl="0" fontAlgn="base">
        <a:spcBef>
          <a:spcPts val="1200"/>
        </a:spcBef>
        <a:spcAft>
          <a:spcPts val="300"/>
        </a:spcAft>
        <a:defRPr sz="4400" b="1">
          <a:solidFill>
            <a:schemeClr val="tx2"/>
          </a:solidFill>
          <a:latin typeface="Arial" charset="0"/>
        </a:defRPr>
      </a:lvl6pPr>
      <a:lvl7pPr marL="914400" algn="ctr" rtl="0" fontAlgn="base">
        <a:spcBef>
          <a:spcPts val="1200"/>
        </a:spcBef>
        <a:spcAft>
          <a:spcPts val="300"/>
        </a:spcAft>
        <a:defRPr sz="4400" b="1">
          <a:solidFill>
            <a:schemeClr val="tx2"/>
          </a:solidFill>
          <a:latin typeface="Arial" charset="0"/>
        </a:defRPr>
      </a:lvl7pPr>
      <a:lvl8pPr marL="1371600" algn="ctr" rtl="0" fontAlgn="base">
        <a:spcBef>
          <a:spcPts val="1200"/>
        </a:spcBef>
        <a:spcAft>
          <a:spcPts val="300"/>
        </a:spcAft>
        <a:defRPr sz="4400" b="1">
          <a:solidFill>
            <a:schemeClr val="tx2"/>
          </a:solidFill>
          <a:latin typeface="Arial" charset="0"/>
        </a:defRPr>
      </a:lvl8pPr>
      <a:lvl9pPr marL="1828800" algn="ctr" rtl="0" fontAlgn="base">
        <a:spcBef>
          <a:spcPts val="1200"/>
        </a:spcBef>
        <a:spcAft>
          <a:spcPts val="300"/>
        </a:spcAft>
        <a:defRPr sz="4400" b="1">
          <a:solidFill>
            <a:schemeClr val="tx2"/>
          </a:solidFill>
          <a:latin typeface="Arial" charset="0"/>
        </a:defRPr>
      </a:lvl9pPr>
    </p:titleStyle>
    <p:bodyStyle>
      <a:lvl1pPr marL="342900" indent="-342900" algn="l" rtl="0" eaLnBrk="0" fontAlgn="base" hangingPunct="0">
        <a:spcBef>
          <a:spcPts val="1200"/>
        </a:spcBef>
        <a:spcAft>
          <a:spcPts val="300"/>
        </a:spcAft>
        <a:buChar char="•"/>
        <a:defRPr sz="3200" b="1" i="1">
          <a:solidFill>
            <a:schemeClr val="tx1"/>
          </a:solidFill>
          <a:latin typeface="+mn-lt"/>
          <a:ea typeface="+mn-ea"/>
          <a:cs typeface="+mn-cs"/>
        </a:defRPr>
      </a:lvl1pPr>
      <a:lvl2pPr marL="742950" indent="-285750" algn="l" rtl="0" eaLnBrk="0" fontAlgn="base" hangingPunct="0">
        <a:spcBef>
          <a:spcPts val="1200"/>
        </a:spcBef>
        <a:spcAft>
          <a:spcPts val="30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www.implementationscience.com/content/5/1/9"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www.t2rerc.buffalo.edu/pubs/training/mod4/PMR%20Module-%202009-%20Sept%2022.pdf"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kt4tt.buffalo.edu/publications/Eval%20Trg%20Module%20-%20a%20resource%20guide.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1143000"/>
            <a:ext cx="8382000" cy="2438400"/>
          </a:xfrm>
        </p:spPr>
        <p:txBody>
          <a:bodyPr/>
          <a:lstStyle/>
          <a:p>
            <a:pPr eaLnBrk="1" hangingPunct="1"/>
            <a:r>
              <a:rPr lang="en-US" sz="40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Winning your next proposal:  </a:t>
            </a:r>
            <a:br>
              <a:rPr lang="en-US" sz="40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40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“Buzz Tactics” to increase the chances of success </a:t>
            </a:r>
            <a:br>
              <a:rPr lang="en-US" sz="40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br>
            <a:endParaRPr lang="en-US" sz="4000" b="0" dirty="0" smtClean="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2051" name="Rectangle 3"/>
          <p:cNvSpPr>
            <a:spLocks noGrp="1" noChangeArrowheads="1"/>
          </p:cNvSpPr>
          <p:nvPr>
            <p:ph type="body" idx="1"/>
          </p:nvPr>
        </p:nvSpPr>
        <p:spPr>
          <a:xfrm>
            <a:off x="457200" y="4191000"/>
            <a:ext cx="8229600" cy="1676400"/>
          </a:xfrm>
        </p:spPr>
        <p:txBody>
          <a:bodyPr/>
          <a:lstStyle/>
          <a:p>
            <a:pPr algn="ctr" eaLnBrk="1" hangingPunct="1">
              <a:buFontTx/>
              <a:buNone/>
            </a:pPr>
            <a:r>
              <a:rPr lang="en-US" sz="2800" i="0" dirty="0" smtClean="0">
                <a:latin typeface="Calibri" pitchFamily="34" charset="0"/>
                <a:cs typeface="Calibri" pitchFamily="34" charset="0"/>
              </a:rPr>
              <a:t>Joseph Lane, Jennifer Flagg, James Leahy</a:t>
            </a:r>
          </a:p>
          <a:p>
            <a:pPr algn="ctr" eaLnBrk="1" hangingPunct="1">
              <a:buFontTx/>
              <a:buNone/>
            </a:pPr>
            <a:r>
              <a:rPr lang="en-US" sz="2400" b="0" i="0" dirty="0" smtClean="0">
                <a:latin typeface="Calibri" pitchFamily="34" charset="0"/>
                <a:cs typeface="Calibri" pitchFamily="34" charset="0"/>
              </a:rPr>
              <a:t>Center on Knowledge Translation for Technology Transfer, University at Buffalo</a:t>
            </a:r>
          </a:p>
          <a:p>
            <a:pPr algn="ctr" eaLnBrk="1" hangingPunct="1">
              <a:buFontTx/>
              <a:buNone/>
            </a:pPr>
            <a:endParaRPr lang="en-US" sz="2000" dirty="0" smtClean="0"/>
          </a:p>
        </p:txBody>
      </p:sp>
    </p:spTree>
    <p:extLst>
      <p:ext uri="{BB962C8B-B14F-4D97-AF65-F5344CB8AC3E}">
        <p14:creationId xmlns:p14="http://schemas.microsoft.com/office/powerpoint/2010/main" val="331203674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3400" y="3276600"/>
            <a:ext cx="8077200" cy="1752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Lane &amp; Flagg (2010)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Implementation Science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hlinkClick r:id="rId2"/>
              </a:rPr>
              <a:t>http://www.implementationscience.com/content/5/1/9</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itle 3"/>
          <p:cNvSpPr>
            <a:spLocks noGrp="1"/>
          </p:cNvSpPr>
          <p:nvPr>
            <p:ph type="title"/>
          </p:nvPr>
        </p:nvSpPr>
        <p:spPr>
          <a:xfrm>
            <a:off x="628650" y="1417637"/>
            <a:ext cx="7886700" cy="1325563"/>
          </a:xfrm>
        </p:spPr>
        <p:txBody>
          <a:bodyPr/>
          <a:lstStyle/>
          <a:p>
            <a:pPr lvl="0">
              <a:defRPr/>
            </a:pPr>
            <a:r>
              <a:rPr lang="en-US" sz="3600" dirty="0">
                <a:solidFill>
                  <a:prstClr val="black"/>
                </a:solidFill>
                <a:ea typeface="+mn-ea"/>
                <a:cs typeface="+mn-cs"/>
              </a:rPr>
              <a:t>“Translating Three States of Knowledge:  Discovery, Invention &amp; Innovation</a:t>
            </a:r>
            <a:r>
              <a:rPr lang="en-US" sz="3600" dirty="0" smtClean="0">
                <a:solidFill>
                  <a:prstClr val="black"/>
                </a:solidFill>
                <a:ea typeface="+mn-ea"/>
                <a:cs typeface="+mn-cs"/>
              </a:rPr>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3048001"/>
            <a:ext cx="8229600" cy="3124200"/>
          </a:xfrm>
          <a:prstGeom prst="rect">
            <a:avLst/>
          </a:prstGeom>
          <a:solidFill>
            <a:schemeClr val="bg1">
              <a:lumMod val="95000"/>
            </a:schemeClr>
          </a:solidFill>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Research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rgbClr val="C00000"/>
                </a:solidFill>
                <a:effectLst/>
                <a:uLnTx/>
                <a:uFillTx/>
                <a:latin typeface="+mn-lt"/>
                <a:ea typeface="+mn-ea"/>
                <a:cs typeface="+mn-cs"/>
              </a:rPr>
              <a:t>Discovery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Translation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Utilization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Development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rgbClr val="C00000"/>
                </a:solidFill>
                <a:effectLst/>
                <a:uLnTx/>
                <a:uFillTx/>
                <a:latin typeface="+mn-lt"/>
                <a:ea typeface="+mn-ea"/>
                <a:cs typeface="+mn-cs"/>
              </a:rPr>
              <a:t>Invention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Transfer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Integration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Production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rgbClr val="C00000"/>
                </a:solidFill>
                <a:effectLst/>
                <a:uLnTx/>
                <a:uFillTx/>
                <a:latin typeface="+mn-lt"/>
                <a:ea typeface="+mn-ea"/>
                <a:cs typeface="+mn-cs"/>
              </a:rPr>
              <a:t>Innovation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Release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Lifecycle ↓</a:t>
            </a:r>
          </a:p>
        </p:txBody>
      </p:sp>
      <p:sp>
        <p:nvSpPr>
          <p:cNvPr id="4" name="Title 3"/>
          <p:cNvSpPr>
            <a:spLocks noGrp="1"/>
          </p:cNvSpPr>
          <p:nvPr>
            <p:ph type="title"/>
          </p:nvPr>
        </p:nvSpPr>
        <p:spPr>
          <a:xfrm>
            <a:off x="628650" y="960437"/>
            <a:ext cx="7886700" cy="1325563"/>
          </a:xfrm>
        </p:spPr>
        <p:txBody>
          <a:bodyPr/>
          <a:lstStyle/>
          <a:p>
            <a:pPr lvl="0">
              <a:defRPr/>
            </a:pPr>
            <a:r>
              <a:rPr lang="en-US" sz="4000" b="1" dirty="0">
                <a:solidFill>
                  <a:srgbClr val="000099"/>
                </a:solidFill>
                <a:effectLst>
                  <a:outerShdw blurRad="38100" dist="38100" dir="2700000" algn="tl">
                    <a:srgbClr val="000000">
                      <a:alpha val="43137"/>
                    </a:srgbClr>
                  </a:outerShdw>
                </a:effectLst>
                <a:ea typeface="+mn-ea"/>
                <a:cs typeface="+mn-cs"/>
              </a:rPr>
              <a:t>Delivering Solutions to Problems Involves Progress Across</a:t>
            </a:r>
            <a:br>
              <a:rPr lang="en-US" sz="4000" b="1" dirty="0">
                <a:solidFill>
                  <a:srgbClr val="000099"/>
                </a:solidFill>
                <a:effectLst>
                  <a:outerShdw blurRad="38100" dist="38100" dir="2700000" algn="tl">
                    <a:srgbClr val="000000">
                      <a:alpha val="43137"/>
                    </a:srgbClr>
                  </a:outerShdw>
                </a:effectLst>
                <a:ea typeface="+mn-ea"/>
                <a:cs typeface="+mn-cs"/>
              </a:rPr>
            </a:br>
            <a:r>
              <a:rPr lang="en-US" sz="4000" b="1" dirty="0">
                <a:solidFill>
                  <a:srgbClr val="000099"/>
                </a:solidFill>
                <a:effectLst>
                  <a:outerShdw blurRad="38100" dist="38100" dir="2700000" algn="tl">
                    <a:srgbClr val="000000">
                      <a:alpha val="43137"/>
                    </a:srgbClr>
                  </a:outerShdw>
                </a:effectLst>
                <a:ea typeface="+mn-ea"/>
                <a:cs typeface="+mn-cs"/>
              </a:rPr>
              <a:t>Three Knowledge States</a:t>
            </a:r>
            <a:br>
              <a:rPr lang="en-US" sz="4000" b="1" dirty="0">
                <a:solidFill>
                  <a:srgbClr val="000099"/>
                </a:solidFill>
                <a:effectLst>
                  <a:outerShdw blurRad="38100" dist="38100" dir="2700000" algn="tl">
                    <a:srgbClr val="000000">
                      <a:alpha val="43137"/>
                    </a:srgbClr>
                  </a:outerShdw>
                </a:effectLst>
                <a:ea typeface="+mn-ea"/>
                <a:cs typeface="+mn-cs"/>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1905000"/>
            <a:ext cx="8229600" cy="46783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Knowledge embodied in three distinct states:  Know role of Research, Development and Production methods in context of project – plan and budget accordingly.</a:t>
            </a:r>
          </a:p>
          <a:p>
            <a:pPr marL="342900" marR="0" lvl="0" indent="-342900" algn="l" defTabSz="914400" rtl="0" eaLnBrk="1" fontAlgn="auto" latinLnBrk="0" hangingPunct="1">
              <a:lnSpc>
                <a:spcPct val="100000"/>
              </a:lnSpc>
              <a:spcBef>
                <a:spcPct val="20000"/>
              </a:spcBef>
              <a:spcAft>
                <a:spcPts val="0"/>
              </a:spcAft>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Initiate with industry engagement: Government and academia projects intended to benefit society fail to cross gaps to becoming market innovations.</a:t>
            </a:r>
          </a:p>
          <a:p>
            <a:pPr marL="342900" marR="0" lvl="0" indent="-342900" algn="l" defTabSz="914400" rtl="0" eaLnBrk="1" fontAlgn="auto" latinLnBrk="0" hangingPunct="1">
              <a:lnSpc>
                <a:spcPct val="100000"/>
              </a:lnSpc>
              <a:spcBef>
                <a:spcPct val="20000"/>
              </a:spcBef>
              <a:spcAft>
                <a:spcPts val="0"/>
              </a:spcAft>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Apply evidence-based framework: Links three methods, communicates knowledge in three states, and integrates key stakeholder who will determine eventual success. </a:t>
            </a:r>
          </a:p>
          <a:p>
            <a:pPr marL="342900" marR="0" lvl="0" indent="-342900" algn="l" defTabSz="914400" rtl="0" eaLnBrk="1" fontAlgn="auto" latinLnBrk="0" hangingPunct="1">
              <a:lnSpc>
                <a:spcPct val="100000"/>
              </a:lnSpc>
              <a:spcBef>
                <a:spcPct val="20000"/>
              </a:spcBef>
              <a:spcAft>
                <a:spcPts val="0"/>
              </a:spcAft>
              <a:buSzTx/>
              <a:buFont typeface="Arial" pitchFamily="34" charset="0"/>
              <a:buChar char="•"/>
              <a:tabLst/>
              <a:defRPr/>
            </a:pPr>
            <a:endParaRPr kumimoji="0" lang="en-US" sz="2400" b="0" i="0" u="none" strike="noStrike" kern="1200" cap="none" spc="0" normalizeH="0" baseline="0" noProof="0" dirty="0" smtClean="0">
              <a:ln>
                <a:noFill/>
              </a:ln>
              <a:effectLst/>
              <a:uLnTx/>
              <a:uFillTx/>
              <a:latin typeface="+mn-lt"/>
              <a:ea typeface="+mn-ea"/>
              <a:cs typeface="+mn-cs"/>
            </a:endParaRPr>
          </a:p>
        </p:txBody>
      </p:sp>
      <p:sp>
        <p:nvSpPr>
          <p:cNvPr id="4" name="Title 3"/>
          <p:cNvSpPr>
            <a:spLocks noGrp="1"/>
          </p:cNvSpPr>
          <p:nvPr>
            <p:ph type="title"/>
          </p:nvPr>
        </p:nvSpPr>
        <p:spPr>
          <a:xfrm>
            <a:off x="628650" y="960437"/>
            <a:ext cx="7886700" cy="1325563"/>
          </a:xfrm>
        </p:spPr>
        <p:txBody>
          <a:bodyPr/>
          <a:lstStyle/>
          <a:p>
            <a:pPr lvl="0">
              <a:defRPr/>
            </a:pPr>
            <a:r>
              <a:rPr lang="en-US" sz="4000" b="1" dirty="0">
                <a:solidFill>
                  <a:srgbClr val="000099"/>
                </a:solidFill>
                <a:effectLst>
                  <a:outerShdw blurRad="38100" dist="38100" dir="2700000" algn="tl">
                    <a:srgbClr val="000000">
                      <a:alpha val="43137"/>
                    </a:srgbClr>
                  </a:outerShdw>
                </a:effectLst>
                <a:ea typeface="+mn-ea"/>
                <a:cs typeface="+mn-cs"/>
              </a:rPr>
              <a:t>Integrate </a:t>
            </a:r>
            <a:r>
              <a:rPr lang="en-US" sz="4000" b="1" dirty="0" smtClean="0">
                <a:solidFill>
                  <a:srgbClr val="000099"/>
                </a:solidFill>
                <a:effectLst>
                  <a:outerShdw blurRad="38100" dist="38100" dir="2700000" algn="tl">
                    <a:srgbClr val="000000">
                      <a:alpha val="43137"/>
                    </a:srgbClr>
                  </a:outerShdw>
                </a:effectLst>
                <a:ea typeface="+mn-ea"/>
                <a:cs typeface="+mn-cs"/>
              </a:rPr>
              <a:t>Concepts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ChangeArrowheads="1"/>
          </p:cNvSpPr>
          <p:nvPr/>
        </p:nvSpPr>
        <p:spPr bwMode="auto">
          <a:xfrm>
            <a:off x="685800" y="2895600"/>
            <a:ext cx="7772400" cy="3200400"/>
          </a:xfrm>
          <a:prstGeom prst="rect">
            <a:avLst/>
          </a:prstGeom>
          <a:noFill/>
          <a:ln w="9525">
            <a:noFill/>
            <a:miter lim="800000"/>
            <a:headEnd/>
            <a:tailEnd/>
          </a:ln>
          <a:effectLst/>
        </p:spPr>
        <p:txBody>
          <a:bodyPr/>
          <a:lstStyle/>
          <a:p>
            <a:pPr marL="342900" indent="-342900" algn="ctr" eaLnBrk="1" hangingPunct="1">
              <a:spcBef>
                <a:spcPct val="25000"/>
              </a:spcBef>
            </a:pPr>
            <a:r>
              <a:rPr lang="en-US" sz="3200" dirty="0">
                <a:latin typeface="Times New Roman" pitchFamily="18" charset="0"/>
              </a:rPr>
              <a:t>    </a:t>
            </a:r>
          </a:p>
          <a:p>
            <a:pPr marL="342900" indent="-342900" algn="ctr" eaLnBrk="1" hangingPunct="1">
              <a:spcBef>
                <a:spcPct val="25000"/>
              </a:spcBef>
            </a:pPr>
            <a:endParaRPr lang="en-US" sz="2000" dirty="0" smtClean="0"/>
          </a:p>
          <a:p>
            <a:pPr marL="342900" indent="-342900" algn="ctr" eaLnBrk="1" hangingPunct="1">
              <a:spcBef>
                <a:spcPct val="25000"/>
              </a:spcBef>
            </a:pPr>
            <a:endParaRPr lang="en-US" sz="2000" dirty="0" smtClean="0"/>
          </a:p>
          <a:p>
            <a:pPr marL="342900" indent="-342900" algn="ctr" eaLnBrk="1" hangingPunct="1">
              <a:spcBef>
                <a:spcPct val="25000"/>
              </a:spcBef>
            </a:pPr>
            <a:r>
              <a:rPr lang="en-US" sz="2000" b="1" dirty="0" smtClean="0"/>
              <a:t>James </a:t>
            </a:r>
            <a:r>
              <a:rPr lang="en-US" sz="2000" b="1" dirty="0"/>
              <a:t>A. Leahy</a:t>
            </a:r>
          </a:p>
          <a:p>
            <a:pPr marL="342900" indent="-342900" algn="ctr" eaLnBrk="1" hangingPunct="1">
              <a:spcBef>
                <a:spcPct val="25000"/>
              </a:spcBef>
            </a:pPr>
            <a:r>
              <a:rPr lang="en-US" sz="2000" dirty="0" smtClean="0"/>
              <a:t>Center on Knowledge Translation for Technology Transfer</a:t>
            </a:r>
          </a:p>
          <a:p>
            <a:pPr marL="342900" indent="-342900" algn="ctr" eaLnBrk="1" hangingPunct="1">
              <a:spcBef>
                <a:spcPct val="25000"/>
              </a:spcBef>
            </a:pPr>
            <a:r>
              <a:rPr lang="en-US" sz="2000" dirty="0" smtClean="0"/>
              <a:t>University </a:t>
            </a:r>
            <a:r>
              <a:rPr lang="en-US" sz="2000" dirty="0"/>
              <a:t>at Buffalo</a:t>
            </a:r>
            <a:r>
              <a:rPr lang="en-US" sz="2000" dirty="0">
                <a:solidFill>
                  <a:srgbClr val="0000FF"/>
                </a:solidFill>
              </a:rPr>
              <a:t> </a:t>
            </a:r>
          </a:p>
          <a:p>
            <a:pPr marL="342900" indent="-342900" algn="ctr">
              <a:spcBef>
                <a:spcPct val="25000"/>
              </a:spcBef>
            </a:pPr>
            <a:r>
              <a:rPr lang="en-US" sz="2000" u="sng" dirty="0" smtClean="0">
                <a:solidFill>
                  <a:srgbClr val="0000FF"/>
                </a:solidFill>
              </a:rPr>
              <a:t>http://kt4tt.buffalo.edu/</a:t>
            </a:r>
            <a:endParaRPr lang="en-US" sz="2000" u="sng" dirty="0">
              <a:solidFill>
                <a:srgbClr val="0000FF"/>
              </a:solidFill>
            </a:endParaRPr>
          </a:p>
        </p:txBody>
      </p:sp>
      <p:sp>
        <p:nvSpPr>
          <p:cNvPr id="5" name="Title 4"/>
          <p:cNvSpPr>
            <a:spLocks noGrp="1"/>
          </p:cNvSpPr>
          <p:nvPr>
            <p:ph type="title"/>
          </p:nvPr>
        </p:nvSpPr>
        <p:spPr>
          <a:xfrm>
            <a:off x="0" y="533400"/>
            <a:ext cx="9144000" cy="3657600"/>
          </a:xfrm>
        </p:spPr>
        <p:txBody>
          <a:bodyPr/>
          <a:lstStyle/>
          <a:p>
            <a:pPr>
              <a:lnSpc>
                <a:spcPts val="4800"/>
              </a:lnSpc>
            </a:pPr>
            <a:r>
              <a:rPr lang="en-US" sz="3600" kern="1200" dirty="0">
                <a:solidFill>
                  <a:srgbClr val="000099"/>
                </a:solidFill>
                <a:effectLst>
                  <a:outerShdw blurRad="38100" dist="38100" dir="2700000" algn="tl">
                    <a:srgbClr val="C0C0C0"/>
                  </a:outerShdw>
                </a:effectLst>
                <a:ea typeface="+mn-ea"/>
                <a:cs typeface="+mn-cs"/>
              </a:rPr>
              <a:t>Objective 2: Understanding </a:t>
            </a:r>
            <a:r>
              <a:rPr lang="en-US" sz="3600" kern="1200" dirty="0" smtClean="0">
                <a:solidFill>
                  <a:srgbClr val="000099"/>
                </a:solidFill>
                <a:effectLst>
                  <a:outerShdw blurRad="38100" dist="38100" dir="2700000" algn="tl">
                    <a:srgbClr val="C0C0C0"/>
                  </a:outerShdw>
                </a:effectLst>
                <a:ea typeface="+mn-ea"/>
                <a:cs typeface="+mn-cs"/>
              </a:rPr>
              <a:t>Federal </a:t>
            </a:r>
            <a:r>
              <a:rPr lang="en-US" sz="3600" kern="1200" dirty="0">
                <a:solidFill>
                  <a:srgbClr val="000099"/>
                </a:solidFill>
                <a:effectLst>
                  <a:outerShdw blurRad="38100" dist="38100" dir="2700000" algn="tl">
                    <a:srgbClr val="C0C0C0"/>
                  </a:outerShdw>
                </a:effectLst>
                <a:ea typeface="+mn-ea"/>
                <a:cs typeface="+mn-cs"/>
              </a:rPr>
              <a:t>Funding Sponsor Needs for Increased Uptake and Use of Funded Research</a:t>
            </a:r>
            <a:br>
              <a:rPr lang="en-US" sz="3600" kern="1200" dirty="0">
                <a:solidFill>
                  <a:srgbClr val="000099"/>
                </a:solidFill>
                <a:effectLst>
                  <a:outerShdw blurRad="38100" dist="38100" dir="2700000" algn="tl">
                    <a:srgbClr val="C0C0C0"/>
                  </a:outerShdw>
                </a:effectLst>
                <a:ea typeface="+mn-ea"/>
                <a:cs typeface="+mn-cs"/>
              </a:rPr>
            </a:br>
            <a:r>
              <a:rPr lang="en-US" sz="3600" kern="1200" dirty="0">
                <a:solidFill>
                  <a:srgbClr val="000099"/>
                </a:solidFill>
                <a:effectLst>
                  <a:outerShdw blurRad="38100" dist="38100" dir="2700000" algn="tl">
                    <a:srgbClr val="C0C0C0"/>
                  </a:outerShdw>
                </a:effectLst>
                <a:ea typeface="+mn-ea"/>
                <a:cs typeface="+mn-cs"/>
              </a:rPr>
              <a:t>by All Stakeholders </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p:cNvSpPr>
            <a:spLocks noGrp="1" noChangeArrowheads="1"/>
          </p:cNvSpPr>
          <p:nvPr>
            <p:ph type="title"/>
          </p:nvPr>
        </p:nvSpPr>
        <p:spPr>
          <a:xfrm>
            <a:off x="685800" y="1066800"/>
            <a:ext cx="7772400" cy="1143000"/>
          </a:xfrm>
          <a:prstGeom prst="rect">
            <a:avLst/>
          </a:prstGeom>
          <a:noFill/>
          <a:ln/>
        </p:spPr>
        <p:txBody>
          <a:bodyPr/>
          <a:lstStyle/>
          <a:p>
            <a:r>
              <a:rPr lang="en-US" sz="4000" b="1" dirty="0" smtClean="0">
                <a:solidFill>
                  <a:srgbClr val="000099"/>
                </a:solidFill>
                <a:effectLst>
                  <a:outerShdw blurRad="38100" dist="38100" dir="2700000" algn="tl">
                    <a:srgbClr val="C0C0C0"/>
                  </a:outerShdw>
                </a:effectLst>
              </a:rPr>
              <a:t>Federal Sponsor Needs</a:t>
            </a:r>
            <a:endParaRPr lang="en-US" sz="4000" b="1" dirty="0">
              <a:solidFill>
                <a:srgbClr val="000099"/>
              </a:solidFill>
              <a:effectLst>
                <a:outerShdw blurRad="38100" dist="38100" dir="2700000" algn="tl">
                  <a:srgbClr val="C0C0C0"/>
                </a:outerShdw>
              </a:effectLst>
            </a:endParaRPr>
          </a:p>
        </p:txBody>
      </p:sp>
      <p:sp>
        <p:nvSpPr>
          <p:cNvPr id="114695" name="Rectangle 7"/>
          <p:cNvSpPr>
            <a:spLocks noGrp="1" noChangeArrowheads="1"/>
          </p:cNvSpPr>
          <p:nvPr>
            <p:ph type="body" idx="4294967295"/>
          </p:nvPr>
        </p:nvSpPr>
        <p:spPr>
          <a:xfrm>
            <a:off x="1066800" y="2209800"/>
            <a:ext cx="7162800" cy="4114800"/>
          </a:xfrm>
          <a:prstGeom prst="rect">
            <a:avLst/>
          </a:prstGeom>
          <a:noFill/>
          <a:ln/>
        </p:spPr>
        <p:txBody>
          <a:bodyPr/>
          <a:lstStyle/>
          <a:p>
            <a:pPr marL="228600" indent="-228600">
              <a:spcBef>
                <a:spcPts val="1200"/>
              </a:spcBef>
              <a:buClr>
                <a:srgbClr val="000099"/>
              </a:buClr>
            </a:pPr>
            <a:r>
              <a:rPr lang="en-US" sz="2400" dirty="0" smtClean="0"/>
              <a:t>Using NIDRR of the US Department of Education as</a:t>
            </a:r>
            <a:br>
              <a:rPr lang="en-US" sz="2400" dirty="0" smtClean="0"/>
            </a:br>
            <a:r>
              <a:rPr lang="en-US" sz="2400" dirty="0" smtClean="0"/>
              <a:t>an example …..</a:t>
            </a:r>
          </a:p>
          <a:p>
            <a:pPr marL="685800" lvl="1" indent="-228600">
              <a:spcBef>
                <a:spcPts val="1200"/>
              </a:spcBef>
              <a:buClr>
                <a:srgbClr val="000099"/>
              </a:buClr>
            </a:pPr>
            <a:r>
              <a:rPr lang="en-US" sz="2000" dirty="0" smtClean="0"/>
              <a:t>In NIDRR RFP’s for RERC’s the following requirement appears:</a:t>
            </a:r>
          </a:p>
          <a:p>
            <a:pPr marL="685800" lvl="1" indent="-228600">
              <a:spcBef>
                <a:spcPts val="1200"/>
              </a:spcBef>
              <a:buClr>
                <a:srgbClr val="000099"/>
              </a:buClr>
              <a:buNone/>
            </a:pPr>
            <a:r>
              <a:rPr lang="en-US" sz="2000" dirty="0" smtClean="0"/>
              <a:t>	“Increased transfer of RERC developed technologies to the marketplace. RERCs' must contribute to this outcome by developing and implementing a plan for ensuring that all technologies developed by the RERC are made available to the public.” Hence the need for a technology transfer plan. </a:t>
            </a:r>
          </a:p>
          <a:p>
            <a:pPr marL="685800" lvl="1" indent="-228600">
              <a:spcBef>
                <a:spcPts val="1200"/>
              </a:spcBef>
              <a:buClr>
                <a:srgbClr val="000099"/>
              </a:buClr>
              <a:buNone/>
            </a:pPr>
            <a:r>
              <a:rPr lang="en-US" sz="2000" dirty="0" smtClean="0"/>
              <a:t>-  Why? </a:t>
            </a:r>
          </a:p>
          <a:p>
            <a:pPr lvl="1">
              <a:buNone/>
            </a:pPr>
            <a:endParaRPr lang="en-US" sz="2000" dirty="0" smtClean="0"/>
          </a:p>
          <a:p>
            <a:pPr lvl="1">
              <a:buNone/>
            </a:pPr>
            <a:endParaRPr lang="en-US" sz="2000" dirty="0" smtClean="0"/>
          </a:p>
          <a:p>
            <a:pPr>
              <a:spcBef>
                <a:spcPct val="25000"/>
              </a:spcBef>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0"/>
            <a:ext cx="8229600" cy="1143000"/>
          </a:xfrm>
          <a:prstGeom prst="rect">
            <a:avLst/>
          </a:prstGeom>
        </p:spPr>
        <p:txBody>
          <a:bodyPr/>
          <a:lstStyle/>
          <a:p>
            <a:r>
              <a:rPr lang="en-US" sz="4000" b="1" dirty="0" smtClean="0">
                <a:solidFill>
                  <a:srgbClr val="000099"/>
                </a:solidFill>
                <a:effectLst>
                  <a:outerShdw blurRad="38100" dist="38100" dir="2700000" algn="tl">
                    <a:srgbClr val="C0C0C0"/>
                  </a:outerShdw>
                </a:effectLst>
              </a:rPr>
              <a:t>Federal Sponsor Needs </a:t>
            </a:r>
            <a:br>
              <a:rPr lang="en-US" sz="4000" b="1" dirty="0" smtClean="0">
                <a:solidFill>
                  <a:srgbClr val="000099"/>
                </a:solidFill>
                <a:effectLst>
                  <a:outerShdw blurRad="38100" dist="38100" dir="2700000" algn="tl">
                    <a:srgbClr val="C0C0C0"/>
                  </a:outerShdw>
                </a:effectLst>
              </a:rPr>
            </a:br>
            <a:r>
              <a:rPr lang="en-US" sz="4000" b="1" dirty="0" smtClean="0">
                <a:solidFill>
                  <a:srgbClr val="000099"/>
                </a:solidFill>
                <a:effectLst>
                  <a:outerShdw blurRad="38100" dist="38100" dir="2700000" algn="tl">
                    <a:srgbClr val="C0C0C0"/>
                  </a:outerShdw>
                </a:effectLst>
              </a:rPr>
              <a:t/>
            </a:r>
            <a:br>
              <a:rPr lang="en-US" sz="4000" b="1" dirty="0" smtClean="0">
                <a:solidFill>
                  <a:srgbClr val="000099"/>
                </a:solidFill>
                <a:effectLst>
                  <a:outerShdw blurRad="38100" dist="38100" dir="2700000" algn="tl">
                    <a:srgbClr val="C0C0C0"/>
                  </a:outerShdw>
                </a:effectLst>
              </a:rPr>
            </a:br>
            <a:endParaRPr lang="en-US" sz="4000" dirty="0"/>
          </a:p>
        </p:txBody>
      </p:sp>
      <p:sp>
        <p:nvSpPr>
          <p:cNvPr id="4" name="Content Placeholder 3"/>
          <p:cNvSpPr>
            <a:spLocks noGrp="1"/>
          </p:cNvSpPr>
          <p:nvPr>
            <p:ph idx="4294967295"/>
          </p:nvPr>
        </p:nvSpPr>
        <p:spPr>
          <a:xfrm>
            <a:off x="685800" y="2209800"/>
            <a:ext cx="7772400" cy="5257800"/>
          </a:xfrm>
          <a:prstGeom prst="rect">
            <a:avLst/>
          </a:prstGeom>
        </p:spPr>
        <p:txBody>
          <a:bodyPr/>
          <a:lstStyle/>
          <a:p>
            <a:pPr marL="228600" indent="-228600">
              <a:spcBef>
                <a:spcPts val="1200"/>
              </a:spcBef>
              <a:buClr>
                <a:srgbClr val="000099"/>
              </a:buClr>
            </a:pPr>
            <a:r>
              <a:rPr lang="en-US" sz="2400" dirty="0" smtClean="0"/>
              <a:t>NIDRR intends to improve "marketplace" outcomes</a:t>
            </a:r>
            <a:br>
              <a:rPr lang="en-US" sz="2400" dirty="0" smtClean="0"/>
            </a:br>
            <a:r>
              <a:rPr lang="en-US" sz="2400" dirty="0" smtClean="0"/>
              <a:t>from RERC's. </a:t>
            </a:r>
          </a:p>
          <a:p>
            <a:pPr marL="228600" indent="-228600">
              <a:spcBef>
                <a:spcPts val="1200"/>
              </a:spcBef>
              <a:buClr>
                <a:srgbClr val="000099"/>
              </a:buClr>
            </a:pPr>
            <a:r>
              <a:rPr lang="en-US" sz="2400" dirty="0" smtClean="0"/>
              <a:t>NIDRR has set specific goals to increase such outcomes by 20% by the year 2013.  </a:t>
            </a:r>
          </a:p>
          <a:p>
            <a:pPr marL="228600" indent="-228600">
              <a:spcBef>
                <a:spcPts val="1200"/>
              </a:spcBef>
              <a:buClr>
                <a:srgbClr val="000099"/>
              </a:buClr>
            </a:pPr>
            <a:r>
              <a:rPr lang="en-US" sz="2400" dirty="0" smtClean="0"/>
              <a:t>NIDRR needs to meet this goal to demonstrate results to the Office of Management and Budget. This is a serious program level mandate, with NIDRR's future funding in question if the performance goals are not met.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a:prstGeom prst="rect">
            <a:avLst/>
          </a:prstGeom>
        </p:spPr>
        <p:txBody>
          <a:bodyPr/>
          <a:lstStyle/>
          <a:p>
            <a:r>
              <a:rPr lang="en-US" sz="4000" b="1" dirty="0" smtClean="0">
                <a:solidFill>
                  <a:srgbClr val="000099"/>
                </a:solidFill>
                <a:effectLst>
                  <a:outerShdw blurRad="38100" dist="38100" dir="2700000" algn="tl">
                    <a:srgbClr val="C0C0C0"/>
                  </a:outerShdw>
                </a:effectLst>
              </a:rPr>
              <a:t>Federal Sponsor Needs</a:t>
            </a:r>
            <a:br>
              <a:rPr lang="en-US" sz="4000" b="1" dirty="0" smtClean="0">
                <a:solidFill>
                  <a:srgbClr val="000099"/>
                </a:solidFill>
                <a:effectLst>
                  <a:outerShdw blurRad="38100" dist="38100" dir="2700000" algn="tl">
                    <a:srgbClr val="C0C0C0"/>
                  </a:outerShdw>
                </a:effectLst>
              </a:rPr>
            </a:br>
            <a:r>
              <a:rPr lang="en-US" sz="4000" b="1" dirty="0" smtClean="0">
                <a:solidFill>
                  <a:srgbClr val="000099"/>
                </a:solidFill>
                <a:effectLst>
                  <a:outerShdw blurRad="38100" dist="38100" dir="2700000" algn="tl">
                    <a:srgbClr val="C0C0C0"/>
                  </a:outerShdw>
                </a:effectLst>
              </a:rPr>
              <a:t/>
            </a:r>
            <a:br>
              <a:rPr lang="en-US" sz="4000" b="1" dirty="0" smtClean="0">
                <a:solidFill>
                  <a:srgbClr val="000099"/>
                </a:solidFill>
                <a:effectLst>
                  <a:outerShdw blurRad="38100" dist="38100" dir="2700000" algn="tl">
                    <a:srgbClr val="C0C0C0"/>
                  </a:outerShdw>
                </a:effectLst>
              </a:rPr>
            </a:br>
            <a:r>
              <a:rPr lang="en-US" sz="4000" b="1" dirty="0" smtClean="0">
                <a:solidFill>
                  <a:srgbClr val="000099"/>
                </a:solidFill>
                <a:effectLst>
                  <a:outerShdw blurRad="38100" dist="38100" dir="2700000" algn="tl">
                    <a:srgbClr val="C0C0C0"/>
                  </a:outerShdw>
                </a:effectLst>
              </a:rPr>
              <a:t/>
            </a:r>
            <a:br>
              <a:rPr lang="en-US" sz="4000" b="1" dirty="0" smtClean="0">
                <a:solidFill>
                  <a:srgbClr val="000099"/>
                </a:solidFill>
                <a:effectLst>
                  <a:outerShdw blurRad="38100" dist="38100" dir="2700000" algn="tl">
                    <a:srgbClr val="C0C0C0"/>
                  </a:outerShdw>
                </a:effectLst>
              </a:rPr>
            </a:br>
            <a:endParaRPr lang="en-US" sz="4000" dirty="0"/>
          </a:p>
        </p:txBody>
      </p:sp>
      <p:sp>
        <p:nvSpPr>
          <p:cNvPr id="3" name="Content Placeholder 2"/>
          <p:cNvSpPr>
            <a:spLocks noGrp="1"/>
          </p:cNvSpPr>
          <p:nvPr>
            <p:ph idx="4294967295"/>
          </p:nvPr>
        </p:nvSpPr>
        <p:spPr>
          <a:xfrm>
            <a:off x="533400" y="1981200"/>
            <a:ext cx="8001000" cy="4602163"/>
          </a:xfrm>
          <a:prstGeom prst="rect">
            <a:avLst/>
          </a:prstGeom>
        </p:spPr>
        <p:txBody>
          <a:bodyPr/>
          <a:lstStyle/>
          <a:p>
            <a:pPr marL="228600" indent="-228600">
              <a:spcBef>
                <a:spcPts val="1200"/>
              </a:spcBef>
              <a:buClr>
                <a:srgbClr val="000099"/>
              </a:buClr>
            </a:pPr>
            <a:r>
              <a:rPr lang="en-US" sz="2400" dirty="0" smtClean="0"/>
              <a:t>KT4TT in the context of NIDRR Technology grantees means the application of KT theory &amp; practice in R&amp;D to more effectively apply TT processes and generate TT outputs. </a:t>
            </a:r>
          </a:p>
          <a:p>
            <a:pPr marL="228600" indent="-228600">
              <a:spcBef>
                <a:spcPts val="1200"/>
              </a:spcBef>
              <a:buClr>
                <a:srgbClr val="000099"/>
              </a:buClr>
            </a:pPr>
            <a:r>
              <a:rPr lang="en-US" sz="2400" dirty="0" smtClean="0"/>
              <a:t>Goal is to have NIDRR technology grantees increase the application of their outputs by manufacturers, clinicians, researchers, policy makers, brokers, and consumers.</a:t>
            </a:r>
          </a:p>
          <a:p>
            <a:pPr marL="228600" indent="-228600">
              <a:spcBef>
                <a:spcPts val="1200"/>
              </a:spcBef>
              <a:buClr>
                <a:srgbClr val="000099"/>
              </a:buClr>
            </a:pPr>
            <a:r>
              <a:rPr lang="en-US" sz="2400" dirty="0" smtClean="0"/>
              <a:t>University researchers, interested in having their research culminate in consumer products, must become skilled in translating their research findings into a format and language used by product manufacturers, clinicians, consumers</a:t>
            </a:r>
            <a:br>
              <a:rPr lang="en-US" sz="2400" dirty="0" smtClean="0"/>
            </a:br>
            <a:r>
              <a:rPr lang="en-US" sz="2400" dirty="0" smtClean="0"/>
              <a:t> and others.  </a:t>
            </a:r>
          </a:p>
          <a:p>
            <a:pPr>
              <a:spcBef>
                <a:spcPts val="1200"/>
              </a:spcBef>
              <a:buClr>
                <a:srgbClr val="000099"/>
              </a:buClr>
            </a:pPr>
            <a:endParaRPr lang="en-US" sz="24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Federal Sponsor Needs</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2179637"/>
            <a:ext cx="8229600" cy="4297363"/>
          </a:xfrm>
          <a:prstGeom prst="rect">
            <a:avLst/>
          </a:prstGeom>
        </p:spPr>
        <p:txBody>
          <a:bodyPr/>
          <a:lstStyle/>
          <a:p>
            <a:pPr marL="228600" indent="-228600">
              <a:spcBef>
                <a:spcPts val="1200"/>
              </a:spcBef>
              <a:buClr>
                <a:srgbClr val="000099"/>
              </a:buClr>
            </a:pPr>
            <a:r>
              <a:rPr lang="en-US" sz="2400" dirty="0" smtClean="0"/>
              <a:t>Grant proposal differentiates between research projects</a:t>
            </a:r>
            <a:br>
              <a:rPr lang="en-US" sz="2400" dirty="0" smtClean="0"/>
            </a:br>
            <a:r>
              <a:rPr lang="en-US" sz="2400" dirty="0" smtClean="0"/>
              <a:t>and research and development projects generating</a:t>
            </a:r>
            <a:br>
              <a:rPr lang="en-US" sz="2400" dirty="0" smtClean="0"/>
            </a:br>
            <a:r>
              <a:rPr lang="en-US" sz="2400" dirty="0" smtClean="0"/>
              <a:t>new prototypes.</a:t>
            </a:r>
          </a:p>
          <a:p>
            <a:pPr marL="228600" indent="-228600">
              <a:spcBef>
                <a:spcPts val="1200"/>
              </a:spcBef>
              <a:buClr>
                <a:srgbClr val="000099"/>
              </a:buClr>
            </a:pPr>
            <a:r>
              <a:rPr lang="en-US" sz="2400" dirty="0" smtClean="0"/>
              <a:t>For projects that intend to conduct research and generate knowledge that is intended strictly for publication and scholarly application, this message is not relevant.  </a:t>
            </a:r>
          </a:p>
          <a:p>
            <a:pPr marL="228600" indent="-228600">
              <a:spcBef>
                <a:spcPts val="1200"/>
              </a:spcBef>
              <a:buClr>
                <a:srgbClr val="000099"/>
              </a:buClr>
            </a:pPr>
            <a:r>
              <a:rPr lang="en-US" sz="2400" dirty="0" smtClean="0"/>
              <a:t>This message is meant for projects that involve technologies and generate outputs intended for use by others, who in turn will generate outcomes with beneficial impacts for, in the NIDRR case, people with disabilities.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2179637"/>
            <a:ext cx="8001000" cy="5364163"/>
          </a:xfrm>
          <a:prstGeom prst="rect">
            <a:avLst/>
          </a:prstGeom>
        </p:spPr>
        <p:txBody>
          <a:bodyPr/>
          <a:lstStyle/>
          <a:p>
            <a:pPr>
              <a:buNone/>
            </a:pPr>
            <a:r>
              <a:rPr lang="en-US" sz="2400" dirty="0" smtClean="0"/>
              <a:t>For example: </a:t>
            </a:r>
          </a:p>
          <a:p>
            <a:pPr marL="228600" indent="-228600">
              <a:spcBef>
                <a:spcPts val="1200"/>
              </a:spcBef>
              <a:buClr>
                <a:srgbClr val="000099"/>
              </a:buClr>
            </a:pPr>
            <a:r>
              <a:rPr lang="en-US" sz="2000" dirty="0" smtClean="0"/>
              <a:t>Projects that intend to generate draft or final industry standards, clinical protocols or practice guidelines.  </a:t>
            </a:r>
          </a:p>
          <a:p>
            <a:pPr marL="228600" indent="-228600">
              <a:spcBef>
                <a:spcPts val="1200"/>
              </a:spcBef>
              <a:buClr>
                <a:srgbClr val="000099"/>
              </a:buClr>
            </a:pPr>
            <a:r>
              <a:rPr lang="en-US" sz="2000" dirty="0" smtClean="0"/>
              <a:t>Projects that intend to generate instruments or tools for use by others in research or practice.</a:t>
            </a:r>
          </a:p>
          <a:p>
            <a:pPr marL="228600" indent="-228600">
              <a:spcBef>
                <a:spcPts val="1200"/>
              </a:spcBef>
              <a:buClr>
                <a:srgbClr val="000099"/>
              </a:buClr>
            </a:pPr>
            <a:r>
              <a:rPr lang="en-US" sz="2000" dirty="0" smtClean="0"/>
              <a:t>Projects that intend to generate hardware devices or software systems that will be made available for free access by request or direct download.</a:t>
            </a:r>
          </a:p>
          <a:p>
            <a:pPr marL="228600" indent="-228600">
              <a:spcBef>
                <a:spcPts val="1200"/>
              </a:spcBef>
              <a:buClr>
                <a:srgbClr val="000099"/>
              </a:buClr>
            </a:pPr>
            <a:r>
              <a:rPr lang="en-US" sz="2000" dirty="0" smtClean="0"/>
              <a:t>Projects that intend to generate a device or service intended for release into the commercial marketplace.</a:t>
            </a:r>
          </a:p>
          <a:p>
            <a:endParaRPr lang="en-US" sz="2000" dirty="0"/>
          </a:p>
        </p:txBody>
      </p:sp>
      <p:sp>
        <p:nvSpPr>
          <p:cNvPr id="4" name="Title 1"/>
          <p:cNvSpPr>
            <a:spLocks noGrp="1"/>
          </p:cNvSpPr>
          <p:nvPr>
            <p:ph type="title"/>
          </p:nvPr>
        </p:nvSpPr>
        <p:spPr>
          <a:xfrm>
            <a:off x="457200" y="1082675"/>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Federal Sponsor Needs</a:t>
            </a:r>
            <a:endParaRPr lang="en-US" sz="4000" b="1" dirty="0">
              <a:solidFill>
                <a:srgbClr val="00009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1066800"/>
            <a:ext cx="8229600" cy="1143000"/>
          </a:xfrm>
          <a:prstGeom prst="rect">
            <a:avLst/>
          </a:prstGeom>
        </p:spPr>
        <p:txBody>
          <a:bodyPr>
            <a:normAutofit/>
          </a:bodyPr>
          <a:lstStyle/>
          <a:p>
            <a:r>
              <a:rPr lang="en-US" sz="4000" b="1" dirty="0" smtClean="0">
                <a:solidFill>
                  <a:srgbClr val="000099"/>
                </a:solidFill>
                <a:effectLst>
                  <a:outerShdw blurRad="38100" dist="38100" dir="2700000" algn="tl">
                    <a:srgbClr val="C0C0C0"/>
                  </a:outerShdw>
                </a:effectLst>
              </a:rPr>
              <a:t>Federal Sponsor Needs</a:t>
            </a:r>
            <a:endParaRPr lang="en-US" sz="4000" b="1" dirty="0">
              <a:solidFill>
                <a:srgbClr val="000099"/>
              </a:solidFill>
              <a:effectLst>
                <a:outerShdw blurRad="38100" dist="38100" dir="2700000" algn="tl">
                  <a:srgbClr val="C0C0C0"/>
                </a:outerShdw>
              </a:effectLst>
            </a:endParaRPr>
          </a:p>
        </p:txBody>
      </p:sp>
      <p:sp>
        <p:nvSpPr>
          <p:cNvPr id="160771" name="Rectangle 3"/>
          <p:cNvSpPr>
            <a:spLocks noGrp="1" noChangeArrowheads="1"/>
          </p:cNvSpPr>
          <p:nvPr>
            <p:ph type="body" idx="4294967295"/>
          </p:nvPr>
        </p:nvSpPr>
        <p:spPr>
          <a:xfrm>
            <a:off x="609600" y="2209800"/>
            <a:ext cx="8001000" cy="4114800"/>
          </a:xfrm>
          <a:prstGeom prst="rect">
            <a:avLst/>
          </a:prstGeom>
        </p:spPr>
        <p:txBody>
          <a:bodyPr>
            <a:normAutofit/>
          </a:bodyPr>
          <a:lstStyle/>
          <a:p>
            <a:pPr marL="0" lvl="1" indent="0">
              <a:spcBef>
                <a:spcPts val="1200"/>
              </a:spcBef>
              <a:spcAft>
                <a:spcPts val="600"/>
              </a:spcAft>
              <a:buNone/>
            </a:pPr>
            <a:r>
              <a:rPr lang="en-US" sz="2400" dirty="0" smtClean="0"/>
              <a:t>So what are federal funding sponsors, such as NIDRR, looking for in proposals?</a:t>
            </a:r>
          </a:p>
          <a:p>
            <a:pPr marL="228600" indent="-228600">
              <a:spcBef>
                <a:spcPts val="1200"/>
              </a:spcBef>
              <a:buClr>
                <a:srgbClr val="000099"/>
              </a:buClr>
            </a:pPr>
            <a:r>
              <a:rPr lang="en-US" sz="2000" dirty="0" smtClean="0"/>
              <a:t>Concrete evidence of an intent to transfer. </a:t>
            </a:r>
          </a:p>
          <a:p>
            <a:pPr marL="228600" indent="-228600">
              <a:spcBef>
                <a:spcPts val="1200"/>
              </a:spcBef>
              <a:buClr>
                <a:srgbClr val="000099"/>
              </a:buClr>
            </a:pPr>
            <a:r>
              <a:rPr lang="en-US" sz="2000" dirty="0" smtClean="0"/>
              <a:t>Any project that intends to involve technology transfer requires articulation of a Technology Transfer Plan.  </a:t>
            </a:r>
          </a:p>
          <a:p>
            <a:pPr marL="228600" indent="-228600">
              <a:spcBef>
                <a:spcPts val="1200"/>
              </a:spcBef>
              <a:buClr>
                <a:srgbClr val="000099"/>
              </a:buClr>
            </a:pPr>
            <a:r>
              <a:rPr lang="en-US" sz="2000" dirty="0" smtClean="0"/>
              <a:t>We recognize that one might consider the expressed intent to transfer to be equivalent to a plan for transfer. But, it’s not!!!</a:t>
            </a:r>
          </a:p>
          <a:p>
            <a:pPr lvl="1">
              <a:spcBef>
                <a:spcPts val="600"/>
              </a:spcBef>
              <a:spcAft>
                <a:spcPts val="600"/>
              </a:spcAft>
              <a:buFont typeface="Arial" pitchFamily="34" charset="0"/>
              <a:buChar char="•"/>
            </a:pPr>
            <a:endParaRPr lang="en-US" sz="2000" dirty="0" smtClean="0"/>
          </a:p>
          <a:p>
            <a:pPr lvl="1">
              <a:spcBef>
                <a:spcPts val="600"/>
              </a:spcBef>
              <a:spcAft>
                <a:spcPts val="600"/>
              </a:spcAft>
              <a:buNone/>
            </a:pPr>
            <a:endParaRPr lang="en-US" sz="2000" dirty="0" smtClean="0"/>
          </a:p>
          <a:p>
            <a:pPr lvl="1">
              <a:spcBef>
                <a:spcPts val="600"/>
              </a:spcBef>
              <a:spcAft>
                <a:spcPts val="600"/>
              </a:spcAft>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1020762"/>
          </a:xfrm>
        </p:spPr>
        <p:txBody>
          <a:bodyPr/>
          <a:lstStyle/>
          <a:p>
            <a:pPr eaLnBrk="1" hangingPunct="1"/>
            <a:r>
              <a:rPr lang="en-US" sz="40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Session Objectives</a:t>
            </a:r>
          </a:p>
        </p:txBody>
      </p:sp>
      <p:sp>
        <p:nvSpPr>
          <p:cNvPr id="6147" name="Content Placeholder 2"/>
          <p:cNvSpPr>
            <a:spLocks noGrp="1"/>
          </p:cNvSpPr>
          <p:nvPr>
            <p:ph idx="1"/>
          </p:nvPr>
        </p:nvSpPr>
        <p:spPr>
          <a:xfrm>
            <a:off x="457200" y="1295400"/>
            <a:ext cx="8458200" cy="4830763"/>
          </a:xfrm>
        </p:spPr>
        <p:txBody>
          <a:bodyPr/>
          <a:lstStyle/>
          <a:p>
            <a:pPr eaLnBrk="1" hangingPunct="1">
              <a:buFont typeface="Arial" pitchFamily="34" charset="0"/>
              <a:buChar char="•"/>
              <a:defRPr/>
            </a:pPr>
            <a:r>
              <a:rPr lang="en-US" sz="3000" b="0" i="0" dirty="0" smtClean="0">
                <a:latin typeface="Calibri" pitchFamily="34" charset="0"/>
                <a:cs typeface="Calibri" pitchFamily="34" charset="0"/>
              </a:rPr>
              <a:t>Introduce key concepts and buzz words.</a:t>
            </a:r>
          </a:p>
          <a:p>
            <a:pPr eaLnBrk="1" hangingPunct="1">
              <a:buFont typeface="Arial" pitchFamily="34" charset="0"/>
              <a:buChar char="•"/>
              <a:defRPr/>
            </a:pPr>
            <a:r>
              <a:rPr lang="en-US" sz="3000" b="0" i="0" dirty="0" smtClean="0">
                <a:latin typeface="Calibri" pitchFamily="34" charset="0"/>
                <a:cs typeface="Calibri" pitchFamily="34" charset="0"/>
              </a:rPr>
              <a:t>Understand federal funding sponsor needs </a:t>
            </a:r>
            <a:r>
              <a:rPr lang="en-US" sz="3000" b="0" i="0" dirty="0">
                <a:latin typeface="Calibri" pitchFamily="34" charset="0"/>
                <a:cs typeface="Calibri" pitchFamily="34" charset="0"/>
              </a:rPr>
              <a:t>for </a:t>
            </a:r>
            <a:r>
              <a:rPr lang="en-US" sz="3000" b="0" i="0" dirty="0" smtClean="0">
                <a:latin typeface="Calibri" pitchFamily="34" charset="0"/>
                <a:cs typeface="Calibri" pitchFamily="34" charset="0"/>
              </a:rPr>
              <a:t>increased uptake </a:t>
            </a:r>
            <a:r>
              <a:rPr lang="en-US" sz="3000" b="0" i="0" dirty="0">
                <a:latin typeface="Calibri" pitchFamily="34" charset="0"/>
                <a:cs typeface="Calibri" pitchFamily="34" charset="0"/>
              </a:rPr>
              <a:t>and </a:t>
            </a:r>
            <a:r>
              <a:rPr lang="en-US" sz="3000" b="0" i="0" dirty="0" smtClean="0">
                <a:latin typeface="Calibri" pitchFamily="34" charset="0"/>
                <a:cs typeface="Calibri" pitchFamily="34" charset="0"/>
              </a:rPr>
              <a:t>use of R&amp;D outputs.</a:t>
            </a:r>
          </a:p>
          <a:p>
            <a:pPr eaLnBrk="1" hangingPunct="1">
              <a:buFont typeface="Arial" pitchFamily="34" charset="0"/>
              <a:buChar char="•"/>
              <a:defRPr/>
            </a:pPr>
            <a:r>
              <a:rPr lang="en-US" sz="3000" b="0" i="0" dirty="0" smtClean="0">
                <a:latin typeface="Calibri" pitchFamily="34" charset="0"/>
                <a:cs typeface="Calibri" pitchFamily="34" charset="0"/>
              </a:rPr>
              <a:t>Identify where you are now and where you’re going with your technology-based R&amp;D projects.</a:t>
            </a:r>
          </a:p>
          <a:p>
            <a:pPr eaLnBrk="1" hangingPunct="1">
              <a:buFont typeface="Arial" pitchFamily="34" charset="0"/>
              <a:buChar char="•"/>
              <a:defRPr/>
            </a:pPr>
            <a:r>
              <a:rPr lang="en-US" sz="3000" b="0" i="0" dirty="0" smtClean="0">
                <a:latin typeface="Calibri" pitchFamily="34" charset="0"/>
                <a:cs typeface="Calibri" pitchFamily="34" charset="0"/>
              </a:rPr>
              <a:t>Secure valid “Voice of the Customer” through proper focus group methods.</a:t>
            </a:r>
          </a:p>
          <a:p>
            <a:pPr eaLnBrk="1" hangingPunct="1">
              <a:defRPr/>
            </a:pPr>
            <a:endParaRPr lang="en-US" sz="3600" dirty="0" smtClean="0"/>
          </a:p>
        </p:txBody>
      </p:sp>
    </p:spTree>
    <p:extLst>
      <p:ext uri="{BB962C8B-B14F-4D97-AF65-F5344CB8AC3E}">
        <p14:creationId xmlns:p14="http://schemas.microsoft.com/office/powerpoint/2010/main" val="389784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a:prstGeom prst="rect">
            <a:avLst/>
          </a:prstGeom>
        </p:spPr>
        <p:txBody>
          <a:bodyPr/>
          <a:lstStyle/>
          <a:p>
            <a:r>
              <a:rPr lang="en-US" sz="4000" b="1" dirty="0" smtClean="0">
                <a:solidFill>
                  <a:srgbClr val="000099"/>
                </a:solidFill>
                <a:effectLst>
                  <a:outerShdw blurRad="38100" dist="38100" dir="2700000" algn="tl">
                    <a:srgbClr val="C0C0C0"/>
                  </a:outerShdw>
                </a:effectLst>
              </a:rPr>
              <a:t>Federal Sponsor Needs</a:t>
            </a:r>
            <a:endParaRPr lang="en-US" sz="4000" dirty="0"/>
          </a:p>
        </p:txBody>
      </p:sp>
      <p:sp>
        <p:nvSpPr>
          <p:cNvPr id="3" name="Content Placeholder 2"/>
          <p:cNvSpPr>
            <a:spLocks noGrp="1"/>
          </p:cNvSpPr>
          <p:nvPr>
            <p:ph idx="4294967295"/>
          </p:nvPr>
        </p:nvSpPr>
        <p:spPr>
          <a:xfrm>
            <a:off x="685800" y="2179637"/>
            <a:ext cx="7772400" cy="4525963"/>
          </a:xfrm>
          <a:prstGeom prst="rect">
            <a:avLst/>
          </a:prstGeom>
        </p:spPr>
        <p:txBody>
          <a:bodyPr/>
          <a:lstStyle/>
          <a:p>
            <a:pPr marL="0" indent="0">
              <a:spcBef>
                <a:spcPts val="1200"/>
              </a:spcBef>
              <a:buNone/>
            </a:pPr>
            <a:r>
              <a:rPr lang="en-US" sz="2400" dirty="0" smtClean="0"/>
              <a:t>In your proposal for each Research and Development project you need to generate an operational framework describing:</a:t>
            </a:r>
          </a:p>
          <a:p>
            <a:pPr>
              <a:spcBef>
                <a:spcPts val="1200"/>
              </a:spcBef>
              <a:buClr>
                <a:srgbClr val="000099"/>
              </a:buClr>
            </a:pPr>
            <a:r>
              <a:rPr lang="en-US" sz="2000" dirty="0" smtClean="0"/>
              <a:t>The stages/steps/tasks involved;</a:t>
            </a:r>
          </a:p>
          <a:p>
            <a:pPr>
              <a:spcBef>
                <a:spcPts val="1200"/>
              </a:spcBef>
              <a:buClr>
                <a:srgbClr val="000099"/>
              </a:buClr>
            </a:pPr>
            <a:r>
              <a:rPr lang="en-US" sz="2000" dirty="0" smtClean="0"/>
              <a:t>The monetary and staff resources dedicated to each;</a:t>
            </a:r>
          </a:p>
          <a:p>
            <a:pPr>
              <a:spcBef>
                <a:spcPts val="1200"/>
              </a:spcBef>
              <a:buClr>
                <a:srgbClr val="000099"/>
              </a:buClr>
            </a:pPr>
            <a:r>
              <a:rPr lang="en-US" sz="2000" dirty="0" smtClean="0"/>
              <a:t>The timeline and resource loading by the grantee and expected</a:t>
            </a:r>
            <a:br>
              <a:rPr lang="en-US" sz="2000" dirty="0" smtClean="0"/>
            </a:br>
            <a:r>
              <a:rPr lang="en-US" sz="2000" dirty="0" smtClean="0"/>
              <a:t>by others;</a:t>
            </a:r>
          </a:p>
          <a:p>
            <a:pPr>
              <a:spcBef>
                <a:spcPts val="1200"/>
              </a:spcBef>
              <a:buClr>
                <a:srgbClr val="000099"/>
              </a:buClr>
            </a:pPr>
            <a:r>
              <a:rPr lang="en-US" sz="2000" dirty="0" smtClean="0"/>
              <a:t>Anticipated milestones for tracking and evaluating progress through the process.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675"/>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Federal Sponsor Needs </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4294967295"/>
          </p:nvPr>
        </p:nvSpPr>
        <p:spPr>
          <a:xfrm>
            <a:off x="685800" y="2209800"/>
            <a:ext cx="7696200" cy="4191000"/>
          </a:xfrm>
          <a:prstGeom prst="rect">
            <a:avLst/>
          </a:prstGeom>
        </p:spPr>
        <p:txBody>
          <a:bodyPr/>
          <a:lstStyle/>
          <a:p>
            <a:pPr>
              <a:buNone/>
            </a:pPr>
            <a:r>
              <a:rPr lang="en-US" sz="2400" dirty="0" smtClean="0"/>
              <a:t>Need access to a template or framework for this effort?</a:t>
            </a:r>
          </a:p>
          <a:p>
            <a:pPr marL="228600" indent="-228600">
              <a:spcBef>
                <a:spcPts val="1200"/>
              </a:spcBef>
              <a:buClr>
                <a:srgbClr val="000099"/>
              </a:buClr>
            </a:pPr>
            <a:r>
              <a:rPr lang="en-US" sz="2000" dirty="0" smtClean="0"/>
              <a:t>Refer you to the </a:t>
            </a:r>
            <a:r>
              <a:rPr lang="en-US" sz="2000" dirty="0" err="1" smtClean="0"/>
              <a:t>NtK</a:t>
            </a:r>
            <a:r>
              <a:rPr lang="en-US" sz="2000" dirty="0" smtClean="0"/>
              <a:t> model at our website. </a:t>
            </a:r>
          </a:p>
          <a:p>
            <a:pPr marL="228600" indent="-228600">
              <a:spcBef>
                <a:spcPts val="1200"/>
              </a:spcBef>
              <a:buClr>
                <a:srgbClr val="000099"/>
              </a:buClr>
            </a:pPr>
            <a:r>
              <a:rPr lang="en-US" sz="2000" dirty="0" smtClean="0"/>
              <a:t>Stage/gate framework articulates nine stages (three each for Research, Development and Production activity)  and the steps and tasks  for each stage. </a:t>
            </a:r>
          </a:p>
          <a:p>
            <a:pPr marL="228600" indent="-228600">
              <a:spcBef>
                <a:spcPts val="1200"/>
              </a:spcBef>
              <a:buClr>
                <a:srgbClr val="000099"/>
              </a:buClr>
            </a:pPr>
            <a:r>
              <a:rPr lang="en-US" sz="2000" dirty="0" smtClean="0"/>
              <a:t>In cases where stages were completed in a prior  funding cycle or completed by others, that information needs to be stated and shown on the project timeline. </a:t>
            </a:r>
          </a:p>
          <a:p>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675"/>
            <a:ext cx="8229600" cy="11430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Federal Sponsor Needs</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838200" y="2179638"/>
            <a:ext cx="7467600" cy="4525962"/>
          </a:xfrm>
          <a:prstGeom prst="rect">
            <a:avLst/>
          </a:prstGeom>
        </p:spPr>
        <p:txBody>
          <a:bodyPr>
            <a:normAutofit/>
          </a:bodyPr>
          <a:lstStyle/>
          <a:p>
            <a:pPr marL="228600" indent="-228600">
              <a:spcBef>
                <a:spcPts val="1200"/>
              </a:spcBef>
              <a:buClr>
                <a:srgbClr val="000099"/>
              </a:buClr>
            </a:pPr>
            <a:r>
              <a:rPr lang="en-US" sz="2400" dirty="0" smtClean="0"/>
              <a:t>In cases where the proposed work may require the full grant cycle, with transfer to external stakeholders beyond the end of the grant cycle, this information should be stated and shown in timeline.</a:t>
            </a:r>
          </a:p>
          <a:p>
            <a:pPr marL="228600" indent="-228600">
              <a:spcBef>
                <a:spcPts val="1200"/>
              </a:spcBef>
              <a:buClr>
                <a:srgbClr val="000099"/>
              </a:buClr>
            </a:pPr>
            <a:r>
              <a:rPr lang="en-US" sz="2400" dirty="0" smtClean="0"/>
              <a:t>Level of detail you provide should permit an independent external reviewer, to assess the quality and comprehensiveness of your R&amp;D efforts. </a:t>
            </a:r>
          </a:p>
          <a:p>
            <a:pPr marL="228600" indent="-228600">
              <a:spcBef>
                <a:spcPts val="1200"/>
              </a:spcBef>
              <a:buClr>
                <a:srgbClr val="000099"/>
              </a:buClr>
            </a:pPr>
            <a:r>
              <a:rPr lang="en-US" sz="2400" dirty="0" smtClean="0"/>
              <a:t>Level of detail you provide should allow sponsor to feel confident you will reach your stated goals.  </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ChangeArrowheads="1"/>
          </p:cNvSpPr>
          <p:nvPr/>
        </p:nvSpPr>
        <p:spPr bwMode="auto">
          <a:xfrm>
            <a:off x="685800" y="2895600"/>
            <a:ext cx="7772400" cy="3200400"/>
          </a:xfrm>
          <a:prstGeom prst="rect">
            <a:avLst/>
          </a:prstGeom>
          <a:noFill/>
          <a:ln w="9525">
            <a:noFill/>
            <a:miter lim="800000"/>
            <a:headEnd/>
            <a:tailEnd/>
          </a:ln>
          <a:effectLst/>
        </p:spPr>
        <p:txBody>
          <a:bodyPr/>
          <a:lstStyle/>
          <a:p>
            <a:pPr marL="342900" indent="-342900" algn="ctr">
              <a:spcBef>
                <a:spcPct val="25000"/>
              </a:spcBef>
            </a:pPr>
            <a:r>
              <a:rPr lang="en-US" sz="3200" dirty="0">
                <a:solidFill>
                  <a:prstClr val="black"/>
                </a:solidFill>
                <a:latin typeface="Times New Roman" pitchFamily="18" charset="0"/>
              </a:rPr>
              <a:t>    </a:t>
            </a:r>
          </a:p>
          <a:p>
            <a:pPr marL="342900" indent="-342900" algn="ctr">
              <a:spcBef>
                <a:spcPct val="25000"/>
              </a:spcBef>
            </a:pPr>
            <a:endParaRPr lang="en-US" sz="2000" dirty="0" smtClean="0">
              <a:solidFill>
                <a:prstClr val="black"/>
              </a:solidFill>
            </a:endParaRPr>
          </a:p>
          <a:p>
            <a:pPr marL="342900" indent="-342900" algn="ctr">
              <a:spcBef>
                <a:spcPct val="25000"/>
              </a:spcBef>
            </a:pPr>
            <a:endParaRPr lang="en-US" sz="2000" dirty="0" smtClean="0">
              <a:solidFill>
                <a:prstClr val="black"/>
              </a:solidFill>
            </a:endParaRPr>
          </a:p>
          <a:p>
            <a:pPr marL="342900" indent="-342900" algn="ctr">
              <a:spcBef>
                <a:spcPct val="25000"/>
              </a:spcBef>
            </a:pPr>
            <a:r>
              <a:rPr lang="en-US" sz="2000" b="1" dirty="0" smtClean="0">
                <a:solidFill>
                  <a:prstClr val="black"/>
                </a:solidFill>
              </a:rPr>
              <a:t>Jennifer L Flagg</a:t>
            </a:r>
            <a:endParaRPr lang="en-US" sz="2000" b="1" dirty="0">
              <a:solidFill>
                <a:prstClr val="black"/>
              </a:solidFill>
            </a:endParaRPr>
          </a:p>
          <a:p>
            <a:pPr marL="342900" indent="-342900" algn="ctr">
              <a:spcBef>
                <a:spcPct val="25000"/>
              </a:spcBef>
            </a:pPr>
            <a:r>
              <a:rPr lang="en-US" sz="2000" dirty="0" smtClean="0">
                <a:solidFill>
                  <a:prstClr val="black"/>
                </a:solidFill>
              </a:rPr>
              <a:t>Center on Knowledge Translation for Technology Transfer</a:t>
            </a:r>
          </a:p>
          <a:p>
            <a:pPr marL="342900" indent="-342900" algn="ctr">
              <a:spcBef>
                <a:spcPct val="25000"/>
              </a:spcBef>
            </a:pPr>
            <a:r>
              <a:rPr lang="en-US" sz="2000" dirty="0" smtClean="0">
                <a:solidFill>
                  <a:prstClr val="black"/>
                </a:solidFill>
              </a:rPr>
              <a:t>University </a:t>
            </a:r>
            <a:r>
              <a:rPr lang="en-US" sz="2000" dirty="0">
                <a:solidFill>
                  <a:prstClr val="black"/>
                </a:solidFill>
              </a:rPr>
              <a:t>at Buffalo</a:t>
            </a:r>
            <a:r>
              <a:rPr lang="en-US" sz="2000" dirty="0">
                <a:solidFill>
                  <a:srgbClr val="0000FF"/>
                </a:solidFill>
              </a:rPr>
              <a:t> </a:t>
            </a:r>
          </a:p>
          <a:p>
            <a:pPr marL="342900" indent="-342900" algn="ctr">
              <a:spcBef>
                <a:spcPct val="25000"/>
              </a:spcBef>
            </a:pPr>
            <a:r>
              <a:rPr lang="en-US" sz="2000" u="sng" dirty="0" smtClean="0">
                <a:solidFill>
                  <a:srgbClr val="0000FF"/>
                </a:solidFill>
              </a:rPr>
              <a:t>http://kt4tt.buffalo.edu/</a:t>
            </a:r>
            <a:endParaRPr lang="en-US" sz="2000" u="sng" dirty="0">
              <a:solidFill>
                <a:srgbClr val="0000FF"/>
              </a:solidFill>
            </a:endParaRPr>
          </a:p>
        </p:txBody>
      </p:sp>
      <p:sp>
        <p:nvSpPr>
          <p:cNvPr id="2" name="Title 1"/>
          <p:cNvSpPr>
            <a:spLocks noGrp="1"/>
          </p:cNvSpPr>
          <p:nvPr>
            <p:ph type="title"/>
          </p:nvPr>
        </p:nvSpPr>
        <p:spPr>
          <a:xfrm>
            <a:off x="457200" y="1295400"/>
            <a:ext cx="8229600" cy="2362200"/>
          </a:xfrm>
        </p:spPr>
        <p:txBody>
          <a:bodyPr/>
          <a:lstStyle/>
          <a:p>
            <a:pPr lvl="0" eaLnBrk="1" fontAlgn="auto" hangingPunct="1">
              <a:lnSpc>
                <a:spcPts val="5400"/>
              </a:lnSpc>
              <a:spcBef>
                <a:spcPts val="0"/>
              </a:spcBef>
              <a:spcAft>
                <a:spcPts val="0"/>
              </a:spcAft>
            </a:pPr>
            <a:r>
              <a:rPr lang="en-US" sz="4000" kern="1200" dirty="0">
                <a:solidFill>
                  <a:srgbClr val="000099"/>
                </a:solidFill>
                <a:effectLst>
                  <a:outerShdw blurRad="38100" dist="38100" dir="2700000" algn="tl">
                    <a:srgbClr val="C0C0C0"/>
                  </a:outerShdw>
                </a:effectLst>
                <a:ea typeface="+mn-ea"/>
                <a:cs typeface="+mn-cs"/>
              </a:rPr>
              <a:t>Objective 3:</a:t>
            </a:r>
            <a:br>
              <a:rPr lang="en-US" sz="4000" kern="1200" dirty="0">
                <a:solidFill>
                  <a:srgbClr val="000099"/>
                </a:solidFill>
                <a:effectLst>
                  <a:outerShdw blurRad="38100" dist="38100" dir="2700000" algn="tl">
                    <a:srgbClr val="C0C0C0"/>
                  </a:outerShdw>
                </a:effectLst>
                <a:ea typeface="+mn-ea"/>
                <a:cs typeface="+mn-cs"/>
              </a:rPr>
            </a:br>
            <a:r>
              <a:rPr lang="en-US" sz="4000" kern="1200" dirty="0">
                <a:solidFill>
                  <a:srgbClr val="000099"/>
                </a:solidFill>
                <a:effectLst>
                  <a:outerShdw blurRad="38100" dist="38100" dir="2700000" algn="tl">
                    <a:srgbClr val="C0C0C0"/>
                  </a:outerShdw>
                </a:effectLst>
                <a:ea typeface="+mn-ea"/>
                <a:cs typeface="+mn-cs"/>
              </a:rPr>
              <a:t>Identifying Where You are Now </a:t>
            </a:r>
            <a:br>
              <a:rPr lang="en-US" sz="4000" kern="1200" dirty="0">
                <a:solidFill>
                  <a:srgbClr val="000099"/>
                </a:solidFill>
                <a:effectLst>
                  <a:outerShdw blurRad="38100" dist="38100" dir="2700000" algn="tl">
                    <a:srgbClr val="C0C0C0"/>
                  </a:outerShdw>
                </a:effectLst>
                <a:ea typeface="+mn-ea"/>
                <a:cs typeface="+mn-cs"/>
              </a:rPr>
            </a:br>
            <a:r>
              <a:rPr lang="en-US" sz="4000" kern="1200" dirty="0">
                <a:solidFill>
                  <a:srgbClr val="000099"/>
                </a:solidFill>
                <a:effectLst>
                  <a:outerShdw blurRad="38100" dist="38100" dir="2700000" algn="tl">
                    <a:srgbClr val="C0C0C0"/>
                  </a:outerShdw>
                </a:effectLst>
                <a:ea typeface="+mn-ea"/>
                <a:cs typeface="+mn-cs"/>
              </a:rPr>
              <a:t>and Where You are </a:t>
            </a:r>
            <a:r>
              <a:rPr lang="en-US" sz="4000" kern="1200" dirty="0" smtClean="0">
                <a:solidFill>
                  <a:srgbClr val="000099"/>
                </a:solidFill>
                <a:effectLst>
                  <a:outerShdw blurRad="38100" dist="38100" dir="2700000" algn="tl">
                    <a:srgbClr val="C0C0C0"/>
                  </a:outerShdw>
                </a:effectLst>
                <a:ea typeface="+mn-ea"/>
                <a:cs typeface="+mn-cs"/>
              </a:rPr>
              <a:t>Going</a:t>
            </a:r>
            <a:endParaRPr lang="en-US" dirty="0"/>
          </a:p>
        </p:txBody>
      </p:sp>
    </p:spTree>
    <p:extLst>
      <p:ext uri="{BB962C8B-B14F-4D97-AF65-F5344CB8AC3E}">
        <p14:creationId xmlns:p14="http://schemas.microsoft.com/office/powerpoint/2010/main" val="1217277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p:cNvSpPr>
            <a:spLocks noGrp="1" noChangeArrowheads="1"/>
          </p:cNvSpPr>
          <p:nvPr>
            <p:ph type="title"/>
          </p:nvPr>
        </p:nvSpPr>
        <p:spPr>
          <a:xfrm>
            <a:off x="685800" y="990600"/>
            <a:ext cx="7772400" cy="1143000"/>
          </a:xfrm>
          <a:prstGeom prst="rect">
            <a:avLst/>
          </a:prstGeom>
          <a:noFill/>
          <a:ln/>
        </p:spPr>
        <p:txBody>
          <a:bodyPr/>
          <a:lstStyle/>
          <a:p>
            <a:r>
              <a:rPr lang="en-US" sz="4000" b="1" dirty="0" smtClean="0">
                <a:solidFill>
                  <a:srgbClr val="000099"/>
                </a:solidFill>
                <a:effectLst>
                  <a:outerShdw blurRad="38100" dist="38100" dir="2700000" algn="tl">
                    <a:srgbClr val="C0C0C0"/>
                  </a:outerShdw>
                </a:effectLst>
              </a:rPr>
              <a:t>Objective 3 Outline</a:t>
            </a:r>
            <a:endParaRPr lang="en-US" sz="4000" b="1" dirty="0">
              <a:solidFill>
                <a:srgbClr val="000099"/>
              </a:solidFill>
              <a:effectLst>
                <a:outerShdw blurRad="38100" dist="38100" dir="2700000" algn="tl">
                  <a:srgbClr val="C0C0C0"/>
                </a:outerShdw>
              </a:effectLst>
            </a:endParaRPr>
          </a:p>
        </p:txBody>
      </p:sp>
      <p:sp>
        <p:nvSpPr>
          <p:cNvPr id="114695" name="Rectangle 7"/>
          <p:cNvSpPr>
            <a:spLocks noGrp="1" noChangeArrowheads="1"/>
          </p:cNvSpPr>
          <p:nvPr>
            <p:ph type="body" idx="4294967295"/>
          </p:nvPr>
        </p:nvSpPr>
        <p:spPr>
          <a:xfrm>
            <a:off x="685800" y="2133600"/>
            <a:ext cx="7772400" cy="4114800"/>
          </a:xfrm>
          <a:prstGeom prst="rect">
            <a:avLst/>
          </a:prstGeom>
          <a:noFill/>
          <a:ln/>
        </p:spPr>
        <p:txBody>
          <a:bodyPr/>
          <a:lstStyle/>
          <a:p>
            <a:r>
              <a:rPr lang="en-US" sz="2400" dirty="0" smtClean="0"/>
              <a:t>Need to Knowledge Model	</a:t>
            </a:r>
          </a:p>
          <a:p>
            <a:endParaRPr lang="en-US" sz="2400" dirty="0" smtClean="0"/>
          </a:p>
          <a:p>
            <a:r>
              <a:rPr lang="en-US" sz="2400" dirty="0" smtClean="0"/>
              <a:t>Template for Commercialization or </a:t>
            </a:r>
            <a:r>
              <a:rPr lang="en-US" sz="2400" dirty="0" err="1" smtClean="0"/>
              <a:t>TT</a:t>
            </a:r>
            <a:r>
              <a:rPr lang="en-US" sz="2400" dirty="0" smtClean="0"/>
              <a:t> Plans</a:t>
            </a:r>
          </a:p>
          <a:p>
            <a:endParaRPr lang="en-US" sz="2400" dirty="0"/>
          </a:p>
          <a:p>
            <a:r>
              <a:rPr lang="en-US" sz="2400" dirty="0" err="1" smtClean="0"/>
              <a:t>Gaant</a:t>
            </a:r>
            <a:r>
              <a:rPr lang="en-US" sz="2400" dirty="0" smtClean="0"/>
              <a:t> Charts</a:t>
            </a:r>
          </a:p>
          <a:p>
            <a:endParaRPr lang="en-US" sz="2400" dirty="0"/>
          </a:p>
          <a:p>
            <a:r>
              <a:rPr lang="en-US" sz="2400" dirty="0" smtClean="0"/>
              <a:t>Key Take-</a:t>
            </a:r>
            <a:r>
              <a:rPr lang="en-US" sz="2400" dirty="0" err="1"/>
              <a:t>A</a:t>
            </a:r>
            <a:r>
              <a:rPr lang="en-US" sz="2400" dirty="0" err="1" smtClean="0"/>
              <a:t>ways</a:t>
            </a:r>
            <a:endParaRPr lang="en-US" sz="2400" dirty="0" smtClean="0"/>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1415104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p:cNvSpPr>
            <a:spLocks noGrp="1" noChangeArrowheads="1"/>
          </p:cNvSpPr>
          <p:nvPr>
            <p:ph type="title"/>
          </p:nvPr>
        </p:nvSpPr>
        <p:spPr>
          <a:xfrm>
            <a:off x="685800" y="990600"/>
            <a:ext cx="7772400" cy="1143000"/>
          </a:xfrm>
          <a:prstGeom prst="rect">
            <a:avLst/>
          </a:prstGeom>
          <a:noFill/>
          <a:ln/>
        </p:spPr>
        <p:txBody>
          <a:bodyPr/>
          <a:lstStyle/>
          <a:p>
            <a:r>
              <a:rPr lang="en-US" sz="4000" b="1" dirty="0" smtClean="0">
                <a:solidFill>
                  <a:srgbClr val="000099"/>
                </a:solidFill>
                <a:effectLst>
                  <a:outerShdw blurRad="38100" dist="38100" dir="2700000" algn="tl">
                    <a:srgbClr val="C0C0C0"/>
                  </a:outerShdw>
                </a:effectLst>
              </a:rPr>
              <a:t>The Need to Knowledge Model</a:t>
            </a:r>
            <a:endParaRPr lang="en-US" sz="4000" b="1" dirty="0">
              <a:solidFill>
                <a:srgbClr val="000099"/>
              </a:solidFill>
              <a:effectLst>
                <a:outerShdw blurRad="38100" dist="38100" dir="2700000" algn="tl">
                  <a:srgbClr val="C0C0C0"/>
                </a:outerShdw>
              </a:effectLst>
            </a:endParaRPr>
          </a:p>
        </p:txBody>
      </p:sp>
      <p:sp>
        <p:nvSpPr>
          <p:cNvPr id="114695" name="Rectangle 7"/>
          <p:cNvSpPr>
            <a:spLocks noGrp="1" noChangeArrowheads="1"/>
          </p:cNvSpPr>
          <p:nvPr>
            <p:ph type="body" idx="4294967295"/>
          </p:nvPr>
        </p:nvSpPr>
        <p:spPr>
          <a:xfrm>
            <a:off x="685800" y="2133600"/>
            <a:ext cx="7772400" cy="4114800"/>
          </a:xfrm>
          <a:prstGeom prst="rect">
            <a:avLst/>
          </a:prstGeom>
          <a:noFill/>
          <a:ln/>
        </p:spPr>
        <p:txBody>
          <a:bodyPr/>
          <a:lstStyle/>
          <a:p>
            <a:r>
              <a:rPr lang="en-US" dirty="0"/>
              <a:t>Outline </a:t>
            </a:r>
            <a:r>
              <a:rPr lang="en-US" dirty="0" smtClean="0"/>
              <a:t>path </a:t>
            </a:r>
            <a:r>
              <a:rPr lang="en-US" dirty="0"/>
              <a:t>to </a:t>
            </a:r>
            <a:r>
              <a:rPr lang="en-US" dirty="0" smtClean="0"/>
              <a:t>market</a:t>
            </a:r>
            <a:endParaRPr lang="en-US" dirty="0"/>
          </a:p>
          <a:p>
            <a:pPr lvl="1"/>
            <a:r>
              <a:rPr lang="en-US" dirty="0" smtClean="0"/>
              <a:t>Begin with the end in mind!</a:t>
            </a:r>
          </a:p>
          <a:p>
            <a:pPr lvl="1"/>
            <a:r>
              <a:rPr lang="en-US" dirty="0"/>
              <a:t>Early </a:t>
            </a:r>
            <a:r>
              <a:rPr lang="en-US" dirty="0" smtClean="0"/>
              <a:t>identification </a:t>
            </a:r>
            <a:r>
              <a:rPr lang="en-US" dirty="0"/>
              <a:t>of </a:t>
            </a:r>
            <a:r>
              <a:rPr lang="en-US" dirty="0" smtClean="0"/>
              <a:t>important </a:t>
            </a:r>
            <a:r>
              <a:rPr lang="en-US" dirty="0"/>
              <a:t>d</a:t>
            </a:r>
            <a:r>
              <a:rPr lang="en-US" dirty="0" smtClean="0"/>
              <a:t>ownstream considerations</a:t>
            </a:r>
          </a:p>
          <a:p>
            <a:pPr lvl="1"/>
            <a:r>
              <a:rPr lang="en-US" dirty="0" smtClean="0"/>
              <a:t>Early involvement of partners</a:t>
            </a:r>
          </a:p>
          <a:p>
            <a:pPr lvl="1"/>
            <a:endParaRPr lang="en-US" dirty="0"/>
          </a:p>
          <a:p>
            <a:r>
              <a:rPr lang="en-US" dirty="0" smtClean="0"/>
              <a:t>Stages and gates</a:t>
            </a:r>
          </a:p>
          <a:p>
            <a:pPr lvl="1"/>
            <a:endParaRPr lang="en-US" sz="2000" dirty="0" smtClean="0"/>
          </a:p>
        </p:txBody>
      </p:sp>
    </p:spTree>
    <p:extLst>
      <p:ext uri="{BB962C8B-B14F-4D97-AF65-F5344CB8AC3E}">
        <p14:creationId xmlns:p14="http://schemas.microsoft.com/office/powerpoint/2010/main" val="1983647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8458200" y="6169025"/>
            <a:ext cx="457200" cy="307975"/>
          </a:xfrm>
          <a:prstGeom prst="rect">
            <a:avLst/>
          </a:prstGeom>
          <a:noFill/>
          <a:ln w="9525">
            <a:noFill/>
            <a:miter lim="800000"/>
            <a:headEnd/>
            <a:tailEnd/>
          </a:ln>
        </p:spPr>
        <p:txBody>
          <a:bodyPr>
            <a:spAutoFit/>
          </a:bodyPr>
          <a:lstStyle/>
          <a:p>
            <a:pPr algn="r"/>
            <a:r>
              <a:rPr lang="en-US" sz="1400">
                <a:latin typeface="Calibri" pitchFamily="-107" charset="0"/>
              </a:rPr>
              <a:t>6</a:t>
            </a:r>
          </a:p>
        </p:txBody>
      </p:sp>
      <p:pic>
        <p:nvPicPr>
          <p:cNvPr id="17413" name="Picture 7" descr="KT4TT Knowledge Base webpage."/>
          <p:cNvPicPr>
            <a:picLocks noChangeAspect="1" noChangeArrowheads="1"/>
          </p:cNvPicPr>
          <p:nvPr/>
        </p:nvPicPr>
        <p:blipFill>
          <a:blip r:embed="rId3" cstate="print"/>
          <a:srcRect l="28333" t="2667" r="14999" b="8444"/>
          <a:stretch>
            <a:fillRect/>
          </a:stretch>
        </p:blipFill>
        <p:spPr bwMode="auto">
          <a:xfrm>
            <a:off x="1371600" y="657225"/>
            <a:ext cx="6324600" cy="6200775"/>
          </a:xfrm>
          <a:prstGeom prst="rect">
            <a:avLst/>
          </a:prstGeom>
          <a:noFill/>
          <a:ln w="9525">
            <a:noFill/>
            <a:miter lim="800000"/>
            <a:headEnd/>
            <a:tailEnd/>
          </a:ln>
        </p:spPr>
      </p:pic>
      <p:sp>
        <p:nvSpPr>
          <p:cNvPr id="6" name="Rectangle 5" descr="Highlight of links to view the model, search the evidence base and provide feedback."/>
          <p:cNvSpPr/>
          <p:nvPr/>
        </p:nvSpPr>
        <p:spPr>
          <a:xfrm>
            <a:off x="3352800" y="4572000"/>
            <a:ext cx="3962400" cy="914400"/>
          </a:xfrm>
          <a:prstGeom prst="rect">
            <a:avLst/>
          </a:prstGeom>
          <a:solidFill>
            <a:srgbClr val="FFFF00">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7" name="Right Arrow 6" descr="alt=&quot;&quot;"/>
          <p:cNvSpPr/>
          <p:nvPr/>
        </p:nvSpPr>
        <p:spPr>
          <a:xfrm>
            <a:off x="1905000" y="5029200"/>
            <a:ext cx="12954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4" name="Title 3"/>
          <p:cNvSpPr>
            <a:spLocks noGrp="1"/>
          </p:cNvSpPr>
          <p:nvPr>
            <p:ph type="title"/>
          </p:nvPr>
        </p:nvSpPr>
        <p:spPr>
          <a:xfrm>
            <a:off x="457200" y="0"/>
            <a:ext cx="8229600" cy="1143000"/>
          </a:xfrm>
        </p:spPr>
        <p:txBody>
          <a:bodyPr/>
          <a:lstStyle/>
          <a:p>
            <a:r>
              <a:rPr lang="en-US" sz="4000" b="1" dirty="0">
                <a:solidFill>
                  <a:srgbClr val="000099"/>
                </a:solidFill>
                <a:effectLst>
                  <a:outerShdw blurRad="38100" dist="38100" dir="2700000" algn="tl">
                    <a:srgbClr val="C0C0C0"/>
                  </a:outerShdw>
                </a:effectLst>
                <a:latin typeface="Calibri" pitchFamily="-107" charset="0"/>
              </a:rPr>
              <a:t>Knowledge Base Main </a:t>
            </a:r>
            <a:r>
              <a:rPr lang="en-US" sz="4000" b="1" dirty="0" smtClean="0">
                <a:solidFill>
                  <a:srgbClr val="000099"/>
                </a:solidFill>
                <a:effectLst>
                  <a:outerShdw blurRad="38100" dist="38100" dir="2700000" algn="tl">
                    <a:srgbClr val="C0C0C0"/>
                  </a:outerShdw>
                </a:effectLst>
                <a:latin typeface="Calibri" pitchFamily="-107" charset="0"/>
              </a:rPr>
              <a:t>Page</a:t>
            </a:r>
            <a:endParaRPr lang="en-US" sz="4000" dirty="0"/>
          </a:p>
        </p:txBody>
      </p:sp>
    </p:spTree>
    <p:extLst>
      <p:ext uri="{BB962C8B-B14F-4D97-AF65-F5344CB8AC3E}">
        <p14:creationId xmlns:p14="http://schemas.microsoft.com/office/powerpoint/2010/main" val="4143281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3"/>
          <p:cNvSpPr txBox="1">
            <a:spLocks noChangeArrowheads="1"/>
          </p:cNvSpPr>
          <p:nvPr/>
        </p:nvSpPr>
        <p:spPr bwMode="auto">
          <a:xfrm>
            <a:off x="8458200" y="6169025"/>
            <a:ext cx="457200" cy="307975"/>
          </a:xfrm>
          <a:prstGeom prst="rect">
            <a:avLst/>
          </a:prstGeom>
          <a:noFill/>
          <a:ln w="9525">
            <a:noFill/>
            <a:miter lim="800000"/>
            <a:headEnd/>
            <a:tailEnd/>
          </a:ln>
        </p:spPr>
        <p:txBody>
          <a:bodyPr>
            <a:spAutoFit/>
          </a:bodyPr>
          <a:lstStyle/>
          <a:p>
            <a:pPr algn="r"/>
            <a:r>
              <a:rPr lang="en-US" sz="1400">
                <a:latin typeface="Calibri" pitchFamily="-107" charset="0"/>
              </a:rPr>
              <a:t>3</a:t>
            </a:r>
          </a:p>
        </p:txBody>
      </p:sp>
      <p:sp>
        <p:nvSpPr>
          <p:cNvPr id="15" name="Oval 14" descr="alt=&quot;&quot;"/>
          <p:cNvSpPr/>
          <p:nvPr/>
        </p:nvSpPr>
        <p:spPr>
          <a:xfrm>
            <a:off x="4343400" y="4724400"/>
            <a:ext cx="1066800" cy="381000"/>
          </a:xfrm>
          <a:prstGeom prst="ellipse">
            <a:avLst/>
          </a:prstGeom>
          <a:solidFill>
            <a:srgbClr val="FFFF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pic>
        <p:nvPicPr>
          <p:cNvPr id="19462" name="Picture 3" descr="Webpage detail."/>
          <p:cNvPicPr>
            <a:picLocks noChangeAspect="1" noChangeArrowheads="1"/>
          </p:cNvPicPr>
          <p:nvPr/>
        </p:nvPicPr>
        <p:blipFill>
          <a:blip r:embed="rId3" cstate="print"/>
          <a:srcRect l="20969" r="11290"/>
          <a:stretch>
            <a:fillRect/>
          </a:stretch>
        </p:blipFill>
        <p:spPr bwMode="auto">
          <a:xfrm>
            <a:off x="2286000" y="762000"/>
            <a:ext cx="6570663" cy="5888038"/>
          </a:xfrm>
          <a:prstGeom prst="rect">
            <a:avLst/>
          </a:prstGeom>
          <a:noFill/>
          <a:ln w="9525">
            <a:noFill/>
            <a:miter lim="800000"/>
            <a:headEnd/>
            <a:tailEnd/>
          </a:ln>
        </p:spPr>
      </p:pic>
      <p:sp>
        <p:nvSpPr>
          <p:cNvPr id="19463" name="TextBox 11"/>
          <p:cNvSpPr txBox="1">
            <a:spLocks noChangeArrowheads="1"/>
          </p:cNvSpPr>
          <p:nvPr/>
        </p:nvSpPr>
        <p:spPr bwMode="auto">
          <a:xfrm>
            <a:off x="152400" y="5257800"/>
            <a:ext cx="1066800" cy="430213"/>
          </a:xfrm>
          <a:prstGeom prst="rect">
            <a:avLst/>
          </a:prstGeom>
          <a:noFill/>
          <a:ln w="9525">
            <a:noFill/>
            <a:miter lim="800000"/>
            <a:headEnd/>
            <a:tailEnd/>
          </a:ln>
        </p:spPr>
        <p:txBody>
          <a:bodyPr>
            <a:spAutoFit/>
          </a:bodyPr>
          <a:lstStyle/>
          <a:p>
            <a:r>
              <a:rPr lang="en-US" sz="1100"/>
              <a:t>Supporting Evidence Link</a:t>
            </a:r>
          </a:p>
        </p:txBody>
      </p:sp>
      <p:sp>
        <p:nvSpPr>
          <p:cNvPr id="19464" name="TextBox 12"/>
          <p:cNvSpPr txBox="1">
            <a:spLocks noChangeArrowheads="1"/>
          </p:cNvSpPr>
          <p:nvPr/>
        </p:nvSpPr>
        <p:spPr bwMode="auto">
          <a:xfrm>
            <a:off x="152400" y="2514600"/>
            <a:ext cx="1066800" cy="430213"/>
          </a:xfrm>
          <a:prstGeom prst="rect">
            <a:avLst/>
          </a:prstGeom>
          <a:noFill/>
          <a:ln w="9525">
            <a:noFill/>
            <a:miter lim="800000"/>
            <a:headEnd/>
            <a:tailEnd/>
          </a:ln>
        </p:spPr>
        <p:txBody>
          <a:bodyPr>
            <a:spAutoFit/>
          </a:bodyPr>
          <a:lstStyle/>
          <a:p>
            <a:r>
              <a:rPr lang="en-US" sz="1100"/>
              <a:t>Link to Example</a:t>
            </a:r>
          </a:p>
        </p:txBody>
      </p:sp>
      <p:sp>
        <p:nvSpPr>
          <p:cNvPr id="19465" name="TextBox 13"/>
          <p:cNvSpPr txBox="1">
            <a:spLocks noChangeArrowheads="1"/>
          </p:cNvSpPr>
          <p:nvPr/>
        </p:nvSpPr>
        <p:spPr bwMode="auto">
          <a:xfrm>
            <a:off x="228600" y="5867400"/>
            <a:ext cx="1066800" cy="600075"/>
          </a:xfrm>
          <a:prstGeom prst="rect">
            <a:avLst/>
          </a:prstGeom>
          <a:noFill/>
          <a:ln w="9525">
            <a:noFill/>
            <a:miter lim="800000"/>
            <a:headEnd/>
            <a:tailEnd/>
          </a:ln>
        </p:spPr>
        <p:txBody>
          <a:bodyPr>
            <a:spAutoFit/>
          </a:bodyPr>
          <a:lstStyle/>
          <a:p>
            <a:r>
              <a:rPr lang="en-US" sz="1100"/>
              <a:t>Link to Glossary Definitions</a:t>
            </a:r>
          </a:p>
        </p:txBody>
      </p:sp>
      <p:sp>
        <p:nvSpPr>
          <p:cNvPr id="20" name="Oval 19" descr="alt=&quot;&quot;"/>
          <p:cNvSpPr/>
          <p:nvPr/>
        </p:nvSpPr>
        <p:spPr>
          <a:xfrm>
            <a:off x="2286000" y="2590800"/>
            <a:ext cx="1066800" cy="381000"/>
          </a:xfrm>
          <a:prstGeom prst="ellipse">
            <a:avLst/>
          </a:prstGeom>
          <a:solidFill>
            <a:srgbClr val="FFFF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1" name="Right Arrow 20" descr="alt=&quot;&quot;"/>
          <p:cNvSpPr/>
          <p:nvPr/>
        </p:nvSpPr>
        <p:spPr>
          <a:xfrm>
            <a:off x="914400" y="2667000"/>
            <a:ext cx="1295400" cy="152400"/>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2" name="Oval 21" descr="alt=&quot;&quot;"/>
          <p:cNvSpPr/>
          <p:nvPr/>
        </p:nvSpPr>
        <p:spPr>
          <a:xfrm>
            <a:off x="4114800" y="6096000"/>
            <a:ext cx="685800" cy="152400"/>
          </a:xfrm>
          <a:prstGeom prst="ellipse">
            <a:avLst/>
          </a:prstGeom>
          <a:solidFill>
            <a:srgbClr val="FFFF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3" name="Right Arrow 22" descr="alt=&quot;&quot;"/>
          <p:cNvSpPr/>
          <p:nvPr/>
        </p:nvSpPr>
        <p:spPr>
          <a:xfrm>
            <a:off x="1066800" y="6096000"/>
            <a:ext cx="3200400" cy="185738"/>
          </a:xfrm>
          <a:prstGeom prst="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4" name="Right Arrow 23" descr="alt=&quot;&quot;"/>
          <p:cNvSpPr/>
          <p:nvPr/>
        </p:nvSpPr>
        <p:spPr>
          <a:xfrm>
            <a:off x="1143000" y="5334000"/>
            <a:ext cx="1143000" cy="152400"/>
          </a:xfrm>
          <a:prstGeom prst="rightArrow">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5" name="Oval 24" descr="alt=&quot;&quot;"/>
          <p:cNvSpPr/>
          <p:nvPr/>
        </p:nvSpPr>
        <p:spPr>
          <a:xfrm>
            <a:off x="2286000" y="5257800"/>
            <a:ext cx="990600" cy="381000"/>
          </a:xfrm>
          <a:prstGeom prst="ellipse">
            <a:avLst/>
          </a:prstGeom>
          <a:solidFill>
            <a:srgbClr val="FFFF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19472" name="TextBox 3"/>
          <p:cNvSpPr txBox="1">
            <a:spLocks noChangeArrowheads="1"/>
          </p:cNvSpPr>
          <p:nvPr/>
        </p:nvSpPr>
        <p:spPr bwMode="auto">
          <a:xfrm>
            <a:off x="8610600" y="6321425"/>
            <a:ext cx="457200" cy="307975"/>
          </a:xfrm>
          <a:prstGeom prst="rect">
            <a:avLst/>
          </a:prstGeom>
          <a:noFill/>
          <a:ln w="9525">
            <a:noFill/>
            <a:miter lim="800000"/>
            <a:headEnd/>
            <a:tailEnd/>
          </a:ln>
        </p:spPr>
        <p:txBody>
          <a:bodyPr>
            <a:spAutoFit/>
          </a:bodyPr>
          <a:lstStyle/>
          <a:p>
            <a:pPr algn="r"/>
            <a:r>
              <a:rPr lang="en-US" sz="1400">
                <a:latin typeface="Calibri" pitchFamily="-107" charset="0"/>
              </a:rPr>
              <a:t>8</a:t>
            </a:r>
          </a:p>
        </p:txBody>
      </p:sp>
      <p:sp>
        <p:nvSpPr>
          <p:cNvPr id="4" name="Title 3"/>
          <p:cNvSpPr>
            <a:spLocks noGrp="1"/>
          </p:cNvSpPr>
          <p:nvPr>
            <p:ph type="title"/>
          </p:nvPr>
        </p:nvSpPr>
        <p:spPr>
          <a:xfrm>
            <a:off x="457200" y="76200"/>
            <a:ext cx="8229600" cy="1143000"/>
          </a:xfrm>
        </p:spPr>
        <p:txBody>
          <a:bodyPr/>
          <a:lstStyle/>
          <a:p>
            <a:pPr lvl="0">
              <a:spcBef>
                <a:spcPts val="0"/>
              </a:spcBef>
              <a:defRPr/>
            </a:pPr>
            <a:r>
              <a:rPr lang="en-US" sz="3700" b="1" dirty="0">
                <a:solidFill>
                  <a:srgbClr val="000099"/>
                </a:solidFill>
                <a:effectLst>
                  <a:outerShdw blurRad="38100" dist="38100" dir="2700000" algn="tl">
                    <a:srgbClr val="C0C0C0"/>
                  </a:outerShdw>
                </a:effectLst>
                <a:latin typeface="Calibri" pitchFamily="-107" charset="0"/>
                <a:ea typeface="+mn-ea"/>
                <a:cs typeface="+mn-cs"/>
              </a:rPr>
              <a:t>Links Everywhere- What to click</a:t>
            </a:r>
            <a:r>
              <a:rPr lang="en-US" sz="3700" b="1" dirty="0" smtClean="0">
                <a:solidFill>
                  <a:srgbClr val="000099"/>
                </a:solidFill>
                <a:effectLst>
                  <a:outerShdw blurRad="38100" dist="38100" dir="2700000" algn="tl">
                    <a:srgbClr val="C0C0C0"/>
                  </a:outerShdw>
                </a:effectLst>
                <a:latin typeface="Calibri" pitchFamily="-107" charset="0"/>
                <a:ea typeface="+mn-ea"/>
                <a:cs typeface="+mn-cs"/>
              </a:rPr>
              <a:t>?</a:t>
            </a:r>
            <a:endParaRPr lang="en-US" dirty="0"/>
          </a:p>
        </p:txBody>
      </p:sp>
    </p:spTree>
    <p:extLst>
      <p:ext uri="{BB962C8B-B14F-4D97-AF65-F5344CB8AC3E}">
        <p14:creationId xmlns:p14="http://schemas.microsoft.com/office/powerpoint/2010/main" val="1385694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7" name="TextBox 3"/>
          <p:cNvSpPr txBox="1">
            <a:spLocks noChangeArrowheads="1"/>
          </p:cNvSpPr>
          <p:nvPr/>
        </p:nvSpPr>
        <p:spPr bwMode="auto">
          <a:xfrm>
            <a:off x="8458200" y="6169025"/>
            <a:ext cx="457200" cy="307975"/>
          </a:xfrm>
          <a:prstGeom prst="rect">
            <a:avLst/>
          </a:prstGeom>
          <a:noFill/>
          <a:ln w="9525">
            <a:noFill/>
            <a:miter lim="800000"/>
            <a:headEnd/>
            <a:tailEnd/>
          </a:ln>
        </p:spPr>
        <p:txBody>
          <a:bodyPr>
            <a:spAutoFit/>
          </a:bodyPr>
          <a:lstStyle/>
          <a:p>
            <a:pPr algn="r"/>
            <a:r>
              <a:rPr lang="en-US" sz="1400">
                <a:latin typeface="Calibri" pitchFamily="-107" charset="0"/>
              </a:rPr>
              <a:t>10</a:t>
            </a:r>
          </a:p>
        </p:txBody>
      </p:sp>
      <p:sp>
        <p:nvSpPr>
          <p:cNvPr id="8" name="Content Placeholder 7"/>
          <p:cNvSpPr>
            <a:spLocks noGrp="1"/>
          </p:cNvSpPr>
          <p:nvPr>
            <p:ph idx="4294967295"/>
          </p:nvPr>
        </p:nvSpPr>
        <p:spPr>
          <a:xfrm>
            <a:off x="762000" y="1520825"/>
            <a:ext cx="7924800" cy="4648200"/>
          </a:xfrm>
          <a:prstGeom prst="rect">
            <a:avLst/>
          </a:prstGeom>
        </p:spPr>
        <p:txBody>
          <a:bodyPr/>
          <a:lstStyle/>
          <a:p>
            <a:pPr>
              <a:defRPr/>
            </a:pPr>
            <a:r>
              <a:rPr lang="en-US" dirty="0" smtClean="0">
                <a:ea typeface="ＭＳ Ｐゴシック" pitchFamily="-107" charset="-128"/>
              </a:rPr>
              <a:t>Supporting evidence links for stages and steps/tips/gates</a:t>
            </a:r>
          </a:p>
          <a:p>
            <a:pPr lvl="1">
              <a:defRPr/>
            </a:pPr>
            <a:r>
              <a:rPr lang="en-US" dirty="0" smtClean="0">
                <a:ea typeface="ＭＳ Ｐゴシック" pitchFamily="-107" charset="-128"/>
              </a:rPr>
              <a:t>Stages</a:t>
            </a:r>
          </a:p>
          <a:p>
            <a:pPr lvl="2">
              <a:defRPr/>
            </a:pPr>
            <a:r>
              <a:rPr lang="en-US" dirty="0" smtClean="0">
                <a:ea typeface="ＭＳ Ｐゴシック" pitchFamily="-107" charset="-128"/>
              </a:rPr>
              <a:t>Key themes</a:t>
            </a:r>
          </a:p>
          <a:p>
            <a:pPr lvl="2">
              <a:defRPr/>
            </a:pPr>
            <a:r>
              <a:rPr lang="en-US" dirty="0" smtClean="0">
                <a:ea typeface="ＭＳ Ｐゴシック" pitchFamily="-107" charset="-128"/>
              </a:rPr>
              <a:t>Citations related to each theme</a:t>
            </a:r>
          </a:p>
          <a:p>
            <a:pPr lvl="2">
              <a:defRPr/>
            </a:pPr>
            <a:r>
              <a:rPr lang="en-US" dirty="0" smtClean="0">
                <a:ea typeface="ＭＳ Ｐゴシック" pitchFamily="-107" charset="-128"/>
              </a:rPr>
              <a:t>All findings</a:t>
            </a:r>
          </a:p>
          <a:p>
            <a:pPr lvl="1">
              <a:defRPr/>
            </a:pPr>
            <a:r>
              <a:rPr lang="en-US" dirty="0" smtClean="0">
                <a:ea typeface="ＭＳ Ｐゴシック" pitchFamily="-107" charset="-128"/>
              </a:rPr>
              <a:t>Steps/Tips/Gates</a:t>
            </a:r>
          </a:p>
          <a:p>
            <a:pPr lvl="2">
              <a:defRPr/>
            </a:pPr>
            <a:r>
              <a:rPr lang="en-US" dirty="0" smtClean="0">
                <a:ea typeface="ＭＳ Ｐゴシック" pitchFamily="-107" charset="-128"/>
              </a:rPr>
              <a:t>Tools</a:t>
            </a:r>
          </a:p>
          <a:p>
            <a:pPr lvl="2">
              <a:defRPr/>
            </a:pPr>
            <a:r>
              <a:rPr lang="en-US" dirty="0" smtClean="0">
                <a:ea typeface="ＭＳ Ｐゴシック" pitchFamily="-107" charset="-128"/>
              </a:rPr>
              <a:t>Citations related to the step</a:t>
            </a:r>
          </a:p>
          <a:p>
            <a:pPr lvl="2">
              <a:defRPr/>
            </a:pPr>
            <a:r>
              <a:rPr lang="en-US" dirty="0" smtClean="0">
                <a:ea typeface="ＭＳ Ｐゴシック" pitchFamily="-107" charset="-128"/>
              </a:rPr>
              <a:t>All findings</a:t>
            </a:r>
          </a:p>
          <a:p>
            <a:pPr lvl="2">
              <a:defRPr/>
            </a:pPr>
            <a:endParaRPr lang="en-US" dirty="0" smtClean="0">
              <a:ea typeface="ＭＳ Ｐゴシック" pitchFamily="-107" charset="-128"/>
            </a:endParaRPr>
          </a:p>
        </p:txBody>
      </p:sp>
      <p:sp>
        <p:nvSpPr>
          <p:cNvPr id="7" name="Title 6"/>
          <p:cNvSpPr>
            <a:spLocks noGrp="1"/>
          </p:cNvSpPr>
          <p:nvPr>
            <p:ph type="title"/>
          </p:nvPr>
        </p:nvSpPr>
        <p:spPr>
          <a:xfrm>
            <a:off x="2286000" y="762000"/>
            <a:ext cx="5867400" cy="838200"/>
          </a:xfrm>
          <a:prstGeom prst="rect">
            <a:avLst/>
          </a:prstGeom>
        </p:spPr>
        <p:txBody>
          <a:bodyPr/>
          <a:lstStyle/>
          <a:p>
            <a:pPr>
              <a:defRPr/>
            </a:pPr>
            <a:r>
              <a:rPr lang="en-US" sz="4000" b="1" dirty="0" smtClean="0">
                <a:solidFill>
                  <a:srgbClr val="000099"/>
                </a:solidFill>
                <a:effectLst>
                  <a:outerShdw blurRad="38100" dist="38100" dir="2700000" algn="tl">
                    <a:srgbClr val="C0C0C0"/>
                  </a:outerShdw>
                </a:effectLst>
                <a:ea typeface="ＭＳ Ｐゴシック" pitchFamily="-107" charset="-128"/>
              </a:rPr>
              <a:t>Supporting Evidence Links</a:t>
            </a:r>
            <a:br>
              <a:rPr lang="en-US" sz="4000" b="1" dirty="0" smtClean="0">
                <a:solidFill>
                  <a:srgbClr val="000099"/>
                </a:solidFill>
                <a:effectLst>
                  <a:outerShdw blurRad="38100" dist="38100" dir="2700000" algn="tl">
                    <a:srgbClr val="C0C0C0"/>
                  </a:outerShdw>
                </a:effectLst>
                <a:ea typeface="ＭＳ Ｐゴシック" pitchFamily="-107" charset="-128"/>
              </a:rPr>
            </a:br>
            <a:endParaRPr lang="en-US" sz="4000" dirty="0" smtClean="0">
              <a:ea typeface="ＭＳ Ｐゴシック" pitchFamily="-107" charset="-128"/>
            </a:endParaRPr>
          </a:p>
        </p:txBody>
      </p:sp>
    </p:spTree>
    <p:extLst>
      <p:ext uri="{BB962C8B-B14F-4D97-AF65-F5344CB8AC3E}">
        <p14:creationId xmlns:p14="http://schemas.microsoft.com/office/powerpoint/2010/main" val="2193669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tK Model as a gameboar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59815"/>
            <a:ext cx="4390292" cy="657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4" name="Rectangle 6"/>
          <p:cNvSpPr>
            <a:spLocks noGrp="1" noChangeArrowheads="1"/>
          </p:cNvSpPr>
          <p:nvPr>
            <p:ph type="title"/>
          </p:nvPr>
        </p:nvSpPr>
        <p:spPr>
          <a:xfrm>
            <a:off x="304800" y="1676400"/>
            <a:ext cx="3048000" cy="2819400"/>
          </a:xfrm>
          <a:prstGeom prst="rect">
            <a:avLst/>
          </a:prstGeom>
          <a:noFill/>
          <a:ln/>
        </p:spPr>
        <p:txBody>
          <a:bodyPr/>
          <a:lstStyle/>
          <a:p>
            <a:r>
              <a:rPr lang="en-US" sz="4000" b="1" dirty="0" smtClean="0">
                <a:solidFill>
                  <a:srgbClr val="000099"/>
                </a:solidFill>
                <a:effectLst>
                  <a:outerShdw blurRad="38100" dist="38100" dir="2700000" algn="tl">
                    <a:srgbClr val="C0C0C0"/>
                  </a:outerShdw>
                </a:effectLst>
              </a:rPr>
              <a:t>New Interface- Coming Soon!</a:t>
            </a:r>
            <a:endParaRPr lang="en-US" sz="4000" b="1" dirty="0">
              <a:solidFill>
                <a:srgbClr val="000099"/>
              </a:solidFill>
              <a:effectLst>
                <a:outerShdw blurRad="38100" dist="38100" dir="2700000" algn="tl">
                  <a:srgbClr val="C0C0C0"/>
                </a:outerShdw>
              </a:effectLst>
            </a:endParaRPr>
          </a:p>
        </p:txBody>
      </p:sp>
    </p:spTree>
    <p:extLst>
      <p:ext uri="{BB962C8B-B14F-4D97-AF65-F5344CB8AC3E}">
        <p14:creationId xmlns:p14="http://schemas.microsoft.com/office/powerpoint/2010/main" val="4124037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1142999"/>
          </a:xfrm>
        </p:spPr>
        <p:txBody>
          <a:bodyPr/>
          <a:lstStyle/>
          <a:p>
            <a:r>
              <a:rPr lang="en-US" sz="40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Objective 1. Key Concepts and Buzz Words</a:t>
            </a:r>
            <a:endParaRPr lang="en-US" sz="40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Subtitle 2"/>
          <p:cNvSpPr>
            <a:spLocks noGrp="1"/>
          </p:cNvSpPr>
          <p:nvPr>
            <p:ph type="subTitle" idx="1"/>
          </p:nvPr>
        </p:nvSpPr>
        <p:spPr>
          <a:xfrm>
            <a:off x="685800" y="3352800"/>
            <a:ext cx="7696200" cy="2286000"/>
          </a:xfrm>
        </p:spPr>
        <p:txBody>
          <a:bodyPr/>
          <a:lstStyle/>
          <a:p>
            <a:r>
              <a:rPr lang="en-US" b="0" i="0" dirty="0" smtClean="0">
                <a:latin typeface="Calibri" pitchFamily="34" charset="0"/>
                <a:cs typeface="Calibri" pitchFamily="34" charset="0"/>
              </a:rPr>
              <a:t>Know what to do and what to avoid.</a:t>
            </a:r>
            <a:endParaRPr lang="en-US" b="0" i="0" dirty="0">
              <a:latin typeface="Calibri" pitchFamily="34" charset="0"/>
              <a:cs typeface="Calibri" pitchFamily="34" charset="0"/>
            </a:endParaRPr>
          </a:p>
        </p:txBody>
      </p:sp>
    </p:spTree>
    <p:extLst>
      <p:ext uri="{BB962C8B-B14F-4D97-AF65-F5344CB8AC3E}">
        <p14:creationId xmlns:p14="http://schemas.microsoft.com/office/powerpoint/2010/main" val="619443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ocvery outputs table."/>
          <p:cNvPicPr/>
          <p:nvPr/>
        </p:nvPicPr>
        <p:blipFill rotWithShape="1">
          <a:blip r:embed="rId3" cstate="print"/>
          <a:srcRect l="19873" t="27636" r="11081" b="6553"/>
          <a:stretch/>
        </p:blipFill>
        <p:spPr bwMode="auto">
          <a:xfrm>
            <a:off x="609600" y="1219200"/>
            <a:ext cx="7924800" cy="5181600"/>
          </a:xfrm>
          <a:prstGeom prst="rect">
            <a:avLst/>
          </a:prstGeom>
          <a:ln>
            <a:noFill/>
          </a:ln>
          <a:extLst>
            <a:ext uri="{53640926-AAD7-44D8-BBD7-CCE9431645EC}">
              <a14:shadowObscured xmlns:a14="http://schemas.microsoft.com/office/drawing/2010/main"/>
            </a:ext>
          </a:extLst>
        </p:spPr>
      </p:pic>
      <p:sp>
        <p:nvSpPr>
          <p:cNvPr id="2" name="Rectangle 1" descr="Manufacturers."/>
          <p:cNvSpPr/>
          <p:nvPr/>
        </p:nvSpPr>
        <p:spPr>
          <a:xfrm>
            <a:off x="6934200" y="1524000"/>
            <a:ext cx="1600200" cy="4419600"/>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57200" y="304800"/>
            <a:ext cx="8229600" cy="1143000"/>
          </a:xfrm>
        </p:spPr>
        <p:txBody>
          <a:bodyPr/>
          <a:lstStyle/>
          <a:p>
            <a:r>
              <a:rPr lang="en-US" b="1" dirty="0">
                <a:solidFill>
                  <a:srgbClr val="000099"/>
                </a:solidFill>
                <a:effectLst>
                  <a:outerShdw blurRad="38100" dist="38100" dir="2700000" algn="tl">
                    <a:srgbClr val="C0C0C0"/>
                  </a:outerShdw>
                </a:effectLst>
              </a:rPr>
              <a:t>KT </a:t>
            </a:r>
            <a:r>
              <a:rPr lang="en-US" b="1" dirty="0" smtClean="0">
                <a:solidFill>
                  <a:srgbClr val="000099"/>
                </a:solidFill>
                <a:effectLst>
                  <a:outerShdw blurRad="38100" dist="38100" dir="2700000" algn="tl">
                    <a:srgbClr val="C0C0C0"/>
                  </a:outerShdw>
                </a:effectLst>
              </a:rPr>
              <a:t>Table</a:t>
            </a:r>
            <a:endParaRPr lang="en-US" dirty="0"/>
          </a:p>
        </p:txBody>
      </p:sp>
    </p:spTree>
    <p:extLst>
      <p:ext uri="{BB962C8B-B14F-4D97-AF65-F5344CB8AC3E}">
        <p14:creationId xmlns:p14="http://schemas.microsoft.com/office/powerpoint/2010/main" val="2672574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371600" y="2895600"/>
            <a:ext cx="64008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dirty="0" smtClean="0"/>
              <a:t>How can YOU use this model for planning purposes?</a:t>
            </a:r>
            <a:endParaRPr lang="en-US" sz="5400" dirty="0"/>
          </a:p>
        </p:txBody>
      </p:sp>
      <p:sp>
        <p:nvSpPr>
          <p:cNvPr id="2" name="Title 1"/>
          <p:cNvSpPr>
            <a:spLocks noGrp="1"/>
          </p:cNvSpPr>
          <p:nvPr>
            <p:ph type="title"/>
          </p:nvPr>
        </p:nvSpPr>
        <p:spPr>
          <a:xfrm>
            <a:off x="628650" y="1127125"/>
            <a:ext cx="7886700" cy="854075"/>
          </a:xfrm>
        </p:spPr>
        <p:txBody>
          <a:bodyPr/>
          <a:lstStyle/>
          <a:p>
            <a:pPr lvl="0">
              <a:spcBef>
                <a:spcPts val="0"/>
              </a:spcBef>
            </a:pPr>
            <a:r>
              <a:rPr lang="en-US" sz="5400" dirty="0">
                <a:solidFill>
                  <a:prstClr val="black"/>
                </a:solidFill>
                <a:ea typeface="+mn-ea"/>
                <a:cs typeface="+mn-cs"/>
              </a:rPr>
              <a:t>Now…</a:t>
            </a:r>
            <a:br>
              <a:rPr lang="en-US" sz="5400" dirty="0">
                <a:solidFill>
                  <a:prstClr val="black"/>
                </a:solidFill>
                <a:ea typeface="+mn-ea"/>
                <a:cs typeface="+mn-cs"/>
              </a:rPr>
            </a:br>
            <a:endParaRPr lang="en-US" dirty="0"/>
          </a:p>
        </p:txBody>
      </p:sp>
    </p:spTree>
    <p:extLst>
      <p:ext uri="{BB962C8B-B14F-4D97-AF65-F5344CB8AC3E}">
        <p14:creationId xmlns:p14="http://schemas.microsoft.com/office/powerpoint/2010/main" val="666276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descr="Stage 1, Stage 2 and Gate 2 of the NtK Model."/>
          <p:cNvSpPr>
            <a:spLocks noGrp="1" noChangeArrowheads="1"/>
          </p:cNvSpPr>
          <p:nvPr>
            <p:ph type="title"/>
          </p:nvPr>
        </p:nvSpPr>
        <p:spPr>
          <a:xfrm>
            <a:off x="685800" y="990600"/>
            <a:ext cx="7772400" cy="838200"/>
          </a:xfrm>
          <a:prstGeom prst="rect">
            <a:avLst/>
          </a:prstGeom>
          <a:noFill/>
          <a:ln/>
        </p:spPr>
        <p:txBody>
          <a:bodyPr/>
          <a:lstStyle/>
          <a:p>
            <a:r>
              <a:rPr lang="en-US" sz="4000" b="1" dirty="0" smtClean="0">
                <a:solidFill>
                  <a:srgbClr val="000099"/>
                </a:solidFill>
                <a:effectLst>
                  <a:outerShdw blurRad="38100" dist="38100" dir="2700000" algn="tl">
                    <a:srgbClr val="C0C0C0"/>
                  </a:outerShdw>
                </a:effectLst>
              </a:rPr>
              <a:t>Using the Model as a Template</a:t>
            </a:r>
            <a:endParaRPr lang="en-US" sz="4000" b="1" dirty="0">
              <a:solidFill>
                <a:srgbClr val="000099"/>
              </a:solidFill>
              <a:effectLst>
                <a:outerShdw blurRad="38100" dist="38100" dir="2700000" algn="tl">
                  <a:srgbClr val="C0C0C0"/>
                </a:outerShdw>
              </a:effectLst>
            </a:endParaRPr>
          </a:p>
        </p:txBody>
      </p:sp>
      <p:pic>
        <p:nvPicPr>
          <p:cNvPr id="3074" name="Picture 2" descr="Stage 1, Stage 2 and Gate 2 of the NtK 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057400"/>
            <a:ext cx="19507200" cy="109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386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p:cNvSpPr>
            <a:spLocks noGrp="1" noChangeArrowheads="1"/>
          </p:cNvSpPr>
          <p:nvPr>
            <p:ph type="title"/>
          </p:nvPr>
        </p:nvSpPr>
        <p:spPr>
          <a:xfrm>
            <a:off x="685800" y="914400"/>
            <a:ext cx="7772400" cy="1143000"/>
          </a:xfrm>
          <a:prstGeom prst="rect">
            <a:avLst/>
          </a:prstGeom>
          <a:noFill/>
          <a:ln/>
        </p:spPr>
        <p:txBody>
          <a:bodyPr/>
          <a:lstStyle/>
          <a:p>
            <a:r>
              <a:rPr lang="en-US" sz="4000" b="1" dirty="0" err="1" smtClean="0">
                <a:solidFill>
                  <a:srgbClr val="000099"/>
                </a:solidFill>
                <a:effectLst>
                  <a:outerShdw blurRad="38100" dist="38100" dir="2700000" algn="tl">
                    <a:srgbClr val="C0C0C0"/>
                  </a:outerShdw>
                </a:effectLst>
              </a:rPr>
              <a:t>Gaant</a:t>
            </a:r>
            <a:r>
              <a:rPr lang="en-US" sz="4000" b="1" dirty="0" smtClean="0">
                <a:solidFill>
                  <a:srgbClr val="000099"/>
                </a:solidFill>
                <a:effectLst>
                  <a:outerShdw blurRad="38100" dist="38100" dir="2700000" algn="tl">
                    <a:srgbClr val="C0C0C0"/>
                  </a:outerShdw>
                </a:effectLst>
              </a:rPr>
              <a:t> Chart Example</a:t>
            </a:r>
            <a:endParaRPr lang="en-US" sz="4000" b="1" dirty="0">
              <a:solidFill>
                <a:srgbClr val="000099"/>
              </a:solidFill>
              <a:effectLst>
                <a:outerShdw blurRad="38100" dist="38100" dir="2700000" algn="tl">
                  <a:srgbClr val="C0C0C0"/>
                </a:outerShdw>
              </a:effectLst>
            </a:endParaRPr>
          </a:p>
        </p:txBody>
      </p:sp>
      <p:graphicFrame>
        <p:nvGraphicFramePr>
          <p:cNvPr id="2" name="Table 1" descr="Objective and tasks Oct. 06 through Sep. 09."/>
          <p:cNvGraphicFramePr>
            <a:graphicFrameLocks noGrp="1"/>
          </p:cNvGraphicFramePr>
          <p:nvPr>
            <p:extLst>
              <p:ext uri="{D42A27DB-BD31-4B8C-83A1-F6EECF244321}">
                <p14:modId xmlns:p14="http://schemas.microsoft.com/office/powerpoint/2010/main" val="1879011839"/>
              </p:ext>
            </p:extLst>
          </p:nvPr>
        </p:nvGraphicFramePr>
        <p:xfrm>
          <a:off x="457200" y="1897221"/>
          <a:ext cx="8229599" cy="3913632"/>
        </p:xfrm>
        <a:graphic>
          <a:graphicData uri="http://schemas.openxmlformats.org/drawingml/2006/table">
            <a:tbl>
              <a:tblPr firstRow="1" firstCol="1" lastRow="1" lastCol="1" bandRow="1" bandCol="1"/>
              <a:tblGrid>
                <a:gridCol w="685800"/>
                <a:gridCol w="579730"/>
                <a:gridCol w="633374"/>
                <a:gridCol w="632765"/>
                <a:gridCol w="633374"/>
                <a:gridCol w="632765"/>
                <a:gridCol w="633374"/>
                <a:gridCol w="632765"/>
                <a:gridCol w="633374"/>
                <a:gridCol w="632765"/>
                <a:gridCol w="633374"/>
                <a:gridCol w="632765"/>
                <a:gridCol w="633374"/>
              </a:tblGrid>
              <a:tr h="438912">
                <a:tc>
                  <a:txBody>
                    <a:bodyPr/>
                    <a:lstStyle/>
                    <a:p>
                      <a:pPr marL="0" marR="0" algn="ctr">
                        <a:spcBef>
                          <a:spcPts val="0"/>
                        </a:spcBef>
                        <a:spcAft>
                          <a:spcPts val="0"/>
                        </a:spcAft>
                      </a:pPr>
                      <a:r>
                        <a:rPr lang="en-US" sz="1000" b="1" dirty="0">
                          <a:solidFill>
                            <a:srgbClr val="000000"/>
                          </a:solidFill>
                          <a:effectLst/>
                          <a:latin typeface="Times New Roman"/>
                          <a:ea typeface="Times New Roman"/>
                        </a:rPr>
                        <a:t>Objective and Task</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Oct 06</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Nov 06</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Dec 06</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Jan 07</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Feb 07</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Mar 07</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Apr 07</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May 07</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Jun 07</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Jul 07</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Aug 07</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Times New Roman"/>
                          <a:ea typeface="Times New Roman"/>
                        </a:rPr>
                        <a:t>Sept 07</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O1: T1</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JD</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smtClean="0">
                          <a:solidFill>
                            <a:srgbClr val="000000"/>
                          </a:solidFill>
                          <a:effectLst/>
                          <a:latin typeface="Times New Roman"/>
                          <a:ea typeface="Times New Roman"/>
                        </a:rPr>
                        <a:t>JD</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smtClean="0">
                          <a:solidFill>
                            <a:srgbClr val="000000"/>
                          </a:solidFill>
                          <a:effectLst/>
                          <a:latin typeface="Times New Roman"/>
                          <a:ea typeface="Times New Roman"/>
                        </a:rPr>
                        <a:t>JD/</a:t>
                      </a:r>
                      <a:r>
                        <a:rPr lang="en-US" sz="1200" dirty="0" err="1" smtClean="0">
                          <a:solidFill>
                            <a:srgbClr val="000000"/>
                          </a:solidFill>
                          <a:effectLst/>
                          <a:latin typeface="Times New Roman"/>
                          <a:ea typeface="Times New Roman"/>
                        </a:rPr>
                        <a:t>LJ</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err="1" smtClean="0">
                          <a:solidFill>
                            <a:srgbClr val="000000"/>
                          </a:solidFill>
                          <a:effectLst/>
                          <a:latin typeface="Times New Roman"/>
                          <a:ea typeface="Times New Roman"/>
                        </a:rPr>
                        <a:t>LJ</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O1: T2</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r>
                        <a:rPr lang="en-US" sz="1200" dirty="0" smtClean="0">
                          <a:solidFill>
                            <a:schemeClr val="bg1"/>
                          </a:solidFill>
                          <a:effectLst/>
                          <a:latin typeface="Times New Roman"/>
                          <a:ea typeface="Times New Roman"/>
                        </a:rPr>
                        <a:t>AF</a:t>
                      </a:r>
                      <a:endParaRPr lang="en-US" sz="1200" dirty="0">
                        <a:solidFill>
                          <a:schemeClr val="bg1"/>
                        </a:solidFill>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O1: T3</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JD</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O1: T4</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r>
                        <a:rPr lang="en-US" sz="1200" dirty="0" smtClean="0">
                          <a:solidFill>
                            <a:schemeClr val="bg1"/>
                          </a:solidFill>
                          <a:effectLst/>
                          <a:latin typeface="Times New Roman"/>
                          <a:ea typeface="Times New Roman"/>
                        </a:rPr>
                        <a:t>AF</a:t>
                      </a:r>
                      <a:endParaRPr lang="en-US" sz="1200" dirty="0">
                        <a:solidFill>
                          <a:schemeClr val="bg1"/>
                        </a:solidFill>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200" dirty="0" err="1" smtClean="0">
                          <a:solidFill>
                            <a:schemeClr val="bg1"/>
                          </a:solidFill>
                          <a:effectLst/>
                          <a:latin typeface="Times New Roman"/>
                          <a:ea typeface="Times New Roman"/>
                        </a:rPr>
                        <a:t>LJ</a:t>
                      </a:r>
                      <a:r>
                        <a:rPr lang="en-US" sz="1200" dirty="0">
                          <a:solidFill>
                            <a:schemeClr val="bg1"/>
                          </a:solidFill>
                          <a:effectLst/>
                          <a:latin typeface="Times New Roman"/>
                          <a:ea typeface="Times New Roman"/>
                        </a:rPr>
                        <a:t> </a:t>
                      </a: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O1: T5</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JD</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smtClean="0">
                          <a:solidFill>
                            <a:srgbClr val="000000"/>
                          </a:solidFill>
                          <a:effectLst/>
                          <a:latin typeface="Times New Roman"/>
                          <a:ea typeface="Times New Roman"/>
                        </a:rPr>
                        <a:t>JD</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err="1" smtClean="0">
                          <a:solidFill>
                            <a:srgbClr val="000000"/>
                          </a:solidFill>
                          <a:effectLst/>
                          <a:latin typeface="Times New Roman"/>
                          <a:ea typeface="Times New Roman"/>
                        </a:rPr>
                        <a:t>LJ</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r>
                        <a:rPr lang="en-US" sz="1200" dirty="0" err="1" smtClean="0">
                          <a:solidFill>
                            <a:srgbClr val="000000"/>
                          </a:solidFill>
                          <a:effectLst/>
                          <a:latin typeface="Times New Roman"/>
                          <a:ea typeface="Times New Roman"/>
                        </a:rPr>
                        <a:t>LJ</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O1: T6</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r>
                        <a:rPr lang="en-US" sz="1200" dirty="0" smtClean="0">
                          <a:solidFill>
                            <a:schemeClr val="bg1"/>
                          </a:solidFill>
                          <a:effectLst/>
                          <a:latin typeface="Times New Roman"/>
                          <a:ea typeface="Times New Roman"/>
                        </a:rPr>
                        <a:t>AF</a:t>
                      </a:r>
                      <a:endParaRPr lang="en-US" sz="1200" dirty="0">
                        <a:solidFill>
                          <a:schemeClr val="bg1"/>
                        </a:solidFill>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O1: T7</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r>
                        <a:rPr lang="en-US" sz="1200" dirty="0" err="1" smtClean="0">
                          <a:solidFill>
                            <a:srgbClr val="000000"/>
                          </a:solidFill>
                          <a:effectLst/>
                          <a:latin typeface="Times New Roman"/>
                          <a:ea typeface="Times New Roman"/>
                        </a:rPr>
                        <a:t>LJ</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err="1" smtClean="0">
                          <a:solidFill>
                            <a:srgbClr val="000000"/>
                          </a:solidFill>
                          <a:effectLst/>
                          <a:latin typeface="Times New Roman"/>
                          <a:ea typeface="Times New Roman"/>
                        </a:rPr>
                        <a:t>LJ</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O2: T1</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r>
                        <a:rPr lang="en-US" sz="1200" dirty="0" smtClean="0">
                          <a:solidFill>
                            <a:schemeClr val="bg1"/>
                          </a:solidFill>
                          <a:effectLst/>
                          <a:latin typeface="Times New Roman"/>
                          <a:ea typeface="Times New Roman"/>
                        </a:rPr>
                        <a:t>SUB</a:t>
                      </a:r>
                      <a:endParaRPr lang="en-US" sz="1200" dirty="0">
                        <a:solidFill>
                          <a:schemeClr val="bg1"/>
                        </a:solidFill>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O3: T1</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AF</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O3: T2</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r>
                        <a:rPr lang="en-US" sz="1200" dirty="0" smtClean="0">
                          <a:solidFill>
                            <a:schemeClr val="bg1"/>
                          </a:solidFill>
                          <a:effectLst/>
                          <a:latin typeface="Times New Roman"/>
                          <a:ea typeface="Times New Roman"/>
                        </a:rPr>
                        <a:t>SUB</a:t>
                      </a:r>
                      <a:endParaRPr lang="en-US" sz="1200" dirty="0">
                        <a:solidFill>
                          <a:schemeClr val="bg1"/>
                        </a:solidFill>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O4: T1</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JD</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err="1" smtClean="0">
                          <a:solidFill>
                            <a:srgbClr val="000000"/>
                          </a:solidFill>
                          <a:effectLst/>
                          <a:latin typeface="Times New Roman"/>
                          <a:ea typeface="Times New Roman"/>
                        </a:rPr>
                        <a:t>LJ</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err="1" smtClean="0">
                          <a:solidFill>
                            <a:srgbClr val="000000"/>
                          </a:solidFill>
                          <a:effectLst/>
                          <a:latin typeface="Times New Roman"/>
                          <a:ea typeface="Times New Roman"/>
                        </a:rPr>
                        <a:t>LJ</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O4: T2</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solidFill>
                            <a:schemeClr val="bg1"/>
                          </a:solidFill>
                          <a:effectLst/>
                          <a:latin typeface="Times New Roman"/>
                          <a:ea typeface="Times New Roman"/>
                        </a:rPr>
                        <a:t>SUB</a:t>
                      </a:r>
                      <a:endParaRPr lang="en-US" sz="1200" dirty="0">
                        <a:solidFill>
                          <a:schemeClr val="bg1"/>
                        </a:solidFill>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200" dirty="0" smtClean="0">
                          <a:solidFill>
                            <a:schemeClr val="bg1"/>
                          </a:solidFill>
                          <a:effectLst/>
                          <a:latin typeface="Times New Roman"/>
                          <a:ea typeface="Times New Roman"/>
                        </a:rPr>
                        <a:t>SUB</a:t>
                      </a:r>
                      <a:endParaRPr lang="en-US" sz="1200" dirty="0">
                        <a:solidFill>
                          <a:schemeClr val="bg1"/>
                        </a:solidFill>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200" dirty="0" smtClean="0">
                          <a:solidFill>
                            <a:schemeClr val="bg1"/>
                          </a:solidFill>
                          <a:effectLst/>
                          <a:latin typeface="Times New Roman"/>
                          <a:ea typeface="Times New Roman"/>
                        </a:rPr>
                        <a:t>JD</a:t>
                      </a:r>
                      <a:endParaRPr lang="en-US" sz="1200" dirty="0">
                        <a:solidFill>
                          <a:schemeClr val="bg1"/>
                        </a:solidFill>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O5: T1</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O6: T1</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O7: T1</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O7: T2</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r>
                        <a:rPr lang="en-US" sz="1200" dirty="0" smtClean="0">
                          <a:solidFill>
                            <a:schemeClr val="bg1"/>
                          </a:solidFill>
                          <a:effectLst/>
                          <a:latin typeface="Times New Roman"/>
                          <a:ea typeface="Times New Roman"/>
                        </a:rPr>
                        <a:t>JD</a:t>
                      </a:r>
                      <a:endParaRPr lang="en-US" sz="1200" dirty="0">
                        <a:solidFill>
                          <a:schemeClr val="bg1"/>
                        </a:solidFill>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O7: T3</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r>
                        <a:rPr lang="en-US" sz="1200" dirty="0" err="1" smtClean="0">
                          <a:solidFill>
                            <a:srgbClr val="000000"/>
                          </a:solidFill>
                          <a:effectLst/>
                          <a:latin typeface="Times New Roman"/>
                          <a:ea typeface="Times New Roman"/>
                        </a:rPr>
                        <a:t>LJ</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O7: T4</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r>
                        <a:rPr lang="en-US" sz="1200" dirty="0" err="1" smtClean="0">
                          <a:solidFill>
                            <a:schemeClr val="bg1"/>
                          </a:solidFill>
                          <a:effectLst/>
                          <a:latin typeface="Times New Roman"/>
                          <a:ea typeface="Times New Roman"/>
                        </a:rPr>
                        <a:t>LJ</a:t>
                      </a:r>
                      <a:endParaRPr lang="en-US" sz="1200" dirty="0">
                        <a:solidFill>
                          <a:schemeClr val="bg1"/>
                        </a:solidFill>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200" dirty="0">
                          <a:solidFill>
                            <a:schemeClr val="bg1"/>
                          </a:solidFill>
                          <a:effectLst/>
                          <a:latin typeface="Times New Roman"/>
                          <a:ea typeface="Times New Roman"/>
                        </a:rPr>
                        <a:t> </a:t>
                      </a: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65">
                <a:tc>
                  <a:txBody>
                    <a:bodyPr/>
                    <a:lstStyle/>
                    <a:p>
                      <a:pPr marL="0" marR="0" algn="ctr">
                        <a:spcBef>
                          <a:spcPts val="0"/>
                        </a:spcBef>
                        <a:spcAft>
                          <a:spcPts val="0"/>
                        </a:spcAft>
                      </a:pPr>
                      <a:r>
                        <a:rPr lang="en-US" sz="1000" b="1">
                          <a:solidFill>
                            <a:srgbClr val="000000"/>
                          </a:solidFill>
                          <a:effectLst/>
                          <a:latin typeface="Times New Roman"/>
                          <a:ea typeface="Times New Roman"/>
                        </a:rPr>
                        <a:t>O8: T1</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a:ea typeface="Times New Roman"/>
                        </a:rPr>
                        <a:t> </a:t>
                      </a:r>
                      <a:endParaRPr lang="en-US" sz="120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27604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p:cNvSpPr>
            <a:spLocks noGrp="1" noChangeArrowheads="1"/>
          </p:cNvSpPr>
          <p:nvPr>
            <p:ph type="title"/>
          </p:nvPr>
        </p:nvSpPr>
        <p:spPr>
          <a:xfrm>
            <a:off x="685800" y="1066800"/>
            <a:ext cx="7772400" cy="1143000"/>
          </a:xfrm>
          <a:prstGeom prst="rect">
            <a:avLst/>
          </a:prstGeom>
          <a:noFill/>
          <a:ln/>
        </p:spPr>
        <p:txBody>
          <a:bodyPr/>
          <a:lstStyle/>
          <a:p>
            <a:r>
              <a:rPr lang="en-US" sz="4000" b="1" dirty="0" smtClean="0">
                <a:solidFill>
                  <a:srgbClr val="000099"/>
                </a:solidFill>
                <a:effectLst>
                  <a:outerShdw blurRad="38100" dist="38100" dir="2700000" algn="tl">
                    <a:srgbClr val="C0C0C0"/>
                  </a:outerShdw>
                </a:effectLst>
              </a:rPr>
              <a:t>Key Take-</a:t>
            </a:r>
            <a:r>
              <a:rPr lang="en-US" sz="4000" b="1" dirty="0" err="1" smtClean="0">
                <a:solidFill>
                  <a:srgbClr val="000099"/>
                </a:solidFill>
                <a:effectLst>
                  <a:outerShdw blurRad="38100" dist="38100" dir="2700000" algn="tl">
                    <a:srgbClr val="C0C0C0"/>
                  </a:outerShdw>
                </a:effectLst>
              </a:rPr>
              <a:t>Aways</a:t>
            </a:r>
            <a:endParaRPr lang="en-US" sz="4000" b="1" dirty="0">
              <a:solidFill>
                <a:srgbClr val="000099"/>
              </a:solidFill>
              <a:effectLst>
                <a:outerShdw blurRad="38100" dist="38100" dir="2700000" algn="tl">
                  <a:srgbClr val="C0C0C0"/>
                </a:outerShdw>
              </a:effectLst>
            </a:endParaRPr>
          </a:p>
        </p:txBody>
      </p:sp>
      <p:sp>
        <p:nvSpPr>
          <p:cNvPr id="114695" name="Rectangle 7"/>
          <p:cNvSpPr>
            <a:spLocks noGrp="1" noChangeArrowheads="1"/>
          </p:cNvSpPr>
          <p:nvPr>
            <p:ph type="body" idx="4294967295"/>
          </p:nvPr>
        </p:nvSpPr>
        <p:spPr>
          <a:xfrm>
            <a:off x="685800" y="2133600"/>
            <a:ext cx="7772400" cy="4114800"/>
          </a:xfrm>
          <a:prstGeom prst="rect">
            <a:avLst/>
          </a:prstGeom>
          <a:noFill/>
          <a:ln/>
        </p:spPr>
        <p:txBody>
          <a:bodyPr/>
          <a:lstStyle/>
          <a:p>
            <a:r>
              <a:rPr lang="en-US" sz="2400" dirty="0" smtClean="0"/>
              <a:t>Think </a:t>
            </a:r>
            <a:r>
              <a:rPr lang="en-US" sz="2400" b="1" i="1" dirty="0" smtClean="0"/>
              <a:t>Prior to Grant KT</a:t>
            </a:r>
            <a:r>
              <a:rPr lang="en-US" sz="2400" i="1" dirty="0" smtClean="0"/>
              <a:t>.</a:t>
            </a:r>
          </a:p>
          <a:p>
            <a:pPr lvl="1"/>
            <a:r>
              <a:rPr lang="en-US" sz="2000" dirty="0" smtClean="0"/>
              <a:t>Involve stakeholders early- ideally before project funding is obtained!</a:t>
            </a:r>
          </a:p>
          <a:p>
            <a:pPr lvl="1"/>
            <a:r>
              <a:rPr lang="en-US" sz="2000" dirty="0" smtClean="0"/>
              <a:t>Needs of end users are not the only consideration.</a:t>
            </a:r>
          </a:p>
          <a:p>
            <a:pPr lvl="1"/>
            <a:endParaRPr lang="en-US" sz="2000" dirty="0"/>
          </a:p>
          <a:p>
            <a:r>
              <a:rPr lang="en-US" sz="2400" dirty="0" smtClean="0"/>
              <a:t>Your </a:t>
            </a:r>
            <a:r>
              <a:rPr lang="en-US" sz="2400" b="1" i="1" dirty="0" smtClean="0"/>
              <a:t>Path to Market </a:t>
            </a:r>
            <a:r>
              <a:rPr lang="en-US" sz="2400" dirty="0" smtClean="0"/>
              <a:t>will define your key stakeholders.</a:t>
            </a:r>
          </a:p>
          <a:p>
            <a:pPr lvl="1"/>
            <a:r>
              <a:rPr lang="en-US" sz="2000" dirty="0" smtClean="0"/>
              <a:t>Do you need a manufacturer to achieve impacts?</a:t>
            </a:r>
          </a:p>
          <a:p>
            <a:pPr lvl="1"/>
            <a:endParaRPr lang="en-US" sz="2000" dirty="0"/>
          </a:p>
          <a:p>
            <a:r>
              <a:rPr lang="en-US" sz="2400" b="1" i="1" dirty="0" smtClean="0"/>
              <a:t>Contingency Plans </a:t>
            </a:r>
            <a:r>
              <a:rPr lang="en-US" sz="2400" dirty="0" smtClean="0"/>
              <a:t>are crucial!</a:t>
            </a:r>
          </a:p>
          <a:p>
            <a:pPr lvl="1"/>
            <a:r>
              <a:rPr lang="en-US" sz="2000" dirty="0" smtClean="0"/>
              <a:t>Plan for the “what ifs.”</a:t>
            </a:r>
          </a:p>
          <a:p>
            <a:pPr lvl="1"/>
            <a:endParaRPr lang="en-US" sz="2000" dirty="0"/>
          </a:p>
          <a:p>
            <a:pPr lvl="1"/>
            <a:endParaRPr lang="en-US" sz="2000" dirty="0" smtClean="0"/>
          </a:p>
          <a:p>
            <a:pPr lvl="2"/>
            <a:endParaRPr lang="en-US" sz="1600" dirty="0"/>
          </a:p>
          <a:p>
            <a:pPr lvl="2"/>
            <a:endParaRPr lang="en-US" sz="1600" dirty="0" smtClean="0"/>
          </a:p>
          <a:p>
            <a:pPr lvl="1">
              <a:buNone/>
            </a:pPr>
            <a:endParaRPr lang="en-US" sz="2000" dirty="0" smtClean="0"/>
          </a:p>
          <a:p>
            <a:pPr>
              <a:spcBef>
                <a:spcPct val="25000"/>
              </a:spcBef>
            </a:pPr>
            <a:endParaRPr lang="en-US" dirty="0"/>
          </a:p>
        </p:txBody>
      </p:sp>
    </p:spTree>
    <p:extLst>
      <p:ext uri="{BB962C8B-B14F-4D97-AF65-F5344CB8AC3E}">
        <p14:creationId xmlns:p14="http://schemas.microsoft.com/office/powerpoint/2010/main" val="2454875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716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Objective 4: Identify and Articulate Appropriate Uses of</a:t>
            </a:r>
            <a:br>
              <a:rPr lang="en-US" sz="4000" b="1" dirty="0" smtClean="0">
                <a:solidFill>
                  <a:srgbClr val="000099"/>
                </a:solidFill>
                <a:effectLst>
                  <a:outerShdw blurRad="38100" dist="38100" dir="2700000" algn="tl">
                    <a:srgbClr val="000000">
                      <a:alpha val="43137"/>
                    </a:srgbClr>
                  </a:outerShdw>
                </a:effectLst>
              </a:rPr>
            </a:br>
            <a:r>
              <a:rPr lang="en-US" sz="4000" b="1" dirty="0" smtClean="0">
                <a:solidFill>
                  <a:srgbClr val="000099"/>
                </a:solidFill>
                <a:effectLst>
                  <a:outerShdw blurRad="38100" dist="38100" dir="2700000" algn="tl">
                    <a:srgbClr val="000000">
                      <a:alpha val="43137"/>
                    </a:srgbClr>
                  </a:outerShdw>
                </a:effectLst>
              </a:rPr>
              <a:t>Voice of the Customer</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990600" y="1874837"/>
            <a:ext cx="7086600" cy="4525963"/>
          </a:xfrm>
          <a:prstGeom prst="rect">
            <a:avLst/>
          </a:prstGeom>
        </p:spPr>
        <p:txBody>
          <a:bodyPr/>
          <a:lstStyle/>
          <a:p>
            <a:pPr>
              <a:spcAft>
                <a:spcPts val="600"/>
              </a:spcAft>
              <a:buClr>
                <a:srgbClr val="000099"/>
              </a:buClr>
            </a:pPr>
            <a:endParaRPr lang="en-US" sz="2800" dirty="0" smtClean="0"/>
          </a:p>
          <a:p>
            <a:pPr>
              <a:spcAft>
                <a:spcPts val="600"/>
              </a:spcAft>
              <a:buClr>
                <a:srgbClr val="000099"/>
              </a:buClr>
            </a:pPr>
            <a:endParaRPr lang="en-US" sz="2800" dirty="0" smtClean="0"/>
          </a:p>
          <a:p>
            <a:pPr>
              <a:spcAft>
                <a:spcPts val="600"/>
              </a:spcAft>
              <a:buClr>
                <a:srgbClr val="000099"/>
              </a:buClr>
            </a:pPr>
            <a:endParaRPr lang="en-US" sz="2800" dirty="0" smtClean="0"/>
          </a:p>
          <a:p>
            <a:pPr>
              <a:spcAft>
                <a:spcPts val="600"/>
              </a:spcAft>
              <a:buClr>
                <a:srgbClr val="000099"/>
              </a:buClr>
            </a:pPr>
            <a:endParaRPr lang="en-US" sz="2800" dirty="0" smtClean="0"/>
          </a:p>
          <a:p>
            <a:pPr algn="ctr">
              <a:spcBef>
                <a:spcPct val="25000"/>
              </a:spcBef>
              <a:buNone/>
            </a:pPr>
            <a:r>
              <a:rPr lang="en-US" sz="2000" b="1" dirty="0" smtClean="0"/>
              <a:t>James A. Leahy</a:t>
            </a:r>
          </a:p>
          <a:p>
            <a:pPr algn="ctr">
              <a:spcBef>
                <a:spcPct val="25000"/>
              </a:spcBef>
              <a:buNone/>
            </a:pPr>
            <a:r>
              <a:rPr lang="en-US" sz="2000" dirty="0" smtClean="0"/>
              <a:t>Center on Knowledge Translation for Technology Transfer</a:t>
            </a:r>
          </a:p>
          <a:p>
            <a:pPr algn="ctr">
              <a:spcBef>
                <a:spcPct val="25000"/>
              </a:spcBef>
              <a:buNone/>
            </a:pPr>
            <a:r>
              <a:rPr lang="en-US" sz="2000" dirty="0" smtClean="0"/>
              <a:t>University at Buffalo</a:t>
            </a:r>
            <a:r>
              <a:rPr lang="en-US" sz="2000" dirty="0" smtClean="0">
                <a:solidFill>
                  <a:srgbClr val="0000FF"/>
                </a:solidFill>
              </a:rPr>
              <a:t> </a:t>
            </a:r>
          </a:p>
          <a:p>
            <a:pPr algn="ctr">
              <a:spcBef>
                <a:spcPct val="25000"/>
              </a:spcBef>
              <a:buNone/>
            </a:pPr>
            <a:r>
              <a:rPr lang="en-US" sz="2000" u="sng" dirty="0" smtClean="0">
                <a:solidFill>
                  <a:srgbClr val="0000FF"/>
                </a:solidFill>
              </a:rPr>
              <a:t>http://kt4tt.buffalo.edu/</a:t>
            </a:r>
          </a:p>
          <a:p>
            <a:pPr>
              <a:spcAft>
                <a:spcPts val="600"/>
              </a:spcAft>
              <a:buClr>
                <a:srgbClr val="000099"/>
              </a:buClr>
            </a:pPr>
            <a:endParaRPr lang="en-US" sz="2800" dirty="0" smtClean="0"/>
          </a:p>
          <a:p>
            <a:pPr>
              <a:spcAft>
                <a:spcPts val="600"/>
              </a:spcAft>
              <a:buClr>
                <a:srgbClr val="000099"/>
              </a:buClr>
            </a:pP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192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Voice of the Customer in Funded Research and Development Projects</a:t>
            </a:r>
            <a:r>
              <a:rPr lang="en-US" dirty="0" smtClean="0"/>
              <a:t/>
            </a:r>
            <a:br>
              <a:rPr lang="en-US" dirty="0" smtClean="0"/>
            </a:br>
            <a:endParaRPr lang="en-US" dirty="0"/>
          </a:p>
        </p:txBody>
      </p:sp>
      <p:sp>
        <p:nvSpPr>
          <p:cNvPr id="3" name="Content Placeholder 2"/>
          <p:cNvSpPr>
            <a:spLocks noGrp="1"/>
          </p:cNvSpPr>
          <p:nvPr>
            <p:ph idx="4294967295"/>
          </p:nvPr>
        </p:nvSpPr>
        <p:spPr>
          <a:xfrm>
            <a:off x="304800" y="2438400"/>
            <a:ext cx="8534400" cy="4602163"/>
          </a:xfrm>
          <a:prstGeom prst="rect">
            <a:avLst/>
          </a:prstGeom>
        </p:spPr>
        <p:txBody>
          <a:bodyPr/>
          <a:lstStyle/>
          <a:p>
            <a:pPr marL="228600" indent="-228600">
              <a:buClr>
                <a:srgbClr val="000099"/>
              </a:buClr>
            </a:pPr>
            <a:r>
              <a:rPr lang="en-US" sz="2000" dirty="0" smtClean="0"/>
              <a:t>Inclusion of consumer input early on in funded researchers proposal shows reviewers increased likelihood of successful product outcome.</a:t>
            </a:r>
          </a:p>
          <a:p>
            <a:pPr marL="228600" indent="-228600">
              <a:buClr>
                <a:srgbClr val="000099"/>
              </a:buClr>
            </a:pPr>
            <a:r>
              <a:rPr lang="en-US" sz="2000" dirty="0" smtClean="0"/>
              <a:t> Historically, manufacturers of consumer products have made product design decisions without factoring in the needs, wants, and expectations of the full range of end consumers. </a:t>
            </a:r>
          </a:p>
          <a:p>
            <a:pPr marL="228600" indent="-228600">
              <a:buClr>
                <a:srgbClr val="000099"/>
              </a:buClr>
            </a:pPr>
            <a:r>
              <a:rPr lang="en-US" sz="2000" dirty="0" smtClean="0"/>
              <a:t>This process leads to ineffective products in the marketplace, new product failures, and product abandonment. Failure rates for new product introductions vary by industry but range from 30% to 90%. </a:t>
            </a:r>
          </a:p>
          <a:p>
            <a:pPr marL="228600" indent="-228600">
              <a:buClr>
                <a:srgbClr val="000099"/>
              </a:buClr>
            </a:pPr>
            <a:r>
              <a:rPr lang="en-US" sz="2000" dirty="0" smtClean="0"/>
              <a:t>The primary cause of these failures can be traced back to a point early in the product design process where significant consumer or device user information failed to be collected and analyzed prior to the initial fabrication of the device (aka prototype).</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Voice of the Customer in Funded Research and Development Projects </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2514600"/>
            <a:ext cx="8229600" cy="4221163"/>
          </a:xfrm>
          <a:prstGeom prst="rect">
            <a:avLst/>
          </a:prstGeom>
        </p:spPr>
        <p:txBody>
          <a:bodyPr/>
          <a:lstStyle/>
          <a:p>
            <a:pPr marL="228600" indent="-228600">
              <a:spcBef>
                <a:spcPts val="1200"/>
              </a:spcBef>
              <a:buClr>
                <a:srgbClr val="000099"/>
              </a:buClr>
            </a:pPr>
            <a:r>
              <a:rPr lang="en-US" sz="2000" dirty="0" smtClean="0"/>
              <a:t>Method of inclusion of consumer input – Targeted Focus Groups!</a:t>
            </a:r>
          </a:p>
          <a:p>
            <a:pPr marL="228600" indent="-228600">
              <a:spcBef>
                <a:spcPts val="1200"/>
              </a:spcBef>
              <a:buClr>
                <a:srgbClr val="000099"/>
              </a:buClr>
            </a:pPr>
            <a:r>
              <a:rPr lang="en-US" sz="2000" dirty="0" smtClean="0"/>
              <a:t>Targeted focus groups employ purposive sampling, rigorous primary and secondary recruitment screens, and state of the art product and feature demonstrations early in the design process. </a:t>
            </a:r>
          </a:p>
          <a:p>
            <a:pPr marL="228600" indent="-228600">
              <a:spcBef>
                <a:spcPts val="1200"/>
              </a:spcBef>
              <a:buClr>
                <a:srgbClr val="000099"/>
              </a:buClr>
            </a:pPr>
            <a:r>
              <a:rPr lang="en-US" sz="2000" dirty="0" smtClean="0"/>
              <a:t>Focus groups allow new product developers to obtain specific design functions and features for the product being developed directly from the product’s targeted end users. </a:t>
            </a:r>
          </a:p>
          <a:p>
            <a:pPr marL="228600" indent="-228600">
              <a:spcBef>
                <a:spcPts val="1200"/>
              </a:spcBef>
              <a:buClr>
                <a:srgbClr val="000099"/>
              </a:buClr>
            </a:pPr>
            <a:r>
              <a:rPr lang="en-US" sz="2000" dirty="0" smtClean="0"/>
              <a:t>Farther on in the product development process these same targeted, educated, end users are reconvened to review functional prototypes of the new product prior to its initial production run.</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609600" y="2179637"/>
            <a:ext cx="7924800" cy="4525963"/>
          </a:xfrm>
          <a:prstGeom prst="rect">
            <a:avLst/>
          </a:prstGeom>
        </p:spPr>
        <p:txBody>
          <a:bodyPr/>
          <a:lstStyle/>
          <a:p>
            <a:pPr>
              <a:buClr>
                <a:srgbClr val="000099"/>
              </a:buClr>
              <a:buNone/>
            </a:pPr>
            <a:r>
              <a:rPr lang="en-US" sz="2400" dirty="0" smtClean="0"/>
              <a:t> </a:t>
            </a:r>
            <a:r>
              <a:rPr lang="en-US" sz="2400" i="1" dirty="0" smtClean="0"/>
              <a:t>Steps Prior to the Focus Groups </a:t>
            </a:r>
          </a:p>
          <a:p>
            <a:pPr marL="228600" indent="-228600">
              <a:buClr>
                <a:srgbClr val="000099"/>
              </a:buClr>
            </a:pPr>
            <a:r>
              <a:rPr lang="en-US" sz="2000" dirty="0" smtClean="0"/>
              <a:t>Step 1: Identification of product target area. </a:t>
            </a:r>
          </a:p>
          <a:p>
            <a:pPr marL="685800" lvl="1" indent="-228600">
              <a:buClr>
                <a:srgbClr val="000099"/>
              </a:buClr>
            </a:pPr>
            <a:r>
              <a:rPr lang="en-US" sz="1600" dirty="0" smtClean="0"/>
              <a:t>Have you identified an unmet need in the consumer marketplace?</a:t>
            </a:r>
            <a:r>
              <a:rPr lang="en-US" sz="2000" dirty="0" smtClean="0"/>
              <a:t> </a:t>
            </a:r>
          </a:p>
          <a:p>
            <a:pPr marL="228600" indent="-228600">
              <a:buClr>
                <a:srgbClr val="000099"/>
              </a:buClr>
            </a:pPr>
            <a:r>
              <a:rPr lang="en-US" sz="2000" dirty="0" smtClean="0"/>
              <a:t>Step 2: Identification of focus group participants and the use of purposive sampling. </a:t>
            </a:r>
          </a:p>
          <a:p>
            <a:pPr marL="685800" lvl="1" indent="-228600">
              <a:buClr>
                <a:srgbClr val="000099"/>
              </a:buClr>
            </a:pPr>
            <a:r>
              <a:rPr lang="en-US" sz="1600" dirty="0" smtClean="0"/>
              <a:t> With purposive sampling you are seeking a predefined group of consumers not a random selection of the general population. </a:t>
            </a:r>
          </a:p>
          <a:p>
            <a:pPr marL="228600" indent="-228600">
              <a:buClr>
                <a:srgbClr val="000099"/>
              </a:buClr>
            </a:pPr>
            <a:r>
              <a:rPr lang="en-US" sz="2000" dirty="0" smtClean="0"/>
              <a:t>Step 3: Use of general media outlets to recruit potential focus group participants.</a:t>
            </a:r>
          </a:p>
          <a:p>
            <a:pPr marL="685800" lvl="1" indent="-228600">
              <a:buClr>
                <a:srgbClr val="000099"/>
              </a:buClr>
            </a:pPr>
            <a:r>
              <a:rPr lang="en-US" sz="1600" dirty="0" smtClean="0"/>
              <a:t>This includes newspaper, television or radio ads, and targeted placement of recruitment flyers.</a:t>
            </a:r>
          </a:p>
          <a:p>
            <a:pPr marL="228600" indent="-228600">
              <a:buClr>
                <a:srgbClr val="000099"/>
              </a:buClr>
            </a:pPr>
            <a:r>
              <a:rPr lang="en-US" sz="2000" dirty="0" smtClean="0"/>
              <a:t> Step 4: Rigorous primary and secondary screens administered to potential focus group participants.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685800" y="2179637"/>
            <a:ext cx="7772400" cy="4525963"/>
          </a:xfrm>
          <a:prstGeom prst="rect">
            <a:avLst/>
          </a:prstGeom>
        </p:spPr>
        <p:txBody>
          <a:bodyPr>
            <a:normAutofit/>
          </a:bodyPr>
          <a:lstStyle/>
          <a:p>
            <a:pPr>
              <a:spcBef>
                <a:spcPts val="1200"/>
              </a:spcBef>
              <a:buNone/>
            </a:pPr>
            <a:r>
              <a:rPr lang="en-US" sz="2400" dirty="0" smtClean="0"/>
              <a:t> </a:t>
            </a:r>
            <a:r>
              <a:rPr lang="en-US" sz="2400" i="1" dirty="0" smtClean="0"/>
              <a:t>Focus Group Process </a:t>
            </a:r>
          </a:p>
          <a:p>
            <a:pPr marL="228600" indent="-228600">
              <a:spcBef>
                <a:spcPts val="1200"/>
              </a:spcBef>
              <a:buClr>
                <a:srgbClr val="000099"/>
              </a:buClr>
            </a:pPr>
            <a:r>
              <a:rPr lang="en-US" sz="2000" dirty="0" smtClean="0"/>
              <a:t>Step 5: Decision point. </a:t>
            </a:r>
          </a:p>
          <a:p>
            <a:pPr marL="685800" lvl="1" indent="-228600">
              <a:spcBef>
                <a:spcPts val="1200"/>
              </a:spcBef>
              <a:buClr>
                <a:srgbClr val="000099"/>
              </a:buClr>
            </a:pPr>
            <a:r>
              <a:rPr lang="en-US" sz="1600" dirty="0" smtClean="0"/>
              <a:t>If this is a product refinement focus group, does the group have to be educated on the current state of the science through information or product demonstrations prior to the focus group so that the participants are not just identifying  design functions and features of products currently available in the marketplace? If yes, see Step 6. If not, skip to Step 7. </a:t>
            </a:r>
          </a:p>
          <a:p>
            <a:pPr marL="228600" indent="-228600">
              <a:spcBef>
                <a:spcPts val="1200"/>
              </a:spcBef>
              <a:buClr>
                <a:srgbClr val="000099"/>
              </a:buClr>
            </a:pPr>
            <a:r>
              <a:rPr lang="en-US" sz="2000" dirty="0" smtClean="0"/>
              <a:t>Step 6: Prepare state of the art product demonstrations. </a:t>
            </a:r>
          </a:p>
          <a:p>
            <a:pPr marL="685800" lvl="1" indent="-228600">
              <a:spcBef>
                <a:spcPts val="1200"/>
              </a:spcBef>
              <a:buClr>
                <a:srgbClr val="000099"/>
              </a:buClr>
            </a:pPr>
            <a:r>
              <a:rPr lang="en-US" sz="1600" dirty="0" smtClean="0"/>
              <a:t>Demonstrations will be performed prior to the start of the actual focus group. Or prepare a listing of the state of the art features currently available in products in the marketplace and discuss them with participants prior to the focus groups. </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8288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 process for moving knowledge generated through research into implementation and application by various stakeholders.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Key definition – Canadian Institutes for Health Research (CIHR).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Origins – Systematic reviews to vet literature, and evidence-based practice to achieve efficacy.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Current KT focus on linear model of research diffusion, and assume conduct of grant-based scholarly activity.  </a:t>
            </a:r>
            <a:r>
              <a:rPr kumimoji="0" lang="en-US" sz="26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Not sufficient for R&amp;D proposals!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4" name="Title 3"/>
          <p:cNvSpPr>
            <a:spLocks noGrp="1"/>
          </p:cNvSpPr>
          <p:nvPr>
            <p:ph type="title"/>
          </p:nvPr>
        </p:nvSpPr>
        <p:spPr>
          <a:xfrm>
            <a:off x="628650" y="884237"/>
            <a:ext cx="7886700" cy="1325563"/>
          </a:xfrm>
        </p:spPr>
        <p:txBody>
          <a:bodyPr/>
          <a:lstStyle/>
          <a:p>
            <a:pPr lvl="0">
              <a:defRPr/>
            </a:pPr>
            <a:r>
              <a:rPr lang="en-US" sz="4000" b="1" dirty="0">
                <a:solidFill>
                  <a:srgbClr val="000099"/>
                </a:solidFill>
                <a:effectLst>
                  <a:outerShdw blurRad="38100" dist="38100" dir="2700000" algn="tl">
                    <a:srgbClr val="000000">
                      <a:alpha val="43137"/>
                    </a:srgbClr>
                  </a:outerShdw>
                </a:effectLst>
                <a:latin typeface="Calibri" pitchFamily="34" charset="0"/>
                <a:ea typeface="+mn-ea"/>
                <a:cs typeface="Calibri" pitchFamily="34" charset="0"/>
              </a:rPr>
              <a:t>Knowledge Translation (KT)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2179637"/>
            <a:ext cx="8229600" cy="4525963"/>
          </a:xfrm>
          <a:prstGeom prst="rect">
            <a:avLst/>
          </a:prstGeom>
        </p:spPr>
        <p:txBody>
          <a:bodyPr>
            <a:normAutofit/>
          </a:bodyPr>
          <a:lstStyle/>
          <a:p>
            <a:pPr marL="0" indent="0">
              <a:buNone/>
            </a:pPr>
            <a:r>
              <a:rPr lang="en-US" sz="2400" dirty="0" smtClean="0"/>
              <a:t>Step 7: Run the alpha focus groups or concept definition focus groups which involve consumers in defining product requirements and setting priorities for product design. </a:t>
            </a:r>
          </a:p>
          <a:p>
            <a:pPr marL="457200" lvl="2">
              <a:spcBef>
                <a:spcPts val="1200"/>
              </a:spcBef>
              <a:buClr>
                <a:srgbClr val="000099"/>
              </a:buClr>
            </a:pPr>
            <a:r>
              <a:rPr lang="en-US" sz="1800" dirty="0" smtClean="0"/>
              <a:t>To determine the current status and consumer satisfaction levels with their product function techniques and devices, the participants will be asked to provide background information on a variety of topics involving the product. </a:t>
            </a:r>
          </a:p>
          <a:p>
            <a:pPr marL="457200" lvl="2">
              <a:spcBef>
                <a:spcPts val="1200"/>
              </a:spcBef>
              <a:buClr>
                <a:srgbClr val="000099"/>
              </a:buClr>
            </a:pPr>
            <a:r>
              <a:rPr lang="en-US" sz="1800" dirty="0" smtClean="0"/>
              <a:t>On the topic of ideal product, participants will be asked to provide the attributes of what they perceive to be the ideal device to perform the function. </a:t>
            </a:r>
          </a:p>
          <a:p>
            <a:pPr marL="457200" lvl="2">
              <a:spcBef>
                <a:spcPts val="1200"/>
              </a:spcBef>
              <a:buClr>
                <a:srgbClr val="000099"/>
              </a:buClr>
            </a:pPr>
            <a:r>
              <a:rPr lang="en-US" sz="1800" dirty="0" smtClean="0"/>
              <a:t>The focus group participants undertake an evaluation of static product concept models prepared in advance for the groups. </a:t>
            </a:r>
          </a:p>
          <a:p>
            <a:pPr marL="457200" lvl="2">
              <a:spcBef>
                <a:spcPts val="1200"/>
              </a:spcBef>
              <a:buClr>
                <a:srgbClr val="000099"/>
              </a:buClr>
            </a:pPr>
            <a:r>
              <a:rPr lang="en-US" sz="1800" dirty="0" smtClean="0"/>
              <a:t>Purchase intent and price point questions are asked of the participants for both the conceptualized ideal product and for the concept models shown. </a:t>
            </a:r>
          </a:p>
          <a:p>
            <a:pPr marL="1771650" lvl="3" indent="-514350">
              <a:spcBef>
                <a:spcPts val="600"/>
              </a:spcBef>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1219200" y="2209800"/>
            <a:ext cx="7010400" cy="3581400"/>
          </a:xfrm>
          <a:prstGeom prst="rect">
            <a:avLst/>
          </a:prstGeom>
        </p:spPr>
        <p:txBody>
          <a:bodyPr/>
          <a:lstStyle/>
          <a:p>
            <a:pPr marL="228600" indent="-228600">
              <a:buClr>
                <a:srgbClr val="000099"/>
              </a:buClr>
            </a:pPr>
            <a:r>
              <a:rPr lang="en-US" sz="2400" dirty="0" smtClean="0"/>
              <a:t>Step 8: Beta Focus Groups. </a:t>
            </a:r>
          </a:p>
          <a:p>
            <a:pPr marL="685800" lvl="1" indent="-228600">
              <a:spcBef>
                <a:spcPts val="1200"/>
              </a:spcBef>
              <a:buClr>
                <a:srgbClr val="000099"/>
              </a:buClr>
            </a:pPr>
            <a:r>
              <a:rPr lang="en-US" sz="1800" dirty="0" smtClean="0"/>
              <a:t>Primarily allow the refinement of a product’s appearance by the manufacturer through a critique of key design features of a prototype. They provide an opportunity to rank a product’s function and design features previously identified in concept definition focus groups. </a:t>
            </a:r>
          </a:p>
          <a:p>
            <a:pPr marL="685800" lvl="1" indent="-228600">
              <a:spcBef>
                <a:spcPts val="1200"/>
              </a:spcBef>
              <a:buClr>
                <a:srgbClr val="000099"/>
              </a:buClr>
            </a:pPr>
            <a:r>
              <a:rPr lang="en-US" sz="1800" dirty="0" smtClean="0"/>
              <a:t>Beta focus group participants are a representative sample of the alpha focus group participants. </a:t>
            </a:r>
          </a:p>
          <a:p>
            <a:pPr marL="685800" lvl="1" indent="-228600">
              <a:spcBef>
                <a:spcPts val="1200"/>
              </a:spcBef>
              <a:buClr>
                <a:srgbClr val="000099"/>
              </a:buClr>
            </a:pPr>
            <a:r>
              <a:rPr lang="en-US" sz="1800" dirty="0" smtClean="0"/>
              <a:t>Two beta groups of twelve participants each are usually sufficient. </a:t>
            </a:r>
          </a:p>
          <a:p>
            <a:pPr marL="685800" lvl="1" indent="-228600">
              <a:spcBef>
                <a:spcPts val="1200"/>
              </a:spcBef>
              <a:buClr>
                <a:srgbClr val="000099"/>
              </a:buClr>
            </a:pPr>
            <a:r>
              <a:rPr lang="en-US" sz="1800" dirty="0" smtClean="0"/>
              <a:t> Beta groups provide the ability to score how well a prototype meets consumer expectations and gauge consumer desire or intent to purchase the product. </a:t>
            </a:r>
            <a:endParaRPr lang="en-US" sz="18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C focus group."/>
          <p:cNvPicPr>
            <a:picLocks noChangeAspect="1"/>
          </p:cNvPicPr>
          <p:nvPr/>
        </p:nvPicPr>
        <p:blipFill>
          <a:blip r:embed="rId2" cstate="print"/>
          <a:stretch>
            <a:fillRect/>
          </a:stretch>
        </p:blipFill>
        <p:spPr>
          <a:xfrm>
            <a:off x="381000" y="4046830"/>
            <a:ext cx="3238500" cy="2430170"/>
          </a:xfrm>
          <a:prstGeom prst="rect">
            <a:avLst/>
          </a:prstGeom>
        </p:spPr>
      </p:pic>
      <p:sp>
        <p:nvSpPr>
          <p:cNvPr id="3" name="Content Placeholder 2"/>
          <p:cNvSpPr>
            <a:spLocks noGrp="1"/>
          </p:cNvSpPr>
          <p:nvPr>
            <p:ph idx="4294967295"/>
          </p:nvPr>
        </p:nvSpPr>
        <p:spPr>
          <a:xfrm>
            <a:off x="1066800" y="2209800"/>
            <a:ext cx="7010400" cy="3810000"/>
          </a:xfrm>
          <a:prstGeom prst="rect">
            <a:avLst/>
          </a:prstGeom>
        </p:spPr>
        <p:txBody>
          <a:bodyPr/>
          <a:lstStyle/>
          <a:p>
            <a:pPr marL="228600" indent="-228600">
              <a:buClr>
                <a:srgbClr val="000099"/>
              </a:buClr>
            </a:pPr>
            <a:r>
              <a:rPr lang="en-US" sz="2400" dirty="0" smtClean="0"/>
              <a:t>Step 8: Beta Focus Groups. </a:t>
            </a:r>
          </a:p>
          <a:p>
            <a:pPr marL="685800" lvl="1" indent="-228600">
              <a:spcBef>
                <a:spcPts val="1200"/>
              </a:spcBef>
              <a:buClr>
                <a:srgbClr val="000099"/>
              </a:buClr>
            </a:pPr>
            <a:r>
              <a:rPr lang="en-US" sz="2000" dirty="0" smtClean="0"/>
              <a:t>Beta groups provide the ability to obtain quantitative data on the previously collected qualitative information and allows that data to be applied to the prototype being 				evaluated. They answer the question as 			to whether or not a prototype 				addresses the top function and design 			features a product must have to be 			deemed desirable by the consumer.  </a:t>
            </a:r>
            <a:endParaRPr lang="en-US" sz="2000" dirty="0"/>
          </a:p>
        </p:txBody>
      </p:sp>
      <p:sp>
        <p:nvSpPr>
          <p:cNvPr id="2" name="Title 1"/>
          <p:cNvSpPr>
            <a:spLocks noGrp="1"/>
          </p:cNvSpPr>
          <p:nvPr>
            <p:ph type="title"/>
          </p:nvPr>
        </p:nvSpPr>
        <p:spPr>
          <a:xfrm>
            <a:off x="457200" y="1066800"/>
            <a:ext cx="8229600" cy="11430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95400"/>
          </a:xfrm>
          <a:prstGeom prst="rect">
            <a:avLst/>
          </a:prstGeom>
        </p:spPr>
        <p:txBody>
          <a:bodyPr>
            <a:normAutofit fontScale="90000"/>
          </a:bodyPr>
          <a:lstStyle/>
          <a:p>
            <a:r>
              <a:rPr lang="en-US" b="1" dirty="0" smtClean="0">
                <a:solidFill>
                  <a:srgbClr val="000099"/>
                </a:solidFill>
                <a:effectLst>
                  <a:outerShdw blurRad="38100" dist="38100" dir="2700000" algn="tl">
                    <a:srgbClr val="000000">
                      <a:alpha val="43137"/>
                    </a:srgbClr>
                  </a:outerShdw>
                </a:effectLst>
              </a:rPr>
              <a:t>Voice of the Customer in Funded Research and Development Projects </a:t>
            </a:r>
            <a:r>
              <a:rPr lang="en-US" sz="4000" b="1" dirty="0" smtClean="0">
                <a:solidFill>
                  <a:srgbClr val="000099"/>
                </a:solidFill>
                <a:effectLst>
                  <a:outerShdw blurRad="38100" dist="38100" dir="2700000" algn="tl">
                    <a:srgbClr val="000000">
                      <a:alpha val="43137"/>
                    </a:srgbClr>
                  </a:outerShdw>
                </a:effectLst>
              </a:rPr>
              <a:t>	</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2484437"/>
            <a:ext cx="8229600" cy="4525963"/>
          </a:xfrm>
          <a:prstGeom prst="rect">
            <a:avLst/>
          </a:prstGeom>
        </p:spPr>
        <p:txBody>
          <a:bodyPr>
            <a:normAutofit/>
          </a:bodyPr>
          <a:lstStyle/>
          <a:p>
            <a:pPr marL="914400" lvl="2" indent="0">
              <a:spcBef>
                <a:spcPts val="1200"/>
              </a:spcBef>
              <a:buNone/>
            </a:pPr>
            <a:r>
              <a:rPr lang="en-US" dirty="0" smtClean="0"/>
              <a:t>Resources:</a:t>
            </a:r>
          </a:p>
          <a:p>
            <a:pPr marL="914400" lvl="2" indent="0">
              <a:spcBef>
                <a:spcPts val="1200"/>
              </a:spcBef>
              <a:buNone/>
            </a:pPr>
            <a:r>
              <a:rPr lang="en-US" sz="2000" dirty="0" smtClean="0"/>
              <a:t>On the T2RERC web site is a Primary and Secondary Marketing Research Training Module which covers focus groups in detail and can be referenced at: </a:t>
            </a:r>
          </a:p>
          <a:p>
            <a:pPr marL="914400" lvl="2" indent="0">
              <a:spcBef>
                <a:spcPts val="1200"/>
              </a:spcBef>
              <a:buNone/>
            </a:pPr>
            <a:r>
              <a:rPr lang="en-US" sz="2000" dirty="0" smtClean="0">
                <a:hlinkClick r:id="rId3"/>
              </a:rPr>
              <a:t>http://www.t2rerc.buffalo.edu/pubs/training/mod4/PMR%20Module-%202009-%20Sept%2022.pdf</a:t>
            </a:r>
            <a:endParaRPr lang="en-US" sz="2000" dirty="0" smtClean="0"/>
          </a:p>
          <a:p>
            <a:pPr marL="914400" lvl="2" indent="0">
              <a:spcBef>
                <a:spcPts val="1200"/>
              </a:spcBef>
              <a:buNone/>
            </a:pPr>
            <a:r>
              <a:rPr lang="en-US" sz="2000" dirty="0" smtClean="0"/>
              <a:t>Also on the KT4TT web site is a Resource Guide on Evaluation for New Product Development and that can be referenced at: </a:t>
            </a:r>
          </a:p>
          <a:p>
            <a:pPr marL="914400" lvl="2" indent="0">
              <a:spcBef>
                <a:spcPts val="1200"/>
              </a:spcBef>
              <a:buNone/>
            </a:pPr>
            <a:r>
              <a:rPr lang="en-US" sz="2000" dirty="0" smtClean="0">
                <a:hlinkClick r:id="rId4"/>
              </a:rPr>
              <a:t>http://kt4tt.buffalo.edu/publications/Eval%20Trg%20Module%20-%20a%20resource%20guide.pdf</a:t>
            </a:r>
            <a:endParaRPr lang="en-US" sz="2000" dirty="0" smtClean="0"/>
          </a:p>
          <a:p>
            <a:pPr lvl="2">
              <a:spcBef>
                <a:spcPts val="1200"/>
              </a:spcBef>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eople using assistive devices."/>
          <p:cNvPicPr>
            <a:picLocks noGrp="1" noChangeAspect="1" noChangeArrowheads="1"/>
          </p:cNvPicPr>
          <p:nvPr>
            <p:ph idx="1"/>
          </p:nvPr>
        </p:nvPicPr>
        <p:blipFill>
          <a:blip r:embed="rId2" cstate="print"/>
          <a:srcRect/>
          <a:stretch>
            <a:fillRect/>
          </a:stretch>
        </p:blipFill>
        <p:spPr>
          <a:xfrm>
            <a:off x="457200" y="2819400"/>
            <a:ext cx="8229600" cy="1981200"/>
          </a:xfrm>
        </p:spPr>
      </p:pic>
      <p:sp>
        <p:nvSpPr>
          <p:cNvPr id="40963" name="Rectangle 4"/>
          <p:cNvSpPr>
            <a:spLocks noChangeArrowheads="1"/>
          </p:cNvSpPr>
          <p:nvPr/>
        </p:nvSpPr>
        <p:spPr bwMode="auto">
          <a:xfrm>
            <a:off x="762000" y="4953000"/>
            <a:ext cx="7620000" cy="1200150"/>
          </a:xfrm>
          <a:prstGeom prst="rect">
            <a:avLst/>
          </a:prstGeom>
          <a:noFill/>
          <a:ln w="9525">
            <a:noFill/>
            <a:miter lim="800000"/>
            <a:headEnd/>
            <a:tailEnd/>
          </a:ln>
        </p:spPr>
        <p:txBody>
          <a:bodyPr>
            <a:spAutoFit/>
          </a:bodyPr>
          <a:lstStyle/>
          <a:p>
            <a:pPr algn="ctr"/>
            <a:r>
              <a:rPr lang="en-US" sz="2400">
                <a:solidFill>
                  <a:srgbClr val="000000"/>
                </a:solidFill>
                <a:latin typeface="Calibri" pitchFamily="34" charset="0"/>
              </a:rPr>
              <a:t>The opinions contained in this presentation are those of the grantee, and do not necessarily reflect those of the </a:t>
            </a:r>
          </a:p>
          <a:p>
            <a:pPr algn="ctr"/>
            <a:r>
              <a:rPr lang="en-US" sz="2400">
                <a:solidFill>
                  <a:srgbClr val="000000"/>
                </a:solidFill>
                <a:latin typeface="Calibri" pitchFamily="34" charset="0"/>
              </a:rPr>
              <a:t>U.S. Department of Education.</a:t>
            </a:r>
          </a:p>
        </p:txBody>
      </p:sp>
      <p:sp>
        <p:nvSpPr>
          <p:cNvPr id="40961" name="Title 1"/>
          <p:cNvSpPr>
            <a:spLocks noGrp="1"/>
          </p:cNvSpPr>
          <p:nvPr>
            <p:ph type="title"/>
          </p:nvPr>
        </p:nvSpPr>
        <p:spPr>
          <a:xfrm>
            <a:off x="457200" y="1143000"/>
            <a:ext cx="8229600" cy="1981200"/>
          </a:xfrm>
        </p:spPr>
        <p:txBody>
          <a:bodyPr/>
          <a:lstStyle/>
          <a:p>
            <a:r>
              <a:rPr lang="en-US" sz="2400" dirty="0" smtClean="0">
                <a:latin typeface="Calibri" pitchFamily="34" charset="0"/>
              </a:rPr>
              <a:t>ACKNOWLEDGEMENT</a:t>
            </a:r>
            <a:r>
              <a:rPr lang="en-US" sz="2400" b="0" dirty="0" smtClean="0">
                <a:latin typeface="Calibri" pitchFamily="34" charset="0"/>
              </a:rPr>
              <a:t/>
            </a:r>
            <a:br>
              <a:rPr lang="en-US" sz="2400" b="0" dirty="0" smtClean="0">
                <a:latin typeface="Calibri" pitchFamily="34" charset="0"/>
              </a:rPr>
            </a:br>
            <a:r>
              <a:rPr lang="en-US" sz="2400" b="0" dirty="0" smtClean="0">
                <a:latin typeface="Calibri" pitchFamily="34" charset="0"/>
              </a:rPr>
              <a:t>This is a presentation of the Center on Knowledge Translation for Technology Transfer, which is funded by the </a:t>
            </a:r>
            <a:r>
              <a:rPr lang="en-US" sz="2400" b="0" dirty="0" smtClean="0">
                <a:solidFill>
                  <a:srgbClr val="0066FF"/>
                </a:solidFill>
                <a:latin typeface="Calibri" pitchFamily="34" charset="0"/>
              </a:rPr>
              <a:t>National Institute on Disability and Rehabilitation Research,</a:t>
            </a:r>
            <a:r>
              <a:rPr lang="en-US" sz="2400" b="0" dirty="0" smtClean="0">
                <a:latin typeface="Calibri" pitchFamily="34" charset="0"/>
              </a:rPr>
              <a:t> U.S. Department of Education under grant #H133A080050.  </a:t>
            </a:r>
            <a:r>
              <a:rPr lang="en-US" b="0" dirty="0" smtClean="0">
                <a:latin typeface="Calibri" pitchFamily="34" charset="0"/>
              </a:rPr>
              <a:t/>
            </a:r>
            <a:br>
              <a:rPr lang="en-US" b="0" dirty="0" smtClean="0">
                <a:latin typeface="Calibri" pitchFamily="34" charset="0"/>
              </a:rPr>
            </a:br>
            <a:endParaRPr lang="en-US" dirty="0" smtClean="0"/>
          </a:p>
        </p:txBody>
      </p:sp>
    </p:spTree>
    <p:extLst>
      <p:ext uri="{BB962C8B-B14F-4D97-AF65-F5344CB8AC3E}">
        <p14:creationId xmlns:p14="http://schemas.microsoft.com/office/powerpoint/2010/main" val="353857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98637"/>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 process for moving technology-based prototypes generated through development into application and exploitation by stakeholders.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Key definition – Wikipedia’s is as good as any.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Origins – Shifting control over invention from one sector to another, or from one application to another, to generate additional value.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TT process focused on the Path to Market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PtM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where outputs from Research and Development become valid inputs to Production (R/D/P).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itle 2"/>
          <p:cNvSpPr>
            <a:spLocks noGrp="1"/>
          </p:cNvSpPr>
          <p:nvPr>
            <p:ph type="title"/>
          </p:nvPr>
        </p:nvSpPr>
        <p:spPr>
          <a:xfrm>
            <a:off x="628650" y="884237"/>
            <a:ext cx="7886700" cy="1325563"/>
          </a:xfrm>
        </p:spPr>
        <p:txBody>
          <a:bodyPr/>
          <a:lstStyle/>
          <a:p>
            <a:r>
              <a:rPr lang="en-US" sz="4000" b="1" dirty="0">
                <a:solidFill>
                  <a:srgbClr val="000099"/>
                </a:solidFill>
                <a:effectLst>
                  <a:outerShdw blurRad="38100" dist="38100" dir="2700000" algn="tl">
                    <a:srgbClr val="000000">
                      <a:alpha val="43137"/>
                    </a:srgbClr>
                  </a:outerShdw>
                </a:effectLst>
                <a:latin typeface="Calibri" pitchFamily="34" charset="0"/>
                <a:ea typeface="+mn-ea"/>
                <a:cs typeface="Calibri" pitchFamily="34" charset="0"/>
              </a:rPr>
              <a:t>Technology Transfer (TT)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76400"/>
            <a:ext cx="8229600" cy="4906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Supply Push (SP)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Where R&amp;D generates a discovery or invention independent of target application.  Underlies “linear model” where scientific outputs are assumed to eventually and somehow lead to innovations.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“Message in a Bottle”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Governments fund such exploratory or inquiry-driven activity in universities.  Their Technology Transfer Offices (TTO’s) are saddled with the efforts to match the “solution” to a problem.</a:t>
            </a:r>
          </a:p>
        </p:txBody>
      </p:sp>
      <p:sp>
        <p:nvSpPr>
          <p:cNvPr id="4" name="Title 3"/>
          <p:cNvSpPr>
            <a:spLocks noGrp="1"/>
          </p:cNvSpPr>
          <p:nvPr>
            <p:ph type="title"/>
          </p:nvPr>
        </p:nvSpPr>
        <p:spPr>
          <a:xfrm>
            <a:off x="647700" y="822325"/>
            <a:ext cx="7886700" cy="701675"/>
          </a:xfrm>
        </p:spPr>
        <p:txBody>
          <a:bodyPr/>
          <a:lstStyle/>
          <a:p>
            <a:pPr lvl="0">
              <a:defRPr/>
            </a:pPr>
            <a:r>
              <a:rPr lang="en-US" sz="4000" b="1" dirty="0">
                <a:solidFill>
                  <a:srgbClr val="000099"/>
                </a:solidFill>
                <a:effectLst>
                  <a:outerShdw blurRad="38100" dist="38100" dir="2700000" algn="tl">
                    <a:srgbClr val="000000">
                      <a:alpha val="43137"/>
                    </a:srgbClr>
                  </a:outerShdw>
                </a:effectLst>
                <a:ea typeface="+mn-ea"/>
                <a:cs typeface="+mn-cs"/>
              </a:rPr>
              <a:t>Path to Market</a:t>
            </a:r>
            <a:br>
              <a:rPr lang="en-US" sz="4000" b="1" dirty="0">
                <a:solidFill>
                  <a:srgbClr val="000099"/>
                </a:solidFill>
                <a:effectLst>
                  <a:outerShdw blurRad="38100" dist="38100" dir="2700000" algn="tl">
                    <a:srgbClr val="000000">
                      <a:alpha val="43137"/>
                    </a:srgbClr>
                  </a:outerShdw>
                </a:effectLst>
                <a:ea typeface="+mn-ea"/>
                <a:cs typeface="+mn-cs"/>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981200"/>
            <a:ext cx="8229600" cy="3962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Demand Pull (DP)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R&amp;D is initiated in response to identified problem in society, unmeet need in the marketplace, or fundamental requirement by industry.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“Lassie rescues Timmy”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Only pre-competitive needs can be addressed publicly due to competitive nature of industry.  Solutions lack recipient input for customization.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xfrm>
            <a:off x="628650" y="822325"/>
            <a:ext cx="7886700" cy="854075"/>
          </a:xfrm>
        </p:spPr>
        <p:txBody>
          <a:bodyPr/>
          <a:lstStyle/>
          <a:p>
            <a:pPr lvl="0">
              <a:defRPr/>
            </a:pPr>
            <a:r>
              <a:rPr lang="en-US" sz="4000" b="1" dirty="0">
                <a:solidFill>
                  <a:srgbClr val="000099"/>
                </a:solidFill>
                <a:effectLst>
                  <a:outerShdw blurRad="38100" dist="38100" dir="2700000" algn="tl">
                    <a:srgbClr val="000000">
                      <a:alpha val="43137"/>
                    </a:srgbClr>
                  </a:outerShdw>
                </a:effectLst>
                <a:ea typeface="+mn-ea"/>
                <a:cs typeface="+mn-cs"/>
              </a:rPr>
              <a:t>Path to </a:t>
            </a:r>
            <a:r>
              <a:rPr lang="en-US" sz="4000" b="1" dirty="0" smtClean="0">
                <a:solidFill>
                  <a:srgbClr val="000099"/>
                </a:solidFill>
                <a:effectLst>
                  <a:outerShdw blurRad="38100" dist="38100" dir="2700000" algn="tl">
                    <a:srgbClr val="000000">
                      <a:alpha val="43137"/>
                    </a:srgbClr>
                  </a:outerShdw>
                </a:effectLst>
                <a:ea typeface="+mn-ea"/>
                <a:cs typeface="+mn-cs"/>
              </a:rPr>
              <a:t>Market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905000"/>
            <a:ext cx="8229600" cy="47545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Corporate Collaboration (CC)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R&amp;D projects conceived, implemented and operated in full partnership with company or industry.  Partnership rather than passing solution from one party to another.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“Hand-tailored Suit”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Corporate Collaborations focus on the optimal creation of innovative technology-based devices for the marketplace.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3"/>
          <p:cNvSpPr>
            <a:spLocks noGrp="1"/>
          </p:cNvSpPr>
          <p:nvPr>
            <p:ph type="title"/>
          </p:nvPr>
        </p:nvSpPr>
        <p:spPr>
          <a:xfrm>
            <a:off x="628650" y="898525"/>
            <a:ext cx="7886700" cy="930275"/>
          </a:xfrm>
        </p:spPr>
        <p:txBody>
          <a:bodyPr/>
          <a:lstStyle/>
          <a:p>
            <a:pPr lvl="0">
              <a:defRPr/>
            </a:pPr>
            <a:r>
              <a:rPr lang="en-US" sz="4000" b="1" dirty="0">
                <a:solidFill>
                  <a:srgbClr val="000099"/>
                </a:solidFill>
                <a:effectLst>
                  <a:outerShdw blurRad="38100" dist="38100" dir="2700000" algn="tl">
                    <a:srgbClr val="000000">
                      <a:alpha val="43137"/>
                    </a:srgbClr>
                  </a:outerShdw>
                </a:effectLst>
                <a:ea typeface="+mn-ea"/>
                <a:cs typeface="+mn-cs"/>
              </a:rPr>
              <a:t>Relevant “Buzz Words</a:t>
            </a:r>
            <a:r>
              <a:rPr lang="en-US" sz="4000" b="1" dirty="0" smtClean="0">
                <a:solidFill>
                  <a:srgbClr val="000099"/>
                </a:solidFill>
                <a:effectLst>
                  <a:outerShdw blurRad="38100" dist="38100" dir="2700000" algn="tl">
                    <a:srgbClr val="000000">
                      <a:alpha val="43137"/>
                    </a:srgbClr>
                  </a:outerShdw>
                </a:effectLst>
                <a:ea typeface="+mn-ea"/>
                <a:cs typeface="+mn-cs"/>
              </a:rPr>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52600"/>
            <a:ext cx="8229600" cy="4495801"/>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“End of Grant” KT = Supply Push.  Open-ended search for a way to apply conceptual discovery output from basic inquiry-driven science.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“Integrated KT” ≈ Demand Pull TT.  Emphasis on research prolongs timeframe and typically generates a sub-optimal discovery/invention.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rgbClr val="FF0000"/>
                </a:solidFill>
                <a:effectLst/>
                <a:uLnTx/>
                <a:uFillTx/>
                <a:latin typeface="+mn-lt"/>
                <a:ea typeface="+mn-ea"/>
                <a:cs typeface="+mn-cs"/>
              </a:rPr>
              <a:t>“Prior to Grant” KT = Corporate Collaboration.  Validate need and design solution in partnership to complete optimal path for market success.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Science Rigor + Industry Relevance = Impact!</a:t>
            </a:r>
            <a:endParaRPr kumimoji="0" lang="en-US" sz="26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628650" y="884237"/>
            <a:ext cx="7886700" cy="1325563"/>
          </a:xfrm>
        </p:spPr>
        <p:txBody>
          <a:bodyPr/>
          <a:lstStyle/>
          <a:p>
            <a:pPr lvl="0">
              <a:defRPr/>
            </a:pPr>
            <a:r>
              <a:rPr lang="en-US" sz="4000" b="1" dirty="0">
                <a:solidFill>
                  <a:srgbClr val="000099"/>
                </a:solidFill>
                <a:effectLst>
                  <a:outerShdw blurRad="38100" dist="38100" dir="2700000" algn="tl">
                    <a:srgbClr val="000000">
                      <a:alpha val="43137"/>
                    </a:srgbClr>
                  </a:outerShdw>
                </a:effectLst>
                <a:ea typeface="+mn-ea"/>
                <a:cs typeface="+mn-cs"/>
              </a:rPr>
              <a:t>Analogies between KT and </a:t>
            </a:r>
            <a:r>
              <a:rPr lang="en-US" sz="4000" b="1" dirty="0" smtClean="0">
                <a:solidFill>
                  <a:srgbClr val="000099"/>
                </a:solidFill>
                <a:effectLst>
                  <a:outerShdw blurRad="38100" dist="38100" dir="2700000" algn="tl">
                    <a:srgbClr val="000000">
                      <a:alpha val="43137"/>
                    </a:srgbClr>
                  </a:outerShdw>
                </a:effectLst>
                <a:ea typeface="+mn-ea"/>
                <a:cs typeface="+mn-cs"/>
              </a:rPr>
              <a:t>TT</a:t>
            </a:r>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3351</TotalTime>
  <Words>5113</Words>
  <Application>Microsoft Office PowerPoint</Application>
  <PresentationFormat>On-screen Show (4:3)</PresentationFormat>
  <Paragraphs>579</Paragraphs>
  <Slides>44</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ＭＳ Ｐゴシック</vt:lpstr>
      <vt:lpstr>Arial</vt:lpstr>
      <vt:lpstr>Calibri</vt:lpstr>
      <vt:lpstr>Times New Roman</vt:lpstr>
      <vt:lpstr>Custom Design</vt:lpstr>
      <vt:lpstr>Default Design</vt:lpstr>
      <vt:lpstr>Winning your next proposal:   “Buzz Tactics” to increase the chances of success  </vt:lpstr>
      <vt:lpstr>Session Objectives</vt:lpstr>
      <vt:lpstr>Objective 1. Key Concepts and Buzz Words</vt:lpstr>
      <vt:lpstr>Knowledge Translation (KT) </vt:lpstr>
      <vt:lpstr>Technology Transfer (TT)</vt:lpstr>
      <vt:lpstr>Path to Market </vt:lpstr>
      <vt:lpstr>Path to Market</vt:lpstr>
      <vt:lpstr>Relevant “Buzz Words”</vt:lpstr>
      <vt:lpstr>Analogies between KT and TT</vt:lpstr>
      <vt:lpstr>“Translating Three States of Knowledge:  Discovery, Invention &amp; Innovation”</vt:lpstr>
      <vt:lpstr>Delivering Solutions to Problems Involves Progress Across Three Knowledge States </vt:lpstr>
      <vt:lpstr>Integrate Concepts</vt:lpstr>
      <vt:lpstr>Objective 2: Understanding Federal Funding Sponsor Needs for Increased Uptake and Use of Funded Research by All Stakeholders </vt:lpstr>
      <vt:lpstr>Federal Sponsor Needs</vt:lpstr>
      <vt:lpstr>Federal Sponsor Needs   </vt:lpstr>
      <vt:lpstr>Federal Sponsor Needs   </vt:lpstr>
      <vt:lpstr>Federal Sponsor Needs</vt:lpstr>
      <vt:lpstr>Federal Sponsor Needs</vt:lpstr>
      <vt:lpstr>Federal Sponsor Needs</vt:lpstr>
      <vt:lpstr>Federal Sponsor Needs</vt:lpstr>
      <vt:lpstr>Federal Sponsor Needs   </vt:lpstr>
      <vt:lpstr>Federal Sponsor Needs</vt:lpstr>
      <vt:lpstr>Objective 3: Identifying Where You are Now  and Where You are Going</vt:lpstr>
      <vt:lpstr>Objective 3 Outline</vt:lpstr>
      <vt:lpstr>The Need to Knowledge Model</vt:lpstr>
      <vt:lpstr>Knowledge Base Main Page</vt:lpstr>
      <vt:lpstr>Links Everywhere- What to click?</vt:lpstr>
      <vt:lpstr>Supporting Evidence Links </vt:lpstr>
      <vt:lpstr>New Interface- Coming Soon!</vt:lpstr>
      <vt:lpstr>KT Table</vt:lpstr>
      <vt:lpstr>Now… </vt:lpstr>
      <vt:lpstr>Using the Model as a Template</vt:lpstr>
      <vt:lpstr>Gaant Chart Example</vt:lpstr>
      <vt:lpstr>Key Take-Aways</vt:lpstr>
      <vt:lpstr>Objective 4: Identify and Articulate Appropriate Uses of Voice of the Customer</vt:lpstr>
      <vt:lpstr>Voice of the Customer in Funded Research and Development Projects </vt:lpstr>
      <vt:lpstr>Voice of the Customer in Funded Research and Development Projects </vt:lpstr>
      <vt:lpstr>Focus Group Methodology</vt:lpstr>
      <vt:lpstr>Focus Group Methodology</vt:lpstr>
      <vt:lpstr>Focus Group Methodology</vt:lpstr>
      <vt:lpstr>Focus Group Methodology</vt:lpstr>
      <vt:lpstr>Focus Group Methodology</vt:lpstr>
      <vt:lpstr>Voice of the Customer in Funded Research and Development Projects  </vt:lpstr>
      <vt:lpstr>ACKNOWLEDGEMENT This is a presentation of the Center on Knowledge Translation for Technology Transfer, which is funded by the National Institute on Disability and Rehabilitation Research, U.S. Department of Education under grant #H133A080050.   </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phhp.leahy</dc:creator>
  <cp:lastModifiedBy>lyarnes</cp:lastModifiedBy>
  <cp:revision>353</cp:revision>
  <cp:lastPrinted>2011-06-03T15:50:06Z</cp:lastPrinted>
  <dcterms:created xsi:type="dcterms:W3CDTF">2008-11-09T14:52:48Z</dcterms:created>
  <dcterms:modified xsi:type="dcterms:W3CDTF">2018-04-27T17:43:34Z</dcterms:modified>
</cp:coreProperties>
</file>