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7" r:id="rId2"/>
    <p:sldId id="259" r:id="rId3"/>
    <p:sldId id="275" r:id="rId4"/>
    <p:sldId id="276" r:id="rId5"/>
    <p:sldId id="277" r:id="rId6"/>
    <p:sldId id="306" r:id="rId7"/>
    <p:sldId id="307" r:id="rId8"/>
    <p:sldId id="314" r:id="rId9"/>
    <p:sldId id="308" r:id="rId10"/>
    <p:sldId id="309" r:id="rId11"/>
    <p:sldId id="310" r:id="rId12"/>
    <p:sldId id="311" r:id="rId13"/>
    <p:sldId id="312" r:id="rId14"/>
    <p:sldId id="315" r:id="rId15"/>
    <p:sldId id="316" r:id="rId16"/>
    <p:sldId id="305" r:id="rId17"/>
    <p:sldId id="317" r:id="rId18"/>
    <p:sldId id="280" r:id="rId19"/>
    <p:sldId id="266" r:id="rId20"/>
    <p:sldId id="267" r:id="rId21"/>
    <p:sldId id="269" r:id="rId22"/>
    <p:sldId id="270" r:id="rId23"/>
    <p:sldId id="272" r:id="rId24"/>
    <p:sldId id="273" r:id="rId25"/>
    <p:sldId id="313" r:id="rId26"/>
    <p:sldId id="282" r:id="rId27"/>
    <p:sldId id="278" r:id="rId28"/>
    <p:sldId id="279" r:id="rId29"/>
    <p:sldId id="30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822"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5E52B4-920F-4B8F-9C45-A5D4B82778AA}" type="datetimeFigureOut">
              <a:rPr lang="en-US" smtClean="0"/>
              <a:pPr/>
              <a:t>4/30/2018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41ACC6-FECB-4CCD-9158-4A95CF894AFB}" type="slidenum">
              <a:rPr lang="en-US" smtClean="0"/>
              <a:pPr/>
              <a:t>‹#›</a:t>
            </a:fld>
            <a:endParaRPr lang="en-US"/>
          </a:p>
        </p:txBody>
      </p:sp>
    </p:spTree>
    <p:extLst>
      <p:ext uri="{BB962C8B-B14F-4D97-AF65-F5344CB8AC3E}">
        <p14:creationId xmlns:p14="http://schemas.microsoft.com/office/powerpoint/2010/main" val="1239420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46A8B52-B906-4F6F-9252-2BFBE7DC95CC}" type="slidenum">
              <a:rPr lang="en-US">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2809230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7637FB-5E11-4E91-9A37-FFE3729002C3}" type="slidenum">
              <a:rPr lang="en-US" smtClean="0"/>
              <a:pPr fontAlgn="base">
                <a:spcBef>
                  <a:spcPct val="0"/>
                </a:spcBef>
                <a:spcAft>
                  <a:spcPct val="0"/>
                </a:spcAft>
                <a:defRPr/>
              </a:pPr>
              <a:t>2</a:t>
            </a:fld>
            <a:endParaRPr lang="en-US" dirty="0" smtClean="0"/>
          </a:p>
        </p:txBody>
      </p:sp>
    </p:spTree>
    <p:extLst>
      <p:ext uri="{BB962C8B-B14F-4D97-AF65-F5344CB8AC3E}">
        <p14:creationId xmlns:p14="http://schemas.microsoft.com/office/powerpoint/2010/main" val="3223012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AE1DFE-1204-405C-952D-D21287AFB8A6}" type="slidenum">
              <a:rPr lang="en-US" smtClean="0"/>
              <a:pPr fontAlgn="base">
                <a:spcBef>
                  <a:spcPct val="0"/>
                </a:spcBef>
                <a:spcAft>
                  <a:spcPct val="0"/>
                </a:spcAft>
                <a:defRPr/>
              </a:pPr>
              <a:t>3</a:t>
            </a:fld>
            <a:endParaRPr lang="en-US" smtClean="0"/>
          </a:p>
        </p:txBody>
      </p:sp>
    </p:spTree>
    <p:extLst>
      <p:ext uri="{BB962C8B-B14F-4D97-AF65-F5344CB8AC3E}">
        <p14:creationId xmlns:p14="http://schemas.microsoft.com/office/powerpoint/2010/main" val="1131815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ACC61D-A7B0-48CE-91E0-B7D340725F3A}" type="slidenum">
              <a:rPr lang="en-US" smtClean="0"/>
              <a:pPr fontAlgn="base">
                <a:spcBef>
                  <a:spcPct val="0"/>
                </a:spcBef>
                <a:spcAft>
                  <a:spcPct val="0"/>
                </a:spcAft>
                <a:defRPr/>
              </a:pPr>
              <a:t>4</a:t>
            </a:fld>
            <a:endParaRPr lang="en-US" smtClean="0"/>
          </a:p>
        </p:txBody>
      </p:sp>
    </p:spTree>
    <p:extLst>
      <p:ext uri="{BB962C8B-B14F-4D97-AF65-F5344CB8AC3E}">
        <p14:creationId xmlns:p14="http://schemas.microsoft.com/office/powerpoint/2010/main" val="2067558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347503-A85F-44E0-BCAE-FFCDD2402D01}" type="slidenum">
              <a:rPr lang="en-US" smtClean="0"/>
              <a:pPr fontAlgn="base">
                <a:spcBef>
                  <a:spcPct val="0"/>
                </a:spcBef>
                <a:spcAft>
                  <a:spcPct val="0"/>
                </a:spcAft>
                <a:defRPr/>
              </a:pPr>
              <a:t>5</a:t>
            </a:fld>
            <a:endParaRPr lang="en-US" smtClean="0"/>
          </a:p>
        </p:txBody>
      </p:sp>
    </p:spTree>
    <p:extLst>
      <p:ext uri="{BB962C8B-B14F-4D97-AF65-F5344CB8AC3E}">
        <p14:creationId xmlns:p14="http://schemas.microsoft.com/office/powerpoint/2010/main" val="1903374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7" name="Slide Number Placeholder 3"/>
          <p:cNvSpPr txBox="1">
            <a:spLocks noGrp="1"/>
          </p:cNvSpPr>
          <p:nvPr/>
        </p:nvSpPr>
        <p:spPr bwMode="auto">
          <a:xfrm>
            <a:off x="3884027" y="8686488"/>
            <a:ext cx="2972421" cy="455951"/>
          </a:xfrm>
          <a:prstGeom prst="rect">
            <a:avLst/>
          </a:prstGeom>
          <a:noFill/>
          <a:ln>
            <a:miter lim="800000"/>
            <a:headEnd/>
            <a:tailEnd/>
          </a:ln>
        </p:spPr>
        <p:txBody>
          <a:bodyPr lIns="90583" tIns="45291" rIns="90583" bIns="45291" anchor="b"/>
          <a:lstStyle/>
          <a:p>
            <a:pPr algn="r">
              <a:defRPr/>
            </a:pPr>
            <a:fld id="{6ED2B1E9-A825-46F0-8902-7B99E3435FED}" type="slidenum">
              <a:rPr lang="en-US" sz="1200"/>
              <a:pPr algn="r">
                <a:defRPr/>
              </a:pPr>
              <a:t>6</a:t>
            </a:fld>
            <a:endParaRPr lang="en-US" sz="1200" dirty="0"/>
          </a:p>
        </p:txBody>
      </p:sp>
    </p:spTree>
    <p:extLst>
      <p:ext uri="{BB962C8B-B14F-4D97-AF65-F5344CB8AC3E}">
        <p14:creationId xmlns:p14="http://schemas.microsoft.com/office/powerpoint/2010/main" val="1395663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a:t>
            </a:r>
            <a:r>
              <a:rPr lang="en-US" baseline="0" dirty="0" smtClean="0"/>
              <a:t> sure to n</a:t>
            </a:r>
            <a:r>
              <a:rPr lang="en-US" dirty="0" smtClean="0"/>
              <a:t>ote the supporting evidence links here!  </a:t>
            </a:r>
            <a:endParaRPr lang="en-US" dirty="0"/>
          </a:p>
        </p:txBody>
      </p:sp>
      <p:sp>
        <p:nvSpPr>
          <p:cNvPr id="4" name="Slide Number Placeholder 3"/>
          <p:cNvSpPr>
            <a:spLocks noGrp="1"/>
          </p:cNvSpPr>
          <p:nvPr>
            <p:ph type="sldNum" sz="quarter" idx="10"/>
          </p:nvPr>
        </p:nvSpPr>
        <p:spPr/>
        <p:txBody>
          <a:bodyPr/>
          <a:lstStyle/>
          <a:p>
            <a:fld id="{2041ACC6-FECB-4CCD-9158-4A95CF894AFB}" type="slidenum">
              <a:rPr lang="en-US" smtClean="0"/>
              <a:pPr/>
              <a:t>18</a:t>
            </a:fld>
            <a:endParaRPr lang="en-US"/>
          </a:p>
        </p:txBody>
      </p:sp>
    </p:spTree>
    <p:extLst>
      <p:ext uri="{BB962C8B-B14F-4D97-AF65-F5344CB8AC3E}">
        <p14:creationId xmlns:p14="http://schemas.microsoft.com/office/powerpoint/2010/main" val="2920584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29DBD1F-535B-4C42-ABDC-BBE1378CF32D}" type="slidenum">
              <a:rPr lang="en-US" smtClean="0"/>
              <a:pPr>
                <a:defRPr/>
              </a:pPr>
              <a:t>27</a:t>
            </a:fld>
            <a:endParaRPr lang="en-US"/>
          </a:p>
        </p:txBody>
      </p:sp>
    </p:spTree>
    <p:extLst>
      <p:ext uri="{BB962C8B-B14F-4D97-AF65-F5344CB8AC3E}">
        <p14:creationId xmlns:p14="http://schemas.microsoft.com/office/powerpoint/2010/main" val="2267672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DD1EE9-0D43-47E8-9223-B271712A182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68AC0D-D91A-40BC-A4C6-6B1E9D0B7C4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4AB1B5-DA1C-48FE-8CF1-119D718077F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22FC86-8EBD-4FA4-B8E0-EAEB7040C07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ab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p>
            <a:r>
              <a:rPr lang="en-US" smtClean="0"/>
              <a:t>Click to edit Master title style</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93B434-01AE-4249-A135-664B00F5D16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EFC318F-E589-4CBA-8DDE-14648B3B17F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EEC0E4-9C25-4B41-AE83-0ABC0AE94B6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8A9E7C-CB4D-41D1-B643-9D764427386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978ECF-FE31-4C47-BF4B-D49A18CE9FA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A01D52F-0F9D-4AB2-AE23-A6E1A37985D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EBACC07-8F96-4ACF-8C7D-95E6A355C02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7038ED-FB34-4E84-94C1-80FD39DECC3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pic>
        <p:nvPicPr>
          <p:cNvPr id="1026" name="Picture 6" descr="KT4TT logo med.jpg"/>
          <p:cNvPicPr>
            <a:picLocks noChangeAspect="1"/>
          </p:cNvPicPr>
          <p:nvPr userDrawn="1"/>
        </p:nvPicPr>
        <p:blipFill>
          <a:blip r:embed="rId16" cstate="print"/>
          <a:srcRect/>
          <a:stretch>
            <a:fillRect/>
          </a:stretch>
        </p:blipFill>
        <p:spPr bwMode="auto">
          <a:xfrm>
            <a:off x="381000" y="38100"/>
            <a:ext cx="1295400" cy="735013"/>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40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fontAlgn="base">
              <a:spcBef>
                <a:spcPct val="0"/>
              </a:spcBef>
              <a:spcAft>
                <a:spcPct val="0"/>
              </a:spcAft>
              <a:defRPr/>
            </a:pPr>
            <a:endParaRPr lang="en-US"/>
          </a:p>
        </p:txBody>
      </p:sp>
      <p:sp>
        <p:nvSpPr>
          <p:cNvPr id="2140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endParaRPr lang="en-US"/>
          </a:p>
        </p:txBody>
      </p:sp>
      <p:sp>
        <p:nvSpPr>
          <p:cNvPr id="2140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BDBEB7A2-0888-4881-AED4-2928B6DF174B}"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ts val="1200"/>
        </a:spcBef>
        <a:spcAft>
          <a:spcPts val="300"/>
        </a:spcAft>
        <a:defRPr sz="4400" b="1">
          <a:solidFill>
            <a:schemeClr val="tx2"/>
          </a:solidFill>
          <a:latin typeface="+mj-lt"/>
          <a:ea typeface="+mj-ea"/>
          <a:cs typeface="+mj-cs"/>
        </a:defRPr>
      </a:lvl1pPr>
      <a:lvl2pPr algn="ctr" rtl="0" eaLnBrk="0" fontAlgn="base" hangingPunct="0">
        <a:spcBef>
          <a:spcPts val="1200"/>
        </a:spcBef>
        <a:spcAft>
          <a:spcPts val="300"/>
        </a:spcAft>
        <a:defRPr sz="4400" b="1">
          <a:solidFill>
            <a:schemeClr val="tx2"/>
          </a:solidFill>
          <a:latin typeface="Arial" charset="0"/>
        </a:defRPr>
      </a:lvl2pPr>
      <a:lvl3pPr algn="ctr" rtl="0" eaLnBrk="0" fontAlgn="base" hangingPunct="0">
        <a:spcBef>
          <a:spcPts val="1200"/>
        </a:spcBef>
        <a:spcAft>
          <a:spcPts val="300"/>
        </a:spcAft>
        <a:defRPr sz="4400" b="1">
          <a:solidFill>
            <a:schemeClr val="tx2"/>
          </a:solidFill>
          <a:latin typeface="Arial" charset="0"/>
        </a:defRPr>
      </a:lvl3pPr>
      <a:lvl4pPr algn="ctr" rtl="0" eaLnBrk="0" fontAlgn="base" hangingPunct="0">
        <a:spcBef>
          <a:spcPts val="1200"/>
        </a:spcBef>
        <a:spcAft>
          <a:spcPts val="300"/>
        </a:spcAft>
        <a:defRPr sz="4400" b="1">
          <a:solidFill>
            <a:schemeClr val="tx2"/>
          </a:solidFill>
          <a:latin typeface="Arial" charset="0"/>
        </a:defRPr>
      </a:lvl4pPr>
      <a:lvl5pPr algn="ctr" rtl="0" eaLnBrk="0" fontAlgn="base" hangingPunct="0">
        <a:spcBef>
          <a:spcPts val="1200"/>
        </a:spcBef>
        <a:spcAft>
          <a:spcPts val="300"/>
        </a:spcAft>
        <a:defRPr sz="4400" b="1">
          <a:solidFill>
            <a:schemeClr val="tx2"/>
          </a:solidFill>
          <a:latin typeface="Arial" charset="0"/>
        </a:defRPr>
      </a:lvl5pPr>
      <a:lvl6pPr marL="457200" algn="ctr" rtl="0" fontAlgn="base">
        <a:spcBef>
          <a:spcPts val="1200"/>
        </a:spcBef>
        <a:spcAft>
          <a:spcPts val="300"/>
        </a:spcAft>
        <a:defRPr sz="4400" b="1">
          <a:solidFill>
            <a:schemeClr val="tx2"/>
          </a:solidFill>
          <a:latin typeface="Arial" charset="0"/>
        </a:defRPr>
      </a:lvl6pPr>
      <a:lvl7pPr marL="914400" algn="ctr" rtl="0" fontAlgn="base">
        <a:spcBef>
          <a:spcPts val="1200"/>
        </a:spcBef>
        <a:spcAft>
          <a:spcPts val="300"/>
        </a:spcAft>
        <a:defRPr sz="4400" b="1">
          <a:solidFill>
            <a:schemeClr val="tx2"/>
          </a:solidFill>
          <a:latin typeface="Arial" charset="0"/>
        </a:defRPr>
      </a:lvl7pPr>
      <a:lvl8pPr marL="1371600" algn="ctr" rtl="0" fontAlgn="base">
        <a:spcBef>
          <a:spcPts val="1200"/>
        </a:spcBef>
        <a:spcAft>
          <a:spcPts val="300"/>
        </a:spcAft>
        <a:defRPr sz="4400" b="1">
          <a:solidFill>
            <a:schemeClr val="tx2"/>
          </a:solidFill>
          <a:latin typeface="Arial" charset="0"/>
        </a:defRPr>
      </a:lvl8pPr>
      <a:lvl9pPr marL="1828800" algn="ctr" rtl="0" fontAlgn="base">
        <a:spcBef>
          <a:spcPts val="1200"/>
        </a:spcBef>
        <a:spcAft>
          <a:spcPts val="300"/>
        </a:spcAft>
        <a:defRPr sz="4400" b="1">
          <a:solidFill>
            <a:schemeClr val="tx2"/>
          </a:solidFill>
          <a:latin typeface="Arial" charset="0"/>
        </a:defRPr>
      </a:lvl9pPr>
    </p:titleStyle>
    <p:bodyStyle>
      <a:lvl1pPr marL="342900" indent="-342900" algn="l" rtl="0" eaLnBrk="0" fontAlgn="base" hangingPunct="0">
        <a:spcBef>
          <a:spcPts val="1200"/>
        </a:spcBef>
        <a:spcAft>
          <a:spcPts val="300"/>
        </a:spcAft>
        <a:buChar char="•"/>
        <a:defRPr sz="3200" b="1" i="1">
          <a:solidFill>
            <a:schemeClr val="tx1"/>
          </a:solidFill>
          <a:latin typeface="+mn-lt"/>
          <a:ea typeface="+mn-ea"/>
          <a:cs typeface="+mn-cs"/>
        </a:defRPr>
      </a:lvl1pPr>
      <a:lvl2pPr marL="742950" indent="-285750" algn="l" rtl="0" eaLnBrk="0" fontAlgn="base" hangingPunct="0">
        <a:spcBef>
          <a:spcPts val="1200"/>
        </a:spcBef>
        <a:spcAft>
          <a:spcPts val="30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implementationscience.com/content/5/1/9/figure/F1?highres=y"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footnote"/><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implementationscience.com/content/5/1/9/figure/F2?highres=y"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footnote"/><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implementationscience.com/content/5/1/9/figure/F3?highres=y"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kt4tt.buffalo.edu/publications/index.php"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ncddr.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cihr-irsc.gc.ca/e/29529.html" TargetMode="External"/><Relationship Id="rId2" Type="http://schemas.openxmlformats.org/officeDocument/2006/relationships/hyperlink" Target="http://www.innovations.ahrq.gov/resources/resources.aspx" TargetMode="External"/><Relationship Id="rId1" Type="http://schemas.openxmlformats.org/officeDocument/2006/relationships/slideLayout" Target="../slideLayouts/slideLayout2.xml"/><Relationship Id="rId4" Type="http://schemas.openxmlformats.org/officeDocument/2006/relationships/hyperlink" Target="http://www.chsrf.ca/home_e.php"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implementationscience.com/content/5/1/9"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81000" y="1143000"/>
            <a:ext cx="8382000" cy="2438400"/>
          </a:xfrm>
        </p:spPr>
        <p:txBody>
          <a:bodyPr/>
          <a:lstStyle/>
          <a:p>
            <a:pPr eaLnBrk="1" hangingPunct="1"/>
            <a:r>
              <a:rPr lang="en-US" sz="3600" dirty="0" smtClean="0"/>
              <a:t>From Theory to Practice: </a:t>
            </a:r>
            <a:br>
              <a:rPr lang="en-US" sz="3600" dirty="0" smtClean="0"/>
            </a:br>
            <a:r>
              <a:rPr lang="en-US" sz="3600" b="0" dirty="0" err="1" smtClean="0"/>
              <a:t>Operationalizing</a:t>
            </a:r>
            <a:r>
              <a:rPr lang="en-US" sz="3600" b="0" dirty="0" smtClean="0"/>
              <a:t> Knowledge Translation for Successful AT Commercialization</a:t>
            </a:r>
            <a:endParaRPr lang="en-US" sz="3200" b="0" dirty="0" smtClean="0"/>
          </a:p>
        </p:txBody>
      </p:sp>
      <p:sp>
        <p:nvSpPr>
          <p:cNvPr id="2051" name="Rectangle 3"/>
          <p:cNvSpPr>
            <a:spLocks noGrp="1" noChangeArrowheads="1"/>
          </p:cNvSpPr>
          <p:nvPr>
            <p:ph type="body" idx="1"/>
          </p:nvPr>
        </p:nvSpPr>
        <p:spPr>
          <a:xfrm>
            <a:off x="457200" y="4191000"/>
            <a:ext cx="8229600" cy="1676400"/>
          </a:xfrm>
        </p:spPr>
        <p:txBody>
          <a:bodyPr/>
          <a:lstStyle/>
          <a:p>
            <a:pPr algn="ctr" eaLnBrk="1" hangingPunct="1">
              <a:buFontTx/>
              <a:buNone/>
            </a:pPr>
            <a:r>
              <a:rPr lang="en-US" sz="2800" b="0" i="0" dirty="0" smtClean="0"/>
              <a:t>Joseph P. Lane</a:t>
            </a:r>
          </a:p>
          <a:p>
            <a:pPr algn="ctr" eaLnBrk="1" hangingPunct="1">
              <a:buFontTx/>
              <a:buNone/>
            </a:pPr>
            <a:r>
              <a:rPr lang="en-US" sz="2400" b="0" i="0" dirty="0" smtClean="0"/>
              <a:t>Center on Knowledge Translation for Technology Transfer, University at Buffalo</a:t>
            </a:r>
          </a:p>
          <a:p>
            <a:pPr algn="ctr" eaLnBrk="1" hangingPunct="1">
              <a:buFontTx/>
              <a:buNone/>
            </a:pPr>
            <a:endParaRPr lang="en-US" sz="2000" dirty="0" smtClean="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685800"/>
            <a:ext cx="8229600" cy="914400"/>
          </a:xfrm>
        </p:spPr>
        <p:txBody>
          <a:bodyPr/>
          <a:lstStyle/>
          <a:p>
            <a:r>
              <a:rPr lang="en-US" sz="3600" smtClean="0"/>
              <a:t>1) Discovery State of Knowledge</a:t>
            </a:r>
          </a:p>
        </p:txBody>
      </p:sp>
      <p:sp>
        <p:nvSpPr>
          <p:cNvPr id="24579" name="Content Placeholder 2"/>
          <p:cNvSpPr>
            <a:spLocks noGrp="1"/>
          </p:cNvSpPr>
          <p:nvPr>
            <p:ph idx="1"/>
          </p:nvPr>
        </p:nvSpPr>
        <p:spPr>
          <a:xfrm>
            <a:off x="304800" y="1874838"/>
            <a:ext cx="8610600" cy="4525962"/>
          </a:xfrm>
        </p:spPr>
        <p:txBody>
          <a:bodyPr/>
          <a:lstStyle/>
          <a:p>
            <a:pPr>
              <a:buClr>
                <a:schemeClr val="accent2"/>
              </a:buClr>
              <a:buFont typeface="Wingdings" pitchFamily="2" charset="2"/>
              <a:buChar char="ü"/>
            </a:pPr>
            <a:r>
              <a:rPr lang="en-US" sz="2800" b="0" i="0" smtClean="0"/>
              <a:t>Research methods create new knowledge.</a:t>
            </a:r>
          </a:p>
          <a:p>
            <a:pPr>
              <a:buClr>
                <a:schemeClr val="accent2"/>
              </a:buClr>
              <a:buFont typeface="Wingdings" pitchFamily="2" charset="2"/>
              <a:buChar char="ü"/>
            </a:pPr>
            <a:r>
              <a:rPr lang="en-US" sz="2800" b="0" i="0" smtClean="0"/>
              <a:t>Process – Empirical analysis reveals novel insights regarding key variables.</a:t>
            </a:r>
          </a:p>
          <a:p>
            <a:pPr>
              <a:buClr>
                <a:schemeClr val="accent2"/>
              </a:buClr>
              <a:buFont typeface="Wingdings" pitchFamily="2" charset="2"/>
              <a:buChar char="ü"/>
            </a:pPr>
            <a:r>
              <a:rPr lang="en-US" sz="2800" b="0" i="0" smtClean="0"/>
              <a:t>Output – </a:t>
            </a:r>
            <a:r>
              <a:rPr lang="en-US" sz="2800" i="0" smtClean="0">
                <a:solidFill>
                  <a:srgbClr val="C00000"/>
                </a:solidFill>
              </a:rPr>
              <a:t>Conceptual Discovery </a:t>
            </a:r>
            <a:r>
              <a:rPr lang="en-US" sz="2800" b="0" i="0" smtClean="0"/>
              <a:t>expressed as manuscript or presentation.</a:t>
            </a:r>
          </a:p>
          <a:p>
            <a:pPr>
              <a:buClr>
                <a:schemeClr val="accent2"/>
              </a:buClr>
              <a:buFont typeface="Wingdings" pitchFamily="2" charset="2"/>
              <a:buChar char="ü"/>
            </a:pPr>
            <a:r>
              <a:rPr lang="en-US" sz="2800" b="0" i="0" smtClean="0"/>
              <a:t>Value – </a:t>
            </a:r>
            <a:r>
              <a:rPr lang="en-US" sz="2800" i="0" smtClean="0"/>
              <a:t>Novelty</a:t>
            </a:r>
            <a:r>
              <a:rPr lang="en-US" sz="2800" b="0" i="0" smtClean="0"/>
              <a:t> as first articulation of new concept as contributed to knowledge base.</a:t>
            </a:r>
          </a:p>
          <a:p>
            <a:pPr>
              <a:buClr>
                <a:schemeClr val="accent2"/>
              </a:buClr>
            </a:pPr>
            <a:endParaRPr lang="en-US" sz="2800" b="0" i="0" smtClean="0"/>
          </a:p>
          <a:p>
            <a:pPr>
              <a:buClr>
                <a:schemeClr val="accent2"/>
              </a:buClr>
            </a:pPr>
            <a:endParaRPr lang="en-US" sz="2800" smtClean="0"/>
          </a:p>
          <a:p>
            <a:pPr>
              <a:buClr>
                <a:schemeClr val="accent2"/>
              </a:buClr>
            </a:pPr>
            <a:endParaRPr lang="en-US" sz="2800" smtClean="0"/>
          </a:p>
          <a:p>
            <a:pPr>
              <a:buClr>
                <a:schemeClr val="accent2"/>
              </a:buClr>
              <a:buFontTx/>
              <a:buNone/>
            </a:pP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down)">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wipe(down)">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wipe(down)">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wipe(down)">
                                      <p:cBhvr>
                                        <p:cTn id="22" dur="5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685800"/>
            <a:ext cx="8229600" cy="731838"/>
          </a:xfrm>
        </p:spPr>
        <p:txBody>
          <a:bodyPr/>
          <a:lstStyle/>
          <a:p>
            <a:r>
              <a:rPr lang="en-US" sz="4000" smtClean="0"/>
              <a:t>2) Invention State of Knowledge</a:t>
            </a:r>
          </a:p>
        </p:txBody>
      </p:sp>
      <p:sp>
        <p:nvSpPr>
          <p:cNvPr id="26627" name="Content Placeholder 2"/>
          <p:cNvSpPr>
            <a:spLocks noGrp="1"/>
          </p:cNvSpPr>
          <p:nvPr>
            <p:ph idx="1"/>
          </p:nvPr>
        </p:nvSpPr>
        <p:spPr>
          <a:xfrm>
            <a:off x="609600" y="1798638"/>
            <a:ext cx="7924800" cy="4525962"/>
          </a:xfrm>
        </p:spPr>
        <p:txBody>
          <a:bodyPr/>
          <a:lstStyle/>
          <a:p>
            <a:pPr>
              <a:buClr>
                <a:schemeClr val="accent2"/>
              </a:buClr>
              <a:buFont typeface="Wingdings" pitchFamily="2" charset="2"/>
              <a:buChar char="ü"/>
            </a:pPr>
            <a:r>
              <a:rPr lang="en-US" sz="2800" b="0" i="0" smtClean="0"/>
              <a:t>Development methods apply knowledge.</a:t>
            </a:r>
          </a:p>
          <a:p>
            <a:pPr>
              <a:buClr>
                <a:schemeClr val="accent2"/>
              </a:buClr>
              <a:buFont typeface="Wingdings" pitchFamily="2" charset="2"/>
              <a:buChar char="ü"/>
            </a:pPr>
            <a:r>
              <a:rPr lang="en-US" sz="2800" b="0" i="0" smtClean="0"/>
              <a:t>Process – Trial and error experimentation and testing demonstrates proof-of-concept.</a:t>
            </a:r>
          </a:p>
          <a:p>
            <a:pPr>
              <a:buClr>
                <a:schemeClr val="accent2"/>
              </a:buClr>
              <a:buFont typeface="Wingdings" pitchFamily="2" charset="2"/>
              <a:buChar char="ü"/>
            </a:pPr>
            <a:r>
              <a:rPr lang="en-US" sz="2800" b="0" i="0" smtClean="0"/>
              <a:t>Output – </a:t>
            </a:r>
            <a:r>
              <a:rPr lang="en-US" sz="2800" i="0" smtClean="0">
                <a:solidFill>
                  <a:srgbClr val="C00000"/>
                </a:solidFill>
              </a:rPr>
              <a:t>Tangible Invention </a:t>
            </a:r>
            <a:r>
              <a:rPr lang="en-US" sz="2800" b="0" i="0" smtClean="0"/>
              <a:t>embodied as operational prototype.</a:t>
            </a:r>
          </a:p>
          <a:p>
            <a:pPr>
              <a:buClr>
                <a:schemeClr val="accent2"/>
              </a:buClr>
              <a:buFont typeface="Wingdings" pitchFamily="2" charset="2"/>
              <a:buChar char="ü"/>
            </a:pPr>
            <a:r>
              <a:rPr lang="en-US" sz="2800" b="0" i="0" smtClean="0"/>
              <a:t>Value – </a:t>
            </a:r>
            <a:r>
              <a:rPr lang="en-US" sz="2800" i="0" smtClean="0"/>
              <a:t>Novelty</a:t>
            </a:r>
            <a:r>
              <a:rPr lang="en-US" sz="2800" b="0" i="0" smtClean="0"/>
              <a:t> of conceptual discovery + </a:t>
            </a:r>
            <a:r>
              <a:rPr lang="en-US" sz="2800" i="0" smtClean="0"/>
              <a:t>Feasibility</a:t>
            </a:r>
            <a:r>
              <a:rPr lang="en-US" sz="2800" b="0" i="0" smtClean="0"/>
              <a:t> of tangible invention.</a:t>
            </a:r>
          </a:p>
          <a:p>
            <a:pPr>
              <a:buClr>
                <a:schemeClr val="accent2"/>
              </a:buClr>
            </a:pPr>
            <a:endParaRPr lang="en-US" smtClean="0"/>
          </a:p>
          <a:p>
            <a:pPr>
              <a:buClr>
                <a:schemeClr val="accent2"/>
              </a:buClr>
            </a:pPr>
            <a:endParaRPr lang="en-US" smtClean="0"/>
          </a:p>
          <a:p>
            <a:pPr>
              <a:buClr>
                <a:schemeClr val="accent2"/>
              </a:buClr>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down)">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wipe(down)">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wipe(down)">
                                      <p:cBhvr>
                                        <p:cTn id="17" dur="5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wipe(down)">
                                      <p:cBhvr>
                                        <p:cTn id="22" dur="500"/>
                                        <p:tgtEl>
                                          <p:spTgt spid="26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685800"/>
            <a:ext cx="8229600" cy="808038"/>
          </a:xfrm>
        </p:spPr>
        <p:txBody>
          <a:bodyPr/>
          <a:lstStyle/>
          <a:p>
            <a:r>
              <a:rPr lang="en-US" sz="3600" smtClean="0"/>
              <a:t>3) Innovation State of Knowledge</a:t>
            </a:r>
          </a:p>
        </p:txBody>
      </p:sp>
      <p:sp>
        <p:nvSpPr>
          <p:cNvPr id="28675" name="Content Placeholder 2"/>
          <p:cNvSpPr>
            <a:spLocks noGrp="1"/>
          </p:cNvSpPr>
          <p:nvPr>
            <p:ph idx="1"/>
          </p:nvPr>
        </p:nvSpPr>
        <p:spPr>
          <a:xfrm>
            <a:off x="228600" y="1874838"/>
            <a:ext cx="8763000" cy="4525962"/>
          </a:xfrm>
        </p:spPr>
        <p:txBody>
          <a:bodyPr/>
          <a:lstStyle/>
          <a:p>
            <a:pPr>
              <a:buClr>
                <a:schemeClr val="accent2"/>
              </a:buClr>
              <a:buFont typeface="Wingdings" pitchFamily="2" charset="2"/>
              <a:buChar char="ü"/>
            </a:pPr>
            <a:r>
              <a:rPr lang="en-US" sz="2800" b="0" i="0" smtClean="0"/>
              <a:t>Production methods codify knowledge.</a:t>
            </a:r>
          </a:p>
          <a:p>
            <a:pPr>
              <a:buClr>
                <a:schemeClr val="accent2"/>
              </a:buClr>
              <a:buFont typeface="Wingdings" pitchFamily="2" charset="2"/>
              <a:buChar char="ü"/>
            </a:pPr>
            <a:r>
              <a:rPr lang="en-US" sz="2800" b="0" i="0" smtClean="0"/>
              <a:t>Process – Systematic specification of components and attributes yields final form.</a:t>
            </a:r>
          </a:p>
          <a:p>
            <a:pPr>
              <a:buClr>
                <a:schemeClr val="accent2"/>
              </a:buClr>
              <a:buFont typeface="Wingdings" pitchFamily="2" charset="2"/>
              <a:buChar char="ü"/>
            </a:pPr>
            <a:r>
              <a:rPr lang="en-US" sz="2800" b="0" i="0" smtClean="0"/>
              <a:t>Output – </a:t>
            </a:r>
            <a:r>
              <a:rPr lang="en-US" sz="2800" i="0" smtClean="0">
                <a:solidFill>
                  <a:srgbClr val="C00000"/>
                </a:solidFill>
              </a:rPr>
              <a:t>Market Innovation </a:t>
            </a:r>
            <a:r>
              <a:rPr lang="en-US" sz="2800" b="0" i="0" smtClean="0"/>
              <a:t>embodied as viable device or service in a defined context.</a:t>
            </a:r>
          </a:p>
          <a:p>
            <a:pPr>
              <a:buClr>
                <a:schemeClr val="accent2"/>
              </a:buClr>
              <a:buFont typeface="Wingdings" pitchFamily="2" charset="2"/>
              <a:buChar char="ü"/>
            </a:pPr>
            <a:r>
              <a:rPr lang="en-US" sz="2800" b="0" i="0" smtClean="0"/>
              <a:t>Value – </a:t>
            </a:r>
            <a:r>
              <a:rPr lang="en-US" sz="2800" i="0" smtClean="0"/>
              <a:t>Novelty</a:t>
            </a:r>
            <a:r>
              <a:rPr lang="en-US" sz="2800" b="0" i="0" smtClean="0"/>
              <a:t>, </a:t>
            </a:r>
            <a:r>
              <a:rPr lang="en-US" sz="2800" i="0" smtClean="0"/>
              <a:t>Feasibility</a:t>
            </a:r>
            <a:r>
              <a:rPr lang="en-US" sz="2800" b="0" i="0" smtClean="0"/>
              <a:t> + </a:t>
            </a:r>
            <a:r>
              <a:rPr lang="en-US" sz="2800" i="0" smtClean="0"/>
              <a:t>Utility</a:t>
            </a:r>
            <a:r>
              <a:rPr lang="en-US" sz="2800" b="0" i="0" smtClean="0"/>
              <a:t> defined as revenue to company and function to customers.</a:t>
            </a:r>
          </a:p>
          <a:p>
            <a:pPr>
              <a:buClr>
                <a:schemeClr val="accent2"/>
              </a:buClr>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wipe(down)">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wipe(down)">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wipe(down)">
                                      <p:cBhvr>
                                        <p:cTn id="17" dur="500"/>
                                        <p:tgtEl>
                                          <p:spTgt spid="28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wipe(down)">
                                      <p:cBhvr>
                                        <p:cTn id="22" dur="5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457200" y="685800"/>
            <a:ext cx="8458200" cy="1143000"/>
          </a:xfrm>
        </p:spPr>
        <p:txBody>
          <a:bodyPr/>
          <a:lstStyle/>
          <a:p>
            <a:pPr eaLnBrk="1" hangingPunct="1"/>
            <a:r>
              <a:rPr lang="en-US" sz="3200" smtClean="0"/>
              <a:t>Delivering Solutions to Problems involves progress across three Knowledge States</a:t>
            </a:r>
          </a:p>
        </p:txBody>
      </p:sp>
      <p:sp>
        <p:nvSpPr>
          <p:cNvPr id="9219" name="Rectangle 3"/>
          <p:cNvSpPr>
            <a:spLocks noGrp="1" noChangeArrowheads="1"/>
          </p:cNvSpPr>
          <p:nvPr>
            <p:ph type="body" idx="1"/>
          </p:nvPr>
        </p:nvSpPr>
        <p:spPr>
          <a:xfrm>
            <a:off x="457200" y="2133600"/>
            <a:ext cx="8229600" cy="3763963"/>
          </a:xfrm>
          <a:solidFill>
            <a:schemeClr val="bg1">
              <a:lumMod val="95000"/>
            </a:schemeClr>
          </a:solidFill>
        </p:spPr>
        <p:txBody>
          <a:bodyPr/>
          <a:lstStyle/>
          <a:p>
            <a:pPr eaLnBrk="1" hangingPunct="1">
              <a:lnSpc>
                <a:spcPct val="90000"/>
              </a:lnSpc>
              <a:buFontTx/>
              <a:buNone/>
              <a:defRPr/>
            </a:pPr>
            <a:r>
              <a:rPr lang="en-US" sz="2400" i="0" dirty="0" smtClean="0"/>
              <a:t>Research </a:t>
            </a:r>
            <a:r>
              <a:rPr lang="en-US" i="0" dirty="0" smtClean="0"/>
              <a:t>→</a:t>
            </a:r>
            <a:r>
              <a:rPr lang="en-US" dirty="0" smtClean="0"/>
              <a:t> </a:t>
            </a:r>
            <a:r>
              <a:rPr lang="en-US" sz="2400" dirty="0" smtClean="0">
                <a:solidFill>
                  <a:srgbClr val="C00000"/>
                </a:solidFill>
              </a:rPr>
              <a:t>Discovery</a:t>
            </a:r>
            <a:r>
              <a:rPr lang="en-US" sz="2400" dirty="0" smtClean="0"/>
              <a:t> </a:t>
            </a:r>
            <a:r>
              <a:rPr lang="en-US" i="0" dirty="0" smtClean="0"/>
              <a:t>→</a:t>
            </a:r>
            <a:r>
              <a:rPr lang="en-US" sz="2400" i="0" dirty="0" smtClean="0"/>
              <a:t>Translation </a:t>
            </a:r>
            <a:r>
              <a:rPr lang="en-US" i="0" dirty="0" smtClean="0"/>
              <a:t>→ </a:t>
            </a:r>
            <a:r>
              <a:rPr lang="en-US" sz="2400" i="0" dirty="0" smtClean="0"/>
              <a:t>Utilization ↓</a:t>
            </a:r>
          </a:p>
          <a:p>
            <a:pPr eaLnBrk="1" hangingPunct="1">
              <a:lnSpc>
                <a:spcPct val="90000"/>
              </a:lnSpc>
              <a:buFontTx/>
              <a:buNone/>
              <a:defRPr/>
            </a:pPr>
            <a:endParaRPr lang="en-US" sz="2400" i="0" dirty="0" smtClean="0"/>
          </a:p>
          <a:p>
            <a:pPr eaLnBrk="1" hangingPunct="1">
              <a:lnSpc>
                <a:spcPct val="90000"/>
              </a:lnSpc>
              <a:buFontTx/>
              <a:buNone/>
              <a:defRPr/>
            </a:pPr>
            <a:r>
              <a:rPr lang="en-US" sz="2400" i="0" dirty="0" smtClean="0"/>
              <a:t>Development</a:t>
            </a:r>
            <a:r>
              <a:rPr lang="en-US" i="0" dirty="0" smtClean="0"/>
              <a:t>→ </a:t>
            </a:r>
            <a:r>
              <a:rPr lang="en-US" sz="2400" dirty="0" smtClean="0">
                <a:solidFill>
                  <a:srgbClr val="C00000"/>
                </a:solidFill>
              </a:rPr>
              <a:t>Invention</a:t>
            </a:r>
            <a:r>
              <a:rPr lang="en-US" i="0" dirty="0" smtClean="0"/>
              <a:t>→</a:t>
            </a:r>
            <a:r>
              <a:rPr lang="en-US" dirty="0" smtClean="0"/>
              <a:t> </a:t>
            </a:r>
            <a:r>
              <a:rPr lang="en-US" sz="2400" i="0" dirty="0" smtClean="0"/>
              <a:t>Transfer</a:t>
            </a:r>
            <a:r>
              <a:rPr lang="en-US" i="0" dirty="0" smtClean="0"/>
              <a:t>→</a:t>
            </a:r>
            <a:r>
              <a:rPr lang="en-US" dirty="0" smtClean="0"/>
              <a:t> </a:t>
            </a:r>
            <a:r>
              <a:rPr lang="en-US" sz="2400" i="0" dirty="0" smtClean="0"/>
              <a:t>Integration ↓</a:t>
            </a:r>
          </a:p>
          <a:p>
            <a:pPr eaLnBrk="1" hangingPunct="1">
              <a:lnSpc>
                <a:spcPct val="90000"/>
              </a:lnSpc>
              <a:buFontTx/>
              <a:buNone/>
              <a:defRPr/>
            </a:pPr>
            <a:endParaRPr lang="en-US" sz="2400" i="0" dirty="0" smtClean="0"/>
          </a:p>
          <a:p>
            <a:pPr algn="r" eaLnBrk="1" hangingPunct="1">
              <a:lnSpc>
                <a:spcPct val="90000"/>
              </a:lnSpc>
              <a:buFontTx/>
              <a:buNone/>
              <a:defRPr/>
            </a:pPr>
            <a:r>
              <a:rPr lang="en-US" sz="2400" i="0" dirty="0" smtClean="0"/>
              <a:t>Production </a:t>
            </a:r>
            <a:r>
              <a:rPr lang="en-US" i="0" dirty="0" smtClean="0"/>
              <a:t>→  </a:t>
            </a:r>
            <a:r>
              <a:rPr lang="en-US" sz="2400" dirty="0" smtClean="0">
                <a:solidFill>
                  <a:srgbClr val="C00000"/>
                </a:solidFill>
              </a:rPr>
              <a:t>Innovation</a:t>
            </a:r>
            <a:r>
              <a:rPr lang="en-US" sz="2400" i="0" dirty="0" smtClean="0">
                <a:solidFill>
                  <a:srgbClr val="C00000"/>
                </a:solidFill>
              </a:rPr>
              <a:t>  </a:t>
            </a:r>
            <a:r>
              <a:rPr lang="en-US" i="0" dirty="0" smtClean="0"/>
              <a:t>→</a:t>
            </a:r>
            <a:r>
              <a:rPr lang="en-US" dirty="0" smtClean="0"/>
              <a:t>  </a:t>
            </a:r>
            <a:r>
              <a:rPr lang="en-US" sz="2400" i="0" dirty="0" smtClean="0"/>
              <a:t>Release  </a:t>
            </a:r>
            <a:r>
              <a:rPr lang="en-US" i="0" dirty="0" smtClean="0"/>
              <a:t>→</a:t>
            </a:r>
            <a:r>
              <a:rPr lang="en-US" sz="2400" i="0" dirty="0" smtClean="0"/>
              <a:t> Lifecycle ↓ </a:t>
            </a:r>
          </a:p>
          <a:p>
            <a:pPr eaLnBrk="1" hangingPunct="1">
              <a:lnSpc>
                <a:spcPct val="90000"/>
              </a:lnSpc>
              <a:buFontTx/>
              <a:buNone/>
              <a:defRPr/>
            </a:pPr>
            <a:endParaRPr lang="en-US" sz="2400" i="0" dirty="0" smtClean="0"/>
          </a:p>
          <a:p>
            <a:pPr eaLnBrk="1" hangingPunct="1">
              <a:lnSpc>
                <a:spcPct val="90000"/>
              </a:lnSpc>
              <a:buFontTx/>
              <a:buNone/>
              <a:defRPr/>
            </a:pPr>
            <a:endParaRPr lang="en-US" sz="2400" i="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bg/>
                                          </p:spTgt>
                                        </p:tgtEl>
                                        <p:attrNameLst>
                                          <p:attrName>style.visibility</p:attrName>
                                        </p:attrNameLst>
                                      </p:cBhvr>
                                      <p:to>
                                        <p:strVal val="visible"/>
                                      </p:to>
                                    </p:set>
                                    <p:anim calcmode="lin" valueType="num">
                                      <p:cBhvr additive="base">
                                        <p:cTn id="7" dur="500" fill="hold"/>
                                        <p:tgtEl>
                                          <p:spTgt spid="921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 calcmode="lin" valueType="num">
                                      <p:cBhvr additive="base">
                                        <p:cTn id="13"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4" end="4"/>
                                            </p:txEl>
                                          </p:spTgt>
                                        </p:tgtEl>
                                        <p:attrNameLst>
                                          <p:attrName>style.visibility</p:attrName>
                                        </p:attrNameLst>
                                      </p:cBhvr>
                                      <p:to>
                                        <p:strVal val="visible"/>
                                      </p:to>
                                    </p:set>
                                    <p:anim calcmode="lin" valueType="num">
                                      <p:cBhvr additive="base">
                                        <p:cTn id="25"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685800"/>
            <a:ext cx="8229600" cy="1219200"/>
          </a:xfrm>
        </p:spPr>
        <p:txBody>
          <a:bodyPr/>
          <a:lstStyle/>
          <a:p>
            <a:r>
              <a:rPr lang="en-US" sz="3600" dirty="0" smtClean="0"/>
              <a:t>Need to Knowledge (</a:t>
            </a:r>
            <a:r>
              <a:rPr lang="en-US" sz="3600" dirty="0" err="1" smtClean="0"/>
              <a:t>NtK</a:t>
            </a:r>
            <a:r>
              <a:rPr lang="en-US" sz="3600" dirty="0" smtClean="0"/>
              <a:t>) Model</a:t>
            </a:r>
            <a:br>
              <a:rPr lang="en-US" sz="3600" dirty="0" smtClean="0"/>
            </a:br>
            <a:r>
              <a:rPr lang="en-US" sz="2400" dirty="0" smtClean="0">
                <a:solidFill>
                  <a:srgbClr val="0070C0"/>
                </a:solidFill>
              </a:rPr>
              <a:t>http://kt4tt.buffalo.edu/knowledgebase/model.php</a:t>
            </a:r>
          </a:p>
        </p:txBody>
      </p:sp>
      <p:sp>
        <p:nvSpPr>
          <p:cNvPr id="15363" name="Content Placeholder 2"/>
          <p:cNvSpPr>
            <a:spLocks noGrp="1"/>
          </p:cNvSpPr>
          <p:nvPr>
            <p:ph idx="1"/>
          </p:nvPr>
        </p:nvSpPr>
        <p:spPr>
          <a:xfrm>
            <a:off x="381000" y="2057400"/>
            <a:ext cx="8382000" cy="4267200"/>
          </a:xfrm>
        </p:spPr>
        <p:txBody>
          <a:bodyPr/>
          <a:lstStyle/>
          <a:p>
            <a:pPr>
              <a:buClr>
                <a:schemeClr val="accent2"/>
              </a:buClr>
            </a:pPr>
            <a:r>
              <a:rPr lang="en-US" sz="2800" dirty="0" smtClean="0"/>
              <a:t>Integration</a:t>
            </a:r>
            <a:r>
              <a:rPr lang="en-US" sz="2800" b="0" i="0" dirty="0" smtClean="0"/>
              <a:t> – PDMA’s NPD practices with CIHR’s KTA Model.</a:t>
            </a:r>
          </a:p>
          <a:p>
            <a:pPr>
              <a:buClr>
                <a:schemeClr val="accent2"/>
              </a:buClr>
            </a:pPr>
            <a:r>
              <a:rPr lang="en-US" sz="2800" dirty="0" smtClean="0"/>
              <a:t>Validation</a:t>
            </a:r>
            <a:r>
              <a:rPr lang="en-US" sz="2800" b="0" i="0" dirty="0" smtClean="0"/>
              <a:t> – All R&amp;D projects intending impact must start with a real problem and potential solution validated by stakeholders.</a:t>
            </a:r>
          </a:p>
          <a:p>
            <a:pPr>
              <a:buClr>
                <a:schemeClr val="accent2"/>
              </a:buClr>
            </a:pPr>
            <a:r>
              <a:rPr lang="en-US" sz="2800" dirty="0" smtClean="0"/>
              <a:t>Orientation</a:t>
            </a:r>
            <a:r>
              <a:rPr lang="en-US" sz="2800" b="0" i="0" dirty="0" smtClean="0"/>
              <a:t> – Actors need to know problem, stakeholders, methods and role in advancing process toward the Goal.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533400"/>
            <a:ext cx="8229600" cy="1143000"/>
          </a:xfrm>
        </p:spPr>
        <p:txBody>
          <a:bodyPr/>
          <a:lstStyle/>
          <a:p>
            <a:r>
              <a:rPr lang="en-US" sz="3600" smtClean="0"/>
              <a:t>Elements of NtK Model</a:t>
            </a:r>
          </a:p>
        </p:txBody>
      </p:sp>
      <p:sp>
        <p:nvSpPr>
          <p:cNvPr id="17411" name="Content Placeholder 2"/>
          <p:cNvSpPr>
            <a:spLocks noGrp="1"/>
          </p:cNvSpPr>
          <p:nvPr>
            <p:ph idx="1"/>
          </p:nvPr>
        </p:nvSpPr>
        <p:spPr>
          <a:xfrm>
            <a:off x="457200" y="1828800"/>
            <a:ext cx="8229600" cy="4525963"/>
          </a:xfrm>
        </p:spPr>
        <p:txBody>
          <a:bodyPr/>
          <a:lstStyle/>
          <a:p>
            <a:pPr>
              <a:buClr>
                <a:schemeClr val="accent2"/>
              </a:buClr>
            </a:pPr>
            <a:r>
              <a:rPr lang="en-US" sz="2800" b="0" i="0" dirty="0" smtClean="0"/>
              <a:t>Full range of activities includes 3 Phases, 9 Stages &amp; Gates, Steps, Tasks and Tips.</a:t>
            </a:r>
          </a:p>
          <a:p>
            <a:pPr>
              <a:buClr>
                <a:schemeClr val="accent2"/>
              </a:buClr>
            </a:pPr>
            <a:r>
              <a:rPr lang="en-US" sz="2800" b="0" i="0" dirty="0" smtClean="0"/>
              <a:t>Supported by primary/secondary findings (scoping review of 250+ research and practice articles), and A/T case examples.</a:t>
            </a:r>
          </a:p>
          <a:p>
            <a:pPr>
              <a:buClr>
                <a:schemeClr val="accent2"/>
              </a:buClr>
            </a:pPr>
            <a:r>
              <a:rPr lang="en-US" sz="2800" b="0" i="0" dirty="0" smtClean="0"/>
              <a:t>Logic Model orientation – “Begin with the end in mind” (Stephen Covey), and work backwards through process to achieve it.</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down)">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wipe(down)">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wipe(down)">
                                      <p:cBhvr>
                                        <p:cTn id="17" dur="5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3 Phases, 9 Stages &amp; Gates, Steps, Tasks and Tips."/>
          <p:cNvPicPr>
            <a:picLocks noChangeAspect="1"/>
          </p:cNvPicPr>
          <p:nvPr/>
        </p:nvPicPr>
        <p:blipFill>
          <a:blip r:embed="rId2" cstate="print"/>
          <a:srcRect/>
          <a:stretch>
            <a:fillRect/>
          </a:stretch>
        </p:blipFill>
        <p:spPr bwMode="auto">
          <a:xfrm>
            <a:off x="134938" y="0"/>
            <a:ext cx="8874125" cy="6858000"/>
          </a:xfrm>
          <a:prstGeom prst="rect">
            <a:avLst/>
          </a:prstGeom>
          <a:noFill/>
          <a:ln w="9525">
            <a:noFill/>
            <a:miter lim="800000"/>
            <a:headEnd/>
            <a:tailEnd/>
          </a:ln>
        </p:spPr>
      </p:pic>
      <p:sp>
        <p:nvSpPr>
          <p:cNvPr id="2" name="Title 1" hidden="1"/>
          <p:cNvSpPr>
            <a:spLocks noGrp="1"/>
          </p:cNvSpPr>
          <p:nvPr>
            <p:ph type="title"/>
          </p:nvPr>
        </p:nvSpPr>
        <p:spPr/>
        <p:txBody>
          <a:bodyPr/>
          <a:lstStyle/>
          <a:p>
            <a:r>
              <a:rPr lang="en-US" dirty="0" err="1" smtClean="0"/>
              <a:t>NtK</a:t>
            </a:r>
            <a:r>
              <a:rPr lang="en-US" dirty="0" smtClean="0"/>
              <a:t> Model</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descr="Game board version of NtK Model."/>
          <p:cNvGraphicFramePr>
            <a:graphicFrameLocks noChangeAspect="1"/>
          </p:cNvGraphicFramePr>
          <p:nvPr>
            <p:extLst>
              <p:ext uri="{D42A27DB-BD31-4B8C-83A1-F6EECF244321}">
                <p14:modId xmlns:p14="http://schemas.microsoft.com/office/powerpoint/2010/main" val="2556361112"/>
              </p:ext>
            </p:extLst>
          </p:nvPr>
        </p:nvGraphicFramePr>
        <p:xfrm>
          <a:off x="152400" y="0"/>
          <a:ext cx="8839200" cy="6678127"/>
        </p:xfrm>
        <a:graphic>
          <a:graphicData uri="http://schemas.openxmlformats.org/presentationml/2006/ole">
            <mc:AlternateContent xmlns:mc="http://schemas.openxmlformats.org/markup-compatibility/2006">
              <mc:Choice xmlns:v="urn:schemas-microsoft-com:vml" Requires="v">
                <p:oleObj spid="_x0000_s1030" name="Acrobat Document" r:id="rId3" imgW="15087588" imgH="10972800" progId="AcroExch.Document.7">
                  <p:embed/>
                </p:oleObj>
              </mc:Choice>
              <mc:Fallback>
                <p:oleObj name="Acrobat Document" r:id="rId3" imgW="15087588" imgH="10972800" progId="AcroExch.Document.7">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8839200" cy="6678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hidden="1"/>
          <p:cNvSpPr>
            <a:spLocks noGrp="1"/>
          </p:cNvSpPr>
          <p:nvPr>
            <p:ph type="title"/>
          </p:nvPr>
        </p:nvSpPr>
        <p:spPr/>
        <p:txBody>
          <a:bodyPr/>
          <a:lstStyle/>
          <a:p>
            <a:r>
              <a:rPr lang="en-US" dirty="0" smtClean="0"/>
              <a:t>Game board version of </a:t>
            </a:r>
            <a:r>
              <a:rPr lang="en-US" dirty="0" err="1" smtClean="0"/>
              <a:t>NtK</a:t>
            </a:r>
            <a:r>
              <a:rPr lang="en-US" dirty="0" smtClean="0"/>
              <a:t> Model</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webpage</a:t>
            </a:r>
            <a:endParaRPr lang="en-US" dirty="0"/>
          </a:p>
        </p:txBody>
      </p:sp>
      <p:pic>
        <p:nvPicPr>
          <p:cNvPr id="4" name="Picture 2" descr="Gate 3, Begin Invention Phase."/>
          <p:cNvPicPr>
            <a:picLocks noGrp="1" noChangeAspect="1" noChangeArrowheads="1"/>
          </p:cNvPicPr>
          <p:nvPr>
            <p:ph idx="4294967295"/>
          </p:nvPr>
        </p:nvPicPr>
        <p:blipFill>
          <a:blip r:embed="rId3" cstate="print"/>
          <a:srcRect l="20660" r="8264"/>
          <a:stretch>
            <a:fillRect/>
          </a:stretch>
        </p:blipFill>
        <p:spPr bwMode="auto">
          <a:xfrm>
            <a:off x="1998663" y="960437"/>
            <a:ext cx="6459537" cy="5516563"/>
          </a:xfrm>
          <a:prstGeom prst="rect">
            <a:avLst/>
          </a:prstGeom>
          <a:noFill/>
          <a:ln w="9525">
            <a:noFill/>
            <a:miter lim="800000"/>
            <a:headEnd/>
            <a:tailEnd/>
          </a:ln>
        </p:spPr>
      </p:pic>
      <p:sp>
        <p:nvSpPr>
          <p:cNvPr id="5" name="Rectangle 4" descr="alt=&quot;&quot;"/>
          <p:cNvSpPr/>
          <p:nvPr/>
        </p:nvSpPr>
        <p:spPr>
          <a:xfrm>
            <a:off x="1905000" y="2667000"/>
            <a:ext cx="6400800" cy="1981200"/>
          </a:xfrm>
          <a:prstGeom prst="rect">
            <a:avLst/>
          </a:prstGeom>
          <a:solidFill>
            <a:srgbClr val="FFFF00">
              <a:alpha val="1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07" charset="-128"/>
            </a:endParaRPr>
          </a:p>
        </p:txBody>
      </p:sp>
      <p:sp>
        <p:nvSpPr>
          <p:cNvPr id="6" name="Right Arrow 5" descr="alt=&quot;&quot;"/>
          <p:cNvSpPr/>
          <p:nvPr/>
        </p:nvSpPr>
        <p:spPr>
          <a:xfrm>
            <a:off x="381000" y="3551237"/>
            <a:ext cx="1447800" cy="9144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07"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iscovery Outputs.">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hidden="1"/>
          <p:cNvSpPr>
            <a:spLocks noGrp="1"/>
          </p:cNvSpPr>
          <p:nvPr>
            <p:ph type="title"/>
          </p:nvPr>
        </p:nvSpPr>
        <p:spPr/>
        <p:txBody>
          <a:bodyPr/>
          <a:lstStyle/>
          <a:p>
            <a:r>
              <a:rPr lang="en-US" dirty="0" smtClean="0"/>
              <a:t>Discovery Creation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396875"/>
            <a:ext cx="8229600" cy="1020762"/>
          </a:xfrm>
        </p:spPr>
        <p:txBody>
          <a:bodyPr/>
          <a:lstStyle/>
          <a:p>
            <a:pPr eaLnBrk="1" hangingPunct="1"/>
            <a:r>
              <a:rPr lang="en-US" dirty="0" smtClean="0"/>
              <a:t>Outline</a:t>
            </a:r>
            <a:endParaRPr lang="en-US" sz="3600" dirty="0" smtClean="0"/>
          </a:p>
        </p:txBody>
      </p:sp>
      <p:sp>
        <p:nvSpPr>
          <p:cNvPr id="6147" name="Content Placeholder 2"/>
          <p:cNvSpPr>
            <a:spLocks noGrp="1"/>
          </p:cNvSpPr>
          <p:nvPr>
            <p:ph idx="1"/>
          </p:nvPr>
        </p:nvSpPr>
        <p:spPr>
          <a:xfrm>
            <a:off x="457200" y="1417637"/>
            <a:ext cx="8458200" cy="4830763"/>
          </a:xfrm>
        </p:spPr>
        <p:txBody>
          <a:bodyPr/>
          <a:lstStyle/>
          <a:p>
            <a:pPr eaLnBrk="1" hangingPunct="1">
              <a:defRPr/>
            </a:pPr>
            <a:r>
              <a:rPr lang="en-US" sz="3000" dirty="0" smtClean="0"/>
              <a:t>Overview of Knowledge Translation (KT)</a:t>
            </a:r>
          </a:p>
          <a:p>
            <a:pPr lvl="1" eaLnBrk="1" hangingPunct="1">
              <a:defRPr/>
            </a:pPr>
            <a:r>
              <a:rPr lang="en-US" sz="2600" dirty="0" smtClean="0"/>
              <a:t>Definition</a:t>
            </a:r>
          </a:p>
          <a:p>
            <a:pPr lvl="1" eaLnBrk="1" hangingPunct="1">
              <a:defRPr/>
            </a:pPr>
            <a:r>
              <a:rPr lang="en-US" sz="2600" dirty="0" smtClean="0"/>
              <a:t>Knowledge to Action Model</a:t>
            </a:r>
          </a:p>
          <a:p>
            <a:pPr eaLnBrk="1" hangingPunct="1">
              <a:defRPr/>
            </a:pPr>
            <a:r>
              <a:rPr lang="en-US" sz="3000" dirty="0" smtClean="0"/>
              <a:t>Need to Knowledge Model</a:t>
            </a:r>
          </a:p>
          <a:p>
            <a:pPr lvl="1" eaLnBrk="1" hangingPunct="1">
              <a:defRPr/>
            </a:pPr>
            <a:r>
              <a:rPr lang="en-US" sz="2600" dirty="0" smtClean="0"/>
              <a:t>Structure and Supporting Evidence</a:t>
            </a:r>
          </a:p>
          <a:p>
            <a:pPr lvl="1" eaLnBrk="1" hangingPunct="1">
              <a:defRPr/>
            </a:pPr>
            <a:r>
              <a:rPr lang="en-US" sz="2600" dirty="0" smtClean="0"/>
              <a:t>Three Opportunities for KT</a:t>
            </a:r>
          </a:p>
          <a:p>
            <a:pPr lvl="2" eaLnBrk="1" hangingPunct="1">
              <a:defRPr/>
            </a:pPr>
            <a:r>
              <a:rPr lang="en-US" sz="2200" dirty="0" smtClean="0"/>
              <a:t>KTA Diagrams &amp; Tables</a:t>
            </a:r>
          </a:p>
          <a:p>
            <a:pPr eaLnBrk="1" hangingPunct="1">
              <a:defRPr/>
            </a:pPr>
            <a:r>
              <a:rPr lang="en-US" sz="3000" dirty="0" smtClean="0"/>
              <a:t>KT Resources</a:t>
            </a:r>
          </a:p>
          <a:p>
            <a:pPr lvl="1" eaLnBrk="1" hangingPunct="1">
              <a:defRPr/>
            </a:pPr>
            <a:endParaRPr lang="en-US" sz="2600" dirty="0" smtClean="0"/>
          </a:p>
          <a:p>
            <a:pPr lvl="1" eaLnBrk="1" hangingPunct="1">
              <a:defRPr/>
            </a:pPr>
            <a:endParaRPr lang="en-US" sz="2600" dirty="0" smtClean="0"/>
          </a:p>
          <a:p>
            <a:pPr eaLnBrk="1" hangingPunct="1">
              <a:defRPr/>
            </a:pPr>
            <a:endParaRPr lang="en-US" sz="36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descr="Discovery Outputs."/>
          <p:cNvGraphicFramePr>
            <a:graphicFrameLocks noGrp="1"/>
          </p:cNvGraphicFramePr>
          <p:nvPr>
            <p:extLst>
              <p:ext uri="{D42A27DB-BD31-4B8C-83A1-F6EECF244321}">
                <p14:modId xmlns:p14="http://schemas.microsoft.com/office/powerpoint/2010/main" val="2362126288"/>
              </p:ext>
            </p:extLst>
          </p:nvPr>
        </p:nvGraphicFramePr>
        <p:xfrm>
          <a:off x="304800" y="973059"/>
          <a:ext cx="8458198" cy="5199141"/>
        </p:xfrm>
        <a:graphic>
          <a:graphicData uri="http://schemas.openxmlformats.org/drawingml/2006/table">
            <a:tbl>
              <a:tblPr firstRow="1"/>
              <a:tblGrid>
                <a:gridCol w="838196"/>
                <a:gridCol w="1371600"/>
                <a:gridCol w="1219200"/>
                <a:gridCol w="1219200"/>
                <a:gridCol w="1143000"/>
                <a:gridCol w="1219200"/>
                <a:gridCol w="1447802"/>
              </a:tblGrid>
              <a:tr h="138094">
                <a:tc>
                  <a:txBody>
                    <a:bodyPr/>
                    <a:lstStyle/>
                    <a:p>
                      <a:r>
                        <a:rPr lang="en-US" sz="800" dirty="0"/>
                        <a:t>KU Group</a:t>
                      </a:r>
                    </a:p>
                  </a:txBody>
                  <a:tcPr marL="9386" marR="9386" marT="4693" marB="46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Consumers</a:t>
                      </a:r>
                    </a:p>
                  </a:txBody>
                  <a:tcPr marL="9386" marR="9386" marT="4693" marB="46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Clinicians</a:t>
                      </a:r>
                    </a:p>
                  </a:txBody>
                  <a:tcPr marL="9386" marR="9386" marT="4693" marB="46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Policy Makers</a:t>
                      </a:r>
                    </a:p>
                  </a:txBody>
                  <a:tcPr marL="9386" marR="9386" marT="4693" marB="46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Researchers</a:t>
                      </a:r>
                    </a:p>
                  </a:txBody>
                  <a:tcPr marL="9386" marR="9386" marT="4693" marB="46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Brokers</a:t>
                      </a:r>
                    </a:p>
                  </a:txBody>
                  <a:tcPr marL="9386" marR="9386" marT="4693" marB="46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Manufacturers</a:t>
                      </a:r>
                    </a:p>
                  </a:txBody>
                  <a:tcPr marL="9386" marR="9386" marT="4693" marB="46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55405">
                <a:tc>
                  <a:txBody>
                    <a:bodyPr/>
                    <a:lstStyle/>
                    <a:p>
                      <a:r>
                        <a:rPr lang="en-US" sz="800"/>
                        <a:t>What to Share with Each KU Group</a:t>
                      </a:r>
                    </a:p>
                  </a:txBody>
                  <a:tcPr marL="9386" marR="9386" marT="4693" marB="46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Strategic Use: Use initial needs assessment paired with research findings to develop talking points that demonstrate how knowledge (K) could lead to product development and improved Quality of Life (QoL)</a:t>
                      </a:r>
                    </a:p>
                  </a:txBody>
                  <a:tcPr marL="9386" marR="9386" marT="4693" marB="46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Strategic Use: Use initial needs assessment paired with research findings to develop talking points that demonstrate how K could lead to product development and improved QoL.</a:t>
                      </a:r>
                    </a:p>
                  </a:txBody>
                  <a:tcPr marL="9386" marR="9386" marT="4693" marB="46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a:t>Strategic Use: Use initial needs assessment paired with research findings to develop talking points that demonstrate how K could lead to cost savings and improved </a:t>
                      </a:r>
                      <a:r>
                        <a:rPr lang="en-US" sz="800" dirty="0" err="1"/>
                        <a:t>QoL</a:t>
                      </a:r>
                      <a:r>
                        <a:rPr lang="en-US" sz="800" dirty="0"/>
                        <a:t>.</a:t>
                      </a:r>
                    </a:p>
                  </a:txBody>
                  <a:tcPr marL="9386" marR="9386" marT="4693" marB="46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Conceptual Use: Disseminate non-proprietary K to stimulate additional research (R).</a:t>
                      </a:r>
                    </a:p>
                  </a:txBody>
                  <a:tcPr marL="9386" marR="9386" marT="4693" marB="46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Instrumental Use: Use needs assessment, valuability assessments and value proposition to demonstrate value of K. Develop preliminary commercialization package to promote benefits (financial and otherwise) to brokers and their clients.</a:t>
                      </a:r>
                    </a:p>
                  </a:txBody>
                  <a:tcPr marL="9386" marR="9386" marT="4693" marB="46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a:t>Instrumental Use: Use needs assessment, </a:t>
                      </a:r>
                      <a:r>
                        <a:rPr lang="en-US" sz="800" dirty="0" err="1"/>
                        <a:t>valuability</a:t>
                      </a:r>
                      <a:r>
                        <a:rPr lang="en-US" sz="800" dirty="0"/>
                        <a:t> assessments and value proposition to demonstrate value of K. Develop preliminary commercialization package to promote benefits (financial and otherwise) to manufacturers.</a:t>
                      </a:r>
                    </a:p>
                  </a:txBody>
                  <a:tcPr marL="9386" marR="9386" marT="4693" marB="46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73283">
                <a:tc>
                  <a:txBody>
                    <a:bodyPr/>
                    <a:lstStyle/>
                    <a:p>
                      <a:r>
                        <a:rPr lang="en-US" sz="800"/>
                        <a:t>How to Reach Each KU Group</a:t>
                      </a:r>
                    </a:p>
                  </a:txBody>
                  <a:tcPr marL="9386" marR="9386" marT="4693" marB="46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Network with consumer advocacy organizations (CIL, Cerebral Palsy Association, AARP, etc.) and ask them to publish an article in their newsletter or have them email their constituents. Present at organizational meetings. Ask the organizations to have a link on their website to your website. Use fliers, emails, phone calls and face to face meetings.</a:t>
                      </a:r>
                    </a:p>
                  </a:txBody>
                  <a:tcPr marL="9386" marR="9386" marT="4693" marB="46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Present findings at clinician oriented conferences (AOTA, APTA, CSUN, ISS, etc.). Use research papers, power point presentations, mailings, emails, presentations at conferences.</a:t>
                      </a:r>
                    </a:p>
                  </a:txBody>
                  <a:tcPr marL="9386" marR="9386" marT="4693" marB="46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Presentations communicated to program directors, reply to invitations for comments or talk with elected officials. Use email, calls, face to face meetings, power point presentations.</a:t>
                      </a:r>
                    </a:p>
                  </a:txBody>
                  <a:tcPr marL="9386" marR="9386" marT="4693" marB="46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a:t>Present findings at research oriented conferences (RESNA, etc.); publish in clinical and in AT research journals. Use research papers and power point presentations.</a:t>
                      </a:r>
                    </a:p>
                  </a:txBody>
                  <a:tcPr marL="9386" marR="9386" marT="4693" marB="46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a:t>Face to face meetings with University TTO may be most effective. Utilize their invention disclosure processes. Develop a preliminary commercialization package (soft or hard copies) and use power point presentations.</a:t>
                      </a:r>
                    </a:p>
                  </a:txBody>
                  <a:tcPr marL="9386" marR="9386" marT="4693" marB="46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Conduct face to face meetings with individual manufacturers at their home office, or at conferences/tradeshows (Medtrade, ATIA, etc.). Develop preliminary commercialization package (soft or hard copies) and use power point presentations and tailored emails.</a:t>
                      </a:r>
                    </a:p>
                  </a:txBody>
                  <a:tcPr marL="9386" marR="9386" marT="4693" marB="46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32359">
                <a:tc>
                  <a:txBody>
                    <a:bodyPr/>
                    <a:lstStyle/>
                    <a:p>
                      <a:r>
                        <a:rPr lang="en-US" sz="800"/>
                        <a:t>Anticipated Knowledge Translation Outcomes</a:t>
                      </a:r>
                    </a:p>
                  </a:txBody>
                  <a:tcPr marL="9386" marR="9386" marT="4693" marB="46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Consumers can use talking points to contact politicians to advocate for reimbursement of potential devices, or contact manufacturers and distributors to stimulate product demand.</a:t>
                      </a:r>
                      <a:r>
                        <a:rPr lang="en-US" sz="800">
                          <a:hlinkClick r:id="rId2"/>
                        </a:rPr>
                        <a:t>*</a:t>
                      </a:r>
                      <a:endParaRPr lang="en-US" sz="800"/>
                    </a:p>
                  </a:txBody>
                  <a:tcPr marL="9386" marR="9386" marT="4693" marB="46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Clinicians can use talking points to contact politicians to advocate for reimbursement of potential devices, or contact manufacturers and distributors to stimulate product demand.</a:t>
                      </a:r>
                      <a:r>
                        <a:rPr lang="en-US" sz="800">
                          <a:hlinkClick r:id="rId2"/>
                        </a:rPr>
                        <a:t>*</a:t>
                      </a:r>
                      <a:endParaRPr lang="en-US" sz="800"/>
                    </a:p>
                  </a:txBody>
                  <a:tcPr marL="9386" marR="9386" marT="4693" marB="46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Policy makers can use talking points as a basis for introducing and supporting legislation to provide reimbursement for potential devices.</a:t>
                      </a:r>
                      <a:r>
                        <a:rPr lang="en-US" sz="800">
                          <a:hlinkClick r:id="rId2"/>
                        </a:rPr>
                        <a:t>*</a:t>
                      </a:r>
                      <a:endParaRPr lang="en-US" sz="800"/>
                    </a:p>
                  </a:txBody>
                  <a:tcPr marL="9386" marR="9386" marT="4693" marB="46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Researchers can use findings as a basis for additional research on related topics.</a:t>
                      </a:r>
                      <a:r>
                        <a:rPr lang="en-US" sz="800">
                          <a:hlinkClick r:id="rId2"/>
                        </a:rPr>
                        <a:t>*</a:t>
                      </a:r>
                      <a:endParaRPr lang="en-US" sz="800"/>
                    </a:p>
                  </a:txBody>
                  <a:tcPr marL="9386" marR="9386" marT="4693" marB="46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a:t>Brokers can use preliminary commercialization package to stimulate discussions between manufacturers and researchers pertaining to application of research findings.</a:t>
                      </a:r>
                      <a:r>
                        <a:rPr lang="en-US" sz="800" dirty="0">
                          <a:hlinkClick r:id="rId2"/>
                        </a:rPr>
                        <a:t>*</a:t>
                      </a:r>
                      <a:endParaRPr lang="en-US" sz="800" dirty="0"/>
                    </a:p>
                  </a:txBody>
                  <a:tcPr marL="9386" marR="9386" marT="4693" marB="46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a:t>Manufacturers can use preliminary commercialization package to engage in discussions with brokers and researchers pertaining to application of research findings.</a:t>
                      </a:r>
                      <a:r>
                        <a:rPr lang="en-US" sz="800" dirty="0">
                          <a:hlinkClick r:id="rId2"/>
                        </a:rPr>
                        <a:t>*</a:t>
                      </a:r>
                      <a:endParaRPr lang="en-US" sz="800" dirty="0"/>
                    </a:p>
                  </a:txBody>
                  <a:tcPr marL="9386" marR="9386" marT="4693" marB="46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itle 2" hidden="1"/>
          <p:cNvSpPr>
            <a:spLocks noGrp="1"/>
          </p:cNvSpPr>
          <p:nvPr>
            <p:ph type="title"/>
          </p:nvPr>
        </p:nvSpPr>
        <p:spPr/>
        <p:txBody>
          <a:bodyPr/>
          <a:lstStyle/>
          <a:p>
            <a:r>
              <a:rPr lang="en-US" dirty="0"/>
              <a:t>Discovery Outputs.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Invention creation.">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hidden="1"/>
          <p:cNvSpPr>
            <a:spLocks noGrp="1"/>
          </p:cNvSpPr>
          <p:nvPr>
            <p:ph type="title"/>
          </p:nvPr>
        </p:nvSpPr>
        <p:spPr/>
        <p:txBody>
          <a:bodyPr/>
          <a:lstStyle/>
          <a:p>
            <a:r>
              <a:rPr lang="en-US" dirty="0"/>
              <a:t>Invention creation.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descr="Invention outputs."/>
          <p:cNvGraphicFramePr>
            <a:graphicFrameLocks noGrp="1"/>
          </p:cNvGraphicFramePr>
          <p:nvPr>
            <p:extLst>
              <p:ext uri="{D42A27DB-BD31-4B8C-83A1-F6EECF244321}">
                <p14:modId xmlns:p14="http://schemas.microsoft.com/office/powerpoint/2010/main" val="2179795813"/>
              </p:ext>
            </p:extLst>
          </p:nvPr>
        </p:nvGraphicFramePr>
        <p:xfrm>
          <a:off x="380999" y="909230"/>
          <a:ext cx="8458201" cy="5415370"/>
        </p:xfrm>
        <a:graphic>
          <a:graphicData uri="http://schemas.openxmlformats.org/drawingml/2006/table">
            <a:tbl>
              <a:tblPr firstRow="1"/>
              <a:tblGrid>
                <a:gridCol w="830717"/>
                <a:gridCol w="1283834"/>
                <a:gridCol w="1132795"/>
                <a:gridCol w="1172254"/>
                <a:gridCol w="1168855"/>
                <a:gridCol w="1283834"/>
                <a:gridCol w="1585912"/>
              </a:tblGrid>
              <a:tr h="49683">
                <a:tc>
                  <a:txBody>
                    <a:bodyPr/>
                    <a:lstStyle/>
                    <a:p>
                      <a:r>
                        <a:rPr lang="en-US" sz="800" dirty="0"/>
                        <a:t>KU Group</a:t>
                      </a:r>
                    </a:p>
                  </a:txBody>
                  <a:tcPr marL="9133" marR="9133" marT="4566" marB="4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Consumers</a:t>
                      </a:r>
                    </a:p>
                  </a:txBody>
                  <a:tcPr marL="9133" marR="9133" marT="4566" marB="4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Clinicians</a:t>
                      </a:r>
                    </a:p>
                  </a:txBody>
                  <a:tcPr marL="9133" marR="9133" marT="4566" marB="4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Policy Makers</a:t>
                      </a:r>
                    </a:p>
                  </a:txBody>
                  <a:tcPr marL="9133" marR="9133" marT="4566" marB="4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Researchers</a:t>
                      </a:r>
                    </a:p>
                  </a:txBody>
                  <a:tcPr marL="9133" marR="9133" marT="4566" marB="4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Brokers</a:t>
                      </a:r>
                    </a:p>
                  </a:txBody>
                  <a:tcPr marL="9133" marR="9133" marT="4566" marB="4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Manufacturers</a:t>
                      </a:r>
                    </a:p>
                  </a:txBody>
                  <a:tcPr marL="9133" marR="9133" marT="4566" marB="4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4996">
                <a:tc>
                  <a:txBody>
                    <a:bodyPr/>
                    <a:lstStyle/>
                    <a:p>
                      <a:r>
                        <a:rPr lang="en-US" sz="800" dirty="0"/>
                        <a:t>What to Share with Each KU Group</a:t>
                      </a:r>
                    </a:p>
                  </a:txBody>
                  <a:tcPr marL="9133" marR="9133" marT="4566" marB="4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a:t>Strategic Use: Use business case and focus group/field test results to develop talking points to demonstrate how prototype could lead to product development and improved Quality of Life (</a:t>
                      </a:r>
                      <a:r>
                        <a:rPr lang="en-US" sz="800" dirty="0" err="1"/>
                        <a:t>QoL</a:t>
                      </a:r>
                      <a:r>
                        <a:rPr lang="en-US" sz="800" dirty="0"/>
                        <a:t>).</a:t>
                      </a:r>
                    </a:p>
                  </a:txBody>
                  <a:tcPr marL="9133" marR="9133" marT="4566" marB="4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Strategic Use: Use business case and focus group/field test results to demonstrate how prototype could lead to product development and improved QoL.</a:t>
                      </a:r>
                    </a:p>
                  </a:txBody>
                  <a:tcPr marL="9133" marR="9133" marT="4566" marB="4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Strategic Use: Use business case and focus group results to develop talking points that demonstrate how a product based upon the prototype design could lead to improved QoL and cost savings.</a:t>
                      </a:r>
                    </a:p>
                  </a:txBody>
                  <a:tcPr marL="9133" marR="9133" marT="4566" marB="4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a:t>Conceptual Use: Disseminate non-proprietary information regarding prototype to stimulate additional R.</a:t>
                      </a:r>
                    </a:p>
                  </a:txBody>
                  <a:tcPr marL="9133" marR="9133" marT="4566" marB="4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Instrumental Use: Develop full commercialization package including information from initial need assessment, valuability assessments, value proposition, focus group/field test results, description of features and specifications and technical details of prototype.</a:t>
                      </a:r>
                      <a:r>
                        <a:rPr lang="en-US" sz="800">
                          <a:hlinkClick r:id="rId2"/>
                        </a:rPr>
                        <a:t>*</a:t>
                      </a:r>
                      <a:endParaRPr lang="en-US" sz="800"/>
                    </a:p>
                  </a:txBody>
                  <a:tcPr marL="9133" marR="9133" marT="4566" marB="4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a:t>Instrumental Use: Develop full commercialization package including information from initial need assessment, </a:t>
                      </a:r>
                      <a:r>
                        <a:rPr lang="en-US" sz="800" dirty="0" err="1"/>
                        <a:t>valuability</a:t>
                      </a:r>
                      <a:r>
                        <a:rPr lang="en-US" sz="800" dirty="0"/>
                        <a:t> assessments, value proposition, focus group/field test results, description of features and specifications and technical details of prototype.</a:t>
                      </a:r>
                      <a:r>
                        <a:rPr lang="en-US" sz="800" dirty="0">
                          <a:hlinkClick r:id="rId2"/>
                        </a:rPr>
                        <a:t>*</a:t>
                      </a:r>
                      <a:endParaRPr lang="en-US" sz="800" dirty="0"/>
                    </a:p>
                  </a:txBody>
                  <a:tcPr marL="9133" marR="9133" marT="4566" marB="4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8093">
                <a:tc>
                  <a:txBody>
                    <a:bodyPr/>
                    <a:lstStyle/>
                    <a:p>
                      <a:r>
                        <a:rPr lang="en-US" sz="800"/>
                        <a:t>How to Reach Each KU Group</a:t>
                      </a:r>
                    </a:p>
                  </a:txBody>
                  <a:tcPr marL="9133" marR="9133" marT="4566" marB="4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a:t>Network with consumer advocacy organizations (CIL, Cerebral Palsy Association, AARP, etc.) and ask them to publish an article in their newsletter or have them email their constituents. Present at organizational meetings. Ask the organizations to have a link on their website to your website. Use fliers, emails, phone calls and face to face meetings.</a:t>
                      </a:r>
                    </a:p>
                  </a:txBody>
                  <a:tcPr marL="9133" marR="9133" marT="4566" marB="4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Present prototype/findings at clinician oriented conferences (AOTA, APTA, CSUN, ISS, etc.). Use research papers, power point presentations, mailings and emails.</a:t>
                      </a:r>
                    </a:p>
                  </a:txBody>
                  <a:tcPr marL="9133" marR="9133" marT="4566" marB="4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Presentations communicated to program directors, reply to invitations for comments or talk with elected officials. Use email, calls, face to face meetings and power point presentations.</a:t>
                      </a:r>
                    </a:p>
                  </a:txBody>
                  <a:tcPr marL="9133" marR="9133" marT="4566" marB="4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a:t>Present findings at research oriented conferences (RESNA, etc.). Use research papers and power point presentations.</a:t>
                      </a:r>
                    </a:p>
                  </a:txBody>
                  <a:tcPr marL="9133" marR="9133" marT="4566" marB="4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a:t>Face to face meetings with University TTO may be most effective. Commercialization package (soft or hard copies) and power point presentations.</a:t>
                      </a:r>
                      <a:r>
                        <a:rPr lang="en-US" sz="800" dirty="0">
                          <a:hlinkClick r:id="rId2"/>
                        </a:rPr>
                        <a:t>*</a:t>
                      </a:r>
                      <a:endParaRPr lang="en-US" sz="800" dirty="0"/>
                    </a:p>
                  </a:txBody>
                  <a:tcPr marL="9133" marR="9133" marT="4566" marB="4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Conduct face to face meetings with individual manufacturers at their home offices or at conferences/tradeshows (Medtrade, ATIA, etc.). Commercialization package (soft or hard copies), power point presentations and tailored emails.</a:t>
                      </a:r>
                      <a:r>
                        <a:rPr lang="en-US" sz="800">
                          <a:hlinkClick r:id="rId2"/>
                        </a:rPr>
                        <a:t>*</a:t>
                      </a:r>
                      <a:endParaRPr lang="en-US" sz="800"/>
                    </a:p>
                  </a:txBody>
                  <a:tcPr marL="9133" marR="9133" marT="4566" marB="4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51229">
                <a:tc>
                  <a:txBody>
                    <a:bodyPr/>
                    <a:lstStyle/>
                    <a:p>
                      <a:r>
                        <a:rPr lang="en-US" sz="800"/>
                        <a:t>Anticipated Knowledge Translation Outcomes</a:t>
                      </a:r>
                    </a:p>
                  </a:txBody>
                  <a:tcPr marL="9133" marR="9133" marT="4566" marB="4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Consumers can use talking points to contact politicians to advocate for reimbursement of potential devices, or contact manufacturers and distributors to stimulate product demand.</a:t>
                      </a:r>
                      <a:r>
                        <a:rPr lang="en-US" sz="800">
                          <a:hlinkClick r:id="rId2"/>
                        </a:rPr>
                        <a:t>*</a:t>
                      </a:r>
                      <a:endParaRPr lang="en-US" sz="800"/>
                    </a:p>
                  </a:txBody>
                  <a:tcPr marL="9133" marR="9133" marT="4566" marB="4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a:t>Clinicians can use talking points to contact politicians to advocate for reimbursement of potential devices, or contact manufacturers and distributors to stimulate product demand.</a:t>
                      </a:r>
                      <a:r>
                        <a:rPr lang="en-US" sz="800" dirty="0">
                          <a:hlinkClick r:id="rId2"/>
                        </a:rPr>
                        <a:t>*</a:t>
                      </a:r>
                      <a:endParaRPr lang="en-US" sz="800" dirty="0"/>
                    </a:p>
                  </a:txBody>
                  <a:tcPr marL="9133" marR="9133" marT="4566" marB="4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Policy makers can use talking points as basis for introducing and supporting legislation to provide reimbursement for potential devices.</a:t>
                      </a:r>
                      <a:r>
                        <a:rPr lang="en-US" sz="800">
                          <a:hlinkClick r:id="rId2"/>
                        </a:rPr>
                        <a:t>*</a:t>
                      </a:r>
                      <a:endParaRPr lang="en-US" sz="800"/>
                    </a:p>
                  </a:txBody>
                  <a:tcPr marL="9133" marR="9133" marT="4566" marB="4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a:t>Researchers can use findings as basis for additional research on related topics.</a:t>
                      </a:r>
                      <a:r>
                        <a:rPr lang="en-US" sz="800" dirty="0">
                          <a:hlinkClick r:id="rId2"/>
                        </a:rPr>
                        <a:t>*</a:t>
                      </a:r>
                      <a:endParaRPr lang="en-US" sz="800" dirty="0"/>
                    </a:p>
                  </a:txBody>
                  <a:tcPr marL="9133" marR="9133" marT="4566" marB="4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Brokers can use a commercialization package to demonstrate the value of a product to manufacturers and encourage them to move to production.</a:t>
                      </a:r>
                      <a:r>
                        <a:rPr lang="en-US" sz="800">
                          <a:hlinkClick r:id="rId2"/>
                        </a:rPr>
                        <a:t>*</a:t>
                      </a:r>
                      <a:endParaRPr lang="en-US" sz="800"/>
                    </a:p>
                  </a:txBody>
                  <a:tcPr marL="9133" marR="9133" marT="4566" marB="4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a:t>Manufacturers can use a commercialization package to understand the value of a product, thereby encouraging them to move to production.</a:t>
                      </a:r>
                      <a:r>
                        <a:rPr lang="en-US" sz="800" dirty="0">
                          <a:hlinkClick r:id="rId2"/>
                        </a:rPr>
                        <a:t>*</a:t>
                      </a:r>
                      <a:endParaRPr lang="en-US" sz="800" dirty="0"/>
                    </a:p>
                  </a:txBody>
                  <a:tcPr marL="9133" marR="9133" marT="4566" marB="4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itle 2" hidden="1"/>
          <p:cNvSpPr>
            <a:spLocks noGrp="1"/>
          </p:cNvSpPr>
          <p:nvPr>
            <p:ph type="title"/>
          </p:nvPr>
        </p:nvSpPr>
        <p:spPr/>
        <p:txBody>
          <a:bodyPr/>
          <a:lstStyle/>
          <a:p>
            <a:r>
              <a:rPr lang="en-US" dirty="0"/>
              <a:t>Invention outputs.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Innovation Creation.">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hidden="1"/>
          <p:cNvSpPr>
            <a:spLocks noGrp="1"/>
          </p:cNvSpPr>
          <p:nvPr>
            <p:ph type="title"/>
          </p:nvPr>
        </p:nvSpPr>
        <p:spPr/>
        <p:txBody>
          <a:bodyPr/>
          <a:lstStyle/>
          <a:p>
            <a:r>
              <a:rPr lang="en-US" dirty="0"/>
              <a:t>Innovation Creation.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descr="Innovation Outputs."/>
          <p:cNvGraphicFramePr>
            <a:graphicFrameLocks noGrp="1"/>
          </p:cNvGraphicFramePr>
          <p:nvPr>
            <p:extLst>
              <p:ext uri="{D42A27DB-BD31-4B8C-83A1-F6EECF244321}">
                <p14:modId xmlns:p14="http://schemas.microsoft.com/office/powerpoint/2010/main" val="2750211637"/>
              </p:ext>
            </p:extLst>
          </p:nvPr>
        </p:nvGraphicFramePr>
        <p:xfrm>
          <a:off x="457199" y="970887"/>
          <a:ext cx="8305801" cy="5353713"/>
        </p:xfrm>
        <a:graphic>
          <a:graphicData uri="http://schemas.openxmlformats.org/drawingml/2006/table">
            <a:tbl>
              <a:tblPr firstRow="1"/>
              <a:tblGrid>
                <a:gridCol w="838202"/>
                <a:gridCol w="1143000"/>
                <a:gridCol w="1447798"/>
                <a:gridCol w="1219200"/>
                <a:gridCol w="1295400"/>
                <a:gridCol w="1066800"/>
                <a:gridCol w="1295401"/>
              </a:tblGrid>
              <a:tr h="118216">
                <a:tc>
                  <a:txBody>
                    <a:bodyPr/>
                    <a:lstStyle/>
                    <a:p>
                      <a:r>
                        <a:rPr lang="en-US" sz="800" dirty="0"/>
                        <a:t>KU Group</a:t>
                      </a:r>
                    </a:p>
                  </a:txBody>
                  <a:tcPr marL="8449" marR="8449" marT="4225" marB="42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Consumers</a:t>
                      </a:r>
                    </a:p>
                  </a:txBody>
                  <a:tcPr marL="8449" marR="8449" marT="4225" marB="42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Clinicians</a:t>
                      </a:r>
                    </a:p>
                  </a:txBody>
                  <a:tcPr marL="8449" marR="8449" marT="4225" marB="42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Policy Makers</a:t>
                      </a:r>
                    </a:p>
                  </a:txBody>
                  <a:tcPr marL="8449" marR="8449" marT="4225" marB="42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Researchers</a:t>
                      </a:r>
                    </a:p>
                  </a:txBody>
                  <a:tcPr marL="8449" marR="8449" marT="4225" marB="42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Brokers</a:t>
                      </a:r>
                    </a:p>
                  </a:txBody>
                  <a:tcPr marL="8449" marR="8449" marT="4225" marB="42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Manufacturers</a:t>
                      </a:r>
                    </a:p>
                  </a:txBody>
                  <a:tcPr marL="8449" marR="8449" marT="4225" marB="42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53087">
                <a:tc>
                  <a:txBody>
                    <a:bodyPr/>
                    <a:lstStyle/>
                    <a:p>
                      <a:r>
                        <a:rPr lang="en-US" sz="800" dirty="0"/>
                        <a:t>What to Share with Each KU Group</a:t>
                      </a:r>
                    </a:p>
                  </a:txBody>
                  <a:tcPr marL="8449" marR="8449" marT="4225" marB="42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Instrumental Use: Must demonstrate value of product to end users via product packaging and marketing efforts.</a:t>
                      </a:r>
                    </a:p>
                  </a:txBody>
                  <a:tcPr marL="8449" marR="8449" marT="4225" marB="42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a:t>Instrumental Use: Must demonstrate value of product to end users (clinician or their clients) via informational literature, conference presentations and marketing efforts.</a:t>
                      </a:r>
                    </a:p>
                  </a:txBody>
                  <a:tcPr marL="8449" marR="8449" marT="4225" marB="42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a:t>Strategic Use: If public funds were used for product development, demonstrate return on investment (ROI).</a:t>
                      </a:r>
                    </a:p>
                  </a:txBody>
                  <a:tcPr marL="8449" marR="8449" marT="4225" marB="42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Conceptual Use: Provide information on path to market, barriers encountered and carriers used to overcome barriers to provide product development insights to other researchers.</a:t>
                      </a:r>
                    </a:p>
                  </a:txBody>
                  <a:tcPr marL="8449" marR="8449" marT="4225" marB="42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Conceptual Use: Demonstrate ROI (financial, university publicity, student training, etc.).</a:t>
                      </a:r>
                    </a:p>
                  </a:txBody>
                  <a:tcPr marL="8449" marR="8449" marT="4225" marB="42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Strategic Use: Demonstrate ROI and identify partnering opportunities with companies producing complementary products.</a:t>
                      </a:r>
                    </a:p>
                  </a:txBody>
                  <a:tcPr marL="8449" marR="8449" marT="4225" marB="42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2606">
                <a:tc>
                  <a:txBody>
                    <a:bodyPr/>
                    <a:lstStyle/>
                    <a:p>
                      <a:r>
                        <a:rPr lang="en-US" sz="800"/>
                        <a:t>How to Reach Each Group</a:t>
                      </a:r>
                    </a:p>
                  </a:txBody>
                  <a:tcPr marL="8449" marR="8449" marT="4225" marB="42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a:t>Use news media (targeted print, broadcast and internet based forms); product placement in stores; demonstration packages and trial use of product.</a:t>
                      </a:r>
                    </a:p>
                  </a:txBody>
                  <a:tcPr marL="8449" marR="8449" marT="4225" marB="42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Use sales representatives, product training sessions, news media (print, broadcast and internet based forms); product placement in stores. Offer product demonstrations at conferences and tradeshows. Offer assessment tools that help determine if a product is appropriate for a client, or the ideal configuration, accessories, etc. for product. Provide demonstration packages and trial use of product.</a:t>
                      </a:r>
                    </a:p>
                  </a:txBody>
                  <a:tcPr marL="8449" marR="8449" marT="4225" marB="42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Use email, phone calls and web links to news stories regarding the product. Report in formal annual performance report.</a:t>
                      </a:r>
                    </a:p>
                  </a:txBody>
                  <a:tcPr marL="8449" marR="8449" marT="4225" marB="42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a:t>Present findings at research oriented conferences (RESNA, etc.). Use research papers and power point presentations.</a:t>
                      </a:r>
                    </a:p>
                  </a:txBody>
                  <a:tcPr marL="8449" marR="8449" marT="4225" marB="42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Use formal reports, email, phone calls and face to face meetings.</a:t>
                      </a:r>
                    </a:p>
                  </a:txBody>
                  <a:tcPr marL="8449" marR="8449" marT="4225" marB="42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Face to face meetings may be most effective. Seek out manufacturers at offices, conferences and tradeshows.</a:t>
                      </a:r>
                    </a:p>
                  </a:txBody>
                  <a:tcPr marL="8449" marR="8449" marT="4225" marB="42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15862">
                <a:tc>
                  <a:txBody>
                    <a:bodyPr/>
                    <a:lstStyle/>
                    <a:p>
                      <a:r>
                        <a:rPr lang="en-US" sz="800"/>
                        <a:t>Anticipated Knowledge Translation Outcomes</a:t>
                      </a:r>
                    </a:p>
                  </a:txBody>
                  <a:tcPr marL="8449" marR="8449" marT="4225" marB="42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Consumers can use products, leading to a better QoL.</a:t>
                      </a:r>
                    </a:p>
                  </a:txBody>
                  <a:tcPr marL="8449" marR="8449" marT="4225" marB="42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Clinicians may use products directly or recommend products, leading to improved QoL.</a:t>
                      </a:r>
                    </a:p>
                  </a:txBody>
                  <a:tcPr marL="8449" marR="8449" marT="4225" marB="42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Policy makers can share ROI information with oversight organizations (ex. Office of Management and Budget).</a:t>
                      </a:r>
                    </a:p>
                  </a:txBody>
                  <a:tcPr marL="8449" marR="8449" marT="4225" marB="42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Researchers will gain a greater appreciation and understanding of the Knowledge to Axtion (KTA) process, leading to an increased liklihood that new research will be conducted using the Need to Knowledge and KTA models.</a:t>
                      </a:r>
                    </a:p>
                  </a:txBody>
                  <a:tcPr marL="8449" marR="8449" marT="4225" marB="42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t>Brokers can use ROI information to justify future investments in similar products.</a:t>
                      </a:r>
                    </a:p>
                  </a:txBody>
                  <a:tcPr marL="8449" marR="8449" marT="4225" marB="42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a:t>Manufacturers can increase ROI by teaming up with companies selling complementary products.</a:t>
                      </a:r>
                    </a:p>
                  </a:txBody>
                  <a:tcPr marL="8449" marR="8449" marT="4225" marB="42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itle 2" hidden="1"/>
          <p:cNvSpPr>
            <a:spLocks noGrp="1"/>
          </p:cNvSpPr>
          <p:nvPr>
            <p:ph type="title"/>
          </p:nvPr>
        </p:nvSpPr>
        <p:spPr/>
        <p:txBody>
          <a:bodyPr/>
          <a:lstStyle/>
          <a:p>
            <a:r>
              <a:rPr lang="en-US" dirty="0"/>
              <a:t>Innovation Outputs.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57200" y="533400"/>
            <a:ext cx="8229600" cy="1143000"/>
          </a:xfrm>
        </p:spPr>
        <p:txBody>
          <a:bodyPr/>
          <a:lstStyle/>
          <a:p>
            <a:r>
              <a:rPr lang="en-US" sz="3600" smtClean="0"/>
              <a:t>Review three key points</a:t>
            </a:r>
          </a:p>
        </p:txBody>
      </p:sp>
      <p:sp>
        <p:nvSpPr>
          <p:cNvPr id="3" name="Content Placeholder 2"/>
          <p:cNvSpPr>
            <a:spLocks noGrp="1"/>
          </p:cNvSpPr>
          <p:nvPr>
            <p:ph idx="1"/>
          </p:nvPr>
        </p:nvSpPr>
        <p:spPr>
          <a:xfrm>
            <a:off x="457200" y="1600200"/>
            <a:ext cx="8229600" cy="4830763"/>
          </a:xfrm>
        </p:spPr>
        <p:txBody>
          <a:bodyPr/>
          <a:lstStyle/>
          <a:p>
            <a:pPr>
              <a:buClr>
                <a:schemeClr val="accent2"/>
              </a:buClr>
              <a:buFont typeface="Wingdings" pitchFamily="2" charset="2"/>
              <a:buChar char="Ø"/>
            </a:pPr>
            <a:r>
              <a:rPr lang="en-US" sz="2800" b="0" dirty="0" smtClean="0"/>
              <a:t>Knowledge embodied in three distinct states: </a:t>
            </a:r>
            <a:r>
              <a:rPr lang="en-US" sz="2800" b="0" i="0" dirty="0" smtClean="0"/>
              <a:t>generated by Research, Development and Production methods respectively.</a:t>
            </a:r>
          </a:p>
          <a:p>
            <a:pPr>
              <a:buClr>
                <a:schemeClr val="accent2"/>
              </a:buClr>
              <a:buFont typeface="Wingdings" pitchFamily="2" charset="2"/>
              <a:buChar char="Ø"/>
            </a:pPr>
            <a:r>
              <a:rPr lang="en-US" sz="2800" b="0" dirty="0" smtClean="0"/>
              <a:t>Industry is critical missing partner: G</a:t>
            </a:r>
            <a:r>
              <a:rPr lang="en-US" sz="2800" b="0" i="0" dirty="0" smtClean="0"/>
              <a:t>overnment and academia projects to benefit society fail to cross gaps to become market innovations.</a:t>
            </a:r>
          </a:p>
          <a:p>
            <a:pPr>
              <a:buClr>
                <a:schemeClr val="accent2"/>
              </a:buClr>
              <a:buFont typeface="Wingdings" pitchFamily="2" charset="2"/>
              <a:buChar char="Ø"/>
            </a:pPr>
            <a:r>
              <a:rPr lang="en-US" sz="2800" b="0" dirty="0" smtClean="0"/>
              <a:t>Evidence-based framework available: Links</a:t>
            </a:r>
            <a:r>
              <a:rPr lang="en-US" sz="2800" b="0" i="0" dirty="0" smtClean="0"/>
              <a:t> three methods, communicates knowledge in three states, and integrates key stakeholder. </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3600" dirty="0" smtClean="0"/>
              <a:t>KT Resources</a:t>
            </a:r>
            <a:endParaRPr lang="en-US" sz="3600" dirty="0"/>
          </a:p>
        </p:txBody>
      </p:sp>
      <p:sp>
        <p:nvSpPr>
          <p:cNvPr id="3" name="Content Placeholder 2"/>
          <p:cNvSpPr>
            <a:spLocks noGrp="1"/>
          </p:cNvSpPr>
          <p:nvPr>
            <p:ph idx="1"/>
          </p:nvPr>
        </p:nvSpPr>
        <p:spPr/>
        <p:txBody>
          <a:bodyPr/>
          <a:lstStyle/>
          <a:p>
            <a:pPr>
              <a:spcBef>
                <a:spcPct val="25000"/>
              </a:spcBef>
              <a:buClr>
                <a:srgbClr val="000099"/>
              </a:buClr>
              <a:buFont typeface="Arial" charset="0"/>
              <a:buChar char="•"/>
            </a:pPr>
            <a:r>
              <a:rPr lang="en-US" dirty="0" smtClean="0">
                <a:latin typeface="Calibri" pitchFamily="-107" charset="0"/>
              </a:rPr>
              <a:t>KT4TT’s Publications and News Pages: </a:t>
            </a:r>
            <a:r>
              <a:rPr lang="en-US" dirty="0" smtClean="0">
                <a:latin typeface="Calibri" pitchFamily="-107" charset="0"/>
                <a:hlinkClick r:id="rId2"/>
              </a:rPr>
              <a:t>http://kt4tt.buffalo.edu/publications/index.php</a:t>
            </a:r>
            <a:endParaRPr lang="en-US" dirty="0" smtClean="0">
              <a:latin typeface="Calibri" pitchFamily="-107" charset="0"/>
            </a:endParaRPr>
          </a:p>
          <a:p>
            <a:pPr marL="800100" lvl="1" indent="-342900">
              <a:spcBef>
                <a:spcPct val="25000"/>
              </a:spcBef>
              <a:buFont typeface="Arial" charset="0"/>
              <a:buChar char="•"/>
            </a:pPr>
            <a:r>
              <a:rPr lang="en-US" sz="3200" dirty="0" smtClean="0">
                <a:latin typeface="Calibri" pitchFamily="-107" charset="0"/>
              </a:rPr>
              <a:t>Training modules</a:t>
            </a:r>
          </a:p>
          <a:p>
            <a:pPr marL="800100" lvl="1" indent="-342900">
              <a:spcBef>
                <a:spcPct val="25000"/>
              </a:spcBef>
              <a:buFont typeface="Arial" charset="0"/>
              <a:buChar char="•"/>
            </a:pPr>
            <a:r>
              <a:rPr lang="en-US" sz="3200" dirty="0" smtClean="0">
                <a:latin typeface="Calibri" pitchFamily="-107" charset="0"/>
              </a:rPr>
              <a:t>Journal articles</a:t>
            </a:r>
          </a:p>
          <a:p>
            <a:pPr marL="800100" lvl="1" indent="-342900">
              <a:spcBef>
                <a:spcPct val="25000"/>
              </a:spcBef>
              <a:buFont typeface="Arial" charset="0"/>
              <a:buChar char="•"/>
            </a:pPr>
            <a:r>
              <a:rPr lang="en-US" sz="3200" dirty="0" smtClean="0">
                <a:latin typeface="Calibri" pitchFamily="-107" charset="0"/>
              </a:rPr>
              <a:t>Conference Presentations</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533400"/>
            <a:ext cx="8229600" cy="1143000"/>
          </a:xfrm>
        </p:spPr>
        <p:txBody>
          <a:bodyPr/>
          <a:lstStyle/>
          <a:p>
            <a:r>
              <a:rPr lang="en-US" sz="3600" dirty="0" smtClean="0"/>
              <a:t>KT Resources</a:t>
            </a:r>
          </a:p>
        </p:txBody>
      </p:sp>
      <p:sp>
        <p:nvSpPr>
          <p:cNvPr id="34819" name="Content Placeholder 2"/>
          <p:cNvSpPr>
            <a:spLocks noGrp="1"/>
          </p:cNvSpPr>
          <p:nvPr>
            <p:ph idx="1"/>
          </p:nvPr>
        </p:nvSpPr>
        <p:spPr/>
        <p:txBody>
          <a:bodyPr/>
          <a:lstStyle/>
          <a:p>
            <a:r>
              <a:rPr lang="en-US" sz="2800" dirty="0" smtClean="0">
                <a:hlinkClick r:id="rId3"/>
              </a:rPr>
              <a:t>National Center for the Dissemination of Disability Research</a:t>
            </a:r>
            <a:endParaRPr lang="en-US" sz="2800" dirty="0" smtClean="0"/>
          </a:p>
          <a:p>
            <a:pPr lvl="1"/>
            <a:r>
              <a:rPr lang="en-US" sz="2400" dirty="0" smtClean="0"/>
              <a:t>FOCUS Technical Briefs</a:t>
            </a:r>
          </a:p>
          <a:p>
            <a:pPr lvl="1"/>
            <a:r>
              <a:rPr lang="en-US" sz="2400" dirty="0" smtClean="0"/>
              <a:t>Webcasts</a:t>
            </a:r>
          </a:p>
          <a:p>
            <a:pPr lvl="1"/>
            <a:r>
              <a:rPr lang="en-US" sz="2400" dirty="0" smtClean="0"/>
              <a:t>KT Library</a:t>
            </a:r>
          </a:p>
          <a:p>
            <a:pPr lvl="2"/>
            <a:r>
              <a:rPr lang="en-US" sz="2000" dirty="0" smtClean="0"/>
              <a:t>Articles</a:t>
            </a:r>
          </a:p>
          <a:p>
            <a:pPr lvl="2"/>
            <a:r>
              <a:rPr lang="en-US" sz="2000" dirty="0" smtClean="0"/>
              <a:t>Guidelines</a:t>
            </a:r>
          </a:p>
          <a:p>
            <a:pPr lvl="2"/>
            <a:r>
              <a:rPr lang="en-US" sz="2000" dirty="0" smtClean="0"/>
              <a:t>Models</a:t>
            </a:r>
          </a:p>
          <a:p>
            <a:pPr lvl="2"/>
            <a:r>
              <a:rPr lang="en-US" sz="2000" dirty="0" smtClean="0"/>
              <a:t>Organizations</a:t>
            </a:r>
          </a:p>
          <a:p>
            <a:pPr lvl="2"/>
            <a:r>
              <a:rPr lang="en-US" sz="2000" dirty="0" smtClean="0"/>
              <a:t>Research Registries</a:t>
            </a:r>
          </a:p>
          <a:p>
            <a:pPr lvl="1"/>
            <a:endParaRPr lang="en-US" sz="2400"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533400"/>
            <a:ext cx="8229600" cy="1143000"/>
          </a:xfrm>
        </p:spPr>
        <p:txBody>
          <a:bodyPr/>
          <a:lstStyle/>
          <a:p>
            <a:r>
              <a:rPr lang="en-US" sz="3600" dirty="0" smtClean="0"/>
              <a:t>KT Resources</a:t>
            </a:r>
          </a:p>
        </p:txBody>
      </p:sp>
      <p:sp>
        <p:nvSpPr>
          <p:cNvPr id="35843" name="Content Placeholder 2"/>
          <p:cNvSpPr>
            <a:spLocks noGrp="1"/>
          </p:cNvSpPr>
          <p:nvPr>
            <p:ph idx="1"/>
          </p:nvPr>
        </p:nvSpPr>
        <p:spPr/>
        <p:txBody>
          <a:bodyPr/>
          <a:lstStyle/>
          <a:p>
            <a:r>
              <a:rPr lang="en-US" sz="2800" smtClean="0">
                <a:hlinkClick r:id="rId2"/>
              </a:rPr>
              <a:t>Agency for Healthcare Research and Quality</a:t>
            </a:r>
            <a:endParaRPr lang="en-US" sz="2800" smtClean="0"/>
          </a:p>
          <a:p>
            <a:pPr lvl="1"/>
            <a:r>
              <a:rPr lang="en-US" sz="2400" smtClean="0"/>
              <a:t>Innovations Exchange</a:t>
            </a:r>
          </a:p>
          <a:p>
            <a:r>
              <a:rPr lang="en-US" sz="2800" smtClean="0">
                <a:hlinkClick r:id="rId3"/>
              </a:rPr>
              <a:t>Canadian Institutes of Health Research </a:t>
            </a:r>
            <a:endParaRPr lang="en-US" sz="2800" smtClean="0"/>
          </a:p>
          <a:p>
            <a:pPr lvl="1"/>
            <a:r>
              <a:rPr lang="en-US" sz="2400" smtClean="0"/>
              <a:t>Definitions; Strategies; News.</a:t>
            </a:r>
          </a:p>
          <a:p>
            <a:r>
              <a:rPr lang="en-US" sz="2800" smtClean="0">
                <a:hlinkClick r:id="rId4"/>
              </a:rPr>
              <a:t>Canadian Health Services Research Foundation</a:t>
            </a:r>
            <a:endParaRPr lang="en-US" smtClean="0"/>
          </a:p>
          <a:p>
            <a:pPr lvl="1"/>
            <a:r>
              <a:rPr lang="en-US" sz="2400" smtClean="0"/>
              <a:t>Resources &amp; Tools</a:t>
            </a:r>
          </a:p>
          <a:p>
            <a:pPr lvl="2"/>
            <a:r>
              <a:rPr lang="en-US" sz="2000" smtClean="0"/>
              <a:t>Acquisition, Assessment, Adaptation, and Application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People using assistive devices."/>
          <p:cNvPicPr>
            <a:picLocks noGrp="1" noChangeAspect="1" noChangeArrowheads="1"/>
          </p:cNvPicPr>
          <p:nvPr>
            <p:ph idx="1"/>
          </p:nvPr>
        </p:nvPicPr>
        <p:blipFill>
          <a:blip r:embed="rId2" cstate="print"/>
          <a:srcRect/>
          <a:stretch>
            <a:fillRect/>
          </a:stretch>
        </p:blipFill>
        <p:spPr>
          <a:xfrm>
            <a:off x="457200" y="2819400"/>
            <a:ext cx="8229600" cy="1981200"/>
          </a:xfrm>
        </p:spPr>
      </p:pic>
      <p:sp>
        <p:nvSpPr>
          <p:cNvPr id="40963" name="Rectangle 4"/>
          <p:cNvSpPr>
            <a:spLocks noChangeArrowheads="1"/>
          </p:cNvSpPr>
          <p:nvPr/>
        </p:nvSpPr>
        <p:spPr bwMode="auto">
          <a:xfrm>
            <a:off x="762000" y="4953000"/>
            <a:ext cx="7620000" cy="1200150"/>
          </a:xfrm>
          <a:prstGeom prst="rect">
            <a:avLst/>
          </a:prstGeom>
          <a:noFill/>
          <a:ln w="9525">
            <a:noFill/>
            <a:miter lim="800000"/>
            <a:headEnd/>
            <a:tailEnd/>
          </a:ln>
        </p:spPr>
        <p:txBody>
          <a:bodyPr>
            <a:spAutoFit/>
          </a:bodyPr>
          <a:lstStyle/>
          <a:p>
            <a:pPr algn="ctr"/>
            <a:r>
              <a:rPr lang="en-US" sz="2400">
                <a:latin typeface="Calibri" pitchFamily="34" charset="0"/>
              </a:rPr>
              <a:t>The opinions contained in this presentation are those of the grantee, and do not necessarily reflect those of the </a:t>
            </a:r>
          </a:p>
          <a:p>
            <a:pPr algn="ctr"/>
            <a:r>
              <a:rPr lang="en-US" sz="2400">
                <a:latin typeface="Calibri" pitchFamily="34" charset="0"/>
              </a:rPr>
              <a:t>U.S. Department of Education.</a:t>
            </a:r>
          </a:p>
        </p:txBody>
      </p:sp>
      <p:sp>
        <p:nvSpPr>
          <p:cNvPr id="40961" name="Title 1"/>
          <p:cNvSpPr>
            <a:spLocks noGrp="1"/>
          </p:cNvSpPr>
          <p:nvPr>
            <p:ph type="title"/>
          </p:nvPr>
        </p:nvSpPr>
        <p:spPr>
          <a:xfrm>
            <a:off x="457200" y="1143000"/>
            <a:ext cx="8229600" cy="1981200"/>
          </a:xfrm>
        </p:spPr>
        <p:txBody>
          <a:bodyPr/>
          <a:lstStyle/>
          <a:p>
            <a:r>
              <a:rPr lang="en-US" sz="2400" smtClean="0">
                <a:latin typeface="Calibri" pitchFamily="34" charset="0"/>
              </a:rPr>
              <a:t>ACKNOWLEDGEMENT</a:t>
            </a:r>
            <a:r>
              <a:rPr lang="en-US" sz="2400" b="0" smtClean="0">
                <a:latin typeface="Calibri" pitchFamily="34" charset="0"/>
              </a:rPr>
              <a:t/>
            </a:r>
            <a:br>
              <a:rPr lang="en-US" sz="2400" b="0" smtClean="0">
                <a:latin typeface="Calibri" pitchFamily="34" charset="0"/>
              </a:rPr>
            </a:br>
            <a:r>
              <a:rPr lang="en-US" sz="2400" b="0" smtClean="0">
                <a:latin typeface="Calibri" pitchFamily="34" charset="0"/>
              </a:rPr>
              <a:t>This is a presentation of the Center on Knowledge Translation for Technology Transfer, which is funded by the </a:t>
            </a:r>
            <a:r>
              <a:rPr lang="en-US" sz="2400" b="0" smtClean="0">
                <a:solidFill>
                  <a:srgbClr val="0066FF"/>
                </a:solidFill>
                <a:latin typeface="Calibri" pitchFamily="34" charset="0"/>
              </a:rPr>
              <a:t>National Institute on Disability and Rehabilitation Research,</a:t>
            </a:r>
            <a:r>
              <a:rPr lang="en-US" sz="2400" b="0" smtClean="0">
                <a:latin typeface="Calibri" pitchFamily="34" charset="0"/>
              </a:rPr>
              <a:t> U.S. Department of Education under grant #H133A080050.  </a:t>
            </a:r>
            <a:r>
              <a:rPr lang="en-US" b="0" smtClean="0">
                <a:latin typeface="Calibri" pitchFamily="34" charset="0"/>
              </a:rPr>
              <a:t/>
            </a:r>
            <a:br>
              <a:rPr lang="en-US" b="0" smtClean="0">
                <a:latin typeface="Calibri" pitchFamily="34" charset="0"/>
              </a:rPr>
            </a:br>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762000"/>
            <a:ext cx="8229600" cy="1447800"/>
          </a:xfrm>
        </p:spPr>
        <p:txBody>
          <a:bodyPr/>
          <a:lstStyle/>
          <a:p>
            <a:pPr eaLnBrk="1" hangingPunct="1"/>
            <a:r>
              <a:rPr lang="en-US" sz="3600" smtClean="0"/>
              <a:t/>
            </a:r>
            <a:br>
              <a:rPr lang="en-US" sz="3600" smtClean="0"/>
            </a:br>
            <a:r>
              <a:rPr lang="en-US" sz="3600" smtClean="0"/>
              <a:t>What is Knowledge Translation? </a:t>
            </a:r>
            <a:r>
              <a:rPr lang="en-US" smtClean="0"/>
              <a:t/>
            </a:r>
            <a:br>
              <a:rPr lang="en-US" smtClean="0"/>
            </a:br>
            <a:endParaRPr lang="en-US" smtClean="0"/>
          </a:p>
        </p:txBody>
      </p:sp>
      <p:sp>
        <p:nvSpPr>
          <p:cNvPr id="15363" name="Content Placeholder 2"/>
          <p:cNvSpPr>
            <a:spLocks noGrp="1"/>
          </p:cNvSpPr>
          <p:nvPr>
            <p:ph idx="1"/>
          </p:nvPr>
        </p:nvSpPr>
        <p:spPr>
          <a:xfrm>
            <a:off x="457200" y="1371600"/>
            <a:ext cx="8229600" cy="4525963"/>
          </a:xfrm>
        </p:spPr>
        <p:txBody>
          <a:bodyPr/>
          <a:lstStyle/>
          <a:p>
            <a:pPr eaLnBrk="1" hangingPunct="1"/>
            <a:endParaRPr lang="en-US" dirty="0" smtClean="0"/>
          </a:p>
          <a:p>
            <a:pPr eaLnBrk="1" hangingPunct="1"/>
            <a:r>
              <a:rPr lang="en-US" sz="2600" dirty="0" smtClean="0"/>
              <a:t>A process for moving research-based knowledge into stakeholder action.</a:t>
            </a:r>
          </a:p>
          <a:p>
            <a:pPr eaLnBrk="1" hangingPunct="1"/>
            <a:r>
              <a:rPr lang="en-US" sz="2600" dirty="0" smtClean="0"/>
              <a:t>Definition – Canadian Institutes for Health Research</a:t>
            </a:r>
          </a:p>
          <a:p>
            <a:pPr eaLnBrk="1" hangingPunct="1"/>
            <a:r>
              <a:rPr lang="en-US" sz="2600" dirty="0" smtClean="0"/>
              <a:t>Origins – Evidence-based Medicine to justify Federal &amp; Public investment.</a:t>
            </a:r>
          </a:p>
          <a:p>
            <a:pPr eaLnBrk="1" hangingPunct="1"/>
            <a:r>
              <a:rPr lang="en-US" sz="2600" dirty="0" smtClean="0"/>
              <a:t>Current models focus on linear model, and assume conduct of research activity. </a:t>
            </a:r>
          </a:p>
          <a:p>
            <a:pPr eaLnBrk="1" hangingPunct="1"/>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
            </a:r>
            <a:br>
              <a:rPr lang="en-US" smtClean="0"/>
            </a:br>
            <a:r>
              <a:rPr lang="en-US" sz="3600" smtClean="0"/>
              <a:t>KTA Model – CIHR</a:t>
            </a:r>
            <a:r>
              <a:rPr lang="en-US" smtClean="0"/>
              <a:t/>
            </a:r>
            <a:br>
              <a:rPr lang="en-US" smtClean="0"/>
            </a:br>
            <a:endParaRPr lang="en-US" smtClean="0"/>
          </a:p>
        </p:txBody>
      </p:sp>
      <p:pic>
        <p:nvPicPr>
          <p:cNvPr id="16387" name="Picture 1" descr="original KTA model"/>
          <p:cNvPicPr>
            <a:picLocks noGrp="1" noChangeAspect="1" noChangeArrowheads="1"/>
          </p:cNvPicPr>
          <p:nvPr>
            <p:ph idx="1"/>
          </p:nvPr>
        </p:nvPicPr>
        <p:blipFill>
          <a:blip r:embed="rId3" cstate="print"/>
          <a:srcRect/>
          <a:stretch>
            <a:fillRect/>
          </a:stretch>
        </p:blipFill>
        <p:spPr>
          <a:xfrm>
            <a:off x="2095500" y="1600200"/>
            <a:ext cx="4953000" cy="41148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685800"/>
            <a:ext cx="8229600" cy="838200"/>
          </a:xfrm>
        </p:spPr>
        <p:txBody>
          <a:bodyPr/>
          <a:lstStyle/>
          <a:p>
            <a:pPr eaLnBrk="1" hangingPunct="1"/>
            <a:r>
              <a:rPr lang="en-US" sz="3600" smtClean="0"/>
              <a:t>Analogies between KT and TT</a:t>
            </a:r>
            <a:endParaRPr lang="en-US" smtClean="0"/>
          </a:p>
        </p:txBody>
      </p:sp>
      <p:sp>
        <p:nvSpPr>
          <p:cNvPr id="17411" name="Content Placeholder 2"/>
          <p:cNvSpPr>
            <a:spLocks noGrp="1"/>
          </p:cNvSpPr>
          <p:nvPr>
            <p:ph idx="1"/>
          </p:nvPr>
        </p:nvSpPr>
        <p:spPr/>
        <p:txBody>
          <a:bodyPr/>
          <a:lstStyle/>
          <a:p>
            <a:pPr eaLnBrk="1" hangingPunct="1"/>
            <a:endParaRPr lang="en-US" smtClean="0"/>
          </a:p>
          <a:p>
            <a:pPr eaLnBrk="1" hangingPunct="1"/>
            <a:r>
              <a:rPr lang="en-US" sz="2600" smtClean="0"/>
              <a:t>“End of Grant” KT = Supply Push TT – Applying discovery from basic inquiry (Mode 1 science).</a:t>
            </a:r>
          </a:p>
          <a:p>
            <a:pPr eaLnBrk="1" hangingPunct="1"/>
            <a:r>
              <a:rPr lang="en-US" sz="2600" smtClean="0"/>
              <a:t>“Integrated KT” = Collaborative TT – Creating discovery from validated need (Mode 2 science).</a:t>
            </a:r>
          </a:p>
          <a:p>
            <a:pPr eaLnBrk="1" hangingPunct="1"/>
            <a:r>
              <a:rPr lang="en-US" sz="2600" smtClean="0">
                <a:solidFill>
                  <a:srgbClr val="FF0000"/>
                </a:solidFill>
              </a:rPr>
              <a:t>“Prior to Grant” KT = Demand Pull TT – Identify Problem for which Knowledge offers Solution.</a:t>
            </a:r>
          </a:p>
          <a:p>
            <a:pPr eaLnBrk="1" hangingPunct="1"/>
            <a:r>
              <a:rPr lang="en-US" sz="2600" smtClean="0"/>
              <a:t>Science Rigor + Industry Relevance = Impact!</a:t>
            </a:r>
          </a:p>
          <a:p>
            <a:pPr eaLnBrk="1" hangingPunct="1">
              <a:buFontTx/>
              <a:buNone/>
            </a:pPr>
            <a:endParaRPr lang="en-US" sz="2600" smtClean="0"/>
          </a:p>
          <a:p>
            <a:pPr eaLnBrk="1" hangingPunct="1"/>
            <a:endParaRPr lang="en-US" sz="2600" smtClean="0"/>
          </a:p>
          <a:p>
            <a:pPr eaLnBrk="1" hangingPunct="1"/>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idx="4294967295"/>
          </p:nvPr>
        </p:nvSpPr>
        <p:spPr>
          <a:xfrm>
            <a:off x="457200" y="274638"/>
            <a:ext cx="8229600" cy="487362"/>
          </a:xfrm>
        </p:spPr>
        <p:txBody>
          <a:bodyPr/>
          <a:lstStyle/>
          <a:p>
            <a:pPr eaLnBrk="1" hangingPunct="1"/>
            <a:r>
              <a:rPr lang="en-US" smtClean="0"/>
              <a:t/>
            </a:r>
            <a:br>
              <a:rPr lang="en-US" smtClean="0"/>
            </a:br>
            <a:r>
              <a:rPr lang="en-US" smtClean="0"/>
              <a:t>Successive Trends</a:t>
            </a:r>
            <a:endParaRPr lang="en-US" sz="3600" smtClean="0"/>
          </a:p>
        </p:txBody>
      </p:sp>
      <p:sp>
        <p:nvSpPr>
          <p:cNvPr id="6147" name="Content Placeholder 2"/>
          <p:cNvSpPr>
            <a:spLocks noGrp="1"/>
          </p:cNvSpPr>
          <p:nvPr>
            <p:ph idx="4294967295"/>
          </p:nvPr>
        </p:nvSpPr>
        <p:spPr>
          <a:xfrm>
            <a:off x="457200" y="1219200"/>
            <a:ext cx="8458200" cy="5029200"/>
          </a:xfrm>
        </p:spPr>
        <p:txBody>
          <a:bodyPr/>
          <a:lstStyle/>
          <a:p>
            <a:pPr eaLnBrk="1" hangingPunct="1"/>
            <a:r>
              <a:rPr lang="en-US" sz="2600" smtClean="0"/>
              <a:t>Convergence of Science &amp; Technology</a:t>
            </a:r>
          </a:p>
          <a:p>
            <a:pPr marL="1200150" lvl="3" indent="-342900" eaLnBrk="1" hangingPunct="1">
              <a:buFont typeface="Wingdings" pitchFamily="2" charset="2"/>
              <a:buChar char="Ø"/>
            </a:pPr>
            <a:r>
              <a:rPr lang="en-US" sz="2400" smtClean="0"/>
              <a:t>Public funding for </a:t>
            </a:r>
            <a:r>
              <a:rPr lang="en-US" sz="2400" i="1" u="sng" smtClean="0"/>
              <a:t>Basic Research </a:t>
            </a:r>
            <a:r>
              <a:rPr lang="en-US" sz="2400" smtClean="0"/>
              <a:t> generates a repository of conceptual knowledge; </a:t>
            </a:r>
          </a:p>
          <a:p>
            <a:pPr marL="1200150" lvl="3" indent="-342900" eaLnBrk="1" hangingPunct="1">
              <a:buFont typeface="Wingdings" pitchFamily="2" charset="2"/>
              <a:buChar char="Ø"/>
            </a:pPr>
            <a:r>
              <a:rPr lang="en-US" sz="2400" smtClean="0"/>
              <a:t>Innovation expected via </a:t>
            </a:r>
            <a:r>
              <a:rPr lang="en-US" sz="2400" i="1" smtClean="0"/>
              <a:t>Diffusion Model</a:t>
            </a:r>
            <a:r>
              <a:rPr lang="en-US" sz="2400" smtClean="0"/>
              <a:t>.</a:t>
            </a:r>
          </a:p>
          <a:p>
            <a:pPr eaLnBrk="1" hangingPunct="1"/>
            <a:r>
              <a:rPr lang="en-US" sz="2600" smtClean="0"/>
              <a:t>Convergence of Science, Technology &amp; Society</a:t>
            </a:r>
            <a:r>
              <a:rPr lang="en-US" sz="2400" b="0" smtClean="0"/>
              <a:t>  </a:t>
            </a:r>
            <a:r>
              <a:rPr lang="en-US" sz="2400" b="0" smtClean="0">
                <a:cs typeface="Arial" charset="0"/>
              </a:rPr>
              <a:t> </a:t>
            </a:r>
          </a:p>
          <a:p>
            <a:pPr lvl="2" eaLnBrk="1" hangingPunct="1">
              <a:buFont typeface="Wingdings" pitchFamily="2" charset="2"/>
              <a:buChar char="Ø"/>
            </a:pPr>
            <a:r>
              <a:rPr lang="en-US" smtClean="0">
                <a:cs typeface="Arial" charset="0"/>
              </a:rPr>
              <a:t> Public f</a:t>
            </a:r>
            <a:r>
              <a:rPr lang="en-US" smtClean="0"/>
              <a:t>unding for </a:t>
            </a:r>
            <a:r>
              <a:rPr lang="en-US" u="sng" smtClean="0"/>
              <a:t>Applied R&amp;D</a:t>
            </a:r>
            <a:r>
              <a:rPr lang="en-US" smtClean="0"/>
              <a:t> generates a repository of prototype devices/services;  </a:t>
            </a:r>
          </a:p>
          <a:p>
            <a:pPr lvl="2" eaLnBrk="1" hangingPunct="1">
              <a:buFont typeface="Wingdings" pitchFamily="2" charset="2"/>
              <a:buChar char="Ø"/>
            </a:pPr>
            <a:r>
              <a:rPr lang="en-US" smtClean="0"/>
              <a:t>Innovation expected via </a:t>
            </a:r>
            <a:r>
              <a:rPr lang="en-US" i="1" smtClean="0"/>
              <a:t>Linear Model</a:t>
            </a:r>
            <a:r>
              <a:rPr lang="en-US" smtClean="0"/>
              <a:t>.</a:t>
            </a:r>
          </a:p>
          <a:p>
            <a:pPr eaLnBrk="1" hangingPunct="1"/>
            <a:r>
              <a:rPr lang="en-US" sz="2600" smtClean="0"/>
              <a:t>Convergence of Government, Academia, Industry</a:t>
            </a:r>
          </a:p>
          <a:p>
            <a:pPr lvl="2" eaLnBrk="1" hangingPunct="1">
              <a:buFont typeface="Wingdings" pitchFamily="2" charset="2"/>
              <a:buChar char="Ø"/>
            </a:pPr>
            <a:r>
              <a:rPr lang="en-US" smtClean="0"/>
              <a:t>Integrate three sectors in </a:t>
            </a:r>
            <a:r>
              <a:rPr lang="en-US" u="sng" smtClean="0"/>
              <a:t>Problem Solution</a:t>
            </a:r>
            <a:r>
              <a:rPr lang="en-US" smtClean="0"/>
              <a:t>.</a:t>
            </a:r>
          </a:p>
          <a:p>
            <a:pPr lvl="2" eaLnBrk="1" hangingPunct="1">
              <a:buFont typeface="Wingdings" pitchFamily="2" charset="2"/>
              <a:buChar char="Ø"/>
            </a:pPr>
            <a:r>
              <a:rPr lang="en-US" i="1" smtClean="0"/>
              <a:t>“Open” </a:t>
            </a:r>
            <a:r>
              <a:rPr lang="en-US" smtClean="0"/>
              <a:t>innovation and “Challenge” orientation.</a:t>
            </a:r>
          </a:p>
          <a:p>
            <a:pPr eaLnBrk="1" hangingPunct="1">
              <a:buFontTx/>
              <a:buNone/>
            </a:pPr>
            <a:endParaRPr lang="en-US" sz="36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2000"/>
                                        <p:tgtEl>
                                          <p:spTgt spid="614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47">
                                            <p:txEl>
                                              <p:pRg st="1" end="1"/>
                                            </p:txEl>
                                          </p:spTgt>
                                        </p:tgtEl>
                                        <p:attrNameLst>
                                          <p:attrName>style.visibility</p:attrName>
                                        </p:attrNameLst>
                                      </p:cBhvr>
                                      <p:to>
                                        <p:strVal val="visible"/>
                                      </p:to>
                                    </p:set>
                                    <p:animEffect transition="in" filter="fade">
                                      <p:cBhvr>
                                        <p:cTn id="10" dur="2000"/>
                                        <p:tgtEl>
                                          <p:spTgt spid="614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Effect transition="in" filter="fade">
                                      <p:cBhvr>
                                        <p:cTn id="13" dur="2000"/>
                                        <p:tgtEl>
                                          <p:spTgt spid="614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147">
                                            <p:txEl>
                                              <p:pRg st="3" end="3"/>
                                            </p:txEl>
                                          </p:spTgt>
                                        </p:tgtEl>
                                        <p:attrNameLst>
                                          <p:attrName>style.visibility</p:attrName>
                                        </p:attrNameLst>
                                      </p:cBhvr>
                                      <p:to>
                                        <p:strVal val="visible"/>
                                      </p:to>
                                    </p:set>
                                    <p:animEffect transition="in" filter="fade">
                                      <p:cBhvr>
                                        <p:cTn id="18" dur="2000"/>
                                        <p:tgtEl>
                                          <p:spTgt spid="614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147">
                                            <p:txEl>
                                              <p:pRg st="4" end="4"/>
                                            </p:txEl>
                                          </p:spTgt>
                                        </p:tgtEl>
                                        <p:attrNameLst>
                                          <p:attrName>style.visibility</p:attrName>
                                        </p:attrNameLst>
                                      </p:cBhvr>
                                      <p:to>
                                        <p:strVal val="visible"/>
                                      </p:to>
                                    </p:set>
                                    <p:animEffect transition="in" filter="fade">
                                      <p:cBhvr>
                                        <p:cTn id="21" dur="2000"/>
                                        <p:tgtEl>
                                          <p:spTgt spid="6147">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147">
                                            <p:txEl>
                                              <p:pRg st="5" end="5"/>
                                            </p:txEl>
                                          </p:spTgt>
                                        </p:tgtEl>
                                        <p:attrNameLst>
                                          <p:attrName>style.visibility</p:attrName>
                                        </p:attrNameLst>
                                      </p:cBhvr>
                                      <p:to>
                                        <p:strVal val="visible"/>
                                      </p:to>
                                    </p:set>
                                    <p:animEffect transition="in" filter="fade">
                                      <p:cBhvr>
                                        <p:cTn id="24" dur="2000"/>
                                        <p:tgtEl>
                                          <p:spTgt spid="6147">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147">
                                            <p:txEl>
                                              <p:pRg st="6" end="6"/>
                                            </p:txEl>
                                          </p:spTgt>
                                        </p:tgtEl>
                                        <p:attrNameLst>
                                          <p:attrName>style.visibility</p:attrName>
                                        </p:attrNameLst>
                                      </p:cBhvr>
                                      <p:to>
                                        <p:strVal val="visible"/>
                                      </p:to>
                                    </p:set>
                                    <p:animEffect transition="in" filter="fade">
                                      <p:cBhvr>
                                        <p:cTn id="29" dur="2000"/>
                                        <p:tgtEl>
                                          <p:spTgt spid="6147">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147">
                                            <p:txEl>
                                              <p:pRg st="7" end="7"/>
                                            </p:txEl>
                                          </p:spTgt>
                                        </p:tgtEl>
                                        <p:attrNameLst>
                                          <p:attrName>style.visibility</p:attrName>
                                        </p:attrNameLst>
                                      </p:cBhvr>
                                      <p:to>
                                        <p:strVal val="visible"/>
                                      </p:to>
                                    </p:set>
                                    <p:animEffect transition="in" filter="fade">
                                      <p:cBhvr>
                                        <p:cTn id="32" dur="2000"/>
                                        <p:tgtEl>
                                          <p:spTgt spid="6147">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147">
                                            <p:txEl>
                                              <p:pRg st="8" end="8"/>
                                            </p:txEl>
                                          </p:spTgt>
                                        </p:tgtEl>
                                        <p:attrNameLst>
                                          <p:attrName>style.visibility</p:attrName>
                                        </p:attrNameLst>
                                      </p:cBhvr>
                                      <p:to>
                                        <p:strVal val="visible"/>
                                      </p:to>
                                    </p:set>
                                    <p:animEffect transition="in" filter="fade">
                                      <p:cBhvr>
                                        <p:cTn id="35" dur="2000"/>
                                        <p:tgtEl>
                                          <p:spTgt spid="61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685800"/>
            <a:ext cx="8229600" cy="1066800"/>
          </a:xfrm>
        </p:spPr>
        <p:txBody>
          <a:bodyPr/>
          <a:lstStyle/>
          <a:p>
            <a:r>
              <a:rPr lang="en-US" sz="3600" smtClean="0"/>
              <a:t>Convergence of Science &amp; Industry:</a:t>
            </a:r>
            <a:endParaRPr lang="en-US" sz="3600" b="0" smtClean="0"/>
          </a:p>
        </p:txBody>
      </p:sp>
      <p:sp>
        <p:nvSpPr>
          <p:cNvPr id="3" name="Content Placeholder 2"/>
          <p:cNvSpPr>
            <a:spLocks noGrp="1"/>
          </p:cNvSpPr>
          <p:nvPr>
            <p:ph idx="1"/>
          </p:nvPr>
        </p:nvSpPr>
        <p:spPr>
          <a:xfrm>
            <a:off x="457200" y="1828800"/>
            <a:ext cx="8229600" cy="4373563"/>
          </a:xfrm>
        </p:spPr>
        <p:txBody>
          <a:bodyPr/>
          <a:lstStyle/>
          <a:p>
            <a:pPr>
              <a:buClr>
                <a:schemeClr val="accent2"/>
              </a:buClr>
              <a:buFont typeface="Wingdings" pitchFamily="2" charset="2"/>
              <a:buChar char="Ø"/>
            </a:pPr>
            <a:r>
              <a:rPr lang="en-US" sz="2400" b="0" smtClean="0"/>
              <a:t>Knowledge embodied in three distinct states: </a:t>
            </a:r>
            <a:r>
              <a:rPr lang="en-US" sz="2400" b="0" i="0" smtClean="0"/>
              <a:t>generated by Research, Development and Production methods respectively.</a:t>
            </a:r>
          </a:p>
          <a:p>
            <a:pPr>
              <a:buClr>
                <a:schemeClr val="accent2"/>
              </a:buClr>
              <a:buFont typeface="Wingdings" pitchFamily="2" charset="2"/>
              <a:buChar char="Ø"/>
            </a:pPr>
            <a:r>
              <a:rPr lang="en-US" sz="2400" b="0" smtClean="0"/>
              <a:t>Industry is critical missing partner: G</a:t>
            </a:r>
            <a:r>
              <a:rPr lang="en-US" sz="2400" b="0" i="0" smtClean="0"/>
              <a:t>overnment and academia projects intended to benefit society fail to cross gaps to becoming market innovations.</a:t>
            </a:r>
          </a:p>
          <a:p>
            <a:pPr>
              <a:buClr>
                <a:schemeClr val="accent2"/>
              </a:buClr>
              <a:buFont typeface="Wingdings" pitchFamily="2" charset="2"/>
              <a:buChar char="Ø"/>
            </a:pPr>
            <a:r>
              <a:rPr lang="en-US" sz="2400" b="0" smtClean="0"/>
              <a:t>Evidence-based framework exists: </a:t>
            </a:r>
            <a:r>
              <a:rPr lang="en-US" sz="2400" b="0" i="0" smtClean="0"/>
              <a:t>Links three methods, communicates knowledge in three states, and integrates key stakeholder. </a:t>
            </a:r>
          </a:p>
          <a:p>
            <a:pPr>
              <a:buClr>
                <a:schemeClr val="accent2"/>
              </a:buClr>
            </a:pPr>
            <a:endParaRPr lang="en-US" sz="240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ctrTitle"/>
          </p:nvPr>
        </p:nvSpPr>
        <p:spPr>
          <a:xfrm>
            <a:off x="609600" y="1371600"/>
            <a:ext cx="7772400" cy="1470025"/>
          </a:xfrm>
        </p:spPr>
        <p:txBody>
          <a:bodyPr/>
          <a:lstStyle/>
          <a:p>
            <a:r>
              <a:rPr lang="en-US" sz="3600" smtClean="0"/>
              <a:t>“Translating Three States of Knowledge:  Discovery, Invention &amp; Innovation”</a:t>
            </a:r>
          </a:p>
        </p:txBody>
      </p:sp>
      <p:sp>
        <p:nvSpPr>
          <p:cNvPr id="32770" name="Subtitle 2"/>
          <p:cNvSpPr>
            <a:spLocks noGrp="1"/>
          </p:cNvSpPr>
          <p:nvPr>
            <p:ph type="subTitle" idx="1"/>
          </p:nvPr>
        </p:nvSpPr>
        <p:spPr>
          <a:xfrm>
            <a:off x="533400" y="3276600"/>
            <a:ext cx="8077200" cy="1752600"/>
          </a:xfrm>
        </p:spPr>
        <p:txBody>
          <a:bodyPr/>
          <a:lstStyle/>
          <a:p>
            <a:r>
              <a:rPr lang="en-US" b="0" smtClean="0"/>
              <a:t>Lane &amp; Flagg (2010)  </a:t>
            </a:r>
          </a:p>
          <a:p>
            <a:r>
              <a:rPr lang="en-US" b="0" smtClean="0"/>
              <a:t>Implementation Science</a:t>
            </a:r>
          </a:p>
          <a:p>
            <a:r>
              <a:rPr lang="en-US" sz="2400" smtClean="0">
                <a:hlinkClick r:id="rId2"/>
              </a:rPr>
              <a:t>http://www.implementationscience.com/content/5/1/9</a:t>
            </a:r>
            <a:endParaRPr lang="en-US" sz="2400" smtClean="0"/>
          </a:p>
          <a:p>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685800"/>
            <a:ext cx="8229600" cy="990600"/>
          </a:xfrm>
        </p:spPr>
        <p:txBody>
          <a:bodyPr/>
          <a:lstStyle/>
          <a:p>
            <a:r>
              <a:rPr lang="en-US" sz="3600" smtClean="0"/>
              <a:t>3 Methods = 3 Knowledge States</a:t>
            </a:r>
          </a:p>
        </p:txBody>
      </p:sp>
      <p:sp>
        <p:nvSpPr>
          <p:cNvPr id="7171" name="Content Placeholder 2"/>
          <p:cNvSpPr>
            <a:spLocks noGrp="1"/>
          </p:cNvSpPr>
          <p:nvPr>
            <p:ph idx="1"/>
          </p:nvPr>
        </p:nvSpPr>
        <p:spPr>
          <a:xfrm>
            <a:off x="457200" y="1981200"/>
            <a:ext cx="8229600" cy="3733800"/>
          </a:xfrm>
          <a:solidFill>
            <a:schemeClr val="bg1">
              <a:lumMod val="95000"/>
            </a:schemeClr>
          </a:solidFill>
        </p:spPr>
        <p:txBody>
          <a:bodyPr/>
          <a:lstStyle/>
          <a:p>
            <a:pPr>
              <a:buClr>
                <a:schemeClr val="accent2"/>
              </a:buClr>
              <a:buFont typeface="Wingdings" pitchFamily="2" charset="2"/>
              <a:buChar char="Ø"/>
              <a:defRPr/>
            </a:pPr>
            <a:r>
              <a:rPr lang="en-US" sz="2800" b="0" i="0" u="sng" dirty="0" smtClean="0"/>
              <a:t>Research</a:t>
            </a:r>
            <a:r>
              <a:rPr lang="en-US" sz="2800" b="0" i="0" dirty="0" smtClean="0"/>
              <a:t> methods generate knowledge in </a:t>
            </a:r>
            <a:r>
              <a:rPr lang="en-US" sz="2800" b="0" dirty="0" smtClean="0"/>
              <a:t>gas state</a:t>
            </a:r>
            <a:r>
              <a:rPr lang="en-US" sz="2800" b="0" i="0" dirty="0" smtClean="0"/>
              <a:t> of </a:t>
            </a:r>
            <a:r>
              <a:rPr lang="en-US" sz="2800" i="0" dirty="0" smtClean="0">
                <a:solidFill>
                  <a:srgbClr val="C00000"/>
                </a:solidFill>
              </a:rPr>
              <a:t>Conceptual Discoveries</a:t>
            </a:r>
            <a:r>
              <a:rPr lang="en-US" sz="2800" b="0" i="0" dirty="0" smtClean="0"/>
              <a:t>.</a:t>
            </a:r>
          </a:p>
          <a:p>
            <a:pPr>
              <a:buClr>
                <a:schemeClr val="accent2"/>
              </a:buClr>
              <a:buFont typeface="Wingdings" pitchFamily="2" charset="2"/>
              <a:buChar char="Ø"/>
              <a:defRPr/>
            </a:pPr>
            <a:r>
              <a:rPr lang="en-US" sz="2800" b="0" i="0" u="sng" dirty="0" smtClean="0"/>
              <a:t>Development</a:t>
            </a:r>
            <a:r>
              <a:rPr lang="en-US" sz="2800" b="0" i="0" dirty="0" smtClean="0"/>
              <a:t> methods create knowledge in </a:t>
            </a:r>
            <a:r>
              <a:rPr lang="en-US" sz="2800" b="0" dirty="0" smtClean="0"/>
              <a:t>liquid state</a:t>
            </a:r>
            <a:r>
              <a:rPr lang="en-US" sz="2800" b="0" i="0" dirty="0" smtClean="0"/>
              <a:t> of </a:t>
            </a:r>
            <a:r>
              <a:rPr lang="en-US" sz="2800" i="0" dirty="0" smtClean="0">
                <a:solidFill>
                  <a:srgbClr val="C00000"/>
                </a:solidFill>
              </a:rPr>
              <a:t>Tangible Inventions</a:t>
            </a:r>
            <a:r>
              <a:rPr lang="en-US" sz="2800" b="0" i="0" dirty="0" smtClean="0"/>
              <a:t>.</a:t>
            </a:r>
          </a:p>
          <a:p>
            <a:pPr>
              <a:buClr>
                <a:schemeClr val="accent2"/>
              </a:buClr>
              <a:buFont typeface="Wingdings" pitchFamily="2" charset="2"/>
              <a:buChar char="Ø"/>
              <a:defRPr/>
            </a:pPr>
            <a:r>
              <a:rPr lang="en-US" sz="2800" b="0" i="0" u="sng" dirty="0" smtClean="0"/>
              <a:t>Production</a:t>
            </a:r>
            <a:r>
              <a:rPr lang="en-US" sz="2800" b="0" i="0" dirty="0" smtClean="0"/>
              <a:t> methods formulate knowledge in </a:t>
            </a:r>
            <a:r>
              <a:rPr lang="en-US" sz="2800" b="0" dirty="0" smtClean="0"/>
              <a:t>solid state </a:t>
            </a:r>
            <a:r>
              <a:rPr lang="en-US" sz="2800" b="0" i="0" dirty="0" smtClean="0"/>
              <a:t>of </a:t>
            </a:r>
            <a:r>
              <a:rPr lang="en-US" sz="2800" i="0" dirty="0" smtClean="0">
                <a:solidFill>
                  <a:srgbClr val="C00000"/>
                </a:solidFill>
              </a:rPr>
              <a:t>Market Innovations</a:t>
            </a:r>
            <a:r>
              <a:rPr lang="en-US" sz="2800" b="0" i="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bg/>
                                          </p:spTgt>
                                        </p:tgtEl>
                                        <p:attrNameLst>
                                          <p:attrName>style.visibility</p:attrName>
                                        </p:attrNameLst>
                                      </p:cBhvr>
                                      <p:to>
                                        <p:strVal val="visible"/>
                                      </p:to>
                                    </p:set>
                                    <p:animEffect transition="in" filter="fade">
                                      <p:cBhvr>
                                        <p:cTn id="7" dur="2000"/>
                                        <p:tgtEl>
                                          <p:spTgt spid="7171">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fade">
                                      <p:cBhvr>
                                        <p:cTn id="12" dur="2000"/>
                                        <p:tgtEl>
                                          <p:spTgt spid="71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Effect transition="in" filter="fade">
                                      <p:cBhvr>
                                        <p:cTn id="17" dur="2000"/>
                                        <p:tgtEl>
                                          <p:spTgt spid="717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1">
                                            <p:txEl>
                                              <p:pRg st="2" end="2"/>
                                            </p:txEl>
                                          </p:spTgt>
                                        </p:tgtEl>
                                        <p:attrNameLst>
                                          <p:attrName>style.visibility</p:attrName>
                                        </p:attrNameLst>
                                      </p:cBhvr>
                                      <p:to>
                                        <p:strVal val="visible"/>
                                      </p:to>
                                    </p:set>
                                    <p:animEffect transition="in" filter="fade">
                                      <p:cBhvr>
                                        <p:cTn id="22" dur="20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2398</Words>
  <Application>Microsoft Office PowerPoint</Application>
  <PresentationFormat>On-screen Show (4:3)</PresentationFormat>
  <Paragraphs>213</Paragraphs>
  <Slides>29</Slides>
  <Notes>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5" baseType="lpstr">
      <vt:lpstr>ＭＳ Ｐゴシック</vt:lpstr>
      <vt:lpstr>Arial</vt:lpstr>
      <vt:lpstr>Calibri</vt:lpstr>
      <vt:lpstr>Wingdings</vt:lpstr>
      <vt:lpstr>Default Design</vt:lpstr>
      <vt:lpstr>Acrobat Document</vt:lpstr>
      <vt:lpstr>From Theory to Practice:  Operationalizing Knowledge Translation for Successful AT Commercialization</vt:lpstr>
      <vt:lpstr>Outline</vt:lpstr>
      <vt:lpstr> What is Knowledge Translation?  </vt:lpstr>
      <vt:lpstr> KTA Model – CIHR </vt:lpstr>
      <vt:lpstr>Analogies between KT and TT</vt:lpstr>
      <vt:lpstr> Successive Trends</vt:lpstr>
      <vt:lpstr>Convergence of Science &amp; Industry:</vt:lpstr>
      <vt:lpstr>“Translating Three States of Knowledge:  Discovery, Invention &amp; Innovation”</vt:lpstr>
      <vt:lpstr>3 Methods = 3 Knowledge States</vt:lpstr>
      <vt:lpstr>1) Discovery State of Knowledge</vt:lpstr>
      <vt:lpstr>2) Invention State of Knowledge</vt:lpstr>
      <vt:lpstr>3) Innovation State of Knowledge</vt:lpstr>
      <vt:lpstr>Delivering Solutions to Problems involves progress across three Knowledge States</vt:lpstr>
      <vt:lpstr>Need to Knowledge (NtK) Model http://kt4tt.buffalo.edu/knowledgebase/model.php</vt:lpstr>
      <vt:lpstr>Elements of NtK Model</vt:lpstr>
      <vt:lpstr>NtK Model</vt:lpstr>
      <vt:lpstr>Game board version of NtK Model</vt:lpstr>
      <vt:lpstr>webpage</vt:lpstr>
      <vt:lpstr>Discovery Creation</vt:lpstr>
      <vt:lpstr>Discovery Outputs.</vt:lpstr>
      <vt:lpstr>Invention creation.</vt:lpstr>
      <vt:lpstr>Invention outputs.</vt:lpstr>
      <vt:lpstr>Innovation Creation.</vt:lpstr>
      <vt:lpstr>Innovation Outputs.</vt:lpstr>
      <vt:lpstr>Review three key points</vt:lpstr>
      <vt:lpstr>KT Resources</vt:lpstr>
      <vt:lpstr>KT Resources</vt:lpstr>
      <vt:lpstr>KT Resources</vt:lpstr>
      <vt:lpstr>ACKNOWLEDGEMENT This is a presentation of the Center on Knowledge Translation for Technology Transfer, which is funded by the National Institute on Disability and Rehabilitation Research, U.S. Department of Education under grant #H133A080050.   </vt:lpstr>
    </vt:vector>
  </TitlesOfParts>
  <Company>University at Buffalo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Theoretical Discussions: Operationalizing Knowledge Translation for Successful AT Commercialization</dc:title>
  <dc:creator>jlflagg</dc:creator>
  <cp:lastModifiedBy>lyarnes</cp:lastModifiedBy>
  <cp:revision>27</cp:revision>
  <dcterms:created xsi:type="dcterms:W3CDTF">2010-10-04T17:19:56Z</dcterms:created>
  <dcterms:modified xsi:type="dcterms:W3CDTF">2018-04-30T17:13:42Z</dcterms:modified>
</cp:coreProperties>
</file>