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7" r:id="rId2"/>
    <p:sldId id="667" r:id="rId3"/>
    <p:sldId id="678" r:id="rId4"/>
    <p:sldId id="680" r:id="rId5"/>
    <p:sldId id="682" r:id="rId6"/>
    <p:sldId id="679" r:id="rId7"/>
    <p:sldId id="674" r:id="rId8"/>
    <p:sldId id="670" r:id="rId9"/>
    <p:sldId id="675" r:id="rId10"/>
    <p:sldId id="681" r:id="rId11"/>
    <p:sldId id="676" r:id="rId12"/>
    <p:sldId id="427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3" autoAdjust="0"/>
    <p:restoredTop sz="97792" autoAdjust="0"/>
  </p:normalViewPr>
  <p:slideViewPr>
    <p:cSldViewPr>
      <p:cViewPr>
        <p:scale>
          <a:sx n="100" d="100"/>
          <a:sy n="100" d="100"/>
        </p:scale>
        <p:origin x="168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200"/>
            </a:lvl1pPr>
          </a:lstStyle>
          <a:p>
            <a:fld id="{C3D9057C-920D-7D43-97CD-F1F1C55AA8A3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200"/>
            </a:lvl1pPr>
          </a:lstStyle>
          <a:p>
            <a:fld id="{9DC8AE2A-6A7C-1A4F-8CB5-DCE9E2AD3F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6724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200"/>
            </a:lvl1pPr>
          </a:lstStyle>
          <a:p>
            <a:fld id="{B65E52B4-920F-4B8F-9C45-A5D4B82778AA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5" rIns="93170" bIns="4658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0" tIns="46585" rIns="93170" bIns="4658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200"/>
            </a:lvl1pPr>
          </a:lstStyle>
          <a:p>
            <a:fld id="{2041ACC6-FECB-4CCD-9158-4A95CF894A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4257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46A8B52-B906-4F6F-9252-2BFBE7DC95CC}" type="slidenum">
              <a:rPr 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778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D1EE9-0D43-47E8-9223-B271712A18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8AC0D-D91A-40BC-A4C6-6B1E9D0B7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AB1B5-DA1C-48FE-8CF1-119D71807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2FC86-8EBD-4FA4-B8E0-EAEB7040C0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7D7C6-0E23-4EA6-BFFB-C73778FD26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3B434-01AE-4249-A135-664B00F5D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C318F-E589-4CBA-8DDE-14648B3B1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EC0E4-9C25-4B41-AE83-0ABC0AE94B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A9E7C-CB4D-41D1-B643-9D7644273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78ECF-FE31-4C47-BF4B-D49A18CE9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1D52F-0F9D-4AB2-AE23-A6E1A37985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ACC07-8F96-4ACF-8C7D-95E6A355C0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038ED-FB34-4E84-94C1-80FD39DECC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KT4TT logo med.jp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81000" y="38100"/>
            <a:ext cx="129540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t4tt.buffalo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kt4tt.buffalo.edu/knowledgebase/model.ph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plementationscience.com/content/7/1/44" TargetMode="External"/><Relationship Id="rId2" Type="http://schemas.openxmlformats.org/officeDocument/2006/relationships/hyperlink" Target="http://www.implementationscience.com/content/5/1/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mplementationscience.com/content/8/1/21" TargetMode="External"/><Relationship Id="rId4" Type="http://schemas.openxmlformats.org/officeDocument/2006/relationships/hyperlink" Target="http://iospress.metapress.com/content/f384n4gp042732gx/fulltext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90600"/>
            <a:ext cx="8382000" cy="2667000"/>
          </a:xfrm>
        </p:spPr>
        <p:txBody>
          <a:bodyPr/>
          <a:lstStyle/>
          <a:p>
            <a:pPr eaLnBrk="1" hangingPunct="1"/>
            <a:r>
              <a:rPr lang="en-US" sz="3200" b="0" dirty="0" smtClean="0"/>
              <a:t>Tools for Technical, Business &amp; Consumer Analysis in AT Product Development:</a:t>
            </a:r>
            <a:br>
              <a:rPr lang="en-US" sz="3200" b="0" dirty="0" smtClean="0"/>
            </a:br>
            <a:r>
              <a:rPr lang="en-US" sz="2800" b="0" dirty="0" smtClean="0"/>
              <a:t>Expanding the Need to Knowledge Model</a:t>
            </a:r>
            <a:br>
              <a:rPr lang="en-US" sz="2800" b="0" dirty="0" smtClean="0"/>
            </a:br>
            <a:endParaRPr lang="en-US" sz="2800" b="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33800"/>
            <a:ext cx="8229600" cy="1447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400" b="0" i="0" dirty="0" smtClean="0"/>
              <a:t>Joseph P. Lane, Center on KT4TT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 University at Buffalo (SUNY), USA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>
                <a:hlinkClick r:id="rId3"/>
              </a:rPr>
              <a:t>www.kt4tt.buffalo.edu</a:t>
            </a:r>
            <a:endParaRPr lang="en-US" sz="2400" b="0" i="0" dirty="0" smtClean="0"/>
          </a:p>
          <a:p>
            <a:pPr algn="ctr" eaLnBrk="1" hangingPunct="1">
              <a:buFontTx/>
              <a:buNone/>
            </a:pPr>
            <a:endParaRPr lang="en-US" sz="2400" b="0" i="0" dirty="0" smtClean="0"/>
          </a:p>
          <a:p>
            <a:pPr algn="ctr" eaLnBrk="1" hangingPunct="1">
              <a:buFontTx/>
              <a:buNone/>
            </a:pPr>
            <a:endParaRPr lang="en-US" sz="20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i="0" dirty="0" smtClean="0"/>
              <a:t>Go to tools for Technical, Marketing </a:t>
            </a:r>
          </a:p>
          <a:p>
            <a:pPr algn="ctr">
              <a:buNone/>
            </a:pPr>
            <a:r>
              <a:rPr lang="en-US" i="0" dirty="0" smtClean="0"/>
              <a:t>and Customer Analyses</a:t>
            </a:r>
          </a:p>
          <a:p>
            <a:pPr algn="ctr">
              <a:buNone/>
            </a:pPr>
            <a:endParaRPr lang="en-US" i="0" dirty="0" smtClean="0"/>
          </a:p>
          <a:p>
            <a:pPr algn="ctr">
              <a:buNone/>
            </a:pPr>
            <a:endParaRPr lang="en-US" i="0" dirty="0" smtClean="0"/>
          </a:p>
          <a:p>
            <a:pPr algn="ctr">
              <a:buNone/>
            </a:pPr>
            <a:r>
              <a:rPr lang="en-US" sz="2400" i="0" dirty="0" smtClean="0">
                <a:hlinkClick r:id="rId2"/>
              </a:rPr>
              <a:t>http://kt4tt.buffalo.edu/knowledgebase/model.php</a:t>
            </a:r>
            <a:endParaRPr lang="en-US" sz="2400" b="0" i="0" dirty="0" smtClean="0"/>
          </a:p>
          <a:p>
            <a:pPr algn="ctr">
              <a:buNone/>
            </a:pPr>
            <a:endParaRPr lang="en-US" i="0" dirty="0"/>
          </a:p>
        </p:txBody>
      </p:sp>
      <p:pic>
        <p:nvPicPr>
          <p:cNvPr id="4" name="Picture 3" descr="Toolbox.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2971800"/>
            <a:ext cx="1371600" cy="1371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NtK</a:t>
            </a:r>
            <a:r>
              <a:rPr lang="en-US" dirty="0" smtClean="0"/>
              <a:t> Model’s Toolbox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3600" dirty="0" err="1" smtClean="0"/>
              <a:t>NtK</a:t>
            </a:r>
            <a:r>
              <a:rPr lang="en-US" sz="3600" dirty="0" smtClean="0"/>
              <a:t> Model Publications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58200" cy="5059363"/>
          </a:xfrm>
        </p:spPr>
        <p:txBody>
          <a:bodyPr/>
          <a:lstStyle/>
          <a:p>
            <a:pPr lvl="0"/>
            <a:r>
              <a:rPr lang="en-US" sz="1800" b="0" i="0" dirty="0" smtClean="0"/>
              <a:t>Lane, J &amp; Flagg, J.  (2010) “Translating 3 States of Knowledge:  Discovery, Invention &amp; Innovation.”  </a:t>
            </a:r>
            <a:r>
              <a:rPr lang="en-US" sz="1800" b="0" dirty="0" smtClean="0"/>
              <a:t>Implementation Science</a:t>
            </a:r>
            <a:r>
              <a:rPr lang="en-US" sz="1800" b="0" i="0" dirty="0" smtClean="0"/>
              <a:t>, 5, 1, 9.  </a:t>
            </a:r>
            <a:r>
              <a:rPr lang="en-US" sz="1800" b="0" i="0" u="sng" dirty="0" smtClean="0">
                <a:hlinkClick r:id="rId2"/>
              </a:rPr>
              <a:t>http://www.implementationscience.com/content/5/1/9</a:t>
            </a:r>
            <a:endParaRPr lang="en-US" sz="1800" b="0" i="0" dirty="0" smtClean="0"/>
          </a:p>
          <a:p>
            <a:pPr lvl="0"/>
            <a:r>
              <a:rPr lang="en-US" sz="1800" b="0" i="0" dirty="0" smtClean="0"/>
              <a:t>Stone, V. &amp; Lane J (2012).  “Modeling the Technology Innovation Process: How the implementation of science, engineering and industry methods combine to generate beneficial socio-economic impacts.”  </a:t>
            </a:r>
            <a:r>
              <a:rPr lang="en-US" sz="1800" b="0" dirty="0" smtClean="0"/>
              <a:t>Implementation Science</a:t>
            </a:r>
            <a:r>
              <a:rPr lang="en-US" sz="1800" b="0" i="0" dirty="0" smtClean="0"/>
              <a:t>, 7, 1, 44. </a:t>
            </a:r>
            <a:r>
              <a:rPr lang="en-US" sz="1800" b="0" i="0" u="sng" dirty="0" smtClean="0">
                <a:hlinkClick r:id="rId3"/>
              </a:rPr>
              <a:t>http://www.implementationscience.com/content/7/1/44</a:t>
            </a:r>
            <a:r>
              <a:rPr lang="en-US" sz="1800" b="0" i="0" dirty="0" smtClean="0"/>
              <a:t>.</a:t>
            </a:r>
          </a:p>
          <a:p>
            <a:pPr lvl="0"/>
            <a:r>
              <a:rPr lang="en-US" sz="1800" b="0" i="0" dirty="0" smtClean="0"/>
              <a:t>Lane, JP (2012).  The Need to Knowledge Model:  An operational framework for knowledge translation and technology transfer. </a:t>
            </a:r>
            <a:r>
              <a:rPr lang="en-US" sz="1800" b="0" dirty="0" smtClean="0"/>
              <a:t>Technology and Disability</a:t>
            </a:r>
            <a:r>
              <a:rPr lang="en-US" sz="1800" b="0" i="0" dirty="0" smtClean="0"/>
              <a:t>, 24,187–192. </a:t>
            </a:r>
            <a:r>
              <a:rPr lang="en-US" sz="1800" b="0" i="0" u="sng" dirty="0" smtClean="0">
                <a:hlinkClick r:id="rId4"/>
              </a:rPr>
              <a:t>http://iospress.metapress.com/content/f384n4gp042732gx/fulltext.html</a:t>
            </a:r>
            <a:endParaRPr lang="en-US" sz="1800" b="0" i="0" dirty="0" smtClean="0"/>
          </a:p>
          <a:p>
            <a:pPr lvl="0"/>
            <a:r>
              <a:rPr lang="en-US" sz="1800" b="0" i="0" dirty="0" smtClean="0"/>
              <a:t>Flagg, J, Lane, J., &amp; Lockett M.  (2013) “Need to Knowledge (</a:t>
            </a:r>
            <a:r>
              <a:rPr lang="en-US" sz="1800" b="0" i="0" dirty="0" err="1" smtClean="0"/>
              <a:t>NtK</a:t>
            </a:r>
            <a:r>
              <a:rPr lang="en-US" sz="1800" b="0" i="0" dirty="0" smtClean="0"/>
              <a:t>) Model:  An Evidence-based Framework for Generating Technology-based Innovations.”  Implementation Science, 8, 21, </a:t>
            </a:r>
            <a:r>
              <a:rPr lang="en-US" sz="1800" b="0" i="0" u="sng" dirty="0" smtClean="0">
                <a:hlinkClick r:id="rId5"/>
              </a:rPr>
              <a:t>http://www.implementationscience.com/content/8/1/21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People using assistive devices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819400"/>
            <a:ext cx="8229600" cy="1981200"/>
          </a:xfrm>
        </p:spPr>
      </p:pic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762000" y="4953000"/>
            <a:ext cx="7620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>
                <a:latin typeface="Calibri" pitchFamily="34" charset="0"/>
              </a:rPr>
              <a:t>The opinions contained in this presentation are those of the </a:t>
            </a:r>
            <a:r>
              <a:rPr lang="en-US" sz="2400" dirty="0" smtClean="0">
                <a:latin typeface="Calibri" pitchFamily="34" charset="0"/>
              </a:rPr>
              <a:t>grantee and </a:t>
            </a:r>
            <a:r>
              <a:rPr lang="en-US" sz="2400" dirty="0">
                <a:latin typeface="Calibri" pitchFamily="34" charset="0"/>
              </a:rPr>
              <a:t>do not necessarily reflect those of the </a:t>
            </a:r>
          </a:p>
          <a:p>
            <a:pPr algn="ctr"/>
            <a:r>
              <a:rPr lang="en-US" sz="2400" dirty="0">
                <a:latin typeface="Calibri" pitchFamily="34" charset="0"/>
              </a:rPr>
              <a:t>U.S. Department of Education.</a:t>
            </a:r>
          </a:p>
        </p:txBody>
      </p:sp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981200"/>
          </a:xfrm>
        </p:spPr>
        <p:txBody>
          <a:bodyPr/>
          <a:lstStyle/>
          <a:p>
            <a:r>
              <a:rPr lang="en-US" sz="2800" dirty="0" smtClean="0">
                <a:latin typeface="Calibri" pitchFamily="34" charset="0"/>
              </a:rPr>
              <a:t>ACKNOWLEDGEMENT</a:t>
            </a:r>
            <a:r>
              <a:rPr lang="en-US" sz="2400" b="0" dirty="0" smtClean="0">
                <a:latin typeface="Calibri" pitchFamily="34" charset="0"/>
              </a:rPr>
              <a:t/>
            </a:r>
            <a:br>
              <a:rPr lang="en-US" sz="2400" b="0" dirty="0" smtClean="0">
                <a:latin typeface="Calibri" pitchFamily="34" charset="0"/>
              </a:rPr>
            </a:br>
            <a:r>
              <a:rPr lang="en-US" sz="2400" b="0" dirty="0" smtClean="0">
                <a:latin typeface="Calibri" pitchFamily="34" charset="0"/>
              </a:rPr>
              <a:t>This is a presentation of the Center on Knowledge Translation for Technology Transfer, which is funded by the </a:t>
            </a:r>
            <a:r>
              <a:rPr lang="en-US" sz="2400" b="0" dirty="0" smtClean="0">
                <a:solidFill>
                  <a:srgbClr val="0066FF"/>
                </a:solidFill>
                <a:latin typeface="Calibri" pitchFamily="34" charset="0"/>
              </a:rPr>
              <a:t>National Institute on Disability and Rehabilitation Research,</a:t>
            </a:r>
            <a:r>
              <a:rPr lang="en-US" sz="2400" b="0" dirty="0" smtClean="0">
                <a:latin typeface="Calibri" pitchFamily="34" charset="0"/>
              </a:rPr>
              <a:t> U.S. Department of Education, under grant #H133A080050.  </a:t>
            </a:r>
            <a:r>
              <a:rPr lang="en-US" b="0" dirty="0" smtClean="0">
                <a:latin typeface="Calibri" pitchFamily="34" charset="0"/>
              </a:rPr>
              <a:t/>
            </a:r>
            <a:br>
              <a:rPr lang="en-US" b="0" dirty="0" smtClean="0">
                <a:latin typeface="Calibri" pitchFamily="34" charset="0"/>
              </a:rPr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906963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US" sz="2400" dirty="0" smtClean="0"/>
              <a:t>Orientation</a:t>
            </a:r>
            <a:r>
              <a:rPr lang="en-US" sz="2400" b="0" i="0" dirty="0" smtClean="0"/>
              <a:t> – Actors in innovation process “need to know”:  Problem/Solution; Methods/Outputs; Stakeholder’s roles;  Goal in context of technology for socio-economic impacts. </a:t>
            </a:r>
          </a:p>
          <a:p>
            <a:pPr>
              <a:buClr>
                <a:schemeClr val="accent2"/>
              </a:buClr>
            </a:pPr>
            <a:r>
              <a:rPr lang="en-US" sz="2400" dirty="0" smtClean="0"/>
              <a:t>Integration</a:t>
            </a:r>
            <a:r>
              <a:rPr lang="en-US" sz="2400" b="0" i="0" dirty="0" smtClean="0"/>
              <a:t> – Product Development Managers Association (PDMA) New Product Development practices (implementation); Canadian Institutes of Health Research (CIHR) Knowledge to Action Model (communication).</a:t>
            </a:r>
          </a:p>
          <a:p>
            <a:pPr>
              <a:buClr>
                <a:schemeClr val="accent2"/>
              </a:buClr>
            </a:pPr>
            <a:r>
              <a:rPr lang="en-US" sz="2400" dirty="0" smtClean="0"/>
              <a:t>Validation</a:t>
            </a:r>
            <a:r>
              <a:rPr lang="en-US" sz="2400" b="0" i="0" dirty="0" smtClean="0"/>
              <a:t> – Stage-Gate structure populated with supporting evidence (1,000+) excerpts drawn from a scoping review of relevant academic and industry literature       published since 1985. </a:t>
            </a:r>
          </a:p>
          <a:p>
            <a:endParaRPr lang="en-US" sz="2400" dirty="0"/>
          </a:p>
        </p:txBody>
      </p:sp>
      <p:pic>
        <p:nvPicPr>
          <p:cNvPr id="4" name="Picture 3" descr="Magnyfing glass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5638800"/>
            <a:ext cx="4572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Need to Knowledge (</a:t>
            </a:r>
            <a:r>
              <a:rPr lang="en-US" sz="3200" dirty="0" err="1" smtClean="0"/>
              <a:t>NtK</a:t>
            </a:r>
            <a:r>
              <a:rPr lang="en-US" sz="3200" dirty="0" smtClean="0"/>
              <a:t>) Model 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NtK</a:t>
            </a:r>
            <a:r>
              <a:rPr lang="en-US" sz="3600" dirty="0" smtClean="0"/>
              <a:t> Model Utility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754563"/>
          </a:xfrm>
        </p:spPr>
        <p:txBody>
          <a:bodyPr/>
          <a:lstStyle/>
          <a:p>
            <a:r>
              <a:rPr lang="en-US" sz="2800" b="0" i="0" dirty="0" smtClean="0"/>
              <a:t>Clarifies processes and mechanisms underlying technology-based Innovation, by integrating academic &amp; industry literature.</a:t>
            </a:r>
          </a:p>
          <a:p>
            <a:r>
              <a:rPr lang="en-US" sz="2800" b="0" i="0" dirty="0" smtClean="0"/>
              <a:t>Establishes linkages between three distinct methods and their respective knowledge outputs for implementation/communication.</a:t>
            </a:r>
          </a:p>
          <a:p>
            <a:r>
              <a:rPr lang="en-US" sz="2800" b="0" i="0" dirty="0" smtClean="0"/>
              <a:t>Offers structure to sponsors &amp; grantees for program/project planning, implementation, monitoring and evaluation. </a:t>
            </a:r>
            <a:endParaRPr lang="en-US" sz="2800" b="0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sz="2800" b="0" i="0" dirty="0" err="1" smtClean="0"/>
              <a:t>NtK</a:t>
            </a:r>
            <a:r>
              <a:rPr lang="en-US" sz="2800" b="0" i="0" dirty="0" smtClean="0"/>
              <a:t> Steps call for various types of analyses across all three Phases (R, D &amp;P) and in all nine Stages, while Grantees are typically familiar with only a sub-set of them.</a:t>
            </a:r>
          </a:p>
          <a:p>
            <a:r>
              <a:rPr lang="en-US" sz="2800" b="0" i="0" dirty="0" smtClean="0"/>
              <a:t>Technical, Market and Customer analyses address three different yet equally critical issues for technological innovation so they must be planned and conducted.</a:t>
            </a:r>
          </a:p>
          <a:p>
            <a:r>
              <a:rPr lang="en-US" sz="2800" b="0" i="0" dirty="0" smtClean="0"/>
              <a:t>Time to supplement “what to do” Literature with “how to do” Tools       .</a:t>
            </a:r>
          </a:p>
        </p:txBody>
      </p:sp>
      <p:pic>
        <p:nvPicPr>
          <p:cNvPr id="4" name="Picture 3" descr="Toolbox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33800" y="5791200"/>
            <a:ext cx="609486" cy="6094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1401762"/>
          </a:xfrm>
        </p:spPr>
        <p:txBody>
          <a:bodyPr/>
          <a:lstStyle/>
          <a:p>
            <a:r>
              <a:rPr lang="en-US" sz="3200" dirty="0" smtClean="0"/>
              <a:t>Users requested more details on </a:t>
            </a:r>
            <a:br>
              <a:rPr lang="en-US" sz="3200" dirty="0" smtClean="0"/>
            </a:br>
            <a:r>
              <a:rPr lang="en-US" sz="3200" dirty="0" smtClean="0"/>
              <a:t>Technical &amp; Business Analyses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Ireland/USA Partnership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b="0" i="0" dirty="0" smtClean="0"/>
              <a:t>Dr. James Condron – Biomedical Engineer, Dublin Institutes of Technology.</a:t>
            </a:r>
          </a:p>
          <a:p>
            <a:r>
              <a:rPr lang="en-US" b="0" i="0" dirty="0" smtClean="0"/>
              <a:t>Professor Eugene Coyle, School of Engineering, DIT.</a:t>
            </a:r>
          </a:p>
          <a:p>
            <a:r>
              <a:rPr lang="en-US" b="0" i="0" dirty="0" smtClean="0"/>
              <a:t>Dr. Gerald Craddock &amp; James Hubbard, National Disability Association, Ireland.</a:t>
            </a:r>
          </a:p>
          <a:p>
            <a:r>
              <a:rPr lang="en-US" b="0" i="0" dirty="0" smtClean="0"/>
              <a:t>Jennifer Flagg &amp; Michelle Lockett, University at Buffalo, USA.</a:t>
            </a:r>
            <a:endParaRPr lang="en-US" b="0" i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3200" dirty="0" smtClean="0"/>
              <a:t>Five Competency Categories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059363"/>
          </a:xfrm>
        </p:spPr>
        <p:txBody>
          <a:bodyPr/>
          <a:lstStyle/>
          <a:p>
            <a:pPr lvl="0"/>
            <a:r>
              <a:rPr lang="en-US" sz="2000" b="0" i="0" u="sng" dirty="0" smtClean="0"/>
              <a:t>Electrical/electronic engineering tools:</a:t>
            </a:r>
            <a:r>
              <a:rPr lang="en-US" sz="2000" b="0" i="0" dirty="0" smtClean="0"/>
              <a:t> measurement systems, design and testing systems and mass manufacturing tools.</a:t>
            </a:r>
          </a:p>
          <a:p>
            <a:pPr lvl="0"/>
            <a:r>
              <a:rPr lang="en-US" sz="2000" b="0" i="0" u="sng" dirty="0" smtClean="0"/>
              <a:t>Material science tools:</a:t>
            </a:r>
            <a:r>
              <a:rPr lang="en-US" sz="2000" b="0" i="0" dirty="0" smtClean="0"/>
              <a:t> required to make the choice for a particular manufacturing material or to examine the characteristics of a potential material.</a:t>
            </a:r>
          </a:p>
          <a:p>
            <a:pPr lvl="0"/>
            <a:r>
              <a:rPr lang="en-US" sz="2000" b="0" i="0" u="sng" dirty="0" smtClean="0"/>
              <a:t>Mechanical engineering tools:</a:t>
            </a:r>
            <a:r>
              <a:rPr lang="en-US" sz="2000" b="0" i="0" dirty="0" smtClean="0"/>
              <a:t> encompasses the generation and application of heat and mechanical power and the design, production, and use of machines and tools.</a:t>
            </a:r>
          </a:p>
          <a:p>
            <a:pPr lvl="0"/>
            <a:r>
              <a:rPr lang="en-US" sz="2000" b="0" i="0" u="sng" dirty="0" smtClean="0"/>
              <a:t>Business tools:</a:t>
            </a:r>
            <a:r>
              <a:rPr lang="en-US" sz="2000" b="0" i="0" dirty="0" smtClean="0"/>
              <a:t> such as quantifying customer requirements, benchmarking, marketing tools, business feasibility, process improvement and return on investment.</a:t>
            </a:r>
          </a:p>
          <a:p>
            <a:r>
              <a:rPr lang="en-US" sz="2000" b="0" i="0" u="sng" dirty="0" smtClean="0"/>
              <a:t>Inclusive/Universal Design tools: </a:t>
            </a:r>
            <a:r>
              <a:rPr lang="en-US" sz="2000" b="0" i="0" dirty="0" smtClean="0"/>
              <a:t>to ensure that the widest possible audience will be considered in the design process, regardless of age, size, ability or disability.</a:t>
            </a:r>
          </a:p>
          <a:p>
            <a:pPr lvl="0"/>
            <a:endParaRPr lang="en-US" sz="2000" b="0" i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200" dirty="0" smtClean="0"/>
              <a:t>Type/Range of Tools</a:t>
            </a:r>
            <a:endParaRPr lang="en-US" sz="3200" dirty="0"/>
          </a:p>
        </p:txBody>
      </p:sp>
      <p:pic>
        <p:nvPicPr>
          <p:cNvPr id="3074" name="Picture 2" descr="Table with tools in five categories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990600"/>
            <a:ext cx="7924800" cy="5135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ols in the NtK Model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2576" y="1143000"/>
            <a:ext cx="7418847" cy="498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944562"/>
          </a:xfrm>
        </p:spPr>
        <p:txBody>
          <a:bodyPr/>
          <a:lstStyle/>
          <a:p>
            <a:r>
              <a:rPr lang="en-US" sz="3200" dirty="0" smtClean="0"/>
              <a:t>Distribution of 79 Tools by Group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304800"/>
          </a:xfrm>
        </p:spPr>
        <p:txBody>
          <a:bodyPr/>
          <a:lstStyle/>
          <a:p>
            <a:r>
              <a:rPr lang="en-US" sz="3200" dirty="0" smtClean="0"/>
              <a:t>Screen Image of Tool Summary</a:t>
            </a:r>
            <a:endParaRPr lang="en-US" sz="3200" dirty="0"/>
          </a:p>
        </p:txBody>
      </p:sp>
      <p:pic>
        <p:nvPicPr>
          <p:cNvPr id="4098" name="Picture 2" descr="Six Sigma web page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914400"/>
            <a:ext cx="7062284" cy="5268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14381</TotalTime>
  <Words>643</Words>
  <Application>Microsoft Office PowerPoint</Application>
  <PresentationFormat>On-screen Show (4:3)</PresentationFormat>
  <Paragraphs>45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Default Design</vt:lpstr>
      <vt:lpstr>Tools for Technical, Business &amp; Consumer Analysis in AT Product Development: Expanding the Need to Knowledge Model </vt:lpstr>
      <vt:lpstr>Need to Knowledge (NtK) Model </vt:lpstr>
      <vt:lpstr>NtK Model Utility</vt:lpstr>
      <vt:lpstr>Users requested more details on  Technical &amp; Business Analyses </vt:lpstr>
      <vt:lpstr>Ireland/USA Partnership</vt:lpstr>
      <vt:lpstr>Five Competency Categories</vt:lpstr>
      <vt:lpstr>Type/Range of Tools</vt:lpstr>
      <vt:lpstr>Distribution of 79 Tools by Group</vt:lpstr>
      <vt:lpstr>Screen Image of Tool Summary</vt:lpstr>
      <vt:lpstr>NtK Model’s Toolbox</vt:lpstr>
      <vt:lpstr>NtK Model Publications</vt:lpstr>
      <vt:lpstr>ACKNOWLEDGEMENT This is a presentation of the Center on Knowledge Translation for Technology Transfer, which is funded by the National Institute on Disability and Rehabilitation Research, U.S. Department of Education, under grant #H133A080050.   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Theoretical Discussions: Operationalizing Knowledge Translation for Successful AT Commercialization</dc:title>
  <dc:creator>jlflagg</dc:creator>
  <cp:lastModifiedBy>lyarnes</cp:lastModifiedBy>
  <cp:revision>468</cp:revision>
  <cp:lastPrinted>2011-02-24T17:27:05Z</cp:lastPrinted>
  <dcterms:created xsi:type="dcterms:W3CDTF">2011-02-28T18:02:26Z</dcterms:created>
  <dcterms:modified xsi:type="dcterms:W3CDTF">2018-04-25T15:42:17Z</dcterms:modified>
</cp:coreProperties>
</file>