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handoutMasterIdLst>
    <p:handoutMasterId r:id="rId37"/>
  </p:handoutMasterIdLst>
  <p:sldIdLst>
    <p:sldId id="257" r:id="rId2"/>
    <p:sldId id="259" r:id="rId3"/>
    <p:sldId id="260" r:id="rId4"/>
    <p:sldId id="262" r:id="rId5"/>
    <p:sldId id="263" r:id="rId6"/>
    <p:sldId id="265" r:id="rId7"/>
    <p:sldId id="267" r:id="rId8"/>
    <p:sldId id="268" r:id="rId9"/>
    <p:sldId id="264" r:id="rId10"/>
    <p:sldId id="290" r:id="rId11"/>
    <p:sldId id="269" r:id="rId12"/>
    <p:sldId id="270" r:id="rId13"/>
    <p:sldId id="271" r:id="rId14"/>
    <p:sldId id="272" r:id="rId15"/>
    <p:sldId id="273" r:id="rId16"/>
    <p:sldId id="292" r:id="rId17"/>
    <p:sldId id="296" r:id="rId18"/>
    <p:sldId id="298" r:id="rId19"/>
    <p:sldId id="297" r:id="rId20"/>
    <p:sldId id="293" r:id="rId21"/>
    <p:sldId id="275" r:id="rId22"/>
    <p:sldId id="276" r:id="rId23"/>
    <p:sldId id="277" r:id="rId24"/>
    <p:sldId id="291" r:id="rId25"/>
    <p:sldId id="295" r:id="rId26"/>
    <p:sldId id="280" r:id="rId27"/>
    <p:sldId id="281" r:id="rId28"/>
    <p:sldId id="282" r:id="rId29"/>
    <p:sldId id="283" r:id="rId30"/>
    <p:sldId id="284" r:id="rId31"/>
    <p:sldId id="285" r:id="rId32"/>
    <p:sldId id="286" r:id="rId33"/>
    <p:sldId id="287" r:id="rId34"/>
    <p:sldId id="278" r:id="rId35"/>
  </p:sldIdLst>
  <p:sldSz cx="9144000" cy="6858000" type="screen4x3"/>
  <p:notesSz cx="6934200" cy="9220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71" autoAdjust="0"/>
  </p:normalViewPr>
  <p:slideViewPr>
    <p:cSldViewPr>
      <p:cViewPr varScale="1">
        <p:scale>
          <a:sx n="84" d="100"/>
          <a:sy n="84" d="100"/>
        </p:scale>
        <p:origin x="102" y="588"/>
      </p:cViewPr>
      <p:guideLst>
        <p:guide orient="horz" pos="2160"/>
        <p:guide pos="2880"/>
      </p:guideLst>
    </p:cSldViewPr>
  </p:slideViewPr>
  <p:outlineViewPr>
    <p:cViewPr>
      <p:scale>
        <a:sx n="33" d="100"/>
        <a:sy n="33" d="100"/>
      </p:scale>
      <p:origin x="0" y="231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0375"/>
          </a:xfrm>
          <a:prstGeom prst="rect">
            <a:avLst/>
          </a:prstGeom>
        </p:spPr>
        <p:txBody>
          <a:bodyPr vert="horz" lIns="92309" tIns="46154" rIns="92309" bIns="46154" rtlCol="0"/>
          <a:lstStyle>
            <a:lvl1pPr algn="l">
              <a:defRPr sz="1200"/>
            </a:lvl1pPr>
          </a:lstStyle>
          <a:p>
            <a:pPr>
              <a:defRPr/>
            </a:pPr>
            <a:endParaRPr lang="en-US"/>
          </a:p>
        </p:txBody>
      </p:sp>
      <p:sp>
        <p:nvSpPr>
          <p:cNvPr id="3" name="Date Placeholder 2"/>
          <p:cNvSpPr>
            <a:spLocks noGrp="1"/>
          </p:cNvSpPr>
          <p:nvPr>
            <p:ph type="dt" sz="quarter" idx="1"/>
          </p:nvPr>
        </p:nvSpPr>
        <p:spPr>
          <a:xfrm>
            <a:off x="3927475" y="0"/>
            <a:ext cx="3005138" cy="460375"/>
          </a:xfrm>
          <a:prstGeom prst="rect">
            <a:avLst/>
          </a:prstGeom>
        </p:spPr>
        <p:txBody>
          <a:bodyPr vert="horz" lIns="92309" tIns="46154" rIns="92309" bIns="46154" rtlCol="0"/>
          <a:lstStyle>
            <a:lvl1pPr algn="r">
              <a:defRPr sz="1200"/>
            </a:lvl1pPr>
          </a:lstStyle>
          <a:p>
            <a:pPr>
              <a:defRPr/>
            </a:pPr>
            <a:fld id="{B09E6633-6DCF-443E-B402-DAE602B8FFEF}" type="datetimeFigureOut">
              <a:rPr lang="en-US"/>
              <a:pPr>
                <a:defRPr/>
              </a:pPr>
              <a:t>5/2/2018</a:t>
            </a:fld>
            <a:endParaRPr lang="en-US"/>
          </a:p>
        </p:txBody>
      </p:sp>
      <p:sp>
        <p:nvSpPr>
          <p:cNvPr id="4" name="Footer Placeholder 3"/>
          <p:cNvSpPr>
            <a:spLocks noGrp="1"/>
          </p:cNvSpPr>
          <p:nvPr>
            <p:ph type="ftr" sz="quarter" idx="2"/>
          </p:nvPr>
        </p:nvSpPr>
        <p:spPr>
          <a:xfrm>
            <a:off x="0" y="8758238"/>
            <a:ext cx="3005138" cy="460375"/>
          </a:xfrm>
          <a:prstGeom prst="rect">
            <a:avLst/>
          </a:prstGeom>
        </p:spPr>
        <p:txBody>
          <a:bodyPr vert="horz" lIns="92309" tIns="46154" rIns="92309" bIns="46154"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27475" y="8758238"/>
            <a:ext cx="3005138" cy="460375"/>
          </a:xfrm>
          <a:prstGeom prst="rect">
            <a:avLst/>
          </a:prstGeom>
        </p:spPr>
        <p:txBody>
          <a:bodyPr vert="horz" lIns="92309" tIns="46154" rIns="92309" bIns="46154" rtlCol="0" anchor="b"/>
          <a:lstStyle>
            <a:lvl1pPr algn="r">
              <a:defRPr sz="1200"/>
            </a:lvl1pPr>
          </a:lstStyle>
          <a:p>
            <a:pPr>
              <a:defRPr/>
            </a:pPr>
            <a:fld id="{CF1FB490-3D33-4DD4-8CE1-72FE02E35167}" type="slidenum">
              <a:rPr lang="en-US"/>
              <a:pPr>
                <a:defRPr/>
              </a:pPr>
              <a:t>‹#›</a:t>
            </a:fld>
            <a:endParaRPr lang="en-US"/>
          </a:p>
        </p:txBody>
      </p:sp>
    </p:spTree>
    <p:extLst>
      <p:ext uri="{BB962C8B-B14F-4D97-AF65-F5344CB8AC3E}">
        <p14:creationId xmlns:p14="http://schemas.microsoft.com/office/powerpoint/2010/main" val="2367482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0375"/>
          </a:xfrm>
          <a:prstGeom prst="rect">
            <a:avLst/>
          </a:prstGeom>
        </p:spPr>
        <p:txBody>
          <a:bodyPr vert="horz" lIns="92309" tIns="46154" rIns="92309" bIns="46154"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27475" y="0"/>
            <a:ext cx="3005138" cy="460375"/>
          </a:xfrm>
          <a:prstGeom prst="rect">
            <a:avLst/>
          </a:prstGeom>
        </p:spPr>
        <p:txBody>
          <a:bodyPr vert="horz" lIns="92309" tIns="46154" rIns="92309" bIns="46154" rtlCol="0"/>
          <a:lstStyle>
            <a:lvl1pPr algn="r" fontAlgn="auto">
              <a:spcBef>
                <a:spcPts val="0"/>
              </a:spcBef>
              <a:spcAft>
                <a:spcPts val="0"/>
              </a:spcAft>
              <a:defRPr sz="1200">
                <a:latin typeface="+mn-lt"/>
              </a:defRPr>
            </a:lvl1pPr>
          </a:lstStyle>
          <a:p>
            <a:pPr>
              <a:defRPr/>
            </a:pPr>
            <a:fld id="{64362692-9791-42F7-8FBA-9316993C50F1}" type="datetimeFigureOut">
              <a:rPr lang="en-US"/>
              <a:pPr>
                <a:defRPr/>
              </a:pPr>
              <a:t>5/2/2018</a:t>
            </a:fld>
            <a:endParaRPr lang="en-US"/>
          </a:p>
        </p:txBody>
      </p:sp>
      <p:sp>
        <p:nvSpPr>
          <p:cNvPr id="4" name="Slide Image Placeholder 3"/>
          <p:cNvSpPr>
            <a:spLocks noGrp="1" noRot="1" noChangeAspect="1"/>
          </p:cNvSpPr>
          <p:nvPr>
            <p:ph type="sldImg" idx="2"/>
          </p:nvPr>
        </p:nvSpPr>
        <p:spPr>
          <a:xfrm>
            <a:off x="1162050" y="692150"/>
            <a:ext cx="4610100" cy="3457575"/>
          </a:xfrm>
          <a:prstGeom prst="rect">
            <a:avLst/>
          </a:prstGeom>
          <a:noFill/>
          <a:ln w="12700">
            <a:solidFill>
              <a:prstClr val="black"/>
            </a:solidFill>
          </a:ln>
        </p:spPr>
        <p:txBody>
          <a:bodyPr vert="horz" lIns="92309" tIns="46154" rIns="92309" bIns="46154" rtlCol="0" anchor="ctr"/>
          <a:lstStyle/>
          <a:p>
            <a:pPr lvl="0"/>
            <a:endParaRPr lang="en-US" noProof="0"/>
          </a:p>
        </p:txBody>
      </p:sp>
      <p:sp>
        <p:nvSpPr>
          <p:cNvPr id="5" name="Notes Placeholder 4"/>
          <p:cNvSpPr>
            <a:spLocks noGrp="1"/>
          </p:cNvSpPr>
          <p:nvPr>
            <p:ph type="body" sz="quarter" idx="3"/>
          </p:nvPr>
        </p:nvSpPr>
        <p:spPr>
          <a:xfrm>
            <a:off x="693738" y="4379913"/>
            <a:ext cx="5546725" cy="4148137"/>
          </a:xfrm>
          <a:prstGeom prst="rect">
            <a:avLst/>
          </a:prstGeom>
        </p:spPr>
        <p:txBody>
          <a:bodyPr vert="horz" lIns="92309" tIns="46154" rIns="92309" bIns="4615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758238"/>
            <a:ext cx="3005138" cy="460375"/>
          </a:xfrm>
          <a:prstGeom prst="rect">
            <a:avLst/>
          </a:prstGeom>
        </p:spPr>
        <p:txBody>
          <a:bodyPr vert="horz" lIns="92309" tIns="46154" rIns="92309" bIns="46154"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27475" y="8758238"/>
            <a:ext cx="3005138" cy="460375"/>
          </a:xfrm>
          <a:prstGeom prst="rect">
            <a:avLst/>
          </a:prstGeom>
        </p:spPr>
        <p:txBody>
          <a:bodyPr vert="horz" lIns="92309" tIns="46154" rIns="92309" bIns="46154" rtlCol="0" anchor="b"/>
          <a:lstStyle>
            <a:lvl1pPr algn="r" fontAlgn="auto">
              <a:spcBef>
                <a:spcPts val="0"/>
              </a:spcBef>
              <a:spcAft>
                <a:spcPts val="0"/>
              </a:spcAft>
              <a:defRPr sz="1200">
                <a:latin typeface="+mn-lt"/>
              </a:defRPr>
            </a:lvl1pPr>
          </a:lstStyle>
          <a:p>
            <a:pPr>
              <a:defRPr/>
            </a:pPr>
            <a:fld id="{B212CE3B-907D-42C8-B721-282E835503EE}" type="slidenum">
              <a:rPr lang="en-US"/>
              <a:pPr>
                <a:defRPr/>
              </a:pPr>
              <a:t>‹#›</a:t>
            </a:fld>
            <a:endParaRPr lang="en-US"/>
          </a:p>
        </p:txBody>
      </p:sp>
    </p:spTree>
    <p:extLst>
      <p:ext uri="{BB962C8B-B14F-4D97-AF65-F5344CB8AC3E}">
        <p14:creationId xmlns:p14="http://schemas.microsoft.com/office/powerpoint/2010/main" val="14126815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0F8D80C-13DC-4C31-9454-491F3EE74976}" type="slidenum">
              <a:rPr lang="en-US" smtClean="0"/>
              <a:pPr fontAlgn="base">
                <a:spcBef>
                  <a:spcPct val="0"/>
                </a:spcBef>
                <a:spcAft>
                  <a:spcPct val="0"/>
                </a:spcAft>
                <a:defRPr/>
              </a:pPr>
              <a:t>1</a:t>
            </a:fld>
            <a:endParaRPr lang="en-US" smtClean="0"/>
          </a:p>
        </p:txBody>
      </p:sp>
    </p:spTree>
    <p:extLst>
      <p:ext uri="{BB962C8B-B14F-4D97-AF65-F5344CB8AC3E}">
        <p14:creationId xmlns:p14="http://schemas.microsoft.com/office/powerpoint/2010/main" val="32510807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99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BCC9584-863A-4EC5-A38C-1A5F5688FDD0}" type="slidenum">
              <a:rPr lang="en-US" smtClean="0"/>
              <a:pPr fontAlgn="base">
                <a:spcBef>
                  <a:spcPct val="0"/>
                </a:spcBef>
                <a:spcAft>
                  <a:spcPct val="0"/>
                </a:spcAft>
                <a:defRPr/>
              </a:pPr>
              <a:t>11</a:t>
            </a:fld>
            <a:endParaRPr lang="en-US" smtClean="0"/>
          </a:p>
        </p:txBody>
      </p:sp>
    </p:spTree>
    <p:extLst>
      <p:ext uri="{BB962C8B-B14F-4D97-AF65-F5344CB8AC3E}">
        <p14:creationId xmlns:p14="http://schemas.microsoft.com/office/powerpoint/2010/main" val="26621742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19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AF162D3-D1A6-45CD-A805-5E6FDFF6289E}" type="slidenum">
              <a:rPr lang="en-US" smtClean="0"/>
              <a:pPr fontAlgn="base">
                <a:spcBef>
                  <a:spcPct val="0"/>
                </a:spcBef>
                <a:spcAft>
                  <a:spcPct val="0"/>
                </a:spcAft>
                <a:defRPr/>
              </a:pPr>
              <a:t>12</a:t>
            </a:fld>
            <a:endParaRPr lang="en-US" smtClean="0"/>
          </a:p>
        </p:txBody>
      </p:sp>
    </p:spTree>
    <p:extLst>
      <p:ext uri="{BB962C8B-B14F-4D97-AF65-F5344CB8AC3E}">
        <p14:creationId xmlns:p14="http://schemas.microsoft.com/office/powerpoint/2010/main" val="40917789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40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53C4A4A-DC73-4D55-9F59-E26A77F1EE81}" type="slidenum">
              <a:rPr lang="en-US" smtClean="0"/>
              <a:pPr fontAlgn="base">
                <a:spcBef>
                  <a:spcPct val="0"/>
                </a:spcBef>
                <a:spcAft>
                  <a:spcPct val="0"/>
                </a:spcAft>
                <a:defRPr/>
              </a:pPr>
              <a:t>13</a:t>
            </a:fld>
            <a:endParaRPr lang="en-US" smtClean="0"/>
          </a:p>
        </p:txBody>
      </p:sp>
    </p:spTree>
    <p:extLst>
      <p:ext uri="{BB962C8B-B14F-4D97-AF65-F5344CB8AC3E}">
        <p14:creationId xmlns:p14="http://schemas.microsoft.com/office/powerpoint/2010/main" val="15702300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608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308AC25-B8DF-4240-A2D2-CADDCE7E9473}" type="slidenum">
              <a:rPr lang="en-US" smtClean="0"/>
              <a:pPr fontAlgn="base">
                <a:spcBef>
                  <a:spcPct val="0"/>
                </a:spcBef>
                <a:spcAft>
                  <a:spcPct val="0"/>
                </a:spcAft>
                <a:defRPr/>
              </a:pPr>
              <a:t>14</a:t>
            </a:fld>
            <a:endParaRPr lang="en-US" smtClean="0"/>
          </a:p>
        </p:txBody>
      </p:sp>
    </p:spTree>
    <p:extLst>
      <p:ext uri="{BB962C8B-B14F-4D97-AF65-F5344CB8AC3E}">
        <p14:creationId xmlns:p14="http://schemas.microsoft.com/office/powerpoint/2010/main" val="18819295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813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7E96795-2F11-4F58-A2DF-267965CB6183}" type="slidenum">
              <a:rPr lang="en-US" smtClean="0"/>
              <a:pPr fontAlgn="base">
                <a:spcBef>
                  <a:spcPct val="0"/>
                </a:spcBef>
                <a:spcAft>
                  <a:spcPct val="0"/>
                </a:spcAft>
                <a:defRPr/>
              </a:pPr>
              <a:t>15</a:t>
            </a:fld>
            <a:endParaRPr lang="en-US" smtClean="0"/>
          </a:p>
        </p:txBody>
      </p:sp>
    </p:spTree>
    <p:extLst>
      <p:ext uri="{BB962C8B-B14F-4D97-AF65-F5344CB8AC3E}">
        <p14:creationId xmlns:p14="http://schemas.microsoft.com/office/powerpoint/2010/main" val="2866790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96E488C-0976-448A-9C26-E88AC58058FC}" type="slidenum">
              <a:rPr lang="en-US" smtClean="0"/>
              <a:pPr fontAlgn="base">
                <a:spcBef>
                  <a:spcPct val="0"/>
                </a:spcBef>
                <a:spcAft>
                  <a:spcPct val="0"/>
                </a:spcAft>
                <a:defRPr/>
              </a:pPr>
              <a:t>21</a:t>
            </a:fld>
            <a:endParaRPr lang="en-US" smtClean="0"/>
          </a:p>
        </p:txBody>
      </p:sp>
    </p:spTree>
    <p:extLst>
      <p:ext uri="{BB962C8B-B14F-4D97-AF65-F5344CB8AC3E}">
        <p14:creationId xmlns:p14="http://schemas.microsoft.com/office/powerpoint/2010/main" val="37635410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06AF355-0F0F-4F43-9953-A5124E7BF926}" type="slidenum">
              <a:rPr lang="en-US" smtClean="0"/>
              <a:pPr fontAlgn="base">
                <a:spcBef>
                  <a:spcPct val="0"/>
                </a:spcBef>
                <a:spcAft>
                  <a:spcPct val="0"/>
                </a:spcAft>
                <a:defRPr/>
              </a:pPr>
              <a:t>22</a:t>
            </a:fld>
            <a:endParaRPr lang="en-US" smtClean="0"/>
          </a:p>
        </p:txBody>
      </p:sp>
    </p:spTree>
    <p:extLst>
      <p:ext uri="{BB962C8B-B14F-4D97-AF65-F5344CB8AC3E}">
        <p14:creationId xmlns:p14="http://schemas.microsoft.com/office/powerpoint/2010/main" val="42117670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A2522FA-57DB-4CC7-BD67-33E037F0D600}" type="slidenum">
              <a:rPr lang="en-US" smtClean="0"/>
              <a:pPr fontAlgn="base">
                <a:spcBef>
                  <a:spcPct val="0"/>
                </a:spcBef>
                <a:spcAft>
                  <a:spcPct val="0"/>
                </a:spcAft>
                <a:defRPr/>
              </a:pPr>
              <a:t>23</a:t>
            </a:fld>
            <a:endParaRPr lang="en-US" smtClean="0"/>
          </a:p>
        </p:txBody>
      </p:sp>
    </p:spTree>
    <p:extLst>
      <p:ext uri="{BB962C8B-B14F-4D97-AF65-F5344CB8AC3E}">
        <p14:creationId xmlns:p14="http://schemas.microsoft.com/office/powerpoint/2010/main" val="12105882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017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6FC1C52-3CBA-4361-A310-6505CF2262AC}" type="slidenum">
              <a:rPr lang="en-US" smtClean="0"/>
              <a:pPr fontAlgn="base">
                <a:spcBef>
                  <a:spcPct val="0"/>
                </a:spcBef>
                <a:spcAft>
                  <a:spcPct val="0"/>
                </a:spcAft>
                <a:defRPr/>
              </a:pPr>
              <a:t>24</a:t>
            </a:fld>
            <a:endParaRPr lang="en-US" smtClean="0"/>
          </a:p>
        </p:txBody>
      </p:sp>
    </p:spTree>
    <p:extLst>
      <p:ext uri="{BB962C8B-B14F-4D97-AF65-F5344CB8AC3E}">
        <p14:creationId xmlns:p14="http://schemas.microsoft.com/office/powerpoint/2010/main" val="11256884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Key resources for developing business plans, commercialization packages, and grant proposals</a:t>
            </a:r>
          </a:p>
        </p:txBody>
      </p:sp>
      <p:sp>
        <p:nvSpPr>
          <p:cNvPr id="4" name="Slide Number Placeholder 3"/>
          <p:cNvSpPr>
            <a:spLocks noGrp="1"/>
          </p:cNvSpPr>
          <p:nvPr>
            <p:ph type="sldNum" sz="quarter" idx="5"/>
          </p:nvPr>
        </p:nvSpPr>
        <p:spPr/>
        <p:txBody>
          <a:bodyPr/>
          <a:lstStyle/>
          <a:p>
            <a:pPr>
              <a:defRPr/>
            </a:pPr>
            <a:fld id="{4AE04091-23EF-4D54-922A-78A1B8B6F56E}" type="slidenum">
              <a:rPr lang="en-US" smtClean="0"/>
              <a:pPr>
                <a:defRPr/>
              </a:pPr>
              <a:t>28</a:t>
            </a:fld>
            <a:endParaRPr lang="en-US"/>
          </a:p>
        </p:txBody>
      </p:sp>
    </p:spTree>
    <p:extLst>
      <p:ext uri="{BB962C8B-B14F-4D97-AF65-F5344CB8AC3E}">
        <p14:creationId xmlns:p14="http://schemas.microsoft.com/office/powerpoint/2010/main" val="14390360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0F99E9C-2A32-45FD-963E-A54EDC8DAB84}" type="slidenum">
              <a:rPr lang="en-US" smtClean="0"/>
              <a:pPr fontAlgn="base">
                <a:spcBef>
                  <a:spcPct val="0"/>
                </a:spcBef>
                <a:spcAft>
                  <a:spcPct val="0"/>
                </a:spcAft>
                <a:defRPr/>
              </a:pPr>
              <a:t>2</a:t>
            </a:fld>
            <a:endParaRPr lang="en-US" smtClean="0"/>
          </a:p>
        </p:txBody>
      </p:sp>
    </p:spTree>
    <p:extLst>
      <p:ext uri="{BB962C8B-B14F-4D97-AF65-F5344CB8AC3E}">
        <p14:creationId xmlns:p14="http://schemas.microsoft.com/office/powerpoint/2010/main" val="7786300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a:p>
            <a:pPr eaLnBrk="1" hangingPunct="1">
              <a:spcBef>
                <a:spcPct val="0"/>
              </a:spcBef>
            </a:pPr>
            <a:r>
              <a:rPr lang="en-US" smtClean="0"/>
              <a:t>Resources that offer information on a wide range of disabilities and chronic health conditions</a:t>
            </a:r>
          </a:p>
          <a:p>
            <a:pPr eaLnBrk="1" hangingPunct="1">
              <a:spcBef>
                <a:spcPct val="0"/>
              </a:spcBef>
            </a:pPr>
            <a:endParaRPr lang="en-US" smtClean="0"/>
          </a:p>
          <a:p>
            <a:pPr eaLnBrk="1" hangingPunct="1">
              <a:spcBef>
                <a:spcPct val="0"/>
              </a:spcBef>
            </a:pPr>
            <a:r>
              <a:rPr lang="en-US" smtClean="0"/>
              <a:t>Note that these sources will also be very useful for determining market size and segments for both business plans as well as SBIR proposals.</a:t>
            </a:r>
          </a:p>
        </p:txBody>
      </p:sp>
      <p:sp>
        <p:nvSpPr>
          <p:cNvPr id="22532" name="Slide Number Placeholder 3"/>
          <p:cNvSpPr txBox="1">
            <a:spLocks noGrp="1"/>
          </p:cNvSpPr>
          <p:nvPr/>
        </p:nvSpPr>
        <p:spPr bwMode="auto">
          <a:xfrm>
            <a:off x="3927475" y="8758238"/>
            <a:ext cx="3005138" cy="460375"/>
          </a:xfrm>
          <a:prstGeom prst="rect">
            <a:avLst/>
          </a:prstGeom>
          <a:noFill/>
          <a:ln>
            <a:miter lim="800000"/>
            <a:headEnd/>
            <a:tailEnd/>
          </a:ln>
        </p:spPr>
        <p:txBody>
          <a:bodyPr lIns="92309" tIns="46154" rIns="92309" bIns="46154" anchor="b"/>
          <a:lstStyle/>
          <a:p>
            <a:pPr algn="r">
              <a:defRPr/>
            </a:pPr>
            <a:fld id="{C03DF905-C998-4DEA-84A1-6F5EF38B61A4}" type="slidenum">
              <a:rPr lang="en-US" sz="1200">
                <a:latin typeface="+mn-lt"/>
              </a:rPr>
              <a:pPr algn="r">
                <a:defRPr/>
              </a:pPr>
              <a:t>29</a:t>
            </a:fld>
            <a:endParaRPr lang="en-US" sz="1200" dirty="0">
              <a:latin typeface="+mn-lt"/>
            </a:endParaRPr>
          </a:p>
        </p:txBody>
      </p:sp>
    </p:spTree>
    <p:extLst>
      <p:ext uri="{BB962C8B-B14F-4D97-AF65-F5344CB8AC3E}">
        <p14:creationId xmlns:p14="http://schemas.microsoft.com/office/powerpoint/2010/main" val="13106538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wrap="square" numCol="1" anchor="t" anchorCtr="0" compatLnSpc="1">
            <a:prstTxWarp prst="textNoShape">
              <a:avLst/>
            </a:prstTxWarp>
          </a:bodyPr>
          <a:lstStyle/>
          <a:p>
            <a:pPr marL="0" lvl="1" defTabSz="920750">
              <a:spcBef>
                <a:spcPct val="0"/>
              </a:spcBef>
            </a:pPr>
            <a:r>
              <a:rPr lang="en-US" smtClean="0"/>
              <a:t>There are 27 centers and institutes within the NIH</a:t>
            </a:r>
          </a:p>
          <a:p>
            <a:pPr defTabSz="920750"/>
            <a:endParaRPr lang="en-US" smtClean="0"/>
          </a:p>
        </p:txBody>
      </p:sp>
      <p:sp>
        <p:nvSpPr>
          <p:cNvPr id="187396" name="Slide Number Placeholder 3"/>
          <p:cNvSpPr>
            <a:spLocks noGrp="1"/>
          </p:cNvSpPr>
          <p:nvPr>
            <p:ph type="sldNum" sz="quarter" idx="5"/>
          </p:nvPr>
        </p:nvSpPr>
        <p:spPr/>
        <p:txBody>
          <a:bodyPr/>
          <a:lstStyle/>
          <a:p>
            <a:pPr>
              <a:defRPr/>
            </a:pPr>
            <a:fld id="{02C75C0D-B495-4B08-8DF7-2B3B2093B121}" type="slidenum">
              <a:rPr lang="en-US" smtClean="0"/>
              <a:pPr>
                <a:defRPr/>
              </a:pPr>
              <a:t>30</a:t>
            </a:fld>
            <a:endParaRPr lang="en-US" smtClean="0"/>
          </a:p>
        </p:txBody>
      </p:sp>
    </p:spTree>
    <p:extLst>
      <p:ext uri="{BB962C8B-B14F-4D97-AF65-F5344CB8AC3E}">
        <p14:creationId xmlns:p14="http://schemas.microsoft.com/office/powerpoint/2010/main" val="24565164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B0B8971F-98B5-46D3-9793-737DA7CC6E09}" type="slidenum">
              <a:rPr lang="en-US" smtClean="0"/>
              <a:pPr>
                <a:defRPr/>
              </a:pPr>
              <a:t>32</a:t>
            </a:fld>
            <a:endParaRPr lang="en-US"/>
          </a:p>
        </p:txBody>
      </p:sp>
    </p:spTree>
    <p:extLst>
      <p:ext uri="{BB962C8B-B14F-4D97-AF65-F5344CB8AC3E}">
        <p14:creationId xmlns:p14="http://schemas.microsoft.com/office/powerpoint/2010/main" val="29637629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20494F5-0A64-4002-A4E6-19F2E8A617B8}" type="slidenum">
              <a:rPr lang="en-US" smtClean="0"/>
              <a:pPr fontAlgn="base">
                <a:spcBef>
                  <a:spcPct val="0"/>
                </a:spcBef>
                <a:spcAft>
                  <a:spcPct val="0"/>
                </a:spcAft>
                <a:defRPr/>
              </a:pPr>
              <a:t>34</a:t>
            </a:fld>
            <a:endParaRPr lang="en-US" smtClean="0"/>
          </a:p>
        </p:txBody>
      </p:sp>
    </p:spTree>
    <p:extLst>
      <p:ext uri="{BB962C8B-B14F-4D97-AF65-F5344CB8AC3E}">
        <p14:creationId xmlns:p14="http://schemas.microsoft.com/office/powerpoint/2010/main" val="890814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15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48F7F4D-DA4B-4EFC-86EE-C522830D39D0}" type="slidenum">
              <a:rPr lang="en-US" smtClean="0"/>
              <a:pPr fontAlgn="base">
                <a:spcBef>
                  <a:spcPct val="0"/>
                </a:spcBef>
                <a:spcAft>
                  <a:spcPct val="0"/>
                </a:spcAft>
                <a:defRPr/>
              </a:pPr>
              <a:t>3</a:t>
            </a:fld>
            <a:endParaRPr lang="en-US" smtClean="0"/>
          </a:p>
        </p:txBody>
      </p:sp>
    </p:spTree>
    <p:extLst>
      <p:ext uri="{BB962C8B-B14F-4D97-AF65-F5344CB8AC3E}">
        <p14:creationId xmlns:p14="http://schemas.microsoft.com/office/powerpoint/2010/main" val="30107905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445E879-0107-4A89-974F-4601B9CE1623}" type="slidenum">
              <a:rPr lang="en-US" smtClean="0"/>
              <a:pPr fontAlgn="base">
                <a:spcBef>
                  <a:spcPct val="0"/>
                </a:spcBef>
                <a:spcAft>
                  <a:spcPct val="0"/>
                </a:spcAft>
                <a:defRPr/>
              </a:pPr>
              <a:t>4</a:t>
            </a:fld>
            <a:endParaRPr lang="en-US" smtClean="0"/>
          </a:p>
        </p:txBody>
      </p:sp>
    </p:spTree>
    <p:extLst>
      <p:ext uri="{BB962C8B-B14F-4D97-AF65-F5344CB8AC3E}">
        <p14:creationId xmlns:p14="http://schemas.microsoft.com/office/powerpoint/2010/main" val="23415149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765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B1877C7-83F0-4C87-9B42-A02EF5BF034B}" type="slidenum">
              <a:rPr lang="en-US" smtClean="0"/>
              <a:pPr fontAlgn="base">
                <a:spcBef>
                  <a:spcPct val="0"/>
                </a:spcBef>
                <a:spcAft>
                  <a:spcPct val="0"/>
                </a:spcAft>
                <a:defRPr/>
              </a:pPr>
              <a:t>5</a:t>
            </a:fld>
            <a:endParaRPr lang="en-US" smtClean="0"/>
          </a:p>
        </p:txBody>
      </p:sp>
    </p:spTree>
    <p:extLst>
      <p:ext uri="{BB962C8B-B14F-4D97-AF65-F5344CB8AC3E}">
        <p14:creationId xmlns:p14="http://schemas.microsoft.com/office/powerpoint/2010/main" val="11014092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44B50EB-0C49-4F9F-8592-F3276F6BC492}" type="slidenum">
              <a:rPr lang="en-US" smtClean="0"/>
              <a:pPr fontAlgn="base">
                <a:spcBef>
                  <a:spcPct val="0"/>
                </a:spcBef>
                <a:spcAft>
                  <a:spcPct val="0"/>
                </a:spcAft>
                <a:defRPr/>
              </a:pPr>
              <a:t>6</a:t>
            </a:fld>
            <a:endParaRPr lang="en-US" smtClean="0"/>
          </a:p>
        </p:txBody>
      </p:sp>
    </p:spTree>
    <p:extLst>
      <p:ext uri="{BB962C8B-B14F-4D97-AF65-F5344CB8AC3E}">
        <p14:creationId xmlns:p14="http://schemas.microsoft.com/office/powerpoint/2010/main" val="31073958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584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BBFB791-94C4-475D-B7EB-B1DDF2804CF1}" type="slidenum">
              <a:rPr lang="en-US" smtClean="0"/>
              <a:pPr fontAlgn="base">
                <a:spcBef>
                  <a:spcPct val="0"/>
                </a:spcBef>
                <a:spcAft>
                  <a:spcPct val="0"/>
                </a:spcAft>
                <a:defRPr/>
              </a:pPr>
              <a:t>7</a:t>
            </a:fld>
            <a:endParaRPr lang="en-US" smtClean="0"/>
          </a:p>
        </p:txBody>
      </p:sp>
    </p:spTree>
    <p:extLst>
      <p:ext uri="{BB962C8B-B14F-4D97-AF65-F5344CB8AC3E}">
        <p14:creationId xmlns:p14="http://schemas.microsoft.com/office/powerpoint/2010/main" val="22480828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8B2D9B-5807-421A-AF19-C710312E8199}" type="slidenum">
              <a:rPr lang="en-US" smtClean="0"/>
              <a:pPr fontAlgn="base">
                <a:spcBef>
                  <a:spcPct val="0"/>
                </a:spcBef>
                <a:spcAft>
                  <a:spcPct val="0"/>
                </a:spcAft>
                <a:defRPr/>
              </a:pPr>
              <a:t>8</a:t>
            </a:fld>
            <a:endParaRPr lang="en-US" smtClean="0"/>
          </a:p>
        </p:txBody>
      </p:sp>
    </p:spTree>
    <p:extLst>
      <p:ext uri="{BB962C8B-B14F-4D97-AF65-F5344CB8AC3E}">
        <p14:creationId xmlns:p14="http://schemas.microsoft.com/office/powerpoint/2010/main" val="33467996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96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A584AA7-BC15-4E78-B966-508272BA4B01}" type="slidenum">
              <a:rPr lang="en-US" smtClean="0"/>
              <a:pPr fontAlgn="base">
                <a:spcBef>
                  <a:spcPct val="0"/>
                </a:spcBef>
                <a:spcAft>
                  <a:spcPct val="0"/>
                </a:spcAft>
                <a:defRPr/>
              </a:pPr>
              <a:t>9</a:t>
            </a:fld>
            <a:endParaRPr lang="en-US" smtClean="0"/>
          </a:p>
        </p:txBody>
      </p:sp>
    </p:spTree>
    <p:extLst>
      <p:ext uri="{BB962C8B-B14F-4D97-AF65-F5344CB8AC3E}">
        <p14:creationId xmlns:p14="http://schemas.microsoft.com/office/powerpoint/2010/main" val="38109556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ECE69E1-44F3-47C4-B589-FC19B3E0225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755E5C-F7DF-49E5-8226-6CF98AABD1D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DF0B5D8-46EC-4C26-A187-31A40B4A2A2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FF0193C-34CA-4A2C-9288-7967A8F6409C}"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550E4B6-C374-4584-8749-8DB07735A79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8AAF241-8CF0-4C59-95A2-D814BBA7B13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2D4EA26-EAA6-49D3-8719-1B113774B38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02CA9B1-EC13-4CB3-BDAE-220707FD043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D827E8B-F47A-4FE4-B6B2-10EA10B69DF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8648964-961A-4356-9567-A09ADAAA697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B57D921-681D-45E8-B9A8-15017B84403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C756F6C-0834-46EB-8423-17911799EA6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F3B13FE-DB66-49BC-A721-9205E9F4B1A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pic>
        <p:nvPicPr>
          <p:cNvPr id="1026" name="Picture 6" descr="KT4TT logo med.jpg"/>
          <p:cNvPicPr>
            <a:picLocks noChangeAspect="1"/>
          </p:cNvPicPr>
          <p:nvPr userDrawn="1"/>
        </p:nvPicPr>
        <p:blipFill>
          <a:blip r:embed="rId16" cstate="print"/>
          <a:srcRect/>
          <a:stretch>
            <a:fillRect/>
          </a:stretch>
        </p:blipFill>
        <p:spPr bwMode="auto">
          <a:xfrm>
            <a:off x="381000" y="38100"/>
            <a:ext cx="1295400" cy="735013"/>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40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defRPr>
            </a:lvl1pPr>
          </a:lstStyle>
          <a:p>
            <a:pPr>
              <a:defRPr/>
            </a:pPr>
            <a:endParaRPr lang="en-US"/>
          </a:p>
        </p:txBody>
      </p:sp>
      <p:sp>
        <p:nvSpPr>
          <p:cNvPr id="2140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defRPr>
            </a:lvl1pPr>
          </a:lstStyle>
          <a:p>
            <a:pPr>
              <a:defRPr/>
            </a:pPr>
            <a:endParaRPr lang="en-US"/>
          </a:p>
        </p:txBody>
      </p:sp>
      <p:sp>
        <p:nvSpPr>
          <p:cNvPr id="2140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defRPr>
            </a:lvl1pPr>
          </a:lstStyle>
          <a:p>
            <a:pPr>
              <a:defRPr/>
            </a:pPr>
            <a:fld id="{1DA0B694-4376-4DFE-830E-EEB005DD422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rtl="0" eaLnBrk="0" fontAlgn="base" hangingPunct="0">
        <a:spcBef>
          <a:spcPts val="1200"/>
        </a:spcBef>
        <a:spcAft>
          <a:spcPts val="300"/>
        </a:spcAft>
        <a:defRPr sz="4400" b="1">
          <a:solidFill>
            <a:schemeClr val="tx2"/>
          </a:solidFill>
          <a:latin typeface="+mj-lt"/>
          <a:ea typeface="+mj-ea"/>
          <a:cs typeface="+mj-cs"/>
        </a:defRPr>
      </a:lvl1pPr>
      <a:lvl2pPr algn="ctr" rtl="0" eaLnBrk="0" fontAlgn="base" hangingPunct="0">
        <a:spcBef>
          <a:spcPts val="1200"/>
        </a:spcBef>
        <a:spcAft>
          <a:spcPts val="300"/>
        </a:spcAft>
        <a:defRPr sz="4400" b="1">
          <a:solidFill>
            <a:schemeClr val="tx2"/>
          </a:solidFill>
          <a:latin typeface="Arial" charset="0"/>
        </a:defRPr>
      </a:lvl2pPr>
      <a:lvl3pPr algn="ctr" rtl="0" eaLnBrk="0" fontAlgn="base" hangingPunct="0">
        <a:spcBef>
          <a:spcPts val="1200"/>
        </a:spcBef>
        <a:spcAft>
          <a:spcPts val="300"/>
        </a:spcAft>
        <a:defRPr sz="4400" b="1">
          <a:solidFill>
            <a:schemeClr val="tx2"/>
          </a:solidFill>
          <a:latin typeface="Arial" charset="0"/>
        </a:defRPr>
      </a:lvl3pPr>
      <a:lvl4pPr algn="ctr" rtl="0" eaLnBrk="0" fontAlgn="base" hangingPunct="0">
        <a:spcBef>
          <a:spcPts val="1200"/>
        </a:spcBef>
        <a:spcAft>
          <a:spcPts val="300"/>
        </a:spcAft>
        <a:defRPr sz="4400" b="1">
          <a:solidFill>
            <a:schemeClr val="tx2"/>
          </a:solidFill>
          <a:latin typeface="Arial" charset="0"/>
        </a:defRPr>
      </a:lvl4pPr>
      <a:lvl5pPr algn="ctr" rtl="0" eaLnBrk="0" fontAlgn="base" hangingPunct="0">
        <a:spcBef>
          <a:spcPts val="1200"/>
        </a:spcBef>
        <a:spcAft>
          <a:spcPts val="300"/>
        </a:spcAft>
        <a:defRPr sz="4400" b="1">
          <a:solidFill>
            <a:schemeClr val="tx2"/>
          </a:solidFill>
          <a:latin typeface="Arial" charset="0"/>
        </a:defRPr>
      </a:lvl5pPr>
      <a:lvl6pPr marL="457200" algn="ctr" rtl="0" fontAlgn="base">
        <a:spcBef>
          <a:spcPts val="1200"/>
        </a:spcBef>
        <a:spcAft>
          <a:spcPts val="300"/>
        </a:spcAft>
        <a:defRPr sz="4400" b="1">
          <a:solidFill>
            <a:schemeClr val="tx2"/>
          </a:solidFill>
          <a:latin typeface="Arial" charset="0"/>
        </a:defRPr>
      </a:lvl6pPr>
      <a:lvl7pPr marL="914400" algn="ctr" rtl="0" fontAlgn="base">
        <a:spcBef>
          <a:spcPts val="1200"/>
        </a:spcBef>
        <a:spcAft>
          <a:spcPts val="300"/>
        </a:spcAft>
        <a:defRPr sz="4400" b="1">
          <a:solidFill>
            <a:schemeClr val="tx2"/>
          </a:solidFill>
          <a:latin typeface="Arial" charset="0"/>
        </a:defRPr>
      </a:lvl7pPr>
      <a:lvl8pPr marL="1371600" algn="ctr" rtl="0" fontAlgn="base">
        <a:spcBef>
          <a:spcPts val="1200"/>
        </a:spcBef>
        <a:spcAft>
          <a:spcPts val="300"/>
        </a:spcAft>
        <a:defRPr sz="4400" b="1">
          <a:solidFill>
            <a:schemeClr val="tx2"/>
          </a:solidFill>
          <a:latin typeface="Arial" charset="0"/>
        </a:defRPr>
      </a:lvl8pPr>
      <a:lvl9pPr marL="1828800" algn="ctr" rtl="0" fontAlgn="base">
        <a:spcBef>
          <a:spcPts val="1200"/>
        </a:spcBef>
        <a:spcAft>
          <a:spcPts val="300"/>
        </a:spcAft>
        <a:defRPr sz="4400" b="1">
          <a:solidFill>
            <a:schemeClr val="tx2"/>
          </a:solidFill>
          <a:latin typeface="Arial" charset="0"/>
        </a:defRPr>
      </a:lvl9pPr>
    </p:titleStyle>
    <p:bodyStyle>
      <a:lvl1pPr marL="342900" indent="-342900" algn="l" rtl="0" eaLnBrk="0" fontAlgn="base" hangingPunct="0">
        <a:spcBef>
          <a:spcPts val="1200"/>
        </a:spcBef>
        <a:spcAft>
          <a:spcPts val="300"/>
        </a:spcAft>
        <a:buChar char="•"/>
        <a:defRPr sz="3200" b="1" i="1">
          <a:solidFill>
            <a:schemeClr val="tx1"/>
          </a:solidFill>
          <a:latin typeface="+mn-lt"/>
          <a:ea typeface="+mn-ea"/>
          <a:cs typeface="+mn-cs"/>
        </a:defRPr>
      </a:lvl1pPr>
      <a:lvl2pPr marL="742950" indent="-285750" algn="l" rtl="0" eaLnBrk="0" fontAlgn="base" hangingPunct="0">
        <a:spcBef>
          <a:spcPts val="1200"/>
        </a:spcBef>
        <a:spcAft>
          <a:spcPts val="300"/>
        </a:spcAft>
        <a:buChar char="–"/>
        <a:defRPr sz="2800" b="1">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kt4tt.buffalo.edu/"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technologytransfertactics.com/" TargetMode="External"/><Relationship Id="rId2" Type="http://schemas.openxmlformats.org/officeDocument/2006/relationships/hyperlink" Target="http://t2rerc.buffalo.edu/pubs/training/index.htm"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ipo.org/AM/Template.cfm?Section=Home" TargetMode="External"/><Relationship Id="rId2" Type="http://schemas.openxmlformats.org/officeDocument/2006/relationships/hyperlink" Target="http://www.autm.net/" TargetMode="External"/><Relationship Id="rId1" Type="http://schemas.openxmlformats.org/officeDocument/2006/relationships/slideLayout" Target="../slideLayouts/slideLayout2.xml"/><Relationship Id="rId5" Type="http://schemas.openxmlformats.org/officeDocument/2006/relationships/hyperlink" Target="http://www.usa-canada.les.org/education/tts/faq.asp" TargetMode="External"/><Relationship Id="rId4" Type="http://schemas.openxmlformats.org/officeDocument/2006/relationships/hyperlink" Target="http://www.advamed.org/"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www.abledata.com/"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www.uspto.gov/"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www.who.int/topics/disabilities/en/" TargetMode="External"/><Relationship Id="rId2" Type="http://schemas.openxmlformats.org/officeDocument/2006/relationships/notesSlide" Target="../notesSlides/notesSlide20.xml"/><Relationship Id="rId1" Type="http://schemas.openxmlformats.org/officeDocument/2006/relationships/slideLayout" Target="../slideLayouts/slideLayout8.xml"/><Relationship Id="rId4" Type="http://schemas.openxmlformats.org/officeDocument/2006/relationships/hyperlink" Target="http://www.census.gov/hhes/www/disability/disability.html"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hyperlink" Target="http://www.aoa.gov/prof/Statistics/statistics.asp" TargetMode="External"/><Relationship Id="rId3" Type="http://schemas.openxmlformats.org/officeDocument/2006/relationships/hyperlink" Target="http://www.nih.gov/icd/index.html" TargetMode="External"/><Relationship Id="rId7" Type="http://schemas.openxmlformats.org/officeDocument/2006/relationships/hyperlink" Target="http://www.nfb.org/nfb/blindness_statistics.asp"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hyperlink" Target="http://www.afb.org/Section.asp?SectionID=15" TargetMode="External"/><Relationship Id="rId5" Type="http://schemas.openxmlformats.org/officeDocument/2006/relationships/hyperlink" Target="http://t2rerc.buffalo.edu/pubs/ip/ET/index.htm" TargetMode="External"/><Relationship Id="rId4" Type="http://schemas.openxmlformats.org/officeDocument/2006/relationships/hyperlink" Target="http://t2rerc.buffalo.edu/pubs/ip/VI/index.htm"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www.census.gov/cps/" TargetMode="External"/><Relationship Id="rId2" Type="http://schemas.openxmlformats.org/officeDocument/2006/relationships/hyperlink" Target="http://www.cdc.gov/nchs/nhis.htm" TargetMode="External"/><Relationship Id="rId1" Type="http://schemas.openxmlformats.org/officeDocument/2006/relationships/slideLayout" Target="../slideLayouts/slideLayout2.xml"/><Relationship Id="rId5" Type="http://schemas.openxmlformats.org/officeDocument/2006/relationships/hyperlink" Target="http://www.sipp.census.gov/sipp/overview.html" TargetMode="External"/><Relationship Id="rId4" Type="http://schemas.openxmlformats.org/officeDocument/2006/relationships/hyperlink" Target="http://www.census.gov/acs/www/"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www.ncddr.org/"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cihr-irsc.gc.ca/e/29529.html" TargetMode="External"/><Relationship Id="rId2" Type="http://schemas.openxmlformats.org/officeDocument/2006/relationships/hyperlink" Target="http://www.innovations.ahrq.gov/resources/resources.aspx" TargetMode="External"/><Relationship Id="rId1" Type="http://schemas.openxmlformats.org/officeDocument/2006/relationships/slideLayout" Target="../slideLayouts/slideLayout2.xml"/><Relationship Id="rId4" Type="http://schemas.openxmlformats.org/officeDocument/2006/relationships/hyperlink" Target="http://www.chsrf.ca/home_e.php"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533400" y="1143000"/>
            <a:ext cx="8229600" cy="1905000"/>
          </a:xfrm>
        </p:spPr>
        <p:txBody>
          <a:bodyPr/>
          <a:lstStyle/>
          <a:p>
            <a:pPr eaLnBrk="1" hangingPunct="1"/>
            <a:r>
              <a:rPr lang="en-US" sz="3600" smtClean="0"/>
              <a:t/>
            </a:r>
            <a:br>
              <a:rPr lang="en-US" sz="3600" smtClean="0"/>
            </a:br>
            <a:r>
              <a:rPr lang="en-US" sz="3600" i="1" smtClean="0"/>
              <a:t>KT for TT – Ensuring Technology-based R&amp;D matters to Stakeholders</a:t>
            </a:r>
            <a:r>
              <a:rPr lang="en-US" sz="3600" smtClean="0"/>
              <a:t/>
            </a:r>
            <a:br>
              <a:rPr lang="en-US" sz="3600" smtClean="0"/>
            </a:br>
            <a:r>
              <a:rPr lang="en-US" sz="3200" smtClean="0"/>
              <a:t/>
            </a:r>
            <a:br>
              <a:rPr lang="en-US" sz="3200" smtClean="0"/>
            </a:br>
            <a:endParaRPr lang="en-US" sz="3200" smtClean="0"/>
          </a:p>
        </p:txBody>
      </p:sp>
      <p:sp>
        <p:nvSpPr>
          <p:cNvPr id="2051" name="Rectangle 3"/>
          <p:cNvSpPr>
            <a:spLocks noGrp="1" noChangeArrowheads="1"/>
          </p:cNvSpPr>
          <p:nvPr>
            <p:ph type="body" idx="1"/>
          </p:nvPr>
        </p:nvSpPr>
        <p:spPr>
          <a:xfrm>
            <a:off x="457200" y="3200400"/>
            <a:ext cx="8229600" cy="2667000"/>
          </a:xfrm>
        </p:spPr>
        <p:txBody>
          <a:bodyPr/>
          <a:lstStyle/>
          <a:p>
            <a:pPr algn="ctr" eaLnBrk="1" hangingPunct="1">
              <a:buFontTx/>
              <a:buNone/>
            </a:pPr>
            <a:r>
              <a:rPr lang="en-US" sz="2800" smtClean="0"/>
              <a:t>Center on Knowledge Translation for Technology Transfer</a:t>
            </a:r>
          </a:p>
          <a:p>
            <a:pPr algn="ctr" eaLnBrk="1" hangingPunct="1">
              <a:buFontTx/>
              <a:buNone/>
            </a:pPr>
            <a:r>
              <a:rPr lang="en-US" sz="2800" smtClean="0"/>
              <a:t>University at Buffalo</a:t>
            </a:r>
          </a:p>
          <a:p>
            <a:pPr algn="ctr" eaLnBrk="1" hangingPunct="1">
              <a:buFontTx/>
              <a:buNone/>
            </a:pPr>
            <a:endParaRPr lang="en-US" sz="200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1"/>
          </p:nvPr>
        </p:nvSpPr>
        <p:spPr/>
        <p:txBody>
          <a:bodyPr/>
          <a:lstStyle/>
          <a:p>
            <a:endParaRPr lang="en-US" smtClean="0"/>
          </a:p>
        </p:txBody>
      </p:sp>
      <p:pic>
        <p:nvPicPr>
          <p:cNvPr id="11268" name="Picture 8" descr="composite"/>
          <p:cNvPicPr>
            <a:picLocks noChangeAspect="1" noChangeArrowheads="1"/>
          </p:cNvPicPr>
          <p:nvPr/>
        </p:nvPicPr>
        <p:blipFill>
          <a:blip r:embed="rId2" cstate="print"/>
          <a:srcRect/>
          <a:stretch>
            <a:fillRect/>
          </a:stretch>
        </p:blipFill>
        <p:spPr bwMode="auto">
          <a:xfrm>
            <a:off x="457200" y="1600200"/>
            <a:ext cx="8229600" cy="4572000"/>
          </a:xfrm>
          <a:prstGeom prst="rect">
            <a:avLst/>
          </a:prstGeom>
          <a:noFill/>
          <a:ln w="9525">
            <a:noFill/>
            <a:miter lim="800000"/>
            <a:headEnd/>
            <a:tailEnd/>
          </a:ln>
        </p:spPr>
      </p:pic>
      <p:sp>
        <p:nvSpPr>
          <p:cNvPr id="11266" name="Title 1"/>
          <p:cNvSpPr>
            <a:spLocks noGrp="1"/>
          </p:cNvSpPr>
          <p:nvPr>
            <p:ph type="title"/>
          </p:nvPr>
        </p:nvSpPr>
        <p:spPr>
          <a:xfrm>
            <a:off x="457200" y="457200"/>
            <a:ext cx="8229600" cy="1143000"/>
          </a:xfrm>
        </p:spPr>
        <p:txBody>
          <a:bodyPr/>
          <a:lstStyle/>
          <a:p>
            <a:r>
              <a:rPr lang="en-US" dirty="0" smtClean="0"/>
              <a:t>Technology Transfer Domain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533400"/>
            <a:ext cx="8229600" cy="1676400"/>
          </a:xfrm>
        </p:spPr>
        <p:txBody>
          <a:bodyPr/>
          <a:lstStyle/>
          <a:p>
            <a:pPr eaLnBrk="1" hangingPunct="1"/>
            <a:r>
              <a:rPr lang="en-US" sz="3600" smtClean="0"/>
              <a:t/>
            </a:r>
            <a:br>
              <a:rPr lang="en-US" sz="3600" smtClean="0"/>
            </a:br>
            <a:r>
              <a:rPr lang="en-US" sz="3600" smtClean="0"/>
              <a:t>R</a:t>
            </a:r>
            <a:r>
              <a:rPr lang="en-US" sz="3200" smtClean="0"/>
              <a:t>esearch leads to Development, which  leads to Products – RDP Model</a:t>
            </a:r>
            <a:r>
              <a:rPr lang="en-US" sz="3600" smtClean="0"/>
              <a:t/>
            </a:r>
            <a:br>
              <a:rPr lang="en-US" sz="3600" smtClean="0"/>
            </a:br>
            <a:endParaRPr lang="en-US" sz="3600" smtClean="0"/>
          </a:p>
        </p:txBody>
      </p:sp>
      <p:sp>
        <p:nvSpPr>
          <p:cNvPr id="12291" name="Content Placeholder 2"/>
          <p:cNvSpPr>
            <a:spLocks noGrp="1"/>
          </p:cNvSpPr>
          <p:nvPr>
            <p:ph idx="1"/>
          </p:nvPr>
        </p:nvSpPr>
        <p:spPr>
          <a:xfrm>
            <a:off x="457200" y="2057400"/>
            <a:ext cx="8229600" cy="4068763"/>
          </a:xfrm>
        </p:spPr>
        <p:txBody>
          <a:bodyPr/>
          <a:lstStyle/>
          <a:p>
            <a:pPr eaLnBrk="1" hangingPunct="1"/>
            <a:endParaRPr lang="en-US" smtClean="0"/>
          </a:p>
          <a:p>
            <a:pPr algn="ctr" eaLnBrk="1" hangingPunct="1">
              <a:buFontTx/>
              <a:buNone/>
            </a:pPr>
            <a:r>
              <a:rPr lang="en-US" sz="2600" smtClean="0"/>
              <a:t>Input -&gt; Output -&gt; Outcome -&gt; Impact</a:t>
            </a:r>
          </a:p>
          <a:p>
            <a:pPr eaLnBrk="1" hangingPunct="1">
              <a:buFont typeface="Wingdings" pitchFamily="2" charset="2"/>
              <a:buChar char="Ø"/>
            </a:pPr>
            <a:r>
              <a:rPr lang="en-US" sz="2600" b="0" i="0" smtClean="0"/>
              <a:t>Research output becomes Development input;</a:t>
            </a:r>
          </a:p>
          <a:p>
            <a:pPr eaLnBrk="1" hangingPunct="1">
              <a:buFont typeface="Wingdings" pitchFamily="2" charset="2"/>
              <a:buChar char="Ø"/>
            </a:pPr>
            <a:r>
              <a:rPr lang="en-US" sz="2600" b="0" i="0" smtClean="0"/>
              <a:t>Development output becomes Production input;</a:t>
            </a:r>
          </a:p>
          <a:p>
            <a:pPr eaLnBrk="1" hangingPunct="1">
              <a:buFont typeface="Wingdings" pitchFamily="2" charset="2"/>
              <a:buChar char="Ø"/>
            </a:pPr>
            <a:r>
              <a:rPr lang="en-US" sz="2600" b="0" i="0" smtClean="0"/>
              <a:t>Product outcomes impact Target Populations.</a:t>
            </a:r>
          </a:p>
          <a:p>
            <a:pPr eaLnBrk="1" hangingPunct="1"/>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274638"/>
            <a:ext cx="7696200" cy="944562"/>
          </a:xfrm>
        </p:spPr>
        <p:txBody>
          <a:bodyPr/>
          <a:lstStyle/>
          <a:p>
            <a:pPr eaLnBrk="1" hangingPunct="1"/>
            <a:r>
              <a:rPr lang="en-US" smtClean="0"/>
              <a:t/>
            </a:r>
            <a:br>
              <a:rPr lang="en-US" smtClean="0"/>
            </a:br>
            <a:r>
              <a:rPr lang="en-US" sz="3600" smtClean="0"/>
              <a:t>RDP Model</a:t>
            </a:r>
            <a:r>
              <a:rPr lang="en-US" smtClean="0"/>
              <a:t/>
            </a:r>
            <a:br>
              <a:rPr lang="en-US" smtClean="0"/>
            </a:br>
            <a:endParaRPr lang="en-US" smtClean="0"/>
          </a:p>
        </p:txBody>
      </p:sp>
      <p:pic>
        <p:nvPicPr>
          <p:cNvPr id="13315" name="Picture 5" descr="Research, Development, Production model."/>
          <p:cNvPicPr>
            <a:picLocks noGrp="1" noChangeAspect="1" noChangeArrowheads="1"/>
          </p:cNvPicPr>
          <p:nvPr>
            <p:ph idx="1"/>
          </p:nvPr>
        </p:nvPicPr>
        <p:blipFill>
          <a:blip r:embed="rId3" cstate="print"/>
          <a:srcRect/>
          <a:stretch>
            <a:fillRect/>
          </a:stretch>
        </p:blipFill>
        <p:spPr>
          <a:xfrm>
            <a:off x="304800" y="1600200"/>
            <a:ext cx="8678863" cy="4038600"/>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762000"/>
            <a:ext cx="8229600" cy="1447800"/>
          </a:xfrm>
        </p:spPr>
        <p:txBody>
          <a:bodyPr/>
          <a:lstStyle/>
          <a:p>
            <a:pPr eaLnBrk="1" hangingPunct="1"/>
            <a:r>
              <a:rPr lang="en-US" sz="3600" smtClean="0"/>
              <a:t/>
            </a:r>
            <a:br>
              <a:rPr lang="en-US" sz="3600" smtClean="0"/>
            </a:br>
            <a:r>
              <a:rPr lang="en-US" sz="3600" smtClean="0"/>
              <a:t>What is Knowledge Translation? </a:t>
            </a:r>
            <a:r>
              <a:rPr lang="en-US" smtClean="0"/>
              <a:t/>
            </a:r>
            <a:br>
              <a:rPr lang="en-US" smtClean="0"/>
            </a:br>
            <a:endParaRPr lang="en-US" smtClean="0"/>
          </a:p>
        </p:txBody>
      </p:sp>
      <p:sp>
        <p:nvSpPr>
          <p:cNvPr id="14339" name="Content Placeholder 2"/>
          <p:cNvSpPr>
            <a:spLocks noGrp="1"/>
          </p:cNvSpPr>
          <p:nvPr>
            <p:ph idx="1"/>
          </p:nvPr>
        </p:nvSpPr>
        <p:spPr/>
        <p:txBody>
          <a:bodyPr/>
          <a:lstStyle/>
          <a:p>
            <a:pPr eaLnBrk="1" hangingPunct="1"/>
            <a:endParaRPr lang="en-US" smtClean="0"/>
          </a:p>
          <a:p>
            <a:pPr eaLnBrk="1" hangingPunct="1"/>
            <a:r>
              <a:rPr lang="en-US" sz="2600" smtClean="0"/>
              <a:t>A method for moving academic knowledge into stakeholder action.</a:t>
            </a:r>
          </a:p>
          <a:p>
            <a:pPr eaLnBrk="1" hangingPunct="1"/>
            <a:r>
              <a:rPr lang="en-US" sz="2600" smtClean="0"/>
              <a:t>Definition – Canadian Institutes for Health Research</a:t>
            </a:r>
          </a:p>
          <a:p>
            <a:pPr eaLnBrk="1" hangingPunct="1"/>
            <a:r>
              <a:rPr lang="en-US" sz="2600" smtClean="0"/>
              <a:t>Origins – Evidence-based Medicine to justify Federal &amp; Public investment.</a:t>
            </a:r>
          </a:p>
          <a:p>
            <a:pPr eaLnBrk="1" hangingPunct="1"/>
            <a:r>
              <a:rPr lang="en-US" sz="2600" smtClean="0"/>
              <a:t>Current models focus on supply push. </a:t>
            </a:r>
          </a:p>
          <a:p>
            <a:pPr eaLnBrk="1" hangingPunct="1"/>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smtClean="0"/>
              <a:t/>
            </a:r>
            <a:br>
              <a:rPr lang="en-US" smtClean="0"/>
            </a:br>
            <a:r>
              <a:rPr lang="en-US" sz="3600" smtClean="0"/>
              <a:t>KTA Model – CIHR</a:t>
            </a:r>
            <a:r>
              <a:rPr lang="en-US" smtClean="0"/>
              <a:t/>
            </a:r>
            <a:br>
              <a:rPr lang="en-US" smtClean="0"/>
            </a:br>
            <a:endParaRPr lang="en-US" smtClean="0"/>
          </a:p>
        </p:txBody>
      </p:sp>
      <p:pic>
        <p:nvPicPr>
          <p:cNvPr id="15363" name="Picture 1" descr="original KTA model"/>
          <p:cNvPicPr>
            <a:picLocks noGrp="1" noChangeAspect="1" noChangeArrowheads="1"/>
          </p:cNvPicPr>
          <p:nvPr>
            <p:ph idx="1"/>
          </p:nvPr>
        </p:nvPicPr>
        <p:blipFill>
          <a:blip r:embed="rId3" cstate="print"/>
          <a:srcRect/>
          <a:stretch>
            <a:fillRect/>
          </a:stretch>
        </p:blipFill>
        <p:spPr>
          <a:xfrm>
            <a:off x="2095500" y="1600200"/>
            <a:ext cx="4953000" cy="4114800"/>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685800"/>
            <a:ext cx="8229600" cy="838200"/>
          </a:xfrm>
        </p:spPr>
        <p:txBody>
          <a:bodyPr/>
          <a:lstStyle/>
          <a:p>
            <a:pPr eaLnBrk="1" hangingPunct="1"/>
            <a:r>
              <a:rPr lang="en-US" sz="3600" smtClean="0"/>
              <a:t>Analogies between KT and TT</a:t>
            </a:r>
            <a:endParaRPr lang="en-US" smtClean="0"/>
          </a:p>
        </p:txBody>
      </p:sp>
      <p:sp>
        <p:nvSpPr>
          <p:cNvPr id="16387" name="Content Placeholder 2"/>
          <p:cNvSpPr>
            <a:spLocks noGrp="1"/>
          </p:cNvSpPr>
          <p:nvPr>
            <p:ph idx="1"/>
          </p:nvPr>
        </p:nvSpPr>
        <p:spPr/>
        <p:txBody>
          <a:bodyPr/>
          <a:lstStyle/>
          <a:p>
            <a:pPr eaLnBrk="1" hangingPunct="1"/>
            <a:endParaRPr lang="en-US" smtClean="0"/>
          </a:p>
          <a:p>
            <a:pPr eaLnBrk="1" hangingPunct="1"/>
            <a:r>
              <a:rPr lang="en-US" sz="2600" smtClean="0"/>
              <a:t>End of Grant KT = Supply Push TT – Applying discovery from basic inquiry (Mode 1 science).</a:t>
            </a:r>
          </a:p>
          <a:p>
            <a:pPr eaLnBrk="1" hangingPunct="1"/>
            <a:r>
              <a:rPr lang="en-US" sz="2600" smtClean="0"/>
              <a:t>Integrated KT = Demand Pull TT – Creating discovery from validated need (Mode 2 science).</a:t>
            </a:r>
          </a:p>
          <a:p>
            <a:pPr eaLnBrk="1" hangingPunct="1"/>
            <a:r>
              <a:rPr lang="en-US" sz="2600" smtClean="0"/>
              <a:t>Science has rigor  = Industry has relevance.</a:t>
            </a:r>
          </a:p>
          <a:p>
            <a:pPr eaLnBrk="1" hangingPunct="1"/>
            <a:r>
              <a:rPr lang="en-US" sz="2600" smtClean="0"/>
              <a:t>The RDP Model requires both rigor and relevance to optimize chance of success.</a:t>
            </a:r>
          </a:p>
          <a:p>
            <a:pPr eaLnBrk="1" hangingPunct="1"/>
            <a:endParaRPr lang="en-US" sz="2600" smtClean="0"/>
          </a:p>
          <a:p>
            <a:pPr eaLnBrk="1" hangingPunct="1"/>
            <a:endParaRPr lang="en-US" sz="2600" smtClean="0"/>
          </a:p>
          <a:p>
            <a:pPr eaLnBrk="1" hangingPunct="1"/>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descr="NtK Model."/>
          <p:cNvGraphicFramePr>
            <a:graphicFrameLocks noGrp="1"/>
          </p:cNvGraphicFramePr>
          <p:nvPr>
            <p:extLst>
              <p:ext uri="{D42A27DB-BD31-4B8C-83A1-F6EECF244321}">
                <p14:modId xmlns:p14="http://schemas.microsoft.com/office/powerpoint/2010/main" val="631076464"/>
              </p:ext>
            </p:extLst>
          </p:nvPr>
        </p:nvGraphicFramePr>
        <p:xfrm>
          <a:off x="609600" y="914405"/>
          <a:ext cx="7772400" cy="5118687"/>
        </p:xfrm>
        <a:graphic>
          <a:graphicData uri="http://schemas.openxmlformats.org/drawingml/2006/table">
            <a:tbl>
              <a:tblPr firstRow="1"/>
              <a:tblGrid>
                <a:gridCol w="1007533"/>
                <a:gridCol w="6764867"/>
              </a:tblGrid>
              <a:tr h="283633">
                <a:tc>
                  <a:txBody>
                    <a:bodyPr/>
                    <a:lstStyle/>
                    <a:p>
                      <a:pPr marL="0" marR="0" algn="ctr">
                        <a:lnSpc>
                          <a:spcPct val="115000"/>
                        </a:lnSpc>
                        <a:spcBef>
                          <a:spcPts val="0"/>
                        </a:spcBef>
                        <a:spcAft>
                          <a:spcPts val="0"/>
                        </a:spcAft>
                      </a:pPr>
                      <a:r>
                        <a:rPr lang="en-US" sz="1800" dirty="0">
                          <a:solidFill>
                            <a:srgbClr val="FFFFFF"/>
                          </a:solidFill>
                          <a:latin typeface="Calibri"/>
                          <a:ea typeface="Calibri"/>
                          <a:cs typeface="Times New Roman"/>
                        </a:rPr>
                        <a:t>Process</a:t>
                      </a:r>
                      <a:endParaRPr lang="en-US" sz="1800" dirty="0">
                        <a:latin typeface="Calibri"/>
                        <a:ea typeface="Calibri"/>
                        <a:cs typeface="Times New Roman"/>
                      </a:endParaRPr>
                    </a:p>
                  </a:txBody>
                  <a:tcPr marL="68239" marR="68239"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marL="0" marR="0" algn="ctr">
                        <a:lnSpc>
                          <a:spcPct val="115000"/>
                        </a:lnSpc>
                        <a:spcBef>
                          <a:spcPts val="0"/>
                        </a:spcBef>
                        <a:spcAft>
                          <a:spcPts val="0"/>
                        </a:spcAft>
                      </a:pPr>
                      <a:r>
                        <a:rPr lang="en-US" sz="1800" dirty="0">
                          <a:solidFill>
                            <a:srgbClr val="FFFFFF"/>
                          </a:solidFill>
                          <a:latin typeface="Calibri"/>
                          <a:ea typeface="Calibri"/>
                          <a:cs typeface="Times New Roman"/>
                        </a:rPr>
                        <a:t>Stages and Gates</a:t>
                      </a:r>
                      <a:endParaRPr lang="en-US" sz="1800" dirty="0">
                        <a:latin typeface="Calibri"/>
                        <a:ea typeface="Calibri"/>
                        <a:cs typeface="Times New Roman"/>
                      </a:endParaRPr>
                    </a:p>
                  </a:txBody>
                  <a:tcPr marL="68239" marR="68239"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r>
              <a:tr h="283633">
                <a:tc rowSpan="5">
                  <a:txBody>
                    <a:bodyPr/>
                    <a:lstStyle/>
                    <a:p>
                      <a:pPr marL="71755" marR="71755" algn="ctr">
                        <a:lnSpc>
                          <a:spcPct val="115000"/>
                        </a:lnSpc>
                        <a:spcBef>
                          <a:spcPts val="0"/>
                        </a:spcBef>
                        <a:spcAft>
                          <a:spcPts val="0"/>
                        </a:spcAft>
                      </a:pPr>
                      <a:r>
                        <a:rPr lang="en-US" sz="1600">
                          <a:solidFill>
                            <a:srgbClr val="FFFFFF"/>
                          </a:solidFill>
                          <a:latin typeface="Calibri"/>
                          <a:ea typeface="Calibri"/>
                          <a:cs typeface="Times New Roman"/>
                        </a:rPr>
                        <a:t>Research</a:t>
                      </a:r>
                      <a:endParaRPr lang="en-US" sz="1600">
                        <a:latin typeface="Calibri"/>
                        <a:ea typeface="Calibri"/>
                        <a:cs typeface="Times New Roman"/>
                      </a:endParaRPr>
                    </a:p>
                  </a:txBody>
                  <a:tcPr marL="68239" marR="68239" marT="0" marB="0" vert="vert270" anchor="ctr">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marL="0" marR="0">
                        <a:lnSpc>
                          <a:spcPct val="115000"/>
                        </a:lnSpc>
                        <a:spcBef>
                          <a:spcPts val="0"/>
                        </a:spcBef>
                        <a:spcAft>
                          <a:spcPts val="0"/>
                        </a:spcAft>
                      </a:pPr>
                      <a:r>
                        <a:rPr lang="en-US" sz="1600" dirty="0">
                          <a:latin typeface="Calibri"/>
                          <a:ea typeface="Calibri"/>
                          <a:cs typeface="Times New Roman"/>
                        </a:rPr>
                        <a:t>Stage 1: Discovery</a:t>
                      </a: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283633">
                <a:tc vMerge="1">
                  <a:txBody>
                    <a:bodyPr/>
                    <a:lstStyle/>
                    <a:p>
                      <a:endParaRPr lang="en-US"/>
                    </a:p>
                  </a:txBody>
                  <a:tcPr/>
                </a:tc>
                <a:tc>
                  <a:txBody>
                    <a:bodyPr/>
                    <a:lstStyle/>
                    <a:p>
                      <a:pPr marL="0" marR="0" algn="r">
                        <a:lnSpc>
                          <a:spcPct val="115000"/>
                        </a:lnSpc>
                        <a:spcBef>
                          <a:spcPts val="0"/>
                        </a:spcBef>
                        <a:spcAft>
                          <a:spcPts val="0"/>
                        </a:spcAft>
                      </a:pPr>
                      <a:r>
                        <a:rPr lang="en-US" sz="1600" dirty="0">
                          <a:latin typeface="Calibri"/>
                          <a:ea typeface="Calibri"/>
                          <a:cs typeface="Times New Roman"/>
                        </a:rPr>
                        <a:t>GATE 1: Idea Screen</a:t>
                      </a: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r>
              <a:tr h="283633">
                <a:tc vMerge="1">
                  <a:txBody>
                    <a:bodyPr/>
                    <a:lstStyle/>
                    <a:p>
                      <a:endParaRPr lang="en-US"/>
                    </a:p>
                  </a:txBody>
                  <a:tcPr/>
                </a:tc>
                <a:tc>
                  <a:txBody>
                    <a:bodyPr/>
                    <a:lstStyle/>
                    <a:p>
                      <a:pPr marL="0" marR="0">
                        <a:lnSpc>
                          <a:spcPct val="115000"/>
                        </a:lnSpc>
                        <a:spcBef>
                          <a:spcPts val="0"/>
                        </a:spcBef>
                        <a:spcAft>
                          <a:spcPts val="0"/>
                        </a:spcAft>
                      </a:pPr>
                      <a:r>
                        <a:rPr lang="en-US" sz="1600" dirty="0">
                          <a:latin typeface="Calibri"/>
                          <a:ea typeface="Calibri"/>
                          <a:cs typeface="Times New Roman"/>
                        </a:rPr>
                        <a:t>Stage 2: Scoping</a:t>
                      </a: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283633">
                <a:tc vMerge="1">
                  <a:txBody>
                    <a:bodyPr/>
                    <a:lstStyle/>
                    <a:p>
                      <a:endParaRPr lang="en-US"/>
                    </a:p>
                  </a:txBody>
                  <a:tcPr/>
                </a:tc>
                <a:tc>
                  <a:txBody>
                    <a:bodyPr/>
                    <a:lstStyle/>
                    <a:p>
                      <a:pPr marL="0" marR="0" algn="r">
                        <a:lnSpc>
                          <a:spcPct val="115000"/>
                        </a:lnSpc>
                        <a:spcBef>
                          <a:spcPts val="0"/>
                        </a:spcBef>
                        <a:spcAft>
                          <a:spcPts val="0"/>
                        </a:spcAft>
                      </a:pPr>
                      <a:r>
                        <a:rPr lang="en-US" sz="1600" dirty="0">
                          <a:latin typeface="Calibri"/>
                          <a:ea typeface="Calibri"/>
                          <a:cs typeface="Times New Roman"/>
                        </a:rPr>
                        <a:t>GATE 2: Second Screen</a:t>
                      </a: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r>
              <a:tr h="283633">
                <a:tc vMerge="1">
                  <a:txBody>
                    <a:bodyPr/>
                    <a:lstStyle/>
                    <a:p>
                      <a:endParaRPr lang="en-US"/>
                    </a:p>
                  </a:txBody>
                  <a:tcPr/>
                </a:tc>
                <a:tc>
                  <a:txBody>
                    <a:bodyPr/>
                    <a:lstStyle/>
                    <a:p>
                      <a:pPr marL="0" marR="0">
                        <a:lnSpc>
                          <a:spcPct val="115000"/>
                        </a:lnSpc>
                        <a:spcBef>
                          <a:spcPts val="0"/>
                        </a:spcBef>
                        <a:spcAft>
                          <a:spcPts val="0"/>
                        </a:spcAft>
                      </a:pPr>
                      <a:r>
                        <a:rPr lang="en-US" sz="1600" dirty="0">
                          <a:latin typeface="Calibri"/>
                          <a:ea typeface="Calibri"/>
                          <a:cs typeface="Times New Roman"/>
                        </a:rPr>
                        <a:t>Stage 3: Conduct Research and Generate Idea</a:t>
                      </a: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283633">
                <a:tc rowSpan="6">
                  <a:txBody>
                    <a:bodyPr/>
                    <a:lstStyle/>
                    <a:p>
                      <a:pPr marL="71755" marR="71755" algn="ctr">
                        <a:lnSpc>
                          <a:spcPct val="115000"/>
                        </a:lnSpc>
                        <a:spcBef>
                          <a:spcPts val="0"/>
                        </a:spcBef>
                        <a:spcAft>
                          <a:spcPts val="0"/>
                        </a:spcAft>
                      </a:pPr>
                      <a:r>
                        <a:rPr lang="en-US" sz="1600">
                          <a:solidFill>
                            <a:srgbClr val="FFFFFF"/>
                          </a:solidFill>
                          <a:latin typeface="Calibri"/>
                          <a:ea typeface="Calibri"/>
                          <a:cs typeface="Times New Roman"/>
                        </a:rPr>
                        <a:t>Development</a:t>
                      </a:r>
                      <a:endParaRPr lang="en-US" sz="1600">
                        <a:latin typeface="Calibri"/>
                        <a:ea typeface="Calibri"/>
                        <a:cs typeface="Times New Roman"/>
                      </a:endParaRPr>
                    </a:p>
                  </a:txBody>
                  <a:tcPr marL="68239" marR="68239" marT="0" marB="0" vert="vert270" anchor="ctr">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marL="0" marR="0" algn="r">
                        <a:lnSpc>
                          <a:spcPct val="115000"/>
                        </a:lnSpc>
                        <a:spcBef>
                          <a:spcPts val="0"/>
                        </a:spcBef>
                        <a:spcAft>
                          <a:spcPts val="0"/>
                        </a:spcAft>
                      </a:pPr>
                      <a:r>
                        <a:rPr lang="en-US" sz="1600" dirty="0">
                          <a:latin typeface="Calibri"/>
                          <a:ea typeface="Calibri"/>
                          <a:cs typeface="Times New Roman"/>
                        </a:rPr>
                        <a:t>GATE 3: Go to Build Business Case?</a:t>
                      </a: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r>
              <a:tr h="283633">
                <a:tc vMerge="1">
                  <a:txBody>
                    <a:bodyPr/>
                    <a:lstStyle/>
                    <a:p>
                      <a:endParaRPr lang="en-US"/>
                    </a:p>
                  </a:txBody>
                  <a:tcPr/>
                </a:tc>
                <a:tc>
                  <a:txBody>
                    <a:bodyPr/>
                    <a:lstStyle/>
                    <a:p>
                      <a:pPr marL="0" marR="0">
                        <a:lnSpc>
                          <a:spcPct val="115000"/>
                        </a:lnSpc>
                        <a:spcBef>
                          <a:spcPts val="0"/>
                        </a:spcBef>
                        <a:spcAft>
                          <a:spcPts val="0"/>
                        </a:spcAft>
                      </a:pPr>
                      <a:r>
                        <a:rPr lang="en-US" sz="1600" dirty="0">
                          <a:latin typeface="Calibri"/>
                          <a:ea typeface="Calibri"/>
                          <a:cs typeface="Times New Roman"/>
                        </a:rPr>
                        <a:t>Stage 4: Build </a:t>
                      </a:r>
                      <a:r>
                        <a:rPr lang="en-US" sz="1600" dirty="0" smtClean="0">
                          <a:latin typeface="Calibri"/>
                          <a:ea typeface="Calibri"/>
                          <a:cs typeface="Times New Roman"/>
                        </a:rPr>
                        <a:t>Business </a:t>
                      </a:r>
                      <a:r>
                        <a:rPr lang="en-US" sz="1600" dirty="0">
                          <a:latin typeface="Calibri"/>
                          <a:ea typeface="Calibri"/>
                          <a:cs typeface="Times New Roman"/>
                        </a:rPr>
                        <a:t>Case and Development Planning</a:t>
                      </a: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283633">
                <a:tc vMerge="1">
                  <a:txBody>
                    <a:bodyPr/>
                    <a:lstStyle/>
                    <a:p>
                      <a:endParaRPr lang="en-US"/>
                    </a:p>
                  </a:txBody>
                  <a:tcPr/>
                </a:tc>
                <a:tc>
                  <a:txBody>
                    <a:bodyPr/>
                    <a:lstStyle/>
                    <a:p>
                      <a:pPr marL="0" marR="0" algn="r">
                        <a:lnSpc>
                          <a:spcPct val="115000"/>
                        </a:lnSpc>
                        <a:spcBef>
                          <a:spcPts val="0"/>
                        </a:spcBef>
                        <a:spcAft>
                          <a:spcPts val="0"/>
                        </a:spcAft>
                      </a:pPr>
                      <a:r>
                        <a:rPr lang="en-US" sz="1600" dirty="0">
                          <a:latin typeface="Calibri"/>
                          <a:ea typeface="Calibri"/>
                          <a:cs typeface="Times New Roman"/>
                        </a:rPr>
                        <a:t>GATE 4: Go to Development?</a:t>
                      </a: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r>
              <a:tr h="283633">
                <a:tc vMerge="1">
                  <a:txBody>
                    <a:bodyPr/>
                    <a:lstStyle/>
                    <a:p>
                      <a:endParaRPr lang="en-US"/>
                    </a:p>
                  </a:txBody>
                  <a:tcPr/>
                </a:tc>
                <a:tc>
                  <a:txBody>
                    <a:bodyPr/>
                    <a:lstStyle/>
                    <a:p>
                      <a:pPr marL="0" marR="0">
                        <a:lnSpc>
                          <a:spcPct val="115000"/>
                        </a:lnSpc>
                        <a:spcBef>
                          <a:spcPts val="0"/>
                        </a:spcBef>
                        <a:spcAft>
                          <a:spcPts val="0"/>
                        </a:spcAft>
                      </a:pPr>
                      <a:r>
                        <a:rPr lang="en-US" sz="1600" dirty="0">
                          <a:latin typeface="Calibri"/>
                          <a:ea typeface="Calibri"/>
                          <a:cs typeface="Times New Roman"/>
                        </a:rPr>
                        <a:t>Stage 5: Implement Development Plan</a:t>
                      </a: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283633">
                <a:tc vMerge="1">
                  <a:txBody>
                    <a:bodyPr/>
                    <a:lstStyle/>
                    <a:p>
                      <a:endParaRPr lang="en-US"/>
                    </a:p>
                  </a:txBody>
                  <a:tcPr/>
                </a:tc>
                <a:tc>
                  <a:txBody>
                    <a:bodyPr/>
                    <a:lstStyle/>
                    <a:p>
                      <a:pPr marL="0" marR="0" algn="r">
                        <a:lnSpc>
                          <a:spcPct val="115000"/>
                        </a:lnSpc>
                        <a:spcBef>
                          <a:spcPts val="0"/>
                        </a:spcBef>
                        <a:spcAft>
                          <a:spcPts val="0"/>
                        </a:spcAft>
                      </a:pPr>
                      <a:r>
                        <a:rPr lang="en-US" sz="1600" dirty="0">
                          <a:latin typeface="Calibri"/>
                          <a:ea typeface="Calibri"/>
                          <a:cs typeface="Times New Roman"/>
                        </a:rPr>
                        <a:t>GATE 5: Go to Testing?</a:t>
                      </a: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r>
              <a:tr h="283633">
                <a:tc vMerge="1">
                  <a:txBody>
                    <a:bodyPr/>
                    <a:lstStyle/>
                    <a:p>
                      <a:endParaRPr lang="en-US"/>
                    </a:p>
                  </a:txBody>
                  <a:tcPr/>
                </a:tc>
                <a:tc>
                  <a:txBody>
                    <a:bodyPr/>
                    <a:lstStyle/>
                    <a:p>
                      <a:pPr marL="0" marR="0">
                        <a:lnSpc>
                          <a:spcPct val="115000"/>
                        </a:lnSpc>
                        <a:spcBef>
                          <a:spcPts val="0"/>
                        </a:spcBef>
                        <a:spcAft>
                          <a:spcPts val="0"/>
                        </a:spcAft>
                      </a:pPr>
                      <a:r>
                        <a:rPr lang="en-US" sz="1600" dirty="0">
                          <a:latin typeface="Calibri"/>
                          <a:ea typeface="Calibri"/>
                          <a:cs typeface="Times New Roman"/>
                        </a:rPr>
                        <a:t>Stage 6: Testing and Validation</a:t>
                      </a: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283633">
                <a:tc rowSpan="6">
                  <a:txBody>
                    <a:bodyPr/>
                    <a:lstStyle/>
                    <a:p>
                      <a:pPr marL="71755" marR="71755" algn="ctr">
                        <a:lnSpc>
                          <a:spcPct val="115000"/>
                        </a:lnSpc>
                        <a:spcBef>
                          <a:spcPts val="0"/>
                        </a:spcBef>
                        <a:spcAft>
                          <a:spcPts val="0"/>
                        </a:spcAft>
                      </a:pPr>
                      <a:r>
                        <a:rPr lang="en-US" sz="1600">
                          <a:solidFill>
                            <a:srgbClr val="FFFFFF"/>
                          </a:solidFill>
                          <a:latin typeface="Calibri"/>
                          <a:ea typeface="Calibri"/>
                          <a:cs typeface="Times New Roman"/>
                        </a:rPr>
                        <a:t>Production</a:t>
                      </a:r>
                      <a:endParaRPr lang="en-US" sz="1600">
                        <a:latin typeface="Calibri"/>
                        <a:ea typeface="Calibri"/>
                        <a:cs typeface="Times New Roman"/>
                      </a:endParaRPr>
                    </a:p>
                  </a:txBody>
                  <a:tcPr marL="68239" marR="68239" marT="0" marB="0" vert="vert270" anchor="ctr">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marL="0" marR="0" algn="r">
                        <a:lnSpc>
                          <a:spcPct val="115000"/>
                        </a:lnSpc>
                        <a:spcBef>
                          <a:spcPts val="0"/>
                        </a:spcBef>
                        <a:spcAft>
                          <a:spcPts val="0"/>
                        </a:spcAft>
                      </a:pPr>
                      <a:r>
                        <a:rPr lang="en-US" sz="1600" dirty="0">
                          <a:latin typeface="Calibri"/>
                          <a:ea typeface="Calibri"/>
                          <a:cs typeface="Times New Roman"/>
                        </a:rPr>
                        <a:t>GATE 6: Go to Production Planning?</a:t>
                      </a: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r>
              <a:tr h="283633">
                <a:tc vMerge="1">
                  <a:txBody>
                    <a:bodyPr/>
                    <a:lstStyle/>
                    <a:p>
                      <a:endParaRPr lang="en-US"/>
                    </a:p>
                  </a:txBody>
                  <a:tcPr/>
                </a:tc>
                <a:tc>
                  <a:txBody>
                    <a:bodyPr/>
                    <a:lstStyle/>
                    <a:p>
                      <a:pPr marL="0" marR="0">
                        <a:lnSpc>
                          <a:spcPct val="115000"/>
                        </a:lnSpc>
                        <a:spcBef>
                          <a:spcPts val="0"/>
                        </a:spcBef>
                        <a:spcAft>
                          <a:spcPts val="0"/>
                        </a:spcAft>
                      </a:pPr>
                      <a:r>
                        <a:rPr lang="en-US" sz="1600" dirty="0">
                          <a:latin typeface="Calibri"/>
                          <a:ea typeface="Calibri"/>
                          <a:cs typeface="Times New Roman"/>
                        </a:rPr>
                        <a:t>Stage 7: Production Planning and Preparation</a:t>
                      </a: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283633">
                <a:tc vMerge="1">
                  <a:txBody>
                    <a:bodyPr/>
                    <a:lstStyle/>
                    <a:p>
                      <a:endParaRPr lang="en-US"/>
                    </a:p>
                  </a:txBody>
                  <a:tcPr/>
                </a:tc>
                <a:tc>
                  <a:txBody>
                    <a:bodyPr/>
                    <a:lstStyle/>
                    <a:p>
                      <a:pPr marL="0" marR="0" algn="r">
                        <a:lnSpc>
                          <a:spcPct val="115000"/>
                        </a:lnSpc>
                        <a:spcBef>
                          <a:spcPts val="0"/>
                        </a:spcBef>
                        <a:spcAft>
                          <a:spcPts val="0"/>
                        </a:spcAft>
                      </a:pPr>
                      <a:r>
                        <a:rPr lang="en-US" sz="1600" dirty="0">
                          <a:latin typeface="Calibri"/>
                          <a:ea typeface="Calibri"/>
                          <a:cs typeface="Times New Roman"/>
                        </a:rPr>
                        <a:t>GATE 7: Go to Launch?</a:t>
                      </a: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r>
              <a:tr h="283633">
                <a:tc vMerge="1">
                  <a:txBody>
                    <a:bodyPr/>
                    <a:lstStyle/>
                    <a:p>
                      <a:endParaRPr lang="en-US"/>
                    </a:p>
                  </a:txBody>
                  <a:tcPr/>
                </a:tc>
                <a:tc>
                  <a:txBody>
                    <a:bodyPr/>
                    <a:lstStyle/>
                    <a:p>
                      <a:pPr marL="0" marR="0">
                        <a:lnSpc>
                          <a:spcPct val="115000"/>
                        </a:lnSpc>
                        <a:spcBef>
                          <a:spcPts val="0"/>
                        </a:spcBef>
                        <a:spcAft>
                          <a:spcPts val="0"/>
                        </a:spcAft>
                      </a:pPr>
                      <a:r>
                        <a:rPr lang="en-US" sz="1600" dirty="0">
                          <a:latin typeface="Calibri"/>
                          <a:ea typeface="Calibri"/>
                          <a:cs typeface="Times New Roman"/>
                        </a:rPr>
                        <a:t>Stage 8: Launch</a:t>
                      </a: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283633">
                <a:tc vMerge="1">
                  <a:txBody>
                    <a:bodyPr/>
                    <a:lstStyle/>
                    <a:p>
                      <a:endParaRPr lang="en-US"/>
                    </a:p>
                  </a:txBody>
                  <a:tcPr/>
                </a:tc>
                <a:tc>
                  <a:txBody>
                    <a:bodyPr/>
                    <a:lstStyle/>
                    <a:p>
                      <a:pPr marL="0" marR="0" algn="r">
                        <a:lnSpc>
                          <a:spcPct val="115000"/>
                        </a:lnSpc>
                        <a:spcBef>
                          <a:spcPts val="0"/>
                        </a:spcBef>
                        <a:spcAft>
                          <a:spcPts val="0"/>
                        </a:spcAft>
                      </a:pPr>
                      <a:r>
                        <a:rPr lang="en-US" sz="1600" dirty="0">
                          <a:latin typeface="Calibri"/>
                          <a:ea typeface="Calibri"/>
                          <a:cs typeface="Times New Roman"/>
                        </a:rPr>
                        <a:t>GATE 8: Post Production Assessment</a:t>
                      </a: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r>
              <a:tr h="283633">
                <a:tc vMerge="1">
                  <a:txBody>
                    <a:bodyPr/>
                    <a:lstStyle/>
                    <a:p>
                      <a:endParaRPr lang="en-US"/>
                    </a:p>
                  </a:txBody>
                  <a:tcPr/>
                </a:tc>
                <a:tc>
                  <a:txBody>
                    <a:bodyPr/>
                    <a:lstStyle/>
                    <a:p>
                      <a:pPr marL="0" marR="0">
                        <a:lnSpc>
                          <a:spcPct val="115000"/>
                        </a:lnSpc>
                        <a:spcBef>
                          <a:spcPts val="0"/>
                        </a:spcBef>
                        <a:spcAft>
                          <a:spcPts val="0"/>
                        </a:spcAft>
                      </a:pPr>
                      <a:r>
                        <a:rPr lang="en-US" sz="1600" dirty="0">
                          <a:latin typeface="Calibri"/>
                          <a:ea typeface="Calibri"/>
                          <a:cs typeface="Times New Roman"/>
                        </a:rPr>
                        <a:t>Stage 9: Post-Launch Review</a:t>
                      </a: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bl>
          </a:graphicData>
        </a:graphic>
      </p:graphicFrame>
      <p:sp>
        <p:nvSpPr>
          <p:cNvPr id="2" name="Title 1" hidden="1"/>
          <p:cNvSpPr>
            <a:spLocks noGrp="1"/>
          </p:cNvSpPr>
          <p:nvPr>
            <p:ph type="title"/>
          </p:nvPr>
        </p:nvSpPr>
        <p:spPr/>
        <p:txBody>
          <a:bodyPr/>
          <a:lstStyle/>
          <a:p>
            <a:r>
              <a:rPr lang="en-US" sz="2800" dirty="0" err="1" smtClean="0"/>
              <a:t>NtK</a:t>
            </a:r>
            <a:r>
              <a:rPr lang="en-US" sz="2800" dirty="0" smtClean="0"/>
              <a:t> Model</a:t>
            </a:r>
            <a:endParaRPr 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descr="Research process, stages and steps."/>
          <p:cNvGraphicFramePr>
            <a:graphicFrameLocks noGrp="1"/>
          </p:cNvGraphicFramePr>
          <p:nvPr>
            <p:extLst>
              <p:ext uri="{D42A27DB-BD31-4B8C-83A1-F6EECF244321}">
                <p14:modId xmlns:p14="http://schemas.microsoft.com/office/powerpoint/2010/main" val="1811599872"/>
              </p:ext>
            </p:extLst>
          </p:nvPr>
        </p:nvGraphicFramePr>
        <p:xfrm>
          <a:off x="914399" y="1066797"/>
          <a:ext cx="7467599" cy="4724402"/>
        </p:xfrm>
        <a:graphic>
          <a:graphicData uri="http://schemas.openxmlformats.org/drawingml/2006/table">
            <a:tbl>
              <a:tblPr firstRow="1"/>
              <a:tblGrid>
                <a:gridCol w="914401"/>
                <a:gridCol w="1905000"/>
                <a:gridCol w="4648198"/>
              </a:tblGrid>
              <a:tr h="337458">
                <a:tc>
                  <a:txBody>
                    <a:bodyPr/>
                    <a:lstStyle/>
                    <a:p>
                      <a:pPr marL="0" marR="0">
                        <a:lnSpc>
                          <a:spcPct val="115000"/>
                        </a:lnSpc>
                        <a:spcBef>
                          <a:spcPts val="0"/>
                        </a:spcBef>
                        <a:spcAft>
                          <a:spcPts val="0"/>
                        </a:spcAft>
                      </a:pPr>
                      <a:r>
                        <a:rPr lang="en-US" sz="1600" b="1" dirty="0">
                          <a:latin typeface="Cambria"/>
                          <a:ea typeface="Times New Roman"/>
                          <a:cs typeface="Times New Roman"/>
                        </a:rPr>
                        <a:t>Process</a:t>
                      </a:r>
                      <a:endParaRPr lang="en-US" sz="1600" dirty="0">
                        <a:latin typeface="Calibri"/>
                        <a:ea typeface="Calibri"/>
                        <a:cs typeface="Times New Roman"/>
                      </a:endParaRP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28575" cap="flat" cmpd="sng" algn="ctr">
                      <a:solidFill>
                        <a:srgbClr val="4F81BD"/>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b="1">
                          <a:latin typeface="Cambria"/>
                          <a:ea typeface="Times New Roman"/>
                          <a:cs typeface="Times New Roman"/>
                        </a:rPr>
                        <a:t>Stages</a:t>
                      </a:r>
                      <a:endParaRPr lang="en-US" sz="1600">
                        <a:latin typeface="Calibri"/>
                        <a:ea typeface="Calibri"/>
                        <a:cs typeface="Times New Roman"/>
                      </a:endParaRP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28575" cap="flat" cmpd="sng" algn="ctr">
                      <a:solidFill>
                        <a:srgbClr val="4F81BD"/>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b="1" dirty="0">
                          <a:latin typeface="Cambria"/>
                          <a:ea typeface="Times New Roman"/>
                          <a:cs typeface="Times New Roman"/>
                        </a:rPr>
                        <a:t>Steps</a:t>
                      </a:r>
                      <a:endParaRPr lang="en-US" sz="1600" dirty="0">
                        <a:latin typeface="Calibri"/>
                        <a:ea typeface="Calibri"/>
                        <a:cs typeface="Times New Roman"/>
                      </a:endParaRP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28575" cap="flat" cmpd="sng" algn="ctr">
                      <a:solidFill>
                        <a:srgbClr val="4F81BD"/>
                      </a:solidFill>
                      <a:prstDash val="solid"/>
                      <a:round/>
                      <a:headEnd type="none" w="med" len="med"/>
                      <a:tailEnd type="none" w="med" len="med"/>
                    </a:lnB>
                  </a:tcPr>
                </a:tc>
              </a:tr>
              <a:tr h="674915">
                <a:tc rowSpan="5">
                  <a:txBody>
                    <a:bodyPr/>
                    <a:lstStyle/>
                    <a:p>
                      <a:pPr marL="71755" marR="71755" algn="ctr">
                        <a:lnSpc>
                          <a:spcPct val="115000"/>
                        </a:lnSpc>
                        <a:spcBef>
                          <a:spcPts val="0"/>
                        </a:spcBef>
                        <a:spcAft>
                          <a:spcPts val="0"/>
                        </a:spcAft>
                      </a:pPr>
                      <a:r>
                        <a:rPr lang="en-US" sz="1600" b="1" dirty="0">
                          <a:latin typeface="Cambria"/>
                          <a:ea typeface="Times New Roman"/>
                          <a:cs typeface="Times New Roman"/>
                        </a:rPr>
                        <a:t>Research</a:t>
                      </a:r>
                      <a:endParaRPr lang="en-US" sz="1600" dirty="0">
                        <a:latin typeface="Calibri"/>
                        <a:ea typeface="Calibri"/>
                        <a:cs typeface="Times New Roman"/>
                      </a:endParaRPr>
                    </a:p>
                  </a:txBody>
                  <a:tcPr marL="46772" marR="46772" marT="0" marB="0" vert="vert27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US" sz="1600" dirty="0">
                          <a:latin typeface="Calibri"/>
                          <a:ea typeface="Calibri"/>
                          <a:cs typeface="Times New Roman"/>
                        </a:rPr>
                        <a:t>Stage 1: Discovery</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marL="342900" marR="0" lvl="0" indent="-342900">
                        <a:lnSpc>
                          <a:spcPct val="115000"/>
                        </a:lnSpc>
                        <a:spcBef>
                          <a:spcPts val="0"/>
                        </a:spcBef>
                        <a:spcAft>
                          <a:spcPts val="0"/>
                        </a:spcAft>
                        <a:buFont typeface="Symbol"/>
                        <a:buChar char=""/>
                      </a:pPr>
                      <a:r>
                        <a:rPr lang="en-US" sz="1600">
                          <a:latin typeface="Calibri"/>
                          <a:ea typeface="Calibri"/>
                          <a:cs typeface="Times New Roman"/>
                        </a:rPr>
                        <a:t>Assess Users’ Needs / Identify Problem</a:t>
                      </a:r>
                    </a:p>
                    <a:p>
                      <a:pPr marL="342900" marR="0" lvl="0" indent="-342900">
                        <a:lnSpc>
                          <a:spcPct val="115000"/>
                        </a:lnSpc>
                        <a:spcBef>
                          <a:spcPts val="0"/>
                        </a:spcBef>
                        <a:spcAft>
                          <a:spcPts val="0"/>
                        </a:spcAft>
                        <a:buFont typeface="Symbol"/>
                        <a:buChar char=""/>
                      </a:pPr>
                      <a:r>
                        <a:rPr lang="en-US" sz="1600">
                          <a:latin typeface="Calibri"/>
                          <a:ea typeface="Calibri"/>
                          <a:cs typeface="Times New Roman"/>
                        </a:rPr>
                        <a:t>Propose Plausible Solutions</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r>
              <a:tr h="337458">
                <a:tc vMerge="1">
                  <a:txBody>
                    <a:bodyPr/>
                    <a:lstStyle/>
                    <a:p>
                      <a:endParaRPr lang="en-US"/>
                    </a:p>
                  </a:txBody>
                  <a:tcPr/>
                </a:tc>
                <a:tc gridSpan="2">
                  <a:txBody>
                    <a:bodyPr/>
                    <a:lstStyle/>
                    <a:p>
                      <a:pPr marL="0" marR="0">
                        <a:lnSpc>
                          <a:spcPct val="115000"/>
                        </a:lnSpc>
                        <a:spcBef>
                          <a:spcPts val="0"/>
                        </a:spcBef>
                        <a:spcAft>
                          <a:spcPts val="0"/>
                        </a:spcAft>
                      </a:pPr>
                      <a:r>
                        <a:rPr lang="en-US" sz="1600" dirty="0">
                          <a:latin typeface="Calibri"/>
                          <a:ea typeface="Calibri"/>
                          <a:cs typeface="Times New Roman"/>
                        </a:rPr>
                        <a:t>GATE 1: Idea Screen</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hMerge="1">
                  <a:txBody>
                    <a:bodyPr/>
                    <a:lstStyle/>
                    <a:p>
                      <a:endParaRPr lang="en-US"/>
                    </a:p>
                  </a:txBody>
                  <a:tcPr/>
                </a:tc>
              </a:tr>
              <a:tr h="1012371">
                <a:tc vMerge="1">
                  <a:txBody>
                    <a:bodyPr/>
                    <a:lstStyle/>
                    <a:p>
                      <a:endParaRPr lang="en-US"/>
                    </a:p>
                  </a:txBody>
                  <a:tcPr/>
                </a:tc>
                <a:tc>
                  <a:txBody>
                    <a:bodyPr/>
                    <a:lstStyle/>
                    <a:p>
                      <a:pPr marL="0" marR="0">
                        <a:lnSpc>
                          <a:spcPct val="115000"/>
                        </a:lnSpc>
                        <a:spcBef>
                          <a:spcPts val="0"/>
                        </a:spcBef>
                        <a:spcAft>
                          <a:spcPts val="0"/>
                        </a:spcAft>
                      </a:pPr>
                      <a:r>
                        <a:rPr lang="en-US" sz="1600" dirty="0">
                          <a:latin typeface="Calibri"/>
                          <a:ea typeface="Calibri"/>
                          <a:cs typeface="Times New Roman"/>
                        </a:rPr>
                        <a:t>Stage 2: Scoping</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marL="342900" marR="0" lvl="0" indent="-342900">
                        <a:lnSpc>
                          <a:spcPct val="115000"/>
                        </a:lnSpc>
                        <a:spcBef>
                          <a:spcPts val="0"/>
                        </a:spcBef>
                        <a:spcAft>
                          <a:spcPts val="0"/>
                        </a:spcAft>
                        <a:buFont typeface="Symbol"/>
                        <a:buChar char=""/>
                      </a:pPr>
                      <a:r>
                        <a:rPr lang="en-US" sz="1600" dirty="0">
                          <a:latin typeface="Calibri"/>
                          <a:ea typeface="Calibri"/>
                          <a:cs typeface="Times New Roman"/>
                        </a:rPr>
                        <a:t>Define Concept</a:t>
                      </a:r>
                    </a:p>
                    <a:p>
                      <a:pPr marL="342900" marR="0" lvl="0" indent="-342900">
                        <a:lnSpc>
                          <a:spcPct val="115000"/>
                        </a:lnSpc>
                        <a:spcBef>
                          <a:spcPts val="0"/>
                        </a:spcBef>
                        <a:spcAft>
                          <a:spcPts val="0"/>
                        </a:spcAft>
                        <a:buFont typeface="Symbol"/>
                        <a:buChar char=""/>
                      </a:pPr>
                      <a:r>
                        <a:rPr lang="en-US" sz="1600" dirty="0">
                          <a:latin typeface="Calibri"/>
                          <a:ea typeface="Calibri"/>
                          <a:cs typeface="Times New Roman"/>
                        </a:rPr>
                        <a:t>Perform Preliminary Assessments (Innovation Screen)</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r>
              <a:tr h="337458">
                <a:tc vMerge="1">
                  <a:txBody>
                    <a:bodyPr/>
                    <a:lstStyle/>
                    <a:p>
                      <a:endParaRPr lang="en-US"/>
                    </a:p>
                  </a:txBody>
                  <a:tcPr/>
                </a:tc>
                <a:tc gridSpan="2">
                  <a:txBody>
                    <a:bodyPr/>
                    <a:lstStyle/>
                    <a:p>
                      <a:pPr marL="0" marR="0">
                        <a:lnSpc>
                          <a:spcPct val="115000"/>
                        </a:lnSpc>
                        <a:spcBef>
                          <a:spcPts val="0"/>
                        </a:spcBef>
                        <a:spcAft>
                          <a:spcPts val="0"/>
                        </a:spcAft>
                      </a:pPr>
                      <a:r>
                        <a:rPr lang="en-US" sz="1600" dirty="0">
                          <a:latin typeface="Calibri"/>
                          <a:ea typeface="Calibri"/>
                          <a:cs typeface="Times New Roman"/>
                        </a:rPr>
                        <a:t>GATE 2: Secondary Screen</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hMerge="1">
                  <a:txBody>
                    <a:bodyPr/>
                    <a:lstStyle/>
                    <a:p>
                      <a:endParaRPr lang="en-US"/>
                    </a:p>
                  </a:txBody>
                  <a:tcPr/>
                </a:tc>
              </a:tr>
              <a:tr h="2024742">
                <a:tc vMerge="1">
                  <a:txBody>
                    <a:bodyPr/>
                    <a:lstStyle/>
                    <a:p>
                      <a:endParaRPr lang="en-US"/>
                    </a:p>
                  </a:txBody>
                  <a:tcPr/>
                </a:tc>
                <a:tc>
                  <a:txBody>
                    <a:bodyPr/>
                    <a:lstStyle/>
                    <a:p>
                      <a:pPr marL="0" marR="0">
                        <a:lnSpc>
                          <a:spcPct val="115000"/>
                        </a:lnSpc>
                        <a:spcBef>
                          <a:spcPts val="0"/>
                        </a:spcBef>
                        <a:spcAft>
                          <a:spcPts val="0"/>
                        </a:spcAft>
                      </a:pPr>
                      <a:r>
                        <a:rPr lang="en-US" sz="1600" dirty="0">
                          <a:latin typeface="Calibri"/>
                          <a:ea typeface="Calibri"/>
                          <a:cs typeface="Times New Roman"/>
                        </a:rPr>
                        <a:t>Stage 3: Conduct Research and Generate Idea</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marL="342900" marR="0" lvl="0" indent="-342900">
                        <a:lnSpc>
                          <a:spcPct val="115000"/>
                        </a:lnSpc>
                        <a:spcBef>
                          <a:spcPts val="0"/>
                        </a:spcBef>
                        <a:spcAft>
                          <a:spcPts val="0"/>
                        </a:spcAft>
                        <a:buFont typeface="Symbol"/>
                        <a:buChar char=""/>
                      </a:pPr>
                      <a:r>
                        <a:rPr lang="en-US" sz="1600" dirty="0">
                          <a:latin typeface="Calibri"/>
                          <a:ea typeface="Calibri"/>
                          <a:cs typeface="Times New Roman"/>
                        </a:rPr>
                        <a:t>Identify Specific Knowledge Gaps</a:t>
                      </a:r>
                    </a:p>
                    <a:p>
                      <a:pPr marL="342900" marR="0" lvl="0" indent="-342900">
                        <a:lnSpc>
                          <a:spcPct val="115000"/>
                        </a:lnSpc>
                        <a:spcBef>
                          <a:spcPts val="0"/>
                        </a:spcBef>
                        <a:spcAft>
                          <a:spcPts val="0"/>
                        </a:spcAft>
                        <a:buFont typeface="Symbol"/>
                        <a:buChar char=""/>
                      </a:pPr>
                      <a:r>
                        <a:rPr lang="en-US" sz="1600" dirty="0">
                          <a:latin typeface="Calibri"/>
                          <a:ea typeface="Calibri"/>
                          <a:cs typeface="Times New Roman"/>
                        </a:rPr>
                        <a:t>Conduct Appropriate Knowledge Inquiries</a:t>
                      </a:r>
                    </a:p>
                    <a:p>
                      <a:pPr marL="342900" marR="0" lvl="0" indent="-342900">
                        <a:lnSpc>
                          <a:spcPct val="115000"/>
                        </a:lnSpc>
                        <a:spcBef>
                          <a:spcPts val="0"/>
                        </a:spcBef>
                        <a:spcAft>
                          <a:spcPts val="0"/>
                        </a:spcAft>
                        <a:buFont typeface="Symbol"/>
                        <a:buChar char=""/>
                      </a:pPr>
                      <a:r>
                        <a:rPr lang="en-US" sz="1600" dirty="0">
                          <a:latin typeface="Calibri"/>
                          <a:ea typeface="Calibri"/>
                          <a:cs typeface="Times New Roman"/>
                        </a:rPr>
                        <a:t>Compile Findings</a:t>
                      </a:r>
                    </a:p>
                    <a:p>
                      <a:pPr marL="342900" marR="0" lvl="0" indent="-342900">
                        <a:lnSpc>
                          <a:spcPct val="115000"/>
                        </a:lnSpc>
                        <a:spcBef>
                          <a:spcPts val="0"/>
                        </a:spcBef>
                        <a:spcAft>
                          <a:spcPts val="0"/>
                        </a:spcAft>
                        <a:buFont typeface="Symbol"/>
                        <a:buChar char=""/>
                      </a:pPr>
                      <a:r>
                        <a:rPr lang="en-US" sz="1600" dirty="0">
                          <a:latin typeface="Calibri"/>
                          <a:ea typeface="Calibri"/>
                          <a:cs typeface="Times New Roman"/>
                        </a:rPr>
                        <a:t>Propose Components</a:t>
                      </a:r>
                    </a:p>
                    <a:p>
                      <a:pPr marL="342900" marR="0" lvl="0" indent="-342900">
                        <a:lnSpc>
                          <a:spcPct val="115000"/>
                        </a:lnSpc>
                        <a:spcBef>
                          <a:spcPts val="0"/>
                        </a:spcBef>
                        <a:spcAft>
                          <a:spcPts val="0"/>
                        </a:spcAft>
                        <a:buFont typeface="Symbol"/>
                        <a:buChar char=""/>
                      </a:pPr>
                      <a:r>
                        <a:rPr lang="en-US" sz="1600" dirty="0">
                          <a:latin typeface="Calibri"/>
                          <a:ea typeface="Calibri"/>
                          <a:cs typeface="Times New Roman"/>
                        </a:rPr>
                        <a:t>Conceptualize Model/Draft Solution</a:t>
                      </a:r>
                    </a:p>
                    <a:p>
                      <a:pPr marL="342900" marR="0" lvl="0" indent="-342900">
                        <a:lnSpc>
                          <a:spcPct val="115000"/>
                        </a:lnSpc>
                        <a:spcBef>
                          <a:spcPts val="0"/>
                        </a:spcBef>
                        <a:spcAft>
                          <a:spcPts val="0"/>
                        </a:spcAft>
                        <a:buFont typeface="Symbol"/>
                        <a:buChar char=""/>
                      </a:pPr>
                      <a:r>
                        <a:rPr lang="en-US" sz="1600" dirty="0">
                          <a:latin typeface="Calibri"/>
                          <a:ea typeface="Calibri"/>
                          <a:cs typeface="Times New Roman"/>
                        </a:rPr>
                        <a:t>Evaluate Research Findings</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r>
            </a:tbl>
          </a:graphicData>
        </a:graphic>
      </p:graphicFrame>
      <p:sp>
        <p:nvSpPr>
          <p:cNvPr id="3" name="Title 2" hidden="1"/>
          <p:cNvSpPr>
            <a:spLocks noGrp="1"/>
          </p:cNvSpPr>
          <p:nvPr>
            <p:ph type="title"/>
          </p:nvPr>
        </p:nvSpPr>
        <p:spPr/>
        <p:txBody>
          <a:bodyPr/>
          <a:lstStyle/>
          <a:p>
            <a:r>
              <a:rPr lang="en-US" sz="3200" dirty="0" smtClean="0"/>
              <a:t>Research</a:t>
            </a:r>
            <a:endParaRPr lang="en-US"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descr="Development process, stages and steps."/>
          <p:cNvGraphicFramePr>
            <a:graphicFrameLocks noGrp="1"/>
          </p:cNvGraphicFramePr>
          <p:nvPr>
            <p:extLst>
              <p:ext uri="{D42A27DB-BD31-4B8C-83A1-F6EECF244321}">
                <p14:modId xmlns:p14="http://schemas.microsoft.com/office/powerpoint/2010/main" val="3594307843"/>
              </p:ext>
            </p:extLst>
          </p:nvPr>
        </p:nvGraphicFramePr>
        <p:xfrm>
          <a:off x="762000" y="762000"/>
          <a:ext cx="7619998" cy="4973488"/>
        </p:xfrm>
        <a:graphic>
          <a:graphicData uri="http://schemas.openxmlformats.org/drawingml/2006/table">
            <a:tbl>
              <a:tblPr firstRow="1"/>
              <a:tblGrid>
                <a:gridCol w="838199"/>
                <a:gridCol w="1836906"/>
                <a:gridCol w="4944893"/>
              </a:tblGrid>
              <a:tr h="269169">
                <a:tc>
                  <a:txBody>
                    <a:bodyPr/>
                    <a:lstStyle/>
                    <a:p>
                      <a:pPr marL="0" marR="0">
                        <a:lnSpc>
                          <a:spcPct val="115000"/>
                        </a:lnSpc>
                        <a:spcBef>
                          <a:spcPts val="0"/>
                        </a:spcBef>
                        <a:spcAft>
                          <a:spcPts val="0"/>
                        </a:spcAft>
                      </a:pPr>
                      <a:r>
                        <a:rPr lang="en-US" sz="1600" b="1" dirty="0">
                          <a:latin typeface="Cambria"/>
                          <a:ea typeface="Times New Roman"/>
                          <a:cs typeface="Times New Roman"/>
                        </a:rPr>
                        <a:t>Process</a:t>
                      </a:r>
                      <a:endParaRPr lang="en-US" sz="1600" dirty="0">
                        <a:latin typeface="Calibri"/>
                        <a:ea typeface="Calibri"/>
                        <a:cs typeface="Times New Roman"/>
                      </a:endParaRP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28575" cap="flat" cmpd="sng" algn="ctr">
                      <a:solidFill>
                        <a:srgbClr val="4F81BD"/>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b="1">
                          <a:latin typeface="Cambria"/>
                          <a:ea typeface="Times New Roman"/>
                          <a:cs typeface="Times New Roman"/>
                        </a:rPr>
                        <a:t>Stages</a:t>
                      </a:r>
                      <a:endParaRPr lang="en-US" sz="1600">
                        <a:latin typeface="Calibri"/>
                        <a:ea typeface="Calibri"/>
                        <a:cs typeface="Times New Roman"/>
                      </a:endParaRP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28575" cap="flat" cmpd="sng" algn="ctr">
                      <a:solidFill>
                        <a:srgbClr val="4F81BD"/>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b="1" dirty="0">
                          <a:latin typeface="Cambria"/>
                          <a:ea typeface="Times New Roman"/>
                          <a:cs typeface="Times New Roman"/>
                        </a:rPr>
                        <a:t>Steps</a:t>
                      </a:r>
                      <a:endParaRPr lang="en-US" sz="1600" dirty="0">
                        <a:latin typeface="Calibri"/>
                        <a:ea typeface="Calibri"/>
                        <a:cs typeface="Times New Roman"/>
                      </a:endParaRP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28575" cap="flat" cmpd="sng" algn="ctr">
                      <a:solidFill>
                        <a:srgbClr val="4F81BD"/>
                      </a:solidFill>
                      <a:prstDash val="solid"/>
                      <a:round/>
                      <a:headEnd type="none" w="med" len="med"/>
                      <a:tailEnd type="none" w="med" len="med"/>
                    </a:lnB>
                  </a:tcPr>
                </a:tc>
              </a:tr>
              <a:tr h="300934">
                <a:tc rowSpan="7">
                  <a:txBody>
                    <a:bodyPr/>
                    <a:lstStyle/>
                    <a:p>
                      <a:pPr marL="71755" marR="71755" algn="ctr">
                        <a:lnSpc>
                          <a:spcPct val="115000"/>
                        </a:lnSpc>
                        <a:spcBef>
                          <a:spcPts val="0"/>
                        </a:spcBef>
                        <a:spcAft>
                          <a:spcPts val="0"/>
                        </a:spcAft>
                      </a:pPr>
                      <a:r>
                        <a:rPr lang="en-US" sz="1600" b="1" dirty="0">
                          <a:latin typeface="Cambria"/>
                          <a:ea typeface="Times New Roman"/>
                          <a:cs typeface="Times New Roman"/>
                        </a:rPr>
                        <a:t>Development</a:t>
                      </a:r>
                      <a:endParaRPr lang="en-US" sz="1600" dirty="0">
                        <a:latin typeface="Calibri"/>
                        <a:ea typeface="Calibri"/>
                        <a:cs typeface="Times New Roman"/>
                      </a:endParaRPr>
                    </a:p>
                  </a:txBody>
                  <a:tcPr marL="46772" marR="46772" marT="0" marB="0" vert="vert27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endParaRPr lang="en-US" sz="1600" dirty="0">
                        <a:latin typeface="Calibri"/>
                        <a:ea typeface="Calibri"/>
                        <a:cs typeface="Times New Roman"/>
                      </a:endParaRP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endParaRPr lang="en-US" sz="1600"/>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r>
              <a:tr h="269169">
                <a:tc vMerge="1">
                  <a:txBody>
                    <a:bodyPr/>
                    <a:lstStyle/>
                    <a:p>
                      <a:endParaRPr lang="en-US"/>
                    </a:p>
                  </a:txBody>
                  <a:tcPr/>
                </a:tc>
                <a:tc gridSpan="2">
                  <a:txBody>
                    <a:bodyPr/>
                    <a:lstStyle/>
                    <a:p>
                      <a:pPr marL="0" marR="0">
                        <a:lnSpc>
                          <a:spcPct val="115000"/>
                        </a:lnSpc>
                        <a:spcBef>
                          <a:spcPts val="0"/>
                        </a:spcBef>
                        <a:spcAft>
                          <a:spcPts val="0"/>
                        </a:spcAft>
                      </a:pPr>
                      <a:r>
                        <a:rPr lang="en-US" sz="1600" dirty="0">
                          <a:latin typeface="Calibri"/>
                          <a:ea typeface="Calibri"/>
                          <a:cs typeface="Times New Roman"/>
                        </a:rPr>
                        <a:t>GATE 3: Go to Build Business Case?</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hMerge="1">
                  <a:txBody>
                    <a:bodyPr/>
                    <a:lstStyle/>
                    <a:p>
                      <a:endParaRPr lang="en-US"/>
                    </a:p>
                  </a:txBody>
                  <a:tcPr/>
                </a:tc>
              </a:tr>
              <a:tr h="1884180">
                <a:tc vMerge="1">
                  <a:txBody>
                    <a:bodyPr/>
                    <a:lstStyle/>
                    <a:p>
                      <a:endParaRPr lang="en-US"/>
                    </a:p>
                  </a:txBody>
                  <a:tcPr/>
                </a:tc>
                <a:tc>
                  <a:txBody>
                    <a:bodyPr/>
                    <a:lstStyle/>
                    <a:p>
                      <a:pPr marL="0" marR="0">
                        <a:lnSpc>
                          <a:spcPct val="115000"/>
                        </a:lnSpc>
                        <a:spcBef>
                          <a:spcPts val="0"/>
                        </a:spcBef>
                        <a:spcAft>
                          <a:spcPts val="0"/>
                        </a:spcAft>
                      </a:pPr>
                      <a:r>
                        <a:rPr lang="en-US" sz="1600" dirty="0">
                          <a:latin typeface="Calibri"/>
                          <a:ea typeface="Calibri"/>
                          <a:cs typeface="Times New Roman"/>
                        </a:rPr>
                        <a:t>Stage 4: Build Business Case and Development Planning</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marL="342900" marR="0" lvl="0" indent="-342900">
                        <a:lnSpc>
                          <a:spcPct val="115000"/>
                        </a:lnSpc>
                        <a:spcBef>
                          <a:spcPts val="0"/>
                        </a:spcBef>
                        <a:spcAft>
                          <a:spcPts val="0"/>
                        </a:spcAft>
                        <a:buFont typeface="Symbol"/>
                        <a:buChar char=""/>
                      </a:pPr>
                      <a:r>
                        <a:rPr lang="en-US" sz="1600" dirty="0">
                          <a:latin typeface="Calibri"/>
                          <a:ea typeface="Calibri"/>
                          <a:cs typeface="Times New Roman"/>
                        </a:rPr>
                        <a:t>Build Business Case</a:t>
                      </a:r>
                    </a:p>
                    <a:p>
                      <a:pPr marL="342900" marR="0" lvl="0" indent="-342900">
                        <a:lnSpc>
                          <a:spcPct val="115000"/>
                        </a:lnSpc>
                        <a:spcBef>
                          <a:spcPts val="0"/>
                        </a:spcBef>
                        <a:spcAft>
                          <a:spcPts val="0"/>
                        </a:spcAft>
                        <a:buFont typeface="Symbol"/>
                        <a:buChar char=""/>
                      </a:pPr>
                      <a:r>
                        <a:rPr lang="en-US" sz="1600" dirty="0">
                          <a:latin typeface="Calibri"/>
                          <a:ea typeface="Calibri"/>
                          <a:cs typeface="Times New Roman"/>
                        </a:rPr>
                        <a:t>Implement IP Strategy</a:t>
                      </a:r>
                    </a:p>
                    <a:p>
                      <a:pPr marL="342900" marR="0" lvl="0" indent="-342900">
                        <a:lnSpc>
                          <a:spcPct val="115000"/>
                        </a:lnSpc>
                        <a:spcBef>
                          <a:spcPts val="0"/>
                        </a:spcBef>
                        <a:spcAft>
                          <a:spcPts val="0"/>
                        </a:spcAft>
                        <a:buFont typeface="Symbol"/>
                        <a:buChar char=""/>
                      </a:pPr>
                      <a:r>
                        <a:rPr lang="en-US" sz="1600" dirty="0">
                          <a:latin typeface="Calibri"/>
                          <a:ea typeface="Calibri"/>
                          <a:cs typeface="Times New Roman"/>
                        </a:rPr>
                        <a:t>Initiate Key Co-Development Practices</a:t>
                      </a:r>
                    </a:p>
                    <a:p>
                      <a:pPr marL="342900" marR="0" lvl="0" indent="-342900">
                        <a:lnSpc>
                          <a:spcPct val="115000"/>
                        </a:lnSpc>
                        <a:spcBef>
                          <a:spcPts val="0"/>
                        </a:spcBef>
                        <a:spcAft>
                          <a:spcPts val="0"/>
                        </a:spcAft>
                        <a:buFont typeface="Symbol"/>
                        <a:buChar char=""/>
                      </a:pPr>
                      <a:r>
                        <a:rPr lang="en-US" sz="1600" dirty="0">
                          <a:latin typeface="Calibri"/>
                          <a:ea typeface="Calibri"/>
                          <a:cs typeface="Times New Roman"/>
                        </a:rPr>
                        <a:t>Develop Implementation Plan</a:t>
                      </a:r>
                    </a:p>
                    <a:p>
                      <a:pPr marL="342900" marR="0" lvl="0" indent="-342900">
                        <a:lnSpc>
                          <a:spcPct val="115000"/>
                        </a:lnSpc>
                        <a:spcBef>
                          <a:spcPts val="0"/>
                        </a:spcBef>
                        <a:spcAft>
                          <a:spcPts val="0"/>
                        </a:spcAft>
                        <a:buFont typeface="Symbol"/>
                        <a:buChar char=""/>
                      </a:pPr>
                      <a:r>
                        <a:rPr lang="en-US" sz="1600" dirty="0">
                          <a:latin typeface="Calibri"/>
                          <a:ea typeface="Calibri"/>
                          <a:cs typeface="Times New Roman"/>
                        </a:rPr>
                        <a:t>Allocate Adequate Resources</a:t>
                      </a:r>
                    </a:p>
                    <a:p>
                      <a:pPr marL="342900" marR="0" lvl="0" indent="-342900">
                        <a:lnSpc>
                          <a:spcPct val="115000"/>
                        </a:lnSpc>
                        <a:spcBef>
                          <a:spcPts val="0"/>
                        </a:spcBef>
                        <a:spcAft>
                          <a:spcPts val="0"/>
                        </a:spcAft>
                        <a:buFont typeface="Symbol"/>
                        <a:buChar char=""/>
                      </a:pPr>
                      <a:r>
                        <a:rPr lang="en-US" sz="1600" dirty="0">
                          <a:latin typeface="Calibri"/>
                          <a:ea typeface="Calibri"/>
                          <a:cs typeface="Times New Roman"/>
                        </a:rPr>
                        <a:t>Gather, Analyze and Prioritize Customer Needs</a:t>
                      </a:r>
                    </a:p>
                    <a:p>
                      <a:pPr marL="342900" marR="0" lvl="0" indent="-342900">
                        <a:lnSpc>
                          <a:spcPct val="115000"/>
                        </a:lnSpc>
                        <a:spcBef>
                          <a:spcPts val="0"/>
                        </a:spcBef>
                        <a:spcAft>
                          <a:spcPts val="0"/>
                        </a:spcAft>
                        <a:buFont typeface="Symbol"/>
                        <a:buChar char=""/>
                      </a:pPr>
                      <a:r>
                        <a:rPr lang="en-US" sz="1600" dirty="0">
                          <a:latin typeface="Calibri"/>
                          <a:ea typeface="Calibri"/>
                          <a:cs typeface="Times New Roman"/>
                        </a:rPr>
                        <a:t>Identify Product Features and Specifications</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r>
              <a:tr h="269169">
                <a:tc vMerge="1">
                  <a:txBody>
                    <a:bodyPr/>
                    <a:lstStyle/>
                    <a:p>
                      <a:endParaRPr lang="en-US"/>
                    </a:p>
                  </a:txBody>
                  <a:tcPr/>
                </a:tc>
                <a:tc gridSpan="2">
                  <a:txBody>
                    <a:bodyPr/>
                    <a:lstStyle/>
                    <a:p>
                      <a:pPr marL="0" marR="0">
                        <a:lnSpc>
                          <a:spcPct val="115000"/>
                        </a:lnSpc>
                        <a:spcBef>
                          <a:spcPts val="0"/>
                        </a:spcBef>
                        <a:spcAft>
                          <a:spcPts val="0"/>
                        </a:spcAft>
                      </a:pPr>
                      <a:r>
                        <a:rPr lang="en-US" sz="1600" dirty="0">
                          <a:latin typeface="Calibri"/>
                          <a:ea typeface="Calibri"/>
                          <a:cs typeface="Times New Roman"/>
                        </a:rPr>
                        <a:t>GATE 4: Go to Development?</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hMerge="1">
                  <a:txBody>
                    <a:bodyPr/>
                    <a:lstStyle/>
                    <a:p>
                      <a:endParaRPr lang="en-US"/>
                    </a:p>
                  </a:txBody>
                  <a:tcPr/>
                </a:tc>
              </a:tr>
              <a:tr h="807506">
                <a:tc vMerge="1">
                  <a:txBody>
                    <a:bodyPr/>
                    <a:lstStyle/>
                    <a:p>
                      <a:endParaRPr lang="en-US"/>
                    </a:p>
                  </a:txBody>
                  <a:tcPr/>
                </a:tc>
                <a:tc>
                  <a:txBody>
                    <a:bodyPr/>
                    <a:lstStyle/>
                    <a:p>
                      <a:pPr marL="0" marR="0">
                        <a:lnSpc>
                          <a:spcPct val="115000"/>
                        </a:lnSpc>
                        <a:spcBef>
                          <a:spcPts val="0"/>
                        </a:spcBef>
                        <a:spcAft>
                          <a:spcPts val="0"/>
                        </a:spcAft>
                      </a:pPr>
                      <a:r>
                        <a:rPr lang="en-US" sz="1600">
                          <a:latin typeface="Calibri"/>
                          <a:ea typeface="Calibri"/>
                          <a:cs typeface="Times New Roman"/>
                        </a:rPr>
                        <a:t>Stage 5: Implement Development Plan</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marL="342900" marR="0" lvl="0" indent="-342900">
                        <a:lnSpc>
                          <a:spcPct val="115000"/>
                        </a:lnSpc>
                        <a:spcBef>
                          <a:spcPts val="0"/>
                        </a:spcBef>
                        <a:spcAft>
                          <a:spcPts val="0"/>
                        </a:spcAft>
                        <a:buFont typeface="Symbol"/>
                        <a:buChar char=""/>
                      </a:pPr>
                      <a:r>
                        <a:rPr lang="en-US" sz="1600" dirty="0">
                          <a:latin typeface="Calibri"/>
                          <a:ea typeface="Calibri"/>
                          <a:cs typeface="Times New Roman"/>
                        </a:rPr>
                        <a:t>Build Alpha Prototype Models</a:t>
                      </a:r>
                    </a:p>
                    <a:p>
                      <a:pPr marL="342900" marR="0" lvl="0" indent="-342900">
                        <a:lnSpc>
                          <a:spcPct val="115000"/>
                        </a:lnSpc>
                        <a:spcBef>
                          <a:spcPts val="0"/>
                        </a:spcBef>
                        <a:spcAft>
                          <a:spcPts val="0"/>
                        </a:spcAft>
                        <a:buFont typeface="Symbol"/>
                        <a:buChar char=""/>
                      </a:pPr>
                      <a:r>
                        <a:rPr lang="en-US" sz="1600" dirty="0">
                          <a:latin typeface="Calibri"/>
                          <a:ea typeface="Calibri"/>
                          <a:cs typeface="Times New Roman"/>
                        </a:rPr>
                        <a:t>Test Alpha Prototype Models</a:t>
                      </a:r>
                    </a:p>
                    <a:p>
                      <a:pPr marL="342900" marR="0" lvl="0" indent="-342900">
                        <a:lnSpc>
                          <a:spcPct val="115000"/>
                        </a:lnSpc>
                        <a:spcBef>
                          <a:spcPts val="0"/>
                        </a:spcBef>
                        <a:spcAft>
                          <a:spcPts val="0"/>
                        </a:spcAft>
                        <a:buFont typeface="Symbol"/>
                        <a:buChar char=""/>
                      </a:pPr>
                      <a:r>
                        <a:rPr lang="en-US" sz="1600" dirty="0">
                          <a:latin typeface="Calibri"/>
                          <a:ea typeface="Calibri"/>
                          <a:cs typeface="Times New Roman"/>
                        </a:rPr>
                        <a:t>Refine Models</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r>
              <a:tr h="269169">
                <a:tc vMerge="1">
                  <a:txBody>
                    <a:bodyPr/>
                    <a:lstStyle/>
                    <a:p>
                      <a:endParaRPr lang="en-US"/>
                    </a:p>
                  </a:txBody>
                  <a:tcPr/>
                </a:tc>
                <a:tc gridSpan="2">
                  <a:txBody>
                    <a:bodyPr/>
                    <a:lstStyle/>
                    <a:p>
                      <a:pPr marL="0" marR="0">
                        <a:lnSpc>
                          <a:spcPct val="115000"/>
                        </a:lnSpc>
                        <a:spcBef>
                          <a:spcPts val="0"/>
                        </a:spcBef>
                        <a:spcAft>
                          <a:spcPts val="0"/>
                        </a:spcAft>
                      </a:pPr>
                      <a:r>
                        <a:rPr lang="en-US" sz="1600" dirty="0">
                          <a:latin typeface="Calibri"/>
                          <a:ea typeface="Calibri"/>
                          <a:cs typeface="Times New Roman"/>
                        </a:rPr>
                        <a:t>GATE 5: Go to Testing?</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hMerge="1">
                  <a:txBody>
                    <a:bodyPr/>
                    <a:lstStyle/>
                    <a:p>
                      <a:endParaRPr lang="en-US"/>
                    </a:p>
                  </a:txBody>
                  <a:tcPr/>
                </a:tc>
              </a:tr>
              <a:tr h="807506">
                <a:tc vMerge="1">
                  <a:txBody>
                    <a:bodyPr/>
                    <a:lstStyle/>
                    <a:p>
                      <a:endParaRPr lang="en-US"/>
                    </a:p>
                  </a:txBody>
                  <a:tcPr/>
                </a:tc>
                <a:tc>
                  <a:txBody>
                    <a:bodyPr/>
                    <a:lstStyle/>
                    <a:p>
                      <a:pPr marL="0" marR="0">
                        <a:lnSpc>
                          <a:spcPct val="115000"/>
                        </a:lnSpc>
                        <a:spcBef>
                          <a:spcPts val="0"/>
                        </a:spcBef>
                        <a:spcAft>
                          <a:spcPts val="0"/>
                        </a:spcAft>
                      </a:pPr>
                      <a:r>
                        <a:rPr lang="en-US" sz="1600">
                          <a:latin typeface="Calibri"/>
                          <a:ea typeface="Calibri"/>
                          <a:cs typeface="Times New Roman"/>
                        </a:rPr>
                        <a:t>Stage 6: Testing and Validation</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marL="342900" marR="0" lvl="0" indent="-342900">
                        <a:lnSpc>
                          <a:spcPct val="115000"/>
                        </a:lnSpc>
                        <a:spcBef>
                          <a:spcPts val="0"/>
                        </a:spcBef>
                        <a:spcAft>
                          <a:spcPts val="0"/>
                        </a:spcAft>
                        <a:buFont typeface="Symbol"/>
                        <a:buChar char=""/>
                      </a:pPr>
                      <a:r>
                        <a:rPr lang="en-US" sz="1600" dirty="0">
                          <a:latin typeface="Calibri"/>
                          <a:ea typeface="Calibri"/>
                          <a:cs typeface="Times New Roman"/>
                        </a:rPr>
                        <a:t>Test Beta Prototype with Consumers In Lab</a:t>
                      </a:r>
                    </a:p>
                    <a:p>
                      <a:pPr marL="342900" marR="0" lvl="0" indent="-342900">
                        <a:lnSpc>
                          <a:spcPct val="115000"/>
                        </a:lnSpc>
                        <a:spcBef>
                          <a:spcPts val="0"/>
                        </a:spcBef>
                        <a:spcAft>
                          <a:spcPts val="0"/>
                        </a:spcAft>
                        <a:buFont typeface="Symbol"/>
                        <a:buChar char=""/>
                      </a:pPr>
                      <a:r>
                        <a:rPr lang="en-US" sz="1600" dirty="0">
                          <a:latin typeface="Calibri"/>
                          <a:ea typeface="Calibri"/>
                          <a:cs typeface="Times New Roman"/>
                        </a:rPr>
                        <a:t>Refine Beta Prototype Models</a:t>
                      </a:r>
                    </a:p>
                    <a:p>
                      <a:pPr marL="342900" marR="0" lvl="0" indent="-342900">
                        <a:lnSpc>
                          <a:spcPct val="115000"/>
                        </a:lnSpc>
                        <a:spcBef>
                          <a:spcPts val="0"/>
                        </a:spcBef>
                        <a:spcAft>
                          <a:spcPts val="0"/>
                        </a:spcAft>
                        <a:buFont typeface="Symbol"/>
                        <a:buChar char=""/>
                      </a:pPr>
                      <a:r>
                        <a:rPr lang="en-US" sz="1600" dirty="0">
                          <a:latin typeface="Calibri"/>
                          <a:ea typeface="Calibri"/>
                          <a:cs typeface="Times New Roman"/>
                        </a:rPr>
                        <a:t>Test Beta Prototype with Consumers In Field</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r>
            </a:tbl>
          </a:graphicData>
        </a:graphic>
      </p:graphicFrame>
      <p:sp>
        <p:nvSpPr>
          <p:cNvPr id="3" name="Title 2" hidden="1"/>
          <p:cNvSpPr>
            <a:spLocks noGrp="1"/>
          </p:cNvSpPr>
          <p:nvPr>
            <p:ph type="title"/>
          </p:nvPr>
        </p:nvSpPr>
        <p:spPr/>
        <p:txBody>
          <a:bodyPr/>
          <a:lstStyle/>
          <a:p>
            <a:r>
              <a:rPr lang="en-US" sz="3200" dirty="0" smtClean="0"/>
              <a:t>Development</a:t>
            </a:r>
            <a:endParaRPr lang="en-US"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descr="Production process, stages and steps."/>
          <p:cNvGraphicFramePr>
            <a:graphicFrameLocks noGrp="1"/>
          </p:cNvGraphicFramePr>
          <p:nvPr>
            <p:extLst>
              <p:ext uri="{D42A27DB-BD31-4B8C-83A1-F6EECF244321}">
                <p14:modId xmlns:p14="http://schemas.microsoft.com/office/powerpoint/2010/main" val="3496147370"/>
              </p:ext>
            </p:extLst>
          </p:nvPr>
        </p:nvGraphicFramePr>
        <p:xfrm>
          <a:off x="457200" y="685800"/>
          <a:ext cx="8229599" cy="5368733"/>
        </p:xfrm>
        <a:graphic>
          <a:graphicData uri="http://schemas.openxmlformats.org/drawingml/2006/table">
            <a:tbl>
              <a:tblPr firstRow="1"/>
              <a:tblGrid>
                <a:gridCol w="838200"/>
                <a:gridCol w="1988127"/>
                <a:gridCol w="5403272"/>
              </a:tblGrid>
              <a:tr h="254000">
                <a:tc>
                  <a:txBody>
                    <a:bodyPr/>
                    <a:lstStyle/>
                    <a:p>
                      <a:pPr marL="0" marR="0">
                        <a:lnSpc>
                          <a:spcPct val="115000"/>
                        </a:lnSpc>
                        <a:spcBef>
                          <a:spcPts val="0"/>
                        </a:spcBef>
                        <a:spcAft>
                          <a:spcPts val="0"/>
                        </a:spcAft>
                      </a:pPr>
                      <a:r>
                        <a:rPr lang="en-US" sz="1600" b="1" dirty="0">
                          <a:latin typeface="Cambria"/>
                          <a:ea typeface="Times New Roman"/>
                          <a:cs typeface="Times New Roman"/>
                        </a:rPr>
                        <a:t>Process</a:t>
                      </a:r>
                      <a:endParaRPr lang="en-US" sz="1600" dirty="0">
                        <a:latin typeface="Calibri"/>
                        <a:ea typeface="Calibri"/>
                        <a:cs typeface="Times New Roman"/>
                      </a:endParaRP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28575" cap="flat" cmpd="sng" algn="ctr">
                      <a:solidFill>
                        <a:srgbClr val="4F81BD"/>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b="1" dirty="0">
                          <a:latin typeface="Cambria"/>
                          <a:ea typeface="Times New Roman"/>
                          <a:cs typeface="Times New Roman"/>
                        </a:rPr>
                        <a:t>Stages</a:t>
                      </a:r>
                      <a:endParaRPr lang="en-US" sz="1600" dirty="0">
                        <a:latin typeface="Calibri"/>
                        <a:ea typeface="Calibri"/>
                        <a:cs typeface="Times New Roman"/>
                      </a:endParaRP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28575" cap="flat" cmpd="sng" algn="ctr">
                      <a:solidFill>
                        <a:srgbClr val="4F81BD"/>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b="1">
                          <a:latin typeface="Cambria"/>
                          <a:ea typeface="Times New Roman"/>
                          <a:cs typeface="Times New Roman"/>
                        </a:rPr>
                        <a:t>Steps</a:t>
                      </a:r>
                      <a:endParaRPr lang="en-US" sz="1600">
                        <a:latin typeface="Calibri"/>
                        <a:ea typeface="Calibri"/>
                        <a:cs typeface="Times New Roman"/>
                      </a:endParaRP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28575" cap="flat" cmpd="sng" algn="ctr">
                      <a:solidFill>
                        <a:srgbClr val="4F81BD"/>
                      </a:solidFill>
                      <a:prstDash val="solid"/>
                      <a:round/>
                      <a:headEnd type="none" w="med" len="med"/>
                      <a:tailEnd type="none" w="med" len="med"/>
                    </a:lnB>
                  </a:tcPr>
                </a:tc>
              </a:tr>
              <a:tr h="254000">
                <a:tc rowSpan="7">
                  <a:txBody>
                    <a:bodyPr/>
                    <a:lstStyle/>
                    <a:p>
                      <a:pPr marL="71755" marR="71755" algn="ctr">
                        <a:lnSpc>
                          <a:spcPct val="115000"/>
                        </a:lnSpc>
                        <a:spcBef>
                          <a:spcPts val="0"/>
                        </a:spcBef>
                        <a:spcAft>
                          <a:spcPts val="0"/>
                        </a:spcAft>
                      </a:pPr>
                      <a:r>
                        <a:rPr lang="en-US" sz="1600" b="1" dirty="0">
                          <a:latin typeface="Cambria"/>
                          <a:ea typeface="Times New Roman"/>
                          <a:cs typeface="Times New Roman"/>
                        </a:rPr>
                        <a:t>Production</a:t>
                      </a:r>
                      <a:endParaRPr lang="en-US" sz="1600" dirty="0">
                        <a:latin typeface="Calibri"/>
                        <a:ea typeface="Calibri"/>
                        <a:cs typeface="Times New Roman"/>
                      </a:endParaRPr>
                    </a:p>
                  </a:txBody>
                  <a:tcPr marL="46772" marR="46772" marT="0" marB="0" vert="vert270" anchor="ctr">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endParaRPr lang="en-US" sz="1600" dirty="0">
                        <a:latin typeface="Calibri"/>
                        <a:ea typeface="Calibri"/>
                        <a:cs typeface="Times New Roman"/>
                      </a:endParaRP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endParaRPr lang="en-US" dirty="0"/>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r>
              <a:tr h="254000">
                <a:tc vMerge="1">
                  <a:txBody>
                    <a:bodyPr/>
                    <a:lstStyle/>
                    <a:p>
                      <a:endParaRPr lang="en-US"/>
                    </a:p>
                  </a:txBody>
                  <a:tcPr/>
                </a:tc>
                <a:tc gridSpan="2">
                  <a:txBody>
                    <a:bodyPr/>
                    <a:lstStyle/>
                    <a:p>
                      <a:pPr marL="0" marR="0">
                        <a:lnSpc>
                          <a:spcPct val="115000"/>
                        </a:lnSpc>
                        <a:spcBef>
                          <a:spcPts val="0"/>
                        </a:spcBef>
                        <a:spcAft>
                          <a:spcPts val="0"/>
                        </a:spcAft>
                      </a:pPr>
                      <a:r>
                        <a:rPr lang="en-US" sz="1400">
                          <a:latin typeface="Calibri"/>
                          <a:ea typeface="Calibri"/>
                          <a:cs typeface="Times New Roman"/>
                        </a:rPr>
                        <a:t>GATE 6: Go to Production Planning?</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hMerge="1">
                  <a:txBody>
                    <a:bodyPr/>
                    <a:lstStyle/>
                    <a:p>
                      <a:endParaRPr lang="en-US"/>
                    </a:p>
                  </a:txBody>
                  <a:tcPr/>
                </a:tc>
              </a:tr>
              <a:tr h="3047998">
                <a:tc vMerge="1">
                  <a:txBody>
                    <a:bodyPr/>
                    <a:lstStyle/>
                    <a:p>
                      <a:endParaRPr lang="en-US"/>
                    </a:p>
                  </a:txBody>
                  <a:tcPr/>
                </a:tc>
                <a:tc>
                  <a:txBody>
                    <a:bodyPr/>
                    <a:lstStyle/>
                    <a:p>
                      <a:pPr marL="0" marR="0">
                        <a:lnSpc>
                          <a:spcPct val="115000"/>
                        </a:lnSpc>
                        <a:spcBef>
                          <a:spcPts val="0"/>
                        </a:spcBef>
                        <a:spcAft>
                          <a:spcPts val="0"/>
                        </a:spcAft>
                      </a:pPr>
                      <a:r>
                        <a:rPr lang="en-US" sz="1400" dirty="0">
                          <a:latin typeface="Calibri"/>
                          <a:ea typeface="Calibri"/>
                          <a:cs typeface="Times New Roman"/>
                        </a:rPr>
                        <a:t>Stage 7: Production Planning and Preparation</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marL="342900" marR="0" lvl="0" indent="-342900">
                        <a:lnSpc>
                          <a:spcPct val="115000"/>
                        </a:lnSpc>
                        <a:spcBef>
                          <a:spcPts val="0"/>
                        </a:spcBef>
                        <a:spcAft>
                          <a:spcPts val="0"/>
                        </a:spcAft>
                        <a:buFont typeface="Symbol"/>
                        <a:buChar char=""/>
                      </a:pPr>
                      <a:r>
                        <a:rPr lang="en-US" sz="1400" dirty="0">
                          <a:latin typeface="Calibri"/>
                          <a:ea typeface="Calibri"/>
                          <a:cs typeface="Times New Roman"/>
                        </a:rPr>
                        <a:t>Refine Beta Prototype Models Further</a:t>
                      </a:r>
                    </a:p>
                    <a:p>
                      <a:pPr marL="342900" marR="0" lvl="0" indent="-342900">
                        <a:lnSpc>
                          <a:spcPct val="115000"/>
                        </a:lnSpc>
                        <a:spcBef>
                          <a:spcPts val="0"/>
                        </a:spcBef>
                        <a:spcAft>
                          <a:spcPts val="0"/>
                        </a:spcAft>
                        <a:buFont typeface="Symbol"/>
                        <a:buChar char=""/>
                      </a:pPr>
                      <a:r>
                        <a:rPr lang="en-US" sz="1400" dirty="0">
                          <a:latin typeface="Calibri"/>
                          <a:ea typeface="Calibri"/>
                          <a:cs typeface="Times New Roman"/>
                        </a:rPr>
                        <a:t>Draft Preliminary Bill of Materials</a:t>
                      </a:r>
                    </a:p>
                    <a:p>
                      <a:pPr marL="342900" marR="0" lvl="0" indent="-342900">
                        <a:lnSpc>
                          <a:spcPct val="115000"/>
                        </a:lnSpc>
                        <a:spcBef>
                          <a:spcPts val="0"/>
                        </a:spcBef>
                        <a:spcAft>
                          <a:spcPts val="0"/>
                        </a:spcAft>
                        <a:buFont typeface="Symbol"/>
                        <a:buChar char=""/>
                      </a:pPr>
                      <a:r>
                        <a:rPr lang="en-US" sz="1400" dirty="0">
                          <a:latin typeface="Calibri"/>
                          <a:ea typeface="Calibri"/>
                          <a:cs typeface="Times New Roman"/>
                        </a:rPr>
                        <a:t>Develop Materials Plan</a:t>
                      </a:r>
                    </a:p>
                    <a:p>
                      <a:pPr marL="342900" marR="0" lvl="0" indent="-342900">
                        <a:lnSpc>
                          <a:spcPct val="115000"/>
                        </a:lnSpc>
                        <a:spcBef>
                          <a:spcPts val="0"/>
                        </a:spcBef>
                        <a:spcAft>
                          <a:spcPts val="0"/>
                        </a:spcAft>
                        <a:buFont typeface="Symbol"/>
                        <a:buChar char=""/>
                      </a:pPr>
                      <a:r>
                        <a:rPr lang="en-US" sz="1400" dirty="0">
                          <a:latin typeface="Calibri"/>
                          <a:ea typeface="Calibri"/>
                          <a:cs typeface="Times New Roman"/>
                        </a:rPr>
                        <a:t>Develop Production and Capacity Plan</a:t>
                      </a:r>
                    </a:p>
                    <a:p>
                      <a:pPr marL="342900" marR="0" lvl="0" indent="-342900">
                        <a:lnSpc>
                          <a:spcPct val="115000"/>
                        </a:lnSpc>
                        <a:spcBef>
                          <a:spcPts val="0"/>
                        </a:spcBef>
                        <a:spcAft>
                          <a:spcPts val="0"/>
                        </a:spcAft>
                        <a:buFont typeface="Symbol"/>
                        <a:buChar char=""/>
                      </a:pPr>
                      <a:r>
                        <a:rPr lang="en-US" sz="1400" dirty="0">
                          <a:latin typeface="Calibri"/>
                          <a:ea typeface="Calibri"/>
                          <a:cs typeface="Times New Roman"/>
                        </a:rPr>
                        <a:t>Plan and Schedule Engineering</a:t>
                      </a:r>
                    </a:p>
                    <a:p>
                      <a:pPr marL="342900" marR="0" lvl="0" indent="-342900">
                        <a:lnSpc>
                          <a:spcPct val="115000"/>
                        </a:lnSpc>
                        <a:spcBef>
                          <a:spcPts val="0"/>
                        </a:spcBef>
                        <a:spcAft>
                          <a:spcPts val="0"/>
                        </a:spcAft>
                        <a:buFont typeface="Symbol"/>
                        <a:buChar char=""/>
                      </a:pPr>
                      <a:r>
                        <a:rPr lang="en-US" sz="1400" dirty="0">
                          <a:latin typeface="Calibri"/>
                          <a:ea typeface="Calibri"/>
                          <a:cs typeface="Times New Roman"/>
                        </a:rPr>
                        <a:t>Plan and Schedule Tool and Process Design</a:t>
                      </a:r>
                    </a:p>
                    <a:p>
                      <a:pPr marL="342900" marR="0" lvl="0" indent="-342900">
                        <a:lnSpc>
                          <a:spcPct val="115000"/>
                        </a:lnSpc>
                        <a:spcBef>
                          <a:spcPts val="0"/>
                        </a:spcBef>
                        <a:spcAft>
                          <a:spcPts val="0"/>
                        </a:spcAft>
                        <a:buFont typeface="Symbol"/>
                        <a:buChar char=""/>
                      </a:pPr>
                      <a:r>
                        <a:rPr lang="en-US" sz="1400" dirty="0">
                          <a:latin typeface="Calibri"/>
                          <a:ea typeface="Calibri"/>
                          <a:cs typeface="Times New Roman"/>
                        </a:rPr>
                        <a:t>Estimate Costs Using Preliminary Bill of Materials</a:t>
                      </a:r>
                    </a:p>
                    <a:p>
                      <a:pPr marL="342900" marR="0" lvl="0" indent="-342900">
                        <a:lnSpc>
                          <a:spcPct val="115000"/>
                        </a:lnSpc>
                        <a:spcBef>
                          <a:spcPts val="0"/>
                        </a:spcBef>
                        <a:spcAft>
                          <a:spcPts val="0"/>
                        </a:spcAft>
                        <a:buFont typeface="Symbol"/>
                        <a:buChar char=""/>
                      </a:pPr>
                      <a:r>
                        <a:rPr lang="en-US" sz="1400" dirty="0">
                          <a:latin typeface="Calibri"/>
                          <a:ea typeface="Calibri"/>
                          <a:cs typeface="Times New Roman"/>
                        </a:rPr>
                        <a:t>Review IP Protection</a:t>
                      </a:r>
                    </a:p>
                    <a:p>
                      <a:pPr marL="342900" marR="0" lvl="0" indent="-342900">
                        <a:lnSpc>
                          <a:spcPct val="115000"/>
                        </a:lnSpc>
                        <a:spcBef>
                          <a:spcPts val="0"/>
                        </a:spcBef>
                        <a:spcAft>
                          <a:spcPts val="0"/>
                        </a:spcAft>
                        <a:buFont typeface="Symbol"/>
                        <a:buChar char=""/>
                      </a:pPr>
                      <a:r>
                        <a:rPr lang="en-US" sz="1400" dirty="0">
                          <a:latin typeface="Calibri"/>
                          <a:ea typeface="Calibri"/>
                          <a:cs typeface="Times New Roman"/>
                        </a:rPr>
                        <a:t>Finalize Marketing and Sales Activities</a:t>
                      </a:r>
                    </a:p>
                    <a:p>
                      <a:pPr marL="342900" marR="0" lvl="0" indent="-342900">
                        <a:lnSpc>
                          <a:spcPct val="115000"/>
                        </a:lnSpc>
                        <a:spcBef>
                          <a:spcPts val="0"/>
                        </a:spcBef>
                        <a:spcAft>
                          <a:spcPts val="0"/>
                        </a:spcAft>
                        <a:buFont typeface="Symbol"/>
                        <a:buChar char=""/>
                      </a:pPr>
                      <a:r>
                        <a:rPr lang="en-US" sz="1400" dirty="0">
                          <a:latin typeface="Calibri"/>
                          <a:ea typeface="Calibri"/>
                          <a:cs typeface="Times New Roman"/>
                        </a:rPr>
                        <a:t>Finalize Distribution Logistics</a:t>
                      </a:r>
                    </a:p>
                    <a:p>
                      <a:pPr marL="342900" marR="0" lvl="0" indent="-342900">
                        <a:lnSpc>
                          <a:spcPct val="115000"/>
                        </a:lnSpc>
                        <a:spcBef>
                          <a:spcPts val="0"/>
                        </a:spcBef>
                        <a:spcAft>
                          <a:spcPts val="0"/>
                        </a:spcAft>
                        <a:buFont typeface="Symbol"/>
                        <a:buChar char=""/>
                      </a:pPr>
                      <a:r>
                        <a:rPr lang="en-US" sz="1400" dirty="0">
                          <a:latin typeface="Calibri"/>
                          <a:ea typeface="Calibri"/>
                          <a:cs typeface="Times New Roman"/>
                        </a:rPr>
                        <a:t>Initiate Trial or Limited Production Runs</a:t>
                      </a:r>
                    </a:p>
                    <a:p>
                      <a:pPr marL="342900" marR="0" lvl="0" indent="-342900">
                        <a:lnSpc>
                          <a:spcPct val="115000"/>
                        </a:lnSpc>
                        <a:spcBef>
                          <a:spcPts val="0"/>
                        </a:spcBef>
                        <a:spcAft>
                          <a:spcPts val="0"/>
                        </a:spcAft>
                        <a:buFont typeface="Symbol"/>
                        <a:buChar char=""/>
                      </a:pPr>
                      <a:r>
                        <a:rPr lang="en-US" sz="1400" dirty="0">
                          <a:latin typeface="Calibri"/>
                          <a:ea typeface="Calibri"/>
                          <a:cs typeface="Times New Roman"/>
                        </a:rPr>
                        <a:t>Test Market or Trial Sell</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r>
              <a:tr h="254000">
                <a:tc vMerge="1">
                  <a:txBody>
                    <a:bodyPr/>
                    <a:lstStyle/>
                    <a:p>
                      <a:endParaRPr lang="en-US"/>
                    </a:p>
                  </a:txBody>
                  <a:tcPr/>
                </a:tc>
                <a:tc gridSpan="2">
                  <a:txBody>
                    <a:bodyPr/>
                    <a:lstStyle/>
                    <a:p>
                      <a:pPr marL="0" marR="0">
                        <a:lnSpc>
                          <a:spcPct val="115000"/>
                        </a:lnSpc>
                        <a:spcBef>
                          <a:spcPts val="0"/>
                        </a:spcBef>
                        <a:spcAft>
                          <a:spcPts val="0"/>
                        </a:spcAft>
                      </a:pPr>
                      <a:r>
                        <a:rPr lang="en-US" sz="1400" dirty="0">
                          <a:latin typeface="Calibri"/>
                          <a:ea typeface="Calibri"/>
                          <a:cs typeface="Times New Roman"/>
                        </a:rPr>
                        <a:t>GATE 7: Go to Launch?</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hMerge="1">
                  <a:txBody>
                    <a:bodyPr/>
                    <a:lstStyle/>
                    <a:p>
                      <a:endParaRPr lang="en-US"/>
                    </a:p>
                  </a:txBody>
                  <a:tcPr/>
                </a:tc>
              </a:tr>
              <a:tr h="254000">
                <a:tc vMerge="1">
                  <a:txBody>
                    <a:bodyPr/>
                    <a:lstStyle/>
                    <a:p>
                      <a:endParaRPr lang="en-US"/>
                    </a:p>
                  </a:txBody>
                  <a:tcPr/>
                </a:tc>
                <a:tc>
                  <a:txBody>
                    <a:bodyPr/>
                    <a:lstStyle/>
                    <a:p>
                      <a:pPr marL="0" marR="0">
                        <a:lnSpc>
                          <a:spcPct val="115000"/>
                        </a:lnSpc>
                        <a:spcBef>
                          <a:spcPts val="0"/>
                        </a:spcBef>
                        <a:spcAft>
                          <a:spcPts val="0"/>
                        </a:spcAft>
                      </a:pPr>
                      <a:r>
                        <a:rPr lang="en-US" sz="1400" dirty="0">
                          <a:latin typeface="Calibri"/>
                          <a:ea typeface="Calibri"/>
                          <a:cs typeface="Times New Roman"/>
                        </a:rPr>
                        <a:t>Stage 8: Launch</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marL="342900" marR="0" lvl="0" indent="-342900">
                        <a:lnSpc>
                          <a:spcPct val="115000"/>
                        </a:lnSpc>
                        <a:spcBef>
                          <a:spcPts val="0"/>
                        </a:spcBef>
                        <a:spcAft>
                          <a:spcPts val="0"/>
                        </a:spcAft>
                        <a:buFont typeface="Symbol"/>
                        <a:buChar char=""/>
                      </a:pPr>
                      <a:r>
                        <a:rPr lang="en-US" sz="1400">
                          <a:latin typeface="Calibri"/>
                          <a:ea typeface="Calibri"/>
                          <a:cs typeface="Times New Roman"/>
                        </a:rPr>
                        <a:t>Launch Product and Provide Product Support</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r>
              <a:tr h="254000">
                <a:tc vMerge="1">
                  <a:txBody>
                    <a:bodyPr/>
                    <a:lstStyle/>
                    <a:p>
                      <a:endParaRPr lang="en-US"/>
                    </a:p>
                  </a:txBody>
                  <a:tcPr/>
                </a:tc>
                <a:tc gridSpan="2">
                  <a:txBody>
                    <a:bodyPr/>
                    <a:lstStyle/>
                    <a:p>
                      <a:pPr marL="0" marR="0">
                        <a:lnSpc>
                          <a:spcPct val="115000"/>
                        </a:lnSpc>
                        <a:spcBef>
                          <a:spcPts val="0"/>
                        </a:spcBef>
                        <a:spcAft>
                          <a:spcPts val="0"/>
                        </a:spcAft>
                      </a:pPr>
                      <a:r>
                        <a:rPr lang="en-US" sz="1400" dirty="0">
                          <a:latin typeface="Calibri"/>
                          <a:ea typeface="Calibri"/>
                          <a:cs typeface="Times New Roman"/>
                        </a:rPr>
                        <a:t>GATE 8: Post Production Assessment</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hMerge="1">
                  <a:txBody>
                    <a:bodyPr/>
                    <a:lstStyle/>
                    <a:p>
                      <a:endParaRPr lang="en-US"/>
                    </a:p>
                  </a:txBody>
                  <a:tcPr/>
                </a:tc>
              </a:tr>
              <a:tr h="762000">
                <a:tc vMerge="1">
                  <a:txBody>
                    <a:bodyPr/>
                    <a:lstStyle/>
                    <a:p>
                      <a:endParaRPr lang="en-US"/>
                    </a:p>
                  </a:txBody>
                  <a:tcPr/>
                </a:tc>
                <a:tc>
                  <a:txBody>
                    <a:bodyPr/>
                    <a:lstStyle/>
                    <a:p>
                      <a:pPr marL="0" marR="0">
                        <a:lnSpc>
                          <a:spcPct val="115000"/>
                        </a:lnSpc>
                        <a:spcBef>
                          <a:spcPts val="0"/>
                        </a:spcBef>
                        <a:spcAft>
                          <a:spcPts val="0"/>
                        </a:spcAft>
                      </a:pPr>
                      <a:r>
                        <a:rPr lang="en-US" sz="1400" dirty="0">
                          <a:latin typeface="Calibri"/>
                          <a:ea typeface="Calibri"/>
                          <a:cs typeface="Times New Roman"/>
                        </a:rPr>
                        <a:t>Stage 9: Post-Launch Review</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marL="342900" marR="0" lvl="0" indent="-342900">
                        <a:lnSpc>
                          <a:spcPct val="115000"/>
                        </a:lnSpc>
                        <a:spcBef>
                          <a:spcPts val="0"/>
                        </a:spcBef>
                        <a:spcAft>
                          <a:spcPts val="0"/>
                        </a:spcAft>
                        <a:buFont typeface="Symbol"/>
                        <a:buChar char=""/>
                      </a:pPr>
                      <a:r>
                        <a:rPr lang="en-US" sz="1400" dirty="0">
                          <a:latin typeface="Calibri"/>
                          <a:ea typeface="Calibri"/>
                          <a:cs typeface="Times New Roman"/>
                        </a:rPr>
                        <a:t>Monitor</a:t>
                      </a:r>
                    </a:p>
                    <a:p>
                      <a:pPr marL="342900" marR="0" lvl="0" indent="-342900">
                        <a:lnSpc>
                          <a:spcPct val="115000"/>
                        </a:lnSpc>
                        <a:spcBef>
                          <a:spcPts val="0"/>
                        </a:spcBef>
                        <a:spcAft>
                          <a:spcPts val="0"/>
                        </a:spcAft>
                        <a:buFont typeface="Symbol"/>
                        <a:buChar char=""/>
                      </a:pPr>
                      <a:r>
                        <a:rPr lang="en-US" sz="1400" dirty="0">
                          <a:latin typeface="Calibri"/>
                          <a:ea typeface="Calibri"/>
                          <a:cs typeface="Times New Roman"/>
                        </a:rPr>
                        <a:t>Fix</a:t>
                      </a:r>
                    </a:p>
                    <a:p>
                      <a:pPr marL="342900" marR="0" lvl="0" indent="-342900">
                        <a:lnSpc>
                          <a:spcPct val="115000"/>
                        </a:lnSpc>
                        <a:spcBef>
                          <a:spcPts val="0"/>
                        </a:spcBef>
                        <a:spcAft>
                          <a:spcPts val="0"/>
                        </a:spcAft>
                        <a:buFont typeface="Symbol"/>
                        <a:buChar char=""/>
                      </a:pPr>
                      <a:r>
                        <a:rPr lang="en-US" sz="1400" dirty="0">
                          <a:latin typeface="Calibri"/>
                          <a:ea typeface="Calibri"/>
                          <a:cs typeface="Times New Roman"/>
                        </a:rPr>
                        <a:t>Review Performance Against Expectations</a:t>
                      </a:r>
                    </a:p>
                  </a:txBody>
                  <a:tcPr marL="46772" marR="46772"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r>
            </a:tbl>
          </a:graphicData>
        </a:graphic>
      </p:graphicFrame>
      <p:sp>
        <p:nvSpPr>
          <p:cNvPr id="3" name="Title 2" hidden="1"/>
          <p:cNvSpPr>
            <a:spLocks noGrp="1"/>
          </p:cNvSpPr>
          <p:nvPr>
            <p:ph type="title"/>
          </p:nvPr>
        </p:nvSpPr>
        <p:spPr/>
        <p:txBody>
          <a:bodyPr/>
          <a:lstStyle/>
          <a:p>
            <a:r>
              <a:rPr lang="en-US" sz="3200" dirty="0" smtClean="0"/>
              <a:t>Production</a:t>
            </a:r>
            <a:endParaRPr lang="en-US"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US" smtClean="0"/>
              <a:t/>
            </a:r>
            <a:br>
              <a:rPr lang="en-US" smtClean="0"/>
            </a:br>
            <a:r>
              <a:rPr lang="en-US" sz="3600" smtClean="0"/>
              <a:t>Session Objectives</a:t>
            </a:r>
            <a:r>
              <a:rPr lang="en-US" smtClean="0"/>
              <a:t/>
            </a:r>
            <a:br>
              <a:rPr lang="en-US" smtClean="0"/>
            </a:br>
            <a:endParaRPr lang="en-US" smtClean="0"/>
          </a:p>
        </p:txBody>
      </p:sp>
      <p:sp>
        <p:nvSpPr>
          <p:cNvPr id="3075" name="Content Placeholder 2"/>
          <p:cNvSpPr>
            <a:spLocks noGrp="1"/>
          </p:cNvSpPr>
          <p:nvPr>
            <p:ph idx="1"/>
          </p:nvPr>
        </p:nvSpPr>
        <p:spPr>
          <a:xfrm>
            <a:off x="457200" y="1371600"/>
            <a:ext cx="8229600" cy="4754563"/>
          </a:xfrm>
        </p:spPr>
        <p:txBody>
          <a:bodyPr/>
          <a:lstStyle/>
          <a:p>
            <a:pPr marL="514350" indent="-514350" eaLnBrk="1" hangingPunct="1">
              <a:buFontTx/>
              <a:buAutoNum type="arabicPeriod"/>
            </a:pPr>
            <a:r>
              <a:rPr lang="en-US" sz="2600" smtClean="0"/>
              <a:t>Define KT and describe how Models, Methods and Measures differ from traditional Dissemination and Diffusion Strategies</a:t>
            </a:r>
          </a:p>
          <a:p>
            <a:pPr marL="514350" indent="-514350" eaLnBrk="1" hangingPunct="1">
              <a:buFontTx/>
              <a:buAutoNum type="arabicPeriod"/>
            </a:pPr>
            <a:r>
              <a:rPr lang="en-US" sz="2600" smtClean="0"/>
              <a:t>Present parallels between KT for research projects and  KT for development projects; and explain how they link to move from conceptual idea to tangible product.</a:t>
            </a:r>
          </a:p>
          <a:p>
            <a:pPr marL="514350" indent="-514350" eaLnBrk="1" hangingPunct="1">
              <a:buFontTx/>
              <a:buAutoNum type="arabicPeriod"/>
            </a:pPr>
            <a:r>
              <a:rPr lang="en-US" sz="2600" smtClean="0"/>
              <a:t>Present KT for TT Model and its relevance to Stakeholders – particularly intermediaries.</a:t>
            </a:r>
          </a:p>
          <a:p>
            <a:pPr marL="514350" indent="-514350" eaLnBrk="1" hangingPunct="1"/>
            <a:endParaRPr lang="en-US" sz="28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609600"/>
            <a:ext cx="8229600" cy="609600"/>
          </a:xfrm>
        </p:spPr>
        <p:txBody>
          <a:bodyPr/>
          <a:lstStyle/>
          <a:p>
            <a:r>
              <a:rPr lang="en-US" sz="3200" smtClean="0"/>
              <a:t>KT for TT Implications of RDP Model</a:t>
            </a:r>
          </a:p>
        </p:txBody>
      </p:sp>
      <p:sp>
        <p:nvSpPr>
          <p:cNvPr id="21507" name="Content Placeholder 2"/>
          <p:cNvSpPr>
            <a:spLocks noGrp="1"/>
          </p:cNvSpPr>
          <p:nvPr>
            <p:ph idx="1"/>
          </p:nvPr>
        </p:nvSpPr>
        <p:spPr>
          <a:xfrm>
            <a:off x="457200" y="1295400"/>
            <a:ext cx="8229600" cy="4830763"/>
          </a:xfrm>
        </p:spPr>
        <p:txBody>
          <a:bodyPr/>
          <a:lstStyle/>
          <a:p>
            <a:r>
              <a:rPr lang="en-US" sz="2800" smtClean="0"/>
              <a:t>Technology-oriented research projects must consider downstream development and production – the goal.</a:t>
            </a:r>
          </a:p>
          <a:p>
            <a:r>
              <a:rPr lang="en-US" sz="2800" smtClean="0"/>
              <a:t>The expected knowledge output must demonstrate validated innovativeness:</a:t>
            </a:r>
          </a:p>
          <a:p>
            <a:pPr lvl="1"/>
            <a:r>
              <a:rPr lang="en-US" sz="2400" smtClean="0"/>
              <a:t>Novelty in marketplace.</a:t>
            </a:r>
          </a:p>
          <a:p>
            <a:pPr lvl="1"/>
            <a:r>
              <a:rPr lang="en-US" sz="2400" smtClean="0"/>
              <a:t>Feasibility in design.</a:t>
            </a:r>
          </a:p>
          <a:p>
            <a:pPr lvl="1"/>
            <a:r>
              <a:rPr lang="en-US" sz="2400" smtClean="0"/>
              <a:t>Utility to function.</a:t>
            </a:r>
          </a:p>
          <a:p>
            <a:r>
              <a:rPr lang="en-US" sz="2800" smtClean="0"/>
              <a:t>Principal must define goals and roles.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sz="3600" smtClean="0"/>
              <a:t>Where to go from here</a:t>
            </a:r>
          </a:p>
        </p:txBody>
      </p:sp>
      <p:sp>
        <p:nvSpPr>
          <p:cNvPr id="22531" name="Content Placeholder 2"/>
          <p:cNvSpPr>
            <a:spLocks noGrp="1"/>
          </p:cNvSpPr>
          <p:nvPr>
            <p:ph idx="1"/>
          </p:nvPr>
        </p:nvSpPr>
        <p:spPr/>
        <p:txBody>
          <a:bodyPr/>
          <a:lstStyle/>
          <a:p>
            <a:pPr eaLnBrk="1" hangingPunct="1"/>
            <a:r>
              <a:rPr lang="en-US" sz="2600" b="0" smtClean="0"/>
              <a:t>What should government change? </a:t>
            </a:r>
          </a:p>
          <a:p>
            <a:pPr lvl="1" eaLnBrk="1" hangingPunct="1"/>
            <a:r>
              <a:rPr lang="en-US" sz="2000" b="0" smtClean="0"/>
              <a:t>Model and Method for linking Research and Development to generate Product Outcomes.</a:t>
            </a:r>
          </a:p>
          <a:p>
            <a:pPr eaLnBrk="1" hangingPunct="1"/>
            <a:r>
              <a:rPr lang="en-US" sz="2600" b="0" smtClean="0"/>
              <a:t>Why should it change?</a:t>
            </a:r>
          </a:p>
          <a:p>
            <a:pPr lvl="1" eaLnBrk="1" hangingPunct="1"/>
            <a:r>
              <a:rPr lang="en-US" sz="2000" b="0" smtClean="0"/>
              <a:t>Evidence shows a different approach works better.</a:t>
            </a:r>
          </a:p>
          <a:p>
            <a:pPr eaLnBrk="1" hangingPunct="1"/>
            <a:r>
              <a:rPr lang="en-US" sz="2600" b="0" smtClean="0"/>
              <a:t>Why is government following current approach?</a:t>
            </a:r>
          </a:p>
          <a:p>
            <a:pPr lvl="1" eaLnBrk="1" hangingPunct="1"/>
            <a:r>
              <a:rPr lang="en-US" sz="2000" b="0" smtClean="0"/>
              <a:t>R&amp;D implementation in 1940’s led by academics.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533400"/>
            <a:ext cx="8229600" cy="1143000"/>
          </a:xfrm>
        </p:spPr>
        <p:txBody>
          <a:bodyPr/>
          <a:lstStyle/>
          <a:p>
            <a:pPr eaLnBrk="1" hangingPunct="1"/>
            <a:r>
              <a:rPr lang="en-US" sz="4000" smtClean="0"/>
              <a:t>Where to go from here (cont.)</a:t>
            </a:r>
          </a:p>
        </p:txBody>
      </p:sp>
      <p:sp>
        <p:nvSpPr>
          <p:cNvPr id="23555" name="Content Placeholder 2"/>
          <p:cNvSpPr>
            <a:spLocks noGrp="1"/>
          </p:cNvSpPr>
          <p:nvPr>
            <p:ph idx="1"/>
          </p:nvPr>
        </p:nvSpPr>
        <p:spPr/>
        <p:txBody>
          <a:bodyPr/>
          <a:lstStyle/>
          <a:p>
            <a:pPr eaLnBrk="1" hangingPunct="1"/>
            <a:endParaRPr lang="en-US" smtClean="0"/>
          </a:p>
          <a:p>
            <a:pPr eaLnBrk="1" hangingPunct="1"/>
            <a:r>
              <a:rPr lang="en-US" sz="2600" b="0" smtClean="0"/>
              <a:t>KT is academia’s approach to applying good business marketing practices.</a:t>
            </a:r>
          </a:p>
          <a:p>
            <a:pPr eaLnBrk="1" hangingPunct="1"/>
            <a:endParaRPr lang="en-US" sz="2600" b="0" smtClean="0"/>
          </a:p>
          <a:p>
            <a:pPr eaLnBrk="1" hangingPunct="1"/>
            <a:r>
              <a:rPr lang="en-US" sz="2600" b="0" smtClean="0"/>
              <a:t>Not sufficient – must go full measure of implementing RDP Model to achieve desired outcomes from R&amp;D – to make R&amp;D matter!</a:t>
            </a:r>
          </a:p>
          <a:p>
            <a:pPr eaLnBrk="1" hangingPunct="1"/>
            <a:endParaRPr lang="en-US"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sz="4000" smtClean="0"/>
              <a:t>KT4TT Program </a:t>
            </a:r>
          </a:p>
        </p:txBody>
      </p:sp>
      <p:sp>
        <p:nvSpPr>
          <p:cNvPr id="24579" name="Content Placeholder 2"/>
          <p:cNvSpPr>
            <a:spLocks noGrp="1"/>
          </p:cNvSpPr>
          <p:nvPr>
            <p:ph idx="1"/>
          </p:nvPr>
        </p:nvSpPr>
        <p:spPr/>
        <p:txBody>
          <a:bodyPr/>
          <a:lstStyle/>
          <a:p>
            <a:pPr eaLnBrk="1" hangingPunct="1"/>
            <a:r>
              <a:rPr lang="en-US" sz="2600" smtClean="0"/>
              <a:t>Sponsored by NIDRR to increase application of technology-related grantee R&amp;D outputs.</a:t>
            </a:r>
          </a:p>
          <a:p>
            <a:pPr eaLnBrk="1" hangingPunct="1"/>
            <a:r>
              <a:rPr lang="en-US" sz="2600" smtClean="0"/>
              <a:t>Experiment in small field with large implications.</a:t>
            </a:r>
          </a:p>
          <a:p>
            <a:pPr eaLnBrk="1" hangingPunct="1"/>
            <a:r>
              <a:rPr lang="en-US" sz="2600" smtClean="0"/>
              <a:t>Cross-walk TT to KT, and link KT to TT, demonstrate and test KT4TT model.</a:t>
            </a:r>
          </a:p>
          <a:p>
            <a:pPr eaLnBrk="1" hangingPunct="1"/>
            <a:r>
              <a:rPr lang="en-US" sz="2600" smtClean="0"/>
              <a:t>Validate model in context of prior research as well as context of new grantee practices.</a:t>
            </a:r>
          </a:p>
          <a:p>
            <a:pPr eaLnBrk="1" hangingPunct="1"/>
            <a:r>
              <a:rPr lang="en-US" sz="2600" smtClean="0"/>
              <a:t>Establish “best practices” for Steps &amp; Tasks.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sz="3600" smtClean="0"/>
              <a:t>Role of KT4TT Program</a:t>
            </a:r>
          </a:p>
        </p:txBody>
      </p:sp>
      <p:sp>
        <p:nvSpPr>
          <p:cNvPr id="25603" name="Content Placeholder 2"/>
          <p:cNvSpPr>
            <a:spLocks noGrp="1"/>
          </p:cNvSpPr>
          <p:nvPr>
            <p:ph idx="1"/>
          </p:nvPr>
        </p:nvSpPr>
        <p:spPr/>
        <p:txBody>
          <a:bodyPr/>
          <a:lstStyle/>
          <a:p>
            <a:pPr eaLnBrk="1" hangingPunct="1"/>
            <a:r>
              <a:rPr lang="en-US" sz="2400" b="0" smtClean="0"/>
              <a:t>Apply what we know about TT and KT to create an operational model of KT4TT.</a:t>
            </a:r>
          </a:p>
          <a:p>
            <a:pPr eaLnBrk="1" hangingPunct="1"/>
            <a:r>
              <a:rPr lang="en-US" sz="2400" b="0" smtClean="0"/>
              <a:t>Begin with end in mind – both models lead to application and use.</a:t>
            </a:r>
          </a:p>
          <a:p>
            <a:pPr eaLnBrk="1" hangingPunct="1"/>
            <a:r>
              <a:rPr lang="en-US" sz="2400" b="0" smtClean="0"/>
              <a:t>Generate evidence from research to speak to academic values.</a:t>
            </a:r>
          </a:p>
          <a:p>
            <a:pPr eaLnBrk="1" hangingPunct="1"/>
            <a:r>
              <a:rPr lang="en-US" sz="2400" b="0" smtClean="0"/>
              <a:t>Generate evidence from development to speak to industry values.</a:t>
            </a:r>
          </a:p>
          <a:p>
            <a:pPr eaLnBrk="1" hangingPunct="1"/>
            <a:r>
              <a:rPr lang="en-US" sz="2400" b="0" smtClean="0"/>
              <a:t>Link both forms of evidence to change funding and evaluation of government grant programs.</a:t>
            </a:r>
          </a:p>
          <a:p>
            <a:pPr eaLnBrk="1" hangingPunct="1"/>
            <a:endParaRPr lang="en-US"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smtClean="0"/>
              <a:t>TT and KT Resources</a:t>
            </a:r>
          </a:p>
        </p:txBody>
      </p:sp>
      <p:sp>
        <p:nvSpPr>
          <p:cNvPr id="26627" name="Content Placeholder 2"/>
          <p:cNvSpPr>
            <a:spLocks noGrp="1"/>
          </p:cNvSpPr>
          <p:nvPr>
            <p:ph idx="1"/>
          </p:nvPr>
        </p:nvSpPr>
        <p:spPr/>
        <p:txBody>
          <a:bodyPr/>
          <a:lstStyle/>
          <a:p>
            <a:r>
              <a:rPr lang="en-US" smtClean="0"/>
              <a:t>Materials on the following slides are useful to all Stakeholders involved in the Research, Development, Production continuum.</a:t>
            </a:r>
          </a:p>
          <a:p>
            <a:r>
              <a:rPr lang="en-US" smtClean="0"/>
              <a:t>Project website under construction will contain all relevant resources:</a:t>
            </a:r>
          </a:p>
          <a:p>
            <a:pPr lvl="1">
              <a:buFontTx/>
              <a:buNone/>
            </a:pPr>
            <a:r>
              <a:rPr lang="en-US" smtClean="0">
                <a:hlinkClick r:id="rId2"/>
              </a:rPr>
              <a:t>kt4tt.buffalo.edu</a:t>
            </a:r>
            <a:endParaRPr lang="en-US" smtClean="0"/>
          </a:p>
          <a:p>
            <a:endParaRPr lang="en-US" smtClean="0"/>
          </a:p>
          <a:p>
            <a:endParaRPr lang="en-US"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sz="3600" smtClean="0"/>
              <a:t>TT Resources</a:t>
            </a:r>
          </a:p>
        </p:txBody>
      </p:sp>
      <p:sp>
        <p:nvSpPr>
          <p:cNvPr id="27651" name="Content Placeholder 2"/>
          <p:cNvSpPr>
            <a:spLocks noGrp="1"/>
          </p:cNvSpPr>
          <p:nvPr>
            <p:ph idx="1"/>
          </p:nvPr>
        </p:nvSpPr>
        <p:spPr/>
        <p:txBody>
          <a:bodyPr/>
          <a:lstStyle/>
          <a:p>
            <a:r>
              <a:rPr lang="en-US" sz="2800" smtClean="0"/>
              <a:t>“How to” guides</a:t>
            </a:r>
          </a:p>
          <a:p>
            <a:pPr lvl="1"/>
            <a:r>
              <a:rPr lang="en-US" sz="2400" smtClean="0">
                <a:hlinkClick r:id="rId2"/>
              </a:rPr>
              <a:t>T</a:t>
            </a:r>
            <a:r>
              <a:rPr lang="en-US" sz="2400" baseline="30000" smtClean="0">
                <a:hlinkClick r:id="rId2"/>
              </a:rPr>
              <a:t>2</a:t>
            </a:r>
            <a:r>
              <a:rPr lang="en-US" sz="2400" smtClean="0">
                <a:hlinkClick r:id="rId2"/>
              </a:rPr>
              <a:t>RERC Training modules</a:t>
            </a:r>
            <a:endParaRPr lang="en-US" sz="2400" smtClean="0"/>
          </a:p>
          <a:p>
            <a:pPr lvl="2"/>
            <a:r>
              <a:rPr lang="en-US" sz="2000" smtClean="0"/>
              <a:t>Supply push, demand pull, primary and secondary market research, intellectual property, commercialization, and evaluation</a:t>
            </a:r>
          </a:p>
          <a:p>
            <a:pPr lvl="1"/>
            <a:r>
              <a:rPr lang="en-US" sz="2400" smtClean="0">
                <a:hlinkClick r:id="rId3"/>
              </a:rPr>
              <a:t>Technology Transfer Tactics</a:t>
            </a:r>
            <a:endParaRPr lang="en-US" sz="2400" smtClean="0"/>
          </a:p>
          <a:p>
            <a:pPr lvl="2"/>
            <a:r>
              <a:rPr lang="en-US" sz="2000" smtClean="0"/>
              <a:t>Best practices</a:t>
            </a:r>
          </a:p>
          <a:p>
            <a:pPr lvl="2"/>
            <a:r>
              <a:rPr lang="en-US" sz="2000" smtClean="0"/>
              <a:t>Free e-zine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sz="3600" smtClean="0"/>
              <a:t>TT Resources </a:t>
            </a:r>
          </a:p>
        </p:txBody>
      </p:sp>
      <p:sp>
        <p:nvSpPr>
          <p:cNvPr id="28675" name="Content Placeholder 2"/>
          <p:cNvSpPr>
            <a:spLocks noGrp="1"/>
          </p:cNvSpPr>
          <p:nvPr>
            <p:ph idx="1"/>
          </p:nvPr>
        </p:nvSpPr>
        <p:spPr/>
        <p:txBody>
          <a:bodyPr/>
          <a:lstStyle/>
          <a:p>
            <a:r>
              <a:rPr lang="en-US" sz="2800" smtClean="0"/>
              <a:t>Associations and Organizations</a:t>
            </a:r>
          </a:p>
          <a:p>
            <a:pPr lvl="1"/>
            <a:r>
              <a:rPr lang="en-US" sz="2400" smtClean="0">
                <a:hlinkClick r:id="rId2"/>
              </a:rPr>
              <a:t>Association of University Technology Managers</a:t>
            </a:r>
          </a:p>
          <a:p>
            <a:pPr lvl="1"/>
            <a:r>
              <a:rPr lang="en-US" sz="2400" smtClean="0">
                <a:hlinkClick r:id="rId3"/>
              </a:rPr>
              <a:t>Intellectual Property Owners Association</a:t>
            </a:r>
            <a:endParaRPr lang="en-US" sz="2400" smtClean="0"/>
          </a:p>
          <a:p>
            <a:pPr lvl="1"/>
            <a:r>
              <a:rPr lang="en-US" sz="2400" smtClean="0">
                <a:hlinkClick r:id="rId4"/>
              </a:rPr>
              <a:t>Advanced Medical Technology Association</a:t>
            </a:r>
          </a:p>
          <a:p>
            <a:pPr lvl="1"/>
            <a:r>
              <a:rPr lang="en-US" sz="2400" smtClean="0">
                <a:hlinkClick r:id="rId5"/>
              </a:rPr>
              <a:t>Licensing Executives Society</a:t>
            </a:r>
            <a:endParaRPr lang="en-US" sz="2400" smtClean="0">
              <a:hlinkClick r:id="rId4"/>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sz="3600" smtClean="0"/>
              <a:t>TT Resources</a:t>
            </a:r>
          </a:p>
        </p:txBody>
      </p:sp>
      <p:sp>
        <p:nvSpPr>
          <p:cNvPr id="29699" name="Content Placeholder 2"/>
          <p:cNvSpPr>
            <a:spLocks noGrp="1"/>
          </p:cNvSpPr>
          <p:nvPr>
            <p:ph idx="1"/>
          </p:nvPr>
        </p:nvSpPr>
        <p:spPr/>
        <p:txBody>
          <a:bodyPr/>
          <a:lstStyle/>
          <a:p>
            <a:r>
              <a:rPr lang="en-US" sz="2800" smtClean="0"/>
              <a:t>Market Research Resources</a:t>
            </a:r>
          </a:p>
          <a:p>
            <a:pPr lvl="1"/>
            <a:r>
              <a:rPr lang="en-US" sz="2400" smtClean="0"/>
              <a:t>General Disability Statistics</a:t>
            </a:r>
          </a:p>
          <a:p>
            <a:pPr lvl="1"/>
            <a:r>
              <a:rPr lang="en-US" sz="2400" smtClean="0"/>
              <a:t>Specific Disability Statistics</a:t>
            </a:r>
          </a:p>
          <a:p>
            <a:pPr lvl="1"/>
            <a:r>
              <a:rPr lang="en-US" sz="2400" smtClean="0"/>
              <a:t>Trends</a:t>
            </a:r>
          </a:p>
          <a:p>
            <a:r>
              <a:rPr lang="en-US" sz="2800" smtClean="0"/>
              <a:t>Competing Products</a:t>
            </a:r>
          </a:p>
          <a:p>
            <a:pPr lvl="1"/>
            <a:r>
              <a:rPr lang="en-US" sz="2400" smtClean="0">
                <a:hlinkClick r:id="rId3"/>
              </a:rPr>
              <a:t>Abledata</a:t>
            </a:r>
            <a:endParaRPr lang="en-US" sz="2400" smtClean="0"/>
          </a:p>
          <a:p>
            <a:r>
              <a:rPr lang="en-US" sz="2800" smtClean="0"/>
              <a:t>Competing Technology</a:t>
            </a:r>
          </a:p>
          <a:p>
            <a:pPr lvl="1"/>
            <a:r>
              <a:rPr lang="en-US" sz="2400" smtClean="0">
                <a:hlinkClick r:id="rId4"/>
              </a:rPr>
              <a:t>USPTO</a:t>
            </a:r>
            <a:endParaRPr lang="en-US" sz="240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idx="4294967295"/>
          </p:nvPr>
        </p:nvSpPr>
        <p:spPr/>
        <p:txBody>
          <a:bodyPr/>
          <a:lstStyle/>
          <a:p>
            <a:pPr eaLnBrk="1" hangingPunct="1"/>
            <a:r>
              <a:rPr lang="en-US" sz="3600" smtClean="0"/>
              <a:t>General Disability Statistics</a:t>
            </a:r>
          </a:p>
        </p:txBody>
      </p:sp>
      <p:sp>
        <p:nvSpPr>
          <p:cNvPr id="30723" name="Content Placeholder 2"/>
          <p:cNvSpPr>
            <a:spLocks noGrp="1"/>
          </p:cNvSpPr>
          <p:nvPr>
            <p:ph idx="4294967295"/>
          </p:nvPr>
        </p:nvSpPr>
        <p:spPr/>
        <p:txBody>
          <a:bodyPr/>
          <a:lstStyle/>
          <a:p>
            <a:pPr eaLnBrk="1" hangingPunct="1"/>
            <a:r>
              <a:rPr lang="en-US" sz="2800" smtClean="0"/>
              <a:t>International Disability Statistics</a:t>
            </a:r>
          </a:p>
          <a:p>
            <a:pPr lvl="1" eaLnBrk="1" hangingPunct="1"/>
            <a:r>
              <a:rPr lang="en-US" sz="2400" smtClean="0">
                <a:hlinkClick r:id="rId3"/>
              </a:rPr>
              <a:t>World Health Organization- Disability </a:t>
            </a:r>
            <a:endParaRPr lang="en-US" sz="2400" smtClean="0"/>
          </a:p>
          <a:p>
            <a:pPr eaLnBrk="1" hangingPunct="1"/>
            <a:r>
              <a:rPr lang="en-US" sz="2800" smtClean="0"/>
              <a:t>U.S. and Regional Disability Statistics</a:t>
            </a:r>
          </a:p>
          <a:p>
            <a:pPr lvl="1" eaLnBrk="1" hangingPunct="1"/>
            <a:r>
              <a:rPr lang="en-US" sz="2400" smtClean="0">
                <a:hlinkClick r:id="rId4"/>
              </a:rPr>
              <a:t>Census Bureau – Disability</a:t>
            </a:r>
            <a:endParaRPr lang="en-US" sz="24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smtClean="0"/>
              <a:t/>
            </a:r>
            <a:br>
              <a:rPr lang="en-US" smtClean="0"/>
            </a:br>
            <a:r>
              <a:rPr lang="en-US" sz="3600" smtClean="0"/>
              <a:t>Background </a:t>
            </a:r>
            <a:br>
              <a:rPr lang="en-US" sz="3600" smtClean="0"/>
            </a:br>
            <a:endParaRPr lang="en-US" sz="3600" smtClean="0"/>
          </a:p>
        </p:txBody>
      </p:sp>
      <p:sp>
        <p:nvSpPr>
          <p:cNvPr id="4099" name="Content Placeholder 2"/>
          <p:cNvSpPr>
            <a:spLocks noGrp="1"/>
          </p:cNvSpPr>
          <p:nvPr>
            <p:ph idx="1"/>
          </p:nvPr>
        </p:nvSpPr>
        <p:spPr/>
        <p:txBody>
          <a:bodyPr/>
          <a:lstStyle/>
          <a:p>
            <a:pPr eaLnBrk="1" hangingPunct="1"/>
            <a:r>
              <a:rPr lang="en-US" sz="2600" smtClean="0"/>
              <a:t>Convergence of Science and Technology</a:t>
            </a:r>
          </a:p>
          <a:p>
            <a:pPr marL="742950" lvl="2" indent="-342900" eaLnBrk="1" hangingPunct="1">
              <a:buFontTx/>
              <a:buChar char="-"/>
            </a:pPr>
            <a:r>
              <a:rPr lang="en-US" smtClean="0"/>
              <a:t>Technology, Medicine &amp; Rehabilitation (Medical Model) </a:t>
            </a:r>
            <a:r>
              <a:rPr lang="en-US" smtClean="0">
                <a:cs typeface="Arial" charset="0"/>
              </a:rPr>
              <a:t>→</a:t>
            </a:r>
            <a:r>
              <a:rPr lang="en-US" smtClean="0"/>
              <a:t> Federal Funding for Basic Research to generate repository of science-based knowledge.</a:t>
            </a:r>
          </a:p>
          <a:p>
            <a:pPr marL="742950" lvl="2" indent="-342900" eaLnBrk="1" hangingPunct="1">
              <a:buFontTx/>
              <a:buNone/>
            </a:pPr>
            <a:endParaRPr lang="en-US" smtClean="0"/>
          </a:p>
          <a:p>
            <a:pPr eaLnBrk="1" hangingPunct="1"/>
            <a:r>
              <a:rPr lang="en-US" sz="2600" smtClean="0"/>
              <a:t>Convergence of Science and Society</a:t>
            </a:r>
          </a:p>
          <a:p>
            <a:pPr lvl="1" eaLnBrk="1" hangingPunct="1"/>
            <a:r>
              <a:rPr lang="en-US" sz="2400" b="0" smtClean="0"/>
              <a:t>Empowerment &amp; Independent Living (Social Model)  </a:t>
            </a:r>
            <a:r>
              <a:rPr lang="en-US" sz="2400" b="0" smtClean="0">
                <a:cs typeface="Arial" charset="0"/>
              </a:rPr>
              <a:t>→ Federal </a:t>
            </a:r>
            <a:r>
              <a:rPr lang="en-US" sz="2400" b="0" smtClean="0"/>
              <a:t>Funding for Applied Research to generate prototype technologies with product potential.</a:t>
            </a:r>
          </a:p>
          <a:p>
            <a:pPr lvl="1" eaLnBrk="1" hangingPunct="1">
              <a:buFontTx/>
              <a:buNone/>
            </a:pPr>
            <a:endParaRPr lang="en-US" sz="2600" smtClean="0"/>
          </a:p>
          <a:p>
            <a:pPr eaLnBrk="1" hangingPunct="1">
              <a:buFontTx/>
              <a:buNone/>
            </a:pPr>
            <a:endParaRPr lang="en-US" sz="360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457200"/>
            <a:ext cx="8229600" cy="1143000"/>
          </a:xfrm>
        </p:spPr>
        <p:txBody>
          <a:bodyPr/>
          <a:lstStyle/>
          <a:p>
            <a:pPr eaLnBrk="1" hangingPunct="1"/>
            <a:r>
              <a:rPr lang="en-US" sz="3600" smtClean="0"/>
              <a:t>Disability-Specific Resources</a:t>
            </a:r>
          </a:p>
        </p:txBody>
      </p:sp>
      <p:sp>
        <p:nvSpPr>
          <p:cNvPr id="31747" name="Content Placeholder 2"/>
          <p:cNvSpPr>
            <a:spLocks noGrp="1"/>
          </p:cNvSpPr>
          <p:nvPr>
            <p:ph idx="1"/>
          </p:nvPr>
        </p:nvSpPr>
        <p:spPr/>
        <p:txBody>
          <a:bodyPr/>
          <a:lstStyle/>
          <a:p>
            <a:pPr eaLnBrk="1" hangingPunct="1">
              <a:spcAft>
                <a:spcPct val="0"/>
              </a:spcAft>
            </a:pPr>
            <a:r>
              <a:rPr lang="en-US" sz="1600" smtClean="0"/>
              <a:t>National Institute of Health (</a:t>
            </a:r>
            <a:r>
              <a:rPr lang="en-US" sz="1600" smtClean="0">
                <a:hlinkClick r:id="rId3"/>
              </a:rPr>
              <a:t>NIH</a:t>
            </a:r>
            <a:r>
              <a:rPr lang="en-US" sz="1600" smtClean="0"/>
              <a:t>)</a:t>
            </a:r>
          </a:p>
          <a:p>
            <a:pPr eaLnBrk="1" hangingPunct="1">
              <a:spcAft>
                <a:spcPct val="0"/>
              </a:spcAft>
            </a:pPr>
            <a:endParaRPr lang="en-US" sz="1600" smtClean="0"/>
          </a:p>
          <a:p>
            <a:pPr eaLnBrk="1" hangingPunct="1">
              <a:spcAft>
                <a:spcPct val="0"/>
              </a:spcAft>
            </a:pPr>
            <a:r>
              <a:rPr lang="en-US" sz="1600" smtClean="0"/>
              <a:t>T</a:t>
            </a:r>
            <a:r>
              <a:rPr lang="en-US" sz="1600" baseline="30000" smtClean="0"/>
              <a:t>2</a:t>
            </a:r>
            <a:r>
              <a:rPr lang="en-US" sz="1600" smtClean="0"/>
              <a:t>RERC Publications</a:t>
            </a:r>
          </a:p>
          <a:p>
            <a:pPr lvl="1" eaLnBrk="1" hangingPunct="1">
              <a:spcAft>
                <a:spcPct val="0"/>
              </a:spcAft>
            </a:pPr>
            <a:r>
              <a:rPr lang="en-US" sz="1600" smtClean="0">
                <a:hlinkClick r:id="rId4"/>
              </a:rPr>
              <a:t>Industry Profile on Vision Technologies</a:t>
            </a:r>
            <a:endParaRPr lang="en-US" sz="1600" smtClean="0"/>
          </a:p>
          <a:p>
            <a:pPr lvl="1" eaLnBrk="1" hangingPunct="1">
              <a:spcAft>
                <a:spcPct val="0"/>
              </a:spcAft>
            </a:pPr>
            <a:r>
              <a:rPr lang="en-US" sz="1600" smtClean="0">
                <a:hlinkClick r:id="rId5"/>
              </a:rPr>
              <a:t>Industry Profile on Educational Technologies</a:t>
            </a:r>
            <a:endParaRPr lang="en-US" sz="1600" smtClean="0"/>
          </a:p>
          <a:p>
            <a:pPr lvl="1" eaLnBrk="1" hangingPunct="1">
              <a:spcAft>
                <a:spcPct val="0"/>
              </a:spcAft>
            </a:pPr>
            <a:r>
              <a:rPr lang="en-US" sz="1600" smtClean="0"/>
              <a:t>Industry Profile on Wheeled Mobility</a:t>
            </a:r>
          </a:p>
          <a:p>
            <a:pPr lvl="2" eaLnBrk="1" hangingPunct="1"/>
            <a:r>
              <a:rPr lang="en-US" sz="1600" smtClean="0"/>
              <a:t>Coming Soon!</a:t>
            </a:r>
          </a:p>
          <a:p>
            <a:pPr lvl="2" eaLnBrk="1" hangingPunct="1"/>
            <a:endParaRPr lang="en-US" sz="1600" smtClean="0"/>
          </a:p>
          <a:p>
            <a:r>
              <a:rPr lang="en-US" sz="1600" smtClean="0"/>
              <a:t>Advocacy Organizations</a:t>
            </a:r>
          </a:p>
          <a:p>
            <a:pPr lvl="1"/>
            <a:r>
              <a:rPr lang="en-US" sz="1600" smtClean="0">
                <a:hlinkClick r:id="rId6"/>
              </a:rPr>
              <a:t>American Foundation for the Blind</a:t>
            </a:r>
            <a:endParaRPr lang="en-US" sz="1600" smtClean="0"/>
          </a:p>
          <a:p>
            <a:pPr lvl="1"/>
            <a:r>
              <a:rPr lang="en-US" sz="1600" smtClean="0">
                <a:hlinkClick r:id="rId7"/>
              </a:rPr>
              <a:t>National Federation of the Blind</a:t>
            </a:r>
            <a:endParaRPr lang="en-US" sz="1600" smtClean="0"/>
          </a:p>
          <a:p>
            <a:pPr lvl="1"/>
            <a:r>
              <a:rPr lang="en-US" sz="1600" smtClean="0">
                <a:hlinkClick r:id="rId8"/>
              </a:rPr>
              <a:t>Administration on Aging</a:t>
            </a:r>
            <a:endParaRPr lang="en-US" sz="1600" smtClean="0"/>
          </a:p>
          <a:p>
            <a:pPr eaLnBrk="1" hangingPunct="1">
              <a:spcAft>
                <a:spcPct val="0"/>
              </a:spcAft>
              <a:buFontTx/>
              <a:buNone/>
            </a:pPr>
            <a:endParaRPr lang="en-US" sz="100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381000" y="381000"/>
            <a:ext cx="8229600" cy="1143000"/>
          </a:xfrm>
        </p:spPr>
        <p:txBody>
          <a:bodyPr/>
          <a:lstStyle/>
          <a:p>
            <a:pPr eaLnBrk="1" hangingPunct="1"/>
            <a:r>
              <a:rPr lang="en-US" sz="3200" smtClean="0"/>
              <a:t>Understanding Trends and </a:t>
            </a:r>
            <a:br>
              <a:rPr lang="en-US" sz="3200" smtClean="0"/>
            </a:br>
            <a:r>
              <a:rPr lang="en-US" sz="3200" smtClean="0"/>
              <a:t>Market Growth</a:t>
            </a:r>
          </a:p>
        </p:txBody>
      </p:sp>
      <p:sp>
        <p:nvSpPr>
          <p:cNvPr id="32771" name="Content Placeholder 2"/>
          <p:cNvSpPr>
            <a:spLocks noGrp="1"/>
          </p:cNvSpPr>
          <p:nvPr>
            <p:ph idx="1"/>
          </p:nvPr>
        </p:nvSpPr>
        <p:spPr>
          <a:xfrm>
            <a:off x="457200" y="1295400"/>
            <a:ext cx="8229600" cy="4830763"/>
          </a:xfrm>
        </p:spPr>
        <p:txBody>
          <a:bodyPr/>
          <a:lstStyle/>
          <a:p>
            <a:pPr eaLnBrk="1" hangingPunct="1">
              <a:lnSpc>
                <a:spcPct val="80000"/>
              </a:lnSpc>
            </a:pPr>
            <a:endParaRPr lang="en-US" sz="1800" smtClean="0"/>
          </a:p>
          <a:p>
            <a:pPr eaLnBrk="1" hangingPunct="1">
              <a:lnSpc>
                <a:spcPct val="80000"/>
              </a:lnSpc>
            </a:pPr>
            <a:r>
              <a:rPr lang="en-US" sz="1800" smtClean="0"/>
              <a:t>Longitudinal National Surveys</a:t>
            </a:r>
          </a:p>
          <a:p>
            <a:pPr lvl="1" eaLnBrk="1" hangingPunct="1">
              <a:lnSpc>
                <a:spcPct val="80000"/>
              </a:lnSpc>
            </a:pPr>
            <a:r>
              <a:rPr lang="en-US" sz="1800" smtClean="0">
                <a:hlinkClick r:id="rId2"/>
              </a:rPr>
              <a:t>National Health Interview Survey </a:t>
            </a:r>
            <a:r>
              <a:rPr lang="en-US" sz="1800" smtClean="0"/>
              <a:t>(annual)</a:t>
            </a:r>
          </a:p>
          <a:p>
            <a:pPr lvl="2" eaLnBrk="1" hangingPunct="1">
              <a:lnSpc>
                <a:spcPct val="80000"/>
              </a:lnSpc>
            </a:pPr>
            <a:r>
              <a:rPr lang="en-US" sz="1600" smtClean="0"/>
              <a:t>Activity limitations, instrumental activities of daily living, work limitations; vision, hearing, and mobility limitations; learning disabilities in children; insurance coverage; standard demographics (age, income, race, etc.)</a:t>
            </a:r>
          </a:p>
          <a:p>
            <a:pPr lvl="1" eaLnBrk="1" hangingPunct="1">
              <a:lnSpc>
                <a:spcPct val="80000"/>
              </a:lnSpc>
            </a:pPr>
            <a:r>
              <a:rPr lang="en-US" sz="1800" smtClean="0">
                <a:hlinkClick r:id="rId3"/>
              </a:rPr>
              <a:t>Current Population Survey </a:t>
            </a:r>
            <a:r>
              <a:rPr lang="en-US" sz="1800" smtClean="0"/>
              <a:t>(monthly)</a:t>
            </a:r>
          </a:p>
          <a:p>
            <a:pPr lvl="2" eaLnBrk="1" hangingPunct="1">
              <a:lnSpc>
                <a:spcPct val="80000"/>
              </a:lnSpc>
            </a:pPr>
            <a:r>
              <a:rPr lang="en-US" sz="1600" smtClean="0"/>
              <a:t>Income, employment, occupation, industry; work disability; standard demographics</a:t>
            </a:r>
          </a:p>
          <a:p>
            <a:pPr lvl="1" eaLnBrk="1" hangingPunct="1">
              <a:lnSpc>
                <a:spcPct val="80000"/>
              </a:lnSpc>
            </a:pPr>
            <a:r>
              <a:rPr lang="en-US" sz="1800" smtClean="0">
                <a:hlinkClick r:id="rId4"/>
              </a:rPr>
              <a:t>American Community Survey</a:t>
            </a:r>
            <a:r>
              <a:rPr lang="en-US" sz="1800" smtClean="0"/>
              <a:t> (annual)</a:t>
            </a:r>
          </a:p>
          <a:p>
            <a:pPr lvl="2" eaLnBrk="1" hangingPunct="1">
              <a:lnSpc>
                <a:spcPct val="80000"/>
              </a:lnSpc>
            </a:pPr>
            <a:r>
              <a:rPr lang="en-US" sz="1600" smtClean="0"/>
              <a:t>Income, age, housing, journey to work; hearing, vision, and cognitive limitations; standard demographics</a:t>
            </a:r>
          </a:p>
          <a:p>
            <a:pPr lvl="1" eaLnBrk="1" hangingPunct="1">
              <a:lnSpc>
                <a:spcPct val="80000"/>
              </a:lnSpc>
            </a:pPr>
            <a:r>
              <a:rPr lang="en-US" sz="1800" smtClean="0">
                <a:hlinkClick r:id="rId5"/>
              </a:rPr>
              <a:t>Survey of Income and Program Participation </a:t>
            </a:r>
            <a:r>
              <a:rPr lang="en-US" sz="1800" smtClean="0"/>
              <a:t>(continuous)</a:t>
            </a:r>
          </a:p>
          <a:p>
            <a:pPr lvl="2" eaLnBrk="1" hangingPunct="1">
              <a:lnSpc>
                <a:spcPct val="80000"/>
              </a:lnSpc>
            </a:pPr>
            <a:r>
              <a:rPr lang="en-US" sz="1600" smtClean="0"/>
              <a:t>Labor force, program participation and eligibility; disability; standard demographics</a:t>
            </a:r>
          </a:p>
          <a:p>
            <a:pPr lvl="2" eaLnBrk="1" hangingPunct="1">
              <a:lnSpc>
                <a:spcPct val="80000"/>
              </a:lnSpc>
            </a:pPr>
            <a:endParaRPr lang="en-US" sz="1800" smtClean="0"/>
          </a:p>
          <a:p>
            <a:pPr lvl="2" eaLnBrk="1" hangingPunct="1">
              <a:lnSpc>
                <a:spcPct val="80000"/>
              </a:lnSpc>
            </a:pPr>
            <a:endParaRPr lang="en-US" sz="180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sz="3600" smtClean="0"/>
              <a:t>KT Resources</a:t>
            </a:r>
          </a:p>
        </p:txBody>
      </p:sp>
      <p:sp>
        <p:nvSpPr>
          <p:cNvPr id="33795" name="Content Placeholder 2"/>
          <p:cNvSpPr>
            <a:spLocks noGrp="1"/>
          </p:cNvSpPr>
          <p:nvPr>
            <p:ph idx="1"/>
          </p:nvPr>
        </p:nvSpPr>
        <p:spPr/>
        <p:txBody>
          <a:bodyPr/>
          <a:lstStyle/>
          <a:p>
            <a:r>
              <a:rPr lang="en-US" sz="2800" smtClean="0">
                <a:hlinkClick r:id="rId3"/>
              </a:rPr>
              <a:t>National Center for the Dissemination of Disability Research</a:t>
            </a:r>
            <a:endParaRPr lang="en-US" sz="2800" smtClean="0"/>
          </a:p>
          <a:p>
            <a:pPr lvl="1"/>
            <a:r>
              <a:rPr lang="en-US" sz="2400" smtClean="0"/>
              <a:t>Focus Technical Brief</a:t>
            </a:r>
          </a:p>
          <a:p>
            <a:pPr lvl="1"/>
            <a:r>
              <a:rPr lang="en-US" sz="2400" smtClean="0"/>
              <a:t>Webcasts</a:t>
            </a:r>
          </a:p>
          <a:p>
            <a:pPr lvl="1"/>
            <a:r>
              <a:rPr lang="en-US" sz="2400" smtClean="0"/>
              <a:t>KT Library</a:t>
            </a:r>
          </a:p>
          <a:p>
            <a:pPr lvl="2"/>
            <a:r>
              <a:rPr lang="en-US" sz="2000" smtClean="0"/>
              <a:t>Articles</a:t>
            </a:r>
          </a:p>
          <a:p>
            <a:pPr lvl="2"/>
            <a:r>
              <a:rPr lang="en-US" sz="2000" smtClean="0"/>
              <a:t>Guidelines</a:t>
            </a:r>
          </a:p>
          <a:p>
            <a:pPr lvl="2"/>
            <a:r>
              <a:rPr lang="en-US" sz="2000" smtClean="0"/>
              <a:t>Models</a:t>
            </a:r>
          </a:p>
          <a:p>
            <a:pPr lvl="2"/>
            <a:r>
              <a:rPr lang="en-US" sz="2000" smtClean="0"/>
              <a:t>Organizations</a:t>
            </a:r>
          </a:p>
          <a:p>
            <a:pPr lvl="2"/>
            <a:r>
              <a:rPr lang="en-US" sz="2000" smtClean="0"/>
              <a:t>Research Registries</a:t>
            </a:r>
          </a:p>
          <a:p>
            <a:pPr lvl="1"/>
            <a:endParaRPr lang="en-US" sz="240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sz="3600" smtClean="0"/>
              <a:t>KT Resources</a:t>
            </a:r>
          </a:p>
        </p:txBody>
      </p:sp>
      <p:sp>
        <p:nvSpPr>
          <p:cNvPr id="34819" name="Content Placeholder 2"/>
          <p:cNvSpPr>
            <a:spLocks noGrp="1"/>
          </p:cNvSpPr>
          <p:nvPr>
            <p:ph idx="1"/>
          </p:nvPr>
        </p:nvSpPr>
        <p:spPr/>
        <p:txBody>
          <a:bodyPr/>
          <a:lstStyle/>
          <a:p>
            <a:r>
              <a:rPr lang="en-US" sz="2800" smtClean="0">
                <a:hlinkClick r:id="rId2"/>
              </a:rPr>
              <a:t>Agency for Healthcare Research and Quality</a:t>
            </a:r>
            <a:endParaRPr lang="en-US" sz="2800" smtClean="0"/>
          </a:p>
          <a:p>
            <a:pPr lvl="1"/>
            <a:r>
              <a:rPr lang="en-US" sz="2400" smtClean="0"/>
              <a:t>Innovations Exchange</a:t>
            </a:r>
          </a:p>
          <a:p>
            <a:r>
              <a:rPr lang="en-US" sz="2800" smtClean="0">
                <a:hlinkClick r:id="rId3"/>
              </a:rPr>
              <a:t>Canadian Institutes of Health Research </a:t>
            </a:r>
            <a:endParaRPr lang="en-US" sz="2800" smtClean="0"/>
          </a:p>
          <a:p>
            <a:pPr lvl="1"/>
            <a:r>
              <a:rPr lang="en-US" sz="2400" smtClean="0"/>
              <a:t>Definitions; Strategies; News.</a:t>
            </a:r>
          </a:p>
          <a:p>
            <a:r>
              <a:rPr lang="en-US" sz="2800" smtClean="0">
                <a:hlinkClick r:id="rId4"/>
              </a:rPr>
              <a:t>Canadian Health Services Research Foundation</a:t>
            </a:r>
            <a:endParaRPr lang="en-US" smtClean="0"/>
          </a:p>
          <a:p>
            <a:pPr lvl="1"/>
            <a:r>
              <a:rPr lang="en-US" sz="2400" smtClean="0"/>
              <a:t>Resources &amp; Tools</a:t>
            </a:r>
          </a:p>
          <a:p>
            <a:pPr lvl="2"/>
            <a:r>
              <a:rPr lang="en-US" sz="2000" smtClean="0"/>
              <a:t>Acquisition, Assessment, Adaptation, and Application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en-US" smtClean="0"/>
              <a:t/>
            </a:r>
            <a:br>
              <a:rPr lang="en-US" smtClean="0"/>
            </a:br>
            <a:r>
              <a:rPr lang="en-US" sz="3600" smtClean="0"/>
              <a:t>Acknowledgement</a:t>
            </a:r>
            <a:r>
              <a:rPr lang="en-US" smtClean="0"/>
              <a:t/>
            </a:r>
            <a:br>
              <a:rPr lang="en-US" smtClean="0"/>
            </a:br>
            <a:endParaRPr lang="en-US" smtClean="0"/>
          </a:p>
        </p:txBody>
      </p:sp>
      <p:sp>
        <p:nvSpPr>
          <p:cNvPr id="35843" name="Content Placeholder 2"/>
          <p:cNvSpPr>
            <a:spLocks noGrp="1"/>
          </p:cNvSpPr>
          <p:nvPr>
            <p:ph idx="1"/>
          </p:nvPr>
        </p:nvSpPr>
        <p:spPr/>
        <p:txBody>
          <a:bodyPr/>
          <a:lstStyle/>
          <a:p>
            <a:pPr algn="ctr" eaLnBrk="1" hangingPunct="1">
              <a:buFontTx/>
              <a:buNone/>
            </a:pPr>
            <a:r>
              <a:rPr lang="en-US" sz="3000" b="0" i="0" smtClean="0">
                <a:latin typeface="Calibri" pitchFamily="34" charset="0"/>
              </a:rPr>
              <a:t>This is a presentation of the Center on Knowledge Translation for Technology Transfer, which is funded by the </a:t>
            </a:r>
            <a:r>
              <a:rPr lang="en-US" sz="3000" b="0" i="0" smtClean="0">
                <a:solidFill>
                  <a:srgbClr val="0066FF"/>
                </a:solidFill>
                <a:latin typeface="Calibri" pitchFamily="34" charset="0"/>
              </a:rPr>
              <a:t>National Institute on Disability and Rehabilitation Research</a:t>
            </a:r>
            <a:r>
              <a:rPr lang="en-US" sz="3000" b="0" i="0" smtClean="0">
                <a:latin typeface="Calibri" pitchFamily="34" charset="0"/>
              </a:rPr>
              <a:t> of the U.S. Department of Education under grant number H133A080050.  The opinions contained in this presentation are those of the grantee and do not necessarily reflect those of the U.S. Department of Education.</a:t>
            </a:r>
          </a:p>
          <a:p>
            <a:pPr algn="ctr" eaLnBrk="1" hangingPunct="1">
              <a:buFontTx/>
              <a:buNone/>
            </a:pPr>
            <a:endParaRPr lang="en-US" sz="2800" b="0" i="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600" smtClean="0"/>
              <a:t>Background (cont.)</a:t>
            </a:r>
          </a:p>
        </p:txBody>
      </p:sp>
      <p:sp>
        <p:nvSpPr>
          <p:cNvPr id="5123" name="Content Placeholder 2"/>
          <p:cNvSpPr>
            <a:spLocks noGrp="1"/>
          </p:cNvSpPr>
          <p:nvPr>
            <p:ph idx="1"/>
          </p:nvPr>
        </p:nvSpPr>
        <p:spPr/>
        <p:txBody>
          <a:bodyPr/>
          <a:lstStyle/>
          <a:p>
            <a:pPr eaLnBrk="1" hangingPunct="1"/>
            <a:r>
              <a:rPr lang="en-US" sz="2600" b="0" smtClean="0"/>
              <a:t>Mission of NIDRR/USDE</a:t>
            </a:r>
          </a:p>
          <a:p>
            <a:pPr lvl="1" eaLnBrk="1" hangingPunct="1"/>
            <a:r>
              <a:rPr lang="en-US" sz="2600" b="0" smtClean="0"/>
              <a:t>Quality of life for people with disabilities through new knowledge and new products.</a:t>
            </a:r>
          </a:p>
          <a:p>
            <a:pPr eaLnBrk="1" hangingPunct="1"/>
            <a:r>
              <a:rPr lang="en-US" sz="2600" b="0" smtClean="0"/>
              <a:t>Assistive Technology Defined – AT as a class of Devices and Services to benefit PWD’s.</a:t>
            </a:r>
          </a:p>
          <a:p>
            <a:pPr eaLnBrk="1" hangingPunct="1"/>
            <a:r>
              <a:rPr lang="en-US" sz="2600" b="0" smtClean="0"/>
              <a:t>Generate Knowledge from Research and Products from Development – all to improve quality of life for persons with disabilities.</a:t>
            </a:r>
          </a:p>
          <a:p>
            <a:pPr eaLnBrk="1" hangingPunct="1"/>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smtClean="0"/>
              <a:t/>
            </a:r>
            <a:br>
              <a:rPr lang="en-US" smtClean="0"/>
            </a:br>
            <a:r>
              <a:rPr lang="en-US" sz="3600" smtClean="0"/>
              <a:t>Three Confounds </a:t>
            </a:r>
            <a:r>
              <a:rPr lang="en-US" smtClean="0"/>
              <a:t/>
            </a:r>
            <a:br>
              <a:rPr lang="en-US" smtClean="0"/>
            </a:br>
            <a:endParaRPr lang="en-US" smtClean="0"/>
          </a:p>
        </p:txBody>
      </p:sp>
      <p:sp>
        <p:nvSpPr>
          <p:cNvPr id="6147" name="Content Placeholder 2"/>
          <p:cNvSpPr>
            <a:spLocks noGrp="1"/>
          </p:cNvSpPr>
          <p:nvPr>
            <p:ph idx="1"/>
          </p:nvPr>
        </p:nvSpPr>
        <p:spPr/>
        <p:txBody>
          <a:bodyPr/>
          <a:lstStyle/>
          <a:p>
            <a:pPr eaLnBrk="1" hangingPunct="1"/>
            <a:r>
              <a:rPr lang="en-US" sz="2600" smtClean="0"/>
              <a:t>Academic vs. Industry “R&amp;D“</a:t>
            </a:r>
          </a:p>
          <a:p>
            <a:pPr eaLnBrk="1" hangingPunct="1"/>
            <a:endParaRPr lang="en-US" sz="2600" smtClean="0"/>
          </a:p>
          <a:p>
            <a:pPr eaLnBrk="1" hangingPunct="1"/>
            <a:r>
              <a:rPr lang="en-US" sz="2600" smtClean="0"/>
              <a:t> Scholarly vs. Commercial “Product”</a:t>
            </a:r>
          </a:p>
          <a:p>
            <a:pPr eaLnBrk="1" hangingPunct="1"/>
            <a:endParaRPr lang="en-US" sz="2600" smtClean="0"/>
          </a:p>
          <a:p>
            <a:pPr eaLnBrk="1" hangingPunct="1"/>
            <a:r>
              <a:rPr lang="en-US" sz="2600" smtClean="0"/>
              <a:t>Supply Push vs. Demand Pull “Innovation”</a:t>
            </a:r>
          </a:p>
          <a:p>
            <a:pPr eaLnBrk="1" hangingPunct="1"/>
            <a:endParaRPr lang="en-US" sz="3600" smtClean="0"/>
          </a:p>
          <a:p>
            <a:pPr eaLnBrk="1" hangingPunct="1">
              <a:buFontTx/>
              <a:buNone/>
            </a:pPr>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685800"/>
            <a:ext cx="8229600" cy="1143000"/>
          </a:xfrm>
        </p:spPr>
        <p:txBody>
          <a:bodyPr/>
          <a:lstStyle/>
          <a:p>
            <a:pPr eaLnBrk="1" hangingPunct="1"/>
            <a:r>
              <a:rPr lang="en-US" sz="3600" smtClean="0"/>
              <a:t>Academic “R&amp;D” - Research and Dissemination</a:t>
            </a:r>
          </a:p>
        </p:txBody>
      </p:sp>
      <p:sp>
        <p:nvSpPr>
          <p:cNvPr id="7171" name="Content Placeholder 2"/>
          <p:cNvSpPr>
            <a:spLocks noGrp="1"/>
          </p:cNvSpPr>
          <p:nvPr>
            <p:ph idx="1"/>
          </p:nvPr>
        </p:nvSpPr>
        <p:spPr>
          <a:xfrm>
            <a:off x="457200" y="2362200"/>
            <a:ext cx="8229600" cy="3763963"/>
          </a:xfrm>
        </p:spPr>
        <p:txBody>
          <a:bodyPr/>
          <a:lstStyle/>
          <a:p>
            <a:pPr eaLnBrk="1" hangingPunct="1"/>
            <a:r>
              <a:rPr lang="en-US" sz="2800" b="0" smtClean="0"/>
              <a:t>Scientific Method – Systematic Process.</a:t>
            </a:r>
          </a:p>
          <a:p>
            <a:pPr eaLnBrk="1" hangingPunct="1"/>
            <a:r>
              <a:rPr lang="en-US" sz="2800" b="0" smtClean="0"/>
              <a:t>Symbiotic Closed System of Scholars and Publishers.</a:t>
            </a:r>
          </a:p>
          <a:p>
            <a:pPr eaLnBrk="1" hangingPunct="1"/>
            <a:r>
              <a:rPr lang="en-US" sz="2800" b="0" smtClean="0"/>
              <a:t>Knowledge Producers know market requirements (Author guidelines &amp; peer review).</a:t>
            </a:r>
          </a:p>
          <a:p>
            <a:pPr eaLnBrk="1" hangingPunct="1"/>
            <a:r>
              <a:rPr lang="en-US" sz="2800" b="0" smtClean="0"/>
              <a:t>Success defined as contributions to Global Knowledge Base, evidenced via citations.</a:t>
            </a:r>
          </a:p>
          <a:p>
            <a:pPr eaLnBrk="1" hangingPunct="1"/>
            <a:endParaRPr lang="en-US" smtClean="0"/>
          </a:p>
          <a:p>
            <a:pPr eaLnBrk="1" hangingPunct="1"/>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533400"/>
            <a:ext cx="8229600" cy="1676400"/>
          </a:xfrm>
        </p:spPr>
        <p:txBody>
          <a:bodyPr/>
          <a:lstStyle/>
          <a:p>
            <a:pPr eaLnBrk="1" hangingPunct="1"/>
            <a:r>
              <a:rPr lang="en-US" sz="3600" smtClean="0"/>
              <a:t/>
            </a:r>
            <a:br>
              <a:rPr lang="en-US" sz="3600" smtClean="0"/>
            </a:br>
            <a:r>
              <a:rPr lang="en-US" sz="3600" smtClean="0"/>
              <a:t>Industry “R&amp;D” - Product Development and Testing</a:t>
            </a:r>
            <a:r>
              <a:rPr lang="en-US" smtClean="0"/>
              <a:t/>
            </a:r>
            <a:br>
              <a:rPr lang="en-US" smtClean="0"/>
            </a:br>
            <a:endParaRPr lang="en-US" smtClean="0"/>
          </a:p>
        </p:txBody>
      </p:sp>
      <p:sp>
        <p:nvSpPr>
          <p:cNvPr id="8195" name="Content Placeholder 2"/>
          <p:cNvSpPr>
            <a:spLocks noGrp="1"/>
          </p:cNvSpPr>
          <p:nvPr>
            <p:ph idx="1"/>
          </p:nvPr>
        </p:nvSpPr>
        <p:spPr>
          <a:xfrm>
            <a:off x="457200" y="1905000"/>
            <a:ext cx="8229600" cy="4221163"/>
          </a:xfrm>
        </p:spPr>
        <p:txBody>
          <a:bodyPr/>
          <a:lstStyle/>
          <a:p>
            <a:pPr eaLnBrk="1" hangingPunct="1"/>
            <a:r>
              <a:rPr lang="en-US" sz="2800" b="0" smtClean="0"/>
              <a:t>PDMA Method - Systematic Process</a:t>
            </a:r>
          </a:p>
          <a:p>
            <a:pPr eaLnBrk="1" hangingPunct="1"/>
            <a:r>
              <a:rPr lang="en-US" sz="2800" b="0" smtClean="0"/>
              <a:t>Competitive and Open System of Entrepreneurs, Corporations and Markets.</a:t>
            </a:r>
          </a:p>
          <a:p>
            <a:pPr eaLnBrk="1" hangingPunct="1"/>
            <a:r>
              <a:rPr lang="en-US" sz="2800" b="0" smtClean="0"/>
              <a:t>User requirements and constraints are ill-defined and opportunities are dynamic.</a:t>
            </a:r>
          </a:p>
          <a:p>
            <a:pPr eaLnBrk="1" hangingPunct="1"/>
            <a:r>
              <a:rPr lang="en-US" sz="2800" b="0" smtClean="0"/>
              <a:t>Success defined as sales and market share, evidenced by sales and growth.</a:t>
            </a:r>
          </a:p>
          <a:p>
            <a:pPr eaLnBrk="1" hangingPunct="1">
              <a:buFontTx/>
              <a:buNone/>
            </a:pPr>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066800" y="304800"/>
            <a:ext cx="7391400" cy="868363"/>
          </a:xfrm>
        </p:spPr>
        <p:txBody>
          <a:bodyPr/>
          <a:lstStyle/>
          <a:p>
            <a:pPr eaLnBrk="1" hangingPunct="1"/>
            <a:r>
              <a:rPr lang="en-US" sz="3600" smtClean="0"/>
              <a:t/>
            </a:r>
            <a:br>
              <a:rPr lang="en-US" sz="3600" smtClean="0"/>
            </a:br>
            <a:r>
              <a:rPr lang="en-US" sz="3600" smtClean="0"/>
              <a:t>PDMA Process – 20 Steps</a:t>
            </a:r>
            <a:br>
              <a:rPr lang="en-US" sz="3600" smtClean="0"/>
            </a:br>
            <a:endParaRPr lang="en-US" sz="3600" smtClean="0"/>
          </a:p>
        </p:txBody>
      </p:sp>
      <p:pic>
        <p:nvPicPr>
          <p:cNvPr id="9219" name="Picture 4" descr="Transformation from research to development to production."/>
          <p:cNvPicPr>
            <a:picLocks noGrp="1" noChangeAspect="1" noChangeArrowheads="1"/>
          </p:cNvPicPr>
          <p:nvPr>
            <p:ph idx="1"/>
          </p:nvPr>
        </p:nvPicPr>
        <p:blipFill>
          <a:blip r:embed="rId3" cstate="print"/>
          <a:srcRect/>
          <a:stretch>
            <a:fillRect/>
          </a:stretch>
        </p:blipFill>
        <p:spPr>
          <a:xfrm>
            <a:off x="457200" y="1066800"/>
            <a:ext cx="8143875" cy="4953000"/>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457200"/>
            <a:ext cx="8229600" cy="1143000"/>
          </a:xfrm>
        </p:spPr>
        <p:txBody>
          <a:bodyPr/>
          <a:lstStyle/>
          <a:p>
            <a:pPr eaLnBrk="1" hangingPunct="1"/>
            <a:r>
              <a:rPr lang="en-US" smtClean="0"/>
              <a:t/>
            </a:r>
            <a:br>
              <a:rPr lang="en-US" smtClean="0"/>
            </a:br>
            <a:r>
              <a:rPr lang="en-US" sz="3600" smtClean="0"/>
              <a:t>Keys to Confounds</a:t>
            </a:r>
            <a:r>
              <a:rPr lang="en-US" smtClean="0"/>
              <a:t/>
            </a:r>
            <a:br>
              <a:rPr lang="en-US" smtClean="0"/>
            </a:br>
            <a:endParaRPr lang="en-US" smtClean="0"/>
          </a:p>
        </p:txBody>
      </p:sp>
      <p:sp>
        <p:nvSpPr>
          <p:cNvPr id="10243" name="Content Placeholder 2"/>
          <p:cNvSpPr>
            <a:spLocks noGrp="1"/>
          </p:cNvSpPr>
          <p:nvPr>
            <p:ph idx="1"/>
          </p:nvPr>
        </p:nvSpPr>
        <p:spPr>
          <a:xfrm>
            <a:off x="457200" y="1905000"/>
            <a:ext cx="8229600" cy="4221163"/>
          </a:xfrm>
        </p:spPr>
        <p:txBody>
          <a:bodyPr/>
          <a:lstStyle/>
          <a:p>
            <a:pPr eaLnBrk="1" hangingPunct="1"/>
            <a:r>
              <a:rPr lang="en-US" smtClean="0"/>
              <a:t>Know your Goal </a:t>
            </a:r>
            <a:r>
              <a:rPr lang="en-US" b="0" i="0" smtClean="0"/>
              <a:t>-  Final product/service innovation.</a:t>
            </a:r>
          </a:p>
          <a:p>
            <a:pPr eaLnBrk="1" hangingPunct="1"/>
            <a:r>
              <a:rPr lang="en-US" smtClean="0"/>
              <a:t>Know your Role</a:t>
            </a:r>
            <a:r>
              <a:rPr lang="en-US" b="0" i="0" smtClean="0"/>
              <a:t> – In R/D/P continuum from concept to marketplace.</a:t>
            </a:r>
          </a:p>
          <a:p>
            <a:pPr eaLnBrk="1" hangingPunct="1"/>
            <a:r>
              <a:rPr lang="en-US" smtClean="0"/>
              <a:t>Know your Customer </a:t>
            </a:r>
            <a:r>
              <a:rPr lang="en-US" b="0" i="0" smtClean="0"/>
              <a:t>– Motivations in context of Stakeholder Value Chain.</a:t>
            </a:r>
          </a:p>
          <a:p>
            <a:pPr eaLnBrk="1" hangingPunct="1">
              <a:buFontTx/>
              <a:buNone/>
            </a:pPr>
            <a:endParaRPr lang="en-US"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784</TotalTime>
  <Words>1623</Words>
  <Application>Microsoft Office PowerPoint</Application>
  <PresentationFormat>On-screen Show (4:3)</PresentationFormat>
  <Paragraphs>290</Paragraphs>
  <Slides>34</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Arial</vt:lpstr>
      <vt:lpstr>Calibri</vt:lpstr>
      <vt:lpstr>Cambria</vt:lpstr>
      <vt:lpstr>Symbol</vt:lpstr>
      <vt:lpstr>Times New Roman</vt:lpstr>
      <vt:lpstr>Wingdings</vt:lpstr>
      <vt:lpstr>Default Design</vt:lpstr>
      <vt:lpstr> KT for TT – Ensuring Technology-based R&amp;D matters to Stakeholders  </vt:lpstr>
      <vt:lpstr> Session Objectives </vt:lpstr>
      <vt:lpstr> Background  </vt:lpstr>
      <vt:lpstr>Background (cont.)</vt:lpstr>
      <vt:lpstr> Three Confounds  </vt:lpstr>
      <vt:lpstr>Academic “R&amp;D” - Research and Dissemination</vt:lpstr>
      <vt:lpstr> Industry “R&amp;D” - Product Development and Testing </vt:lpstr>
      <vt:lpstr> PDMA Process – 20 Steps </vt:lpstr>
      <vt:lpstr> Keys to Confounds </vt:lpstr>
      <vt:lpstr>Technology Transfer Domain</vt:lpstr>
      <vt:lpstr> Research leads to Development, which  leads to Products – RDP Model </vt:lpstr>
      <vt:lpstr> RDP Model </vt:lpstr>
      <vt:lpstr> What is Knowledge Translation?  </vt:lpstr>
      <vt:lpstr> KTA Model – CIHR </vt:lpstr>
      <vt:lpstr>Analogies between KT and TT</vt:lpstr>
      <vt:lpstr>NtK Model</vt:lpstr>
      <vt:lpstr>Research</vt:lpstr>
      <vt:lpstr>Development</vt:lpstr>
      <vt:lpstr>Production</vt:lpstr>
      <vt:lpstr>KT for TT Implications of RDP Model</vt:lpstr>
      <vt:lpstr>Where to go from here</vt:lpstr>
      <vt:lpstr>Where to go from here (cont.)</vt:lpstr>
      <vt:lpstr>KT4TT Program </vt:lpstr>
      <vt:lpstr>Role of KT4TT Program</vt:lpstr>
      <vt:lpstr>TT and KT Resources</vt:lpstr>
      <vt:lpstr>TT Resources</vt:lpstr>
      <vt:lpstr>TT Resources </vt:lpstr>
      <vt:lpstr>TT Resources</vt:lpstr>
      <vt:lpstr>General Disability Statistics</vt:lpstr>
      <vt:lpstr>Disability-Specific Resources</vt:lpstr>
      <vt:lpstr>Understanding Trends and  Market Growth</vt:lpstr>
      <vt:lpstr>KT Resources</vt:lpstr>
      <vt:lpstr>KT Resources</vt:lpstr>
      <vt:lpstr> Acknowledgement </vt:lpstr>
    </vt:vector>
  </TitlesOfParts>
  <Company>University at Buffalo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Distinctions: Research, Development and Commercialization</dc:title>
  <dc:creator>jlflagg</dc:creator>
  <cp:lastModifiedBy>lyarnes</cp:lastModifiedBy>
  <cp:revision>90</cp:revision>
  <dcterms:created xsi:type="dcterms:W3CDTF">2008-12-05T14:51:23Z</dcterms:created>
  <dcterms:modified xsi:type="dcterms:W3CDTF">2018-05-02T14:43:40Z</dcterms:modified>
</cp:coreProperties>
</file>