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30"/>
  </p:notesMasterIdLst>
  <p:sldIdLst>
    <p:sldId id="283" r:id="rId2"/>
    <p:sldId id="285" r:id="rId3"/>
    <p:sldId id="290" r:id="rId4"/>
    <p:sldId id="291" r:id="rId5"/>
    <p:sldId id="287" r:id="rId6"/>
    <p:sldId id="298" r:id="rId7"/>
    <p:sldId id="323" r:id="rId8"/>
    <p:sldId id="312" r:id="rId9"/>
    <p:sldId id="313" r:id="rId10"/>
    <p:sldId id="314" r:id="rId11"/>
    <p:sldId id="315" r:id="rId12"/>
    <p:sldId id="316" r:id="rId13"/>
    <p:sldId id="317" r:id="rId14"/>
    <p:sldId id="326" r:id="rId15"/>
    <p:sldId id="318" r:id="rId16"/>
    <p:sldId id="319" r:id="rId17"/>
    <p:sldId id="320" r:id="rId18"/>
    <p:sldId id="329" r:id="rId19"/>
    <p:sldId id="327" r:id="rId20"/>
    <p:sldId id="328" r:id="rId21"/>
    <p:sldId id="321" r:id="rId22"/>
    <p:sldId id="322" r:id="rId23"/>
    <p:sldId id="310" r:id="rId24"/>
    <p:sldId id="311" r:id="rId25"/>
    <p:sldId id="257" r:id="rId26"/>
    <p:sldId id="258" r:id="rId27"/>
    <p:sldId id="265" r:id="rId28"/>
    <p:sldId id="296" r:id="rId29"/>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486" autoAdjust="0"/>
  </p:normalViewPr>
  <p:slideViewPr>
    <p:cSldViewPr>
      <p:cViewPr varScale="1">
        <p:scale>
          <a:sx n="105" d="100"/>
          <a:sy n="105" d="100"/>
        </p:scale>
        <p:origin x="2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34" tIns="46268" rIns="92534" bIns="46268" rtlCol="0"/>
          <a:lstStyle>
            <a:lvl1pPr algn="r">
              <a:defRPr sz="1200"/>
            </a:lvl1pPr>
          </a:lstStyle>
          <a:p>
            <a:fld id="{4FF9917A-102C-497B-9305-FBB8B0B85F07}" type="datetimeFigureOut">
              <a:rPr lang="en-US" smtClean="0"/>
              <a:pPr/>
              <a:t>4/25/2018</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34" tIns="46268" rIns="92534" bIns="462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2534" tIns="46268" rIns="92534" bIns="46268"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146950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dirty="0"/>
          </a:p>
        </p:txBody>
      </p:sp>
    </p:spTree>
    <p:extLst>
      <p:ext uri="{BB962C8B-B14F-4D97-AF65-F5344CB8AC3E}">
        <p14:creationId xmlns:p14="http://schemas.microsoft.com/office/powerpoint/2010/main" val="320134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6</a:t>
            </a:fld>
            <a:endParaRPr lang="en-US" dirty="0"/>
          </a:p>
        </p:txBody>
      </p:sp>
    </p:spTree>
    <p:extLst>
      <p:ext uri="{BB962C8B-B14F-4D97-AF65-F5344CB8AC3E}">
        <p14:creationId xmlns:p14="http://schemas.microsoft.com/office/powerpoint/2010/main" val="186328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685800" y="2895600"/>
            <a:ext cx="7772400" cy="3200400"/>
          </a:xfrm>
          <a:prstGeom prst="rect">
            <a:avLst/>
          </a:prstGeom>
          <a:noFill/>
          <a:ln w="9525">
            <a:noFill/>
            <a:miter lim="800000"/>
            <a:headEnd/>
            <a:tailEnd/>
          </a:ln>
          <a:effectLst/>
        </p:spPr>
        <p:txBody>
          <a:bodyPr/>
          <a:lstStyle/>
          <a:p>
            <a:pPr marL="342900" indent="-342900" algn="ctr" eaLnBrk="1" hangingPunct="1">
              <a:spcBef>
                <a:spcPct val="25000"/>
              </a:spcBef>
            </a:pPr>
            <a:r>
              <a:rPr lang="en-US" sz="3200" dirty="0">
                <a:latin typeface="Times New Roman" pitchFamily="18" charset="0"/>
              </a:rPr>
              <a:t>  </a:t>
            </a:r>
            <a:r>
              <a:rPr lang="en-US" sz="3200" dirty="0" smtClean="0">
                <a:latin typeface="Times New Roman" pitchFamily="18" charset="0"/>
              </a:rPr>
              <a:t>  </a:t>
            </a:r>
          </a:p>
          <a:p>
            <a:pPr marL="342900" indent="-342900" algn="ctr" eaLnBrk="1" hangingPunct="1">
              <a:spcBef>
                <a:spcPct val="25000"/>
              </a:spcBef>
            </a:pPr>
            <a:endParaRPr lang="en-US" sz="2000" dirty="0" smtClean="0"/>
          </a:p>
          <a:p>
            <a:pPr marL="342900" indent="-342900" algn="ctr" eaLnBrk="1" hangingPunct="1">
              <a:spcBef>
                <a:spcPct val="25000"/>
              </a:spcBef>
            </a:pPr>
            <a:endParaRPr lang="en-US" sz="2000" dirty="0" smtClean="0"/>
          </a:p>
          <a:p>
            <a:pPr marL="342900" indent="-342900" algn="ctr" eaLnBrk="1" hangingPunct="1">
              <a:spcBef>
                <a:spcPct val="25000"/>
              </a:spcBef>
            </a:pPr>
            <a:r>
              <a:rPr lang="en-US" sz="2000" b="1" dirty="0" smtClean="0"/>
              <a:t>James </a:t>
            </a:r>
            <a:r>
              <a:rPr lang="en-US" sz="2000" b="1" dirty="0"/>
              <a:t>A. Leahy</a:t>
            </a:r>
          </a:p>
          <a:p>
            <a:pPr marL="342900" indent="-342900" algn="ctr" eaLnBrk="1" hangingPunct="1">
              <a:spcBef>
                <a:spcPct val="25000"/>
              </a:spcBef>
            </a:pPr>
            <a:r>
              <a:rPr lang="en-US" sz="2000" dirty="0" smtClean="0"/>
              <a:t>Center on Knowledge Translation for Technology Transfer (KT4TT)</a:t>
            </a:r>
          </a:p>
          <a:p>
            <a:pPr marL="342900" indent="-342900" algn="ctr" eaLnBrk="1" hangingPunct="1">
              <a:spcBef>
                <a:spcPct val="25000"/>
              </a:spcBef>
            </a:pPr>
            <a:r>
              <a:rPr lang="en-US" sz="2000" dirty="0" smtClean="0"/>
              <a:t>University </a:t>
            </a:r>
            <a:r>
              <a:rPr lang="en-US" sz="2000" dirty="0"/>
              <a:t>at Buffalo</a:t>
            </a:r>
            <a:r>
              <a:rPr lang="en-US" sz="2000" dirty="0">
                <a:solidFill>
                  <a:srgbClr val="0000FF"/>
                </a:solidFill>
              </a:rPr>
              <a:t> </a:t>
            </a:r>
          </a:p>
          <a:p>
            <a:pPr marL="342900" indent="-342900" algn="ctr">
              <a:spcBef>
                <a:spcPct val="25000"/>
              </a:spcBef>
            </a:pPr>
            <a:r>
              <a:rPr lang="en-US" sz="2000" u="sng" dirty="0" smtClean="0">
                <a:solidFill>
                  <a:srgbClr val="0000FF"/>
                </a:solidFill>
              </a:rPr>
              <a:t>http://kt4tt.buffalo.edu/</a:t>
            </a:r>
            <a:endParaRPr lang="en-US" sz="2000" u="sng" dirty="0">
              <a:solidFill>
                <a:srgbClr val="0000FF"/>
              </a:solidFill>
            </a:endParaRPr>
          </a:p>
        </p:txBody>
      </p:sp>
      <p:sp>
        <p:nvSpPr>
          <p:cNvPr id="2058" name="Rectangle 10"/>
          <p:cNvSpPr>
            <a:spLocks noChangeArrowheads="1"/>
          </p:cNvSpPr>
          <p:nvPr/>
        </p:nvSpPr>
        <p:spPr bwMode="auto">
          <a:xfrm>
            <a:off x="0" y="1676400"/>
            <a:ext cx="9144000" cy="1143000"/>
          </a:xfrm>
          <a:prstGeom prst="rect">
            <a:avLst/>
          </a:prstGeom>
          <a:noFill/>
          <a:ln w="9525">
            <a:noFill/>
            <a:miter lim="800000"/>
            <a:headEnd/>
            <a:tailEnd/>
          </a:ln>
          <a:effectLst/>
        </p:spPr>
        <p:txBody>
          <a:bodyPr anchor="ctr"/>
          <a:lstStyle/>
          <a:p>
            <a:pPr algn="ctr"/>
            <a:r>
              <a:rPr lang="en-US" sz="2400" b="1" dirty="0">
                <a:solidFill>
                  <a:srgbClr val="000099"/>
                </a:solidFill>
                <a:effectLst>
                  <a:outerShdw blurRad="38100" dist="38100" dir="2700000" algn="tl">
                    <a:srgbClr val="C0C0C0"/>
                  </a:outerShdw>
                </a:effectLst>
                <a:latin typeface="+mj-lt"/>
              </a:rPr>
              <a:t/>
            </a:r>
            <a:br>
              <a:rPr lang="en-US" sz="2400" b="1" dirty="0">
                <a:solidFill>
                  <a:srgbClr val="000099"/>
                </a:solidFill>
                <a:effectLst>
                  <a:outerShdw blurRad="38100" dist="38100" dir="2700000" algn="tl">
                    <a:srgbClr val="C0C0C0"/>
                  </a:outerShdw>
                </a:effectLst>
                <a:latin typeface="+mj-lt"/>
              </a:rPr>
            </a:b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r>
              <a:rPr lang="en-US" sz="4000" dirty="0" smtClean="0">
                <a:solidFill>
                  <a:srgbClr val="000099"/>
                </a:solidFill>
                <a:effectLst>
                  <a:outerShdw blurRad="38100" dist="38100" dir="2700000" algn="tl">
                    <a:srgbClr val="C0C0C0"/>
                  </a:outerShdw>
                </a:effectLst>
              </a:rPr>
              <a:t/>
            </a:r>
            <a:br>
              <a:rPr lang="en-US" sz="4000" dirty="0" smtClean="0">
                <a:solidFill>
                  <a:srgbClr val="000099"/>
                </a:solidFill>
                <a:effectLst>
                  <a:outerShdw blurRad="38100" dist="38100" dir="2700000" algn="tl">
                    <a:srgbClr val="C0C0C0"/>
                  </a:outerShdw>
                </a:effectLst>
              </a:rPr>
            </a:br>
            <a:r>
              <a:rPr lang="en-US" sz="1600" b="1" dirty="0">
                <a:solidFill>
                  <a:srgbClr val="000099"/>
                </a:solidFill>
                <a:effectLst>
                  <a:outerShdw blurRad="38100" dist="38100" dir="2700000" algn="tl">
                    <a:srgbClr val="C0C0C0"/>
                  </a:outerShdw>
                </a:effectLst>
                <a:latin typeface="+mj-lt"/>
              </a:rPr>
              <a:t/>
            </a:r>
            <a:br>
              <a:rPr lang="en-US" sz="1600" b="1" dirty="0">
                <a:solidFill>
                  <a:srgbClr val="000099"/>
                </a:solidFill>
                <a:effectLst>
                  <a:outerShdw blurRad="38100" dist="38100" dir="2700000" algn="tl">
                    <a:srgbClr val="C0C0C0"/>
                  </a:outerShdw>
                </a:effectLst>
                <a:latin typeface="+mj-lt"/>
              </a:rPr>
            </a:br>
            <a:r>
              <a:rPr lang="en-US" sz="2400" b="1" dirty="0" smtClean="0">
                <a:solidFill>
                  <a:srgbClr val="000099"/>
                </a:solidFill>
              </a:rPr>
              <a:t>ATIA </a:t>
            </a:r>
          </a:p>
          <a:p>
            <a:pPr algn="ctr"/>
            <a:r>
              <a:rPr lang="en-US" sz="2400" b="1" dirty="0" smtClean="0">
                <a:solidFill>
                  <a:srgbClr val="000099"/>
                </a:solidFill>
              </a:rPr>
              <a:t>Orlando, Florida</a:t>
            </a:r>
          </a:p>
          <a:p>
            <a:pPr algn="ctr"/>
            <a:r>
              <a:rPr lang="en-US" sz="2400" b="1" dirty="0" smtClean="0">
                <a:solidFill>
                  <a:srgbClr val="000099"/>
                </a:solidFill>
              </a:rPr>
              <a:t>February  2013</a:t>
            </a:r>
            <a:r>
              <a:rPr lang="en-US" sz="2400" dirty="0" smtClean="0">
                <a:latin typeface="Times New Roman" pitchFamily="18" charset="0"/>
              </a:rPr>
              <a:t> </a:t>
            </a:r>
          </a:p>
          <a:p>
            <a:pPr algn="ctr"/>
            <a:endParaRPr lang="en-US" sz="2400" b="1" dirty="0">
              <a:solidFill>
                <a:srgbClr val="000099"/>
              </a:solidFill>
              <a:effectLst>
                <a:outerShdw blurRad="38100" dist="38100" dir="2700000" algn="tl">
                  <a:srgbClr val="C0C0C0"/>
                </a:outerShdw>
              </a:effectLst>
              <a:latin typeface="+mj-lt"/>
            </a:endParaRPr>
          </a:p>
        </p:txBody>
      </p:sp>
      <p:sp>
        <p:nvSpPr>
          <p:cNvPr id="2" name="Title 1"/>
          <p:cNvSpPr>
            <a:spLocks noGrp="1"/>
          </p:cNvSpPr>
          <p:nvPr>
            <p:ph type="title"/>
          </p:nvPr>
        </p:nvSpPr>
        <p:spPr>
          <a:xfrm>
            <a:off x="0" y="1112837"/>
            <a:ext cx="9144000" cy="1325563"/>
          </a:xfrm>
        </p:spPr>
        <p:txBody>
          <a:bodyPr/>
          <a:lstStyle/>
          <a:p>
            <a:r>
              <a:rPr lang="en-US" sz="4000" b="1" dirty="0">
                <a:solidFill>
                  <a:srgbClr val="000099"/>
                </a:solidFill>
                <a:effectLst>
                  <a:outerShdw blurRad="38100" dist="38100" dir="2700000" algn="tl">
                    <a:srgbClr val="C0C0C0"/>
                  </a:outerShdw>
                </a:effectLst>
                <a:ea typeface="+mn-ea"/>
                <a:cs typeface="+mn-cs"/>
              </a:rPr>
              <a:t>Changes in US Patent Law:</a:t>
            </a:r>
            <a:br>
              <a:rPr lang="en-US" sz="4000" b="1" dirty="0">
                <a:solidFill>
                  <a:srgbClr val="000099"/>
                </a:solidFill>
                <a:effectLst>
                  <a:outerShdw blurRad="38100" dist="38100" dir="2700000" algn="tl">
                    <a:srgbClr val="C0C0C0"/>
                  </a:outerShdw>
                </a:effectLst>
                <a:ea typeface="+mn-ea"/>
                <a:cs typeface="+mn-cs"/>
              </a:rPr>
            </a:br>
            <a:r>
              <a:rPr lang="en-US" sz="4000" b="1" dirty="0">
                <a:solidFill>
                  <a:srgbClr val="000099"/>
                </a:solidFill>
                <a:effectLst>
                  <a:outerShdw blurRad="38100" dist="38100" dir="2700000" algn="tl">
                    <a:srgbClr val="C0C0C0"/>
                  </a:outerShdw>
                </a:effectLst>
                <a:ea typeface="+mn-ea"/>
                <a:cs typeface="+mn-cs"/>
              </a:rPr>
              <a:t>How it Affects Researchers/Inventors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Patents</a:t>
            </a:r>
            <a:endParaRPr lang="en-US" sz="4000" dirty="0"/>
          </a:p>
        </p:txBody>
      </p:sp>
      <p:sp>
        <p:nvSpPr>
          <p:cNvPr id="3" name="Content Placeholder 2"/>
          <p:cNvSpPr>
            <a:spLocks noGrp="1"/>
          </p:cNvSpPr>
          <p:nvPr>
            <p:ph idx="4294967295"/>
          </p:nvPr>
        </p:nvSpPr>
        <p:spPr>
          <a:xfrm>
            <a:off x="457200" y="2057400"/>
            <a:ext cx="8229600" cy="4525963"/>
          </a:xfrm>
          <a:prstGeom prst="rect">
            <a:avLst/>
          </a:prstGeom>
        </p:spPr>
        <p:txBody>
          <a:bodyPr/>
          <a:lstStyle/>
          <a:p>
            <a:pPr marL="227013" indent="-227013">
              <a:lnSpc>
                <a:spcPts val="3600"/>
              </a:lnSpc>
              <a:spcBef>
                <a:spcPts val="600"/>
              </a:spcBef>
              <a:spcAft>
                <a:spcPts val="600"/>
              </a:spcAft>
              <a:buClr>
                <a:srgbClr val="000099"/>
              </a:buClr>
            </a:pPr>
            <a:r>
              <a:rPr lang="en-US" sz="2800" dirty="0"/>
              <a:t>Patents are property rights granted to an inventor to exclude others from:</a:t>
            </a:r>
          </a:p>
          <a:p>
            <a:pPr marL="857250" lvl="1" indent="-287338">
              <a:lnSpc>
                <a:spcPts val="2600"/>
              </a:lnSpc>
              <a:spcBef>
                <a:spcPts val="600"/>
              </a:spcBef>
              <a:spcAft>
                <a:spcPts val="600"/>
              </a:spcAft>
              <a:buClr>
                <a:srgbClr val="000099"/>
              </a:buClr>
            </a:pPr>
            <a:r>
              <a:rPr lang="en-US" sz="2400" dirty="0"/>
              <a:t>Making</a:t>
            </a:r>
          </a:p>
          <a:p>
            <a:pPr marL="857250" lvl="1" indent="-287338">
              <a:lnSpc>
                <a:spcPts val="2600"/>
              </a:lnSpc>
              <a:spcBef>
                <a:spcPts val="600"/>
              </a:spcBef>
              <a:spcAft>
                <a:spcPts val="600"/>
              </a:spcAft>
              <a:buClr>
                <a:srgbClr val="000099"/>
              </a:buClr>
            </a:pPr>
            <a:r>
              <a:rPr lang="en-US" sz="2400" dirty="0"/>
              <a:t>Using </a:t>
            </a:r>
          </a:p>
          <a:p>
            <a:pPr marL="857250" lvl="1" indent="-287338">
              <a:lnSpc>
                <a:spcPts val="2600"/>
              </a:lnSpc>
              <a:spcBef>
                <a:spcPts val="600"/>
              </a:spcBef>
              <a:spcAft>
                <a:spcPts val="600"/>
              </a:spcAft>
              <a:buClr>
                <a:srgbClr val="000099"/>
              </a:buClr>
            </a:pPr>
            <a:r>
              <a:rPr lang="en-US" sz="2400" dirty="0"/>
              <a:t>Offering for sale</a:t>
            </a:r>
          </a:p>
          <a:p>
            <a:pPr marL="857250" lvl="1" indent="-287338">
              <a:lnSpc>
                <a:spcPts val="2600"/>
              </a:lnSpc>
              <a:spcBef>
                <a:spcPts val="600"/>
              </a:spcBef>
              <a:spcAft>
                <a:spcPts val="600"/>
              </a:spcAft>
              <a:buClr>
                <a:srgbClr val="000099"/>
              </a:buClr>
            </a:pPr>
            <a:r>
              <a:rPr lang="en-US" sz="2400" dirty="0"/>
              <a:t>Selling the invention</a:t>
            </a:r>
          </a:p>
          <a:p>
            <a:pPr marL="857250" lvl="1" indent="-287338">
              <a:lnSpc>
                <a:spcPts val="2600"/>
              </a:lnSpc>
              <a:spcBef>
                <a:spcPts val="600"/>
              </a:spcBef>
              <a:spcAft>
                <a:spcPts val="600"/>
              </a:spcAft>
              <a:buClr>
                <a:srgbClr val="000099"/>
              </a:buClr>
            </a:pPr>
            <a:r>
              <a:rPr lang="en-US" sz="2400" dirty="0"/>
              <a:t>For a limited time </a:t>
            </a:r>
          </a:p>
          <a:p>
            <a:pPr marL="857250" lvl="1" indent="-287338">
              <a:lnSpc>
                <a:spcPts val="2600"/>
              </a:lnSpc>
              <a:spcBef>
                <a:spcPts val="600"/>
              </a:spcBef>
              <a:spcAft>
                <a:spcPts val="600"/>
              </a:spcAft>
              <a:buClr>
                <a:srgbClr val="000099"/>
              </a:buClr>
            </a:pPr>
            <a:r>
              <a:rPr lang="en-US" sz="2400" dirty="0"/>
              <a:t>In exchange for public disclosure of the invention when the patent is granted</a:t>
            </a:r>
          </a:p>
          <a:p>
            <a:endParaRPr lang="en-US" dirty="0"/>
          </a:p>
        </p:txBody>
      </p:sp>
    </p:spTree>
    <p:extLst>
      <p:ext uri="{BB962C8B-B14F-4D97-AF65-F5344CB8AC3E}">
        <p14:creationId xmlns:p14="http://schemas.microsoft.com/office/powerpoint/2010/main" val="4638242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Types of Patents</a:t>
            </a:r>
            <a:endParaRPr lang="en-US" sz="4000" dirty="0"/>
          </a:p>
        </p:txBody>
      </p:sp>
      <p:sp>
        <p:nvSpPr>
          <p:cNvPr id="3" name="Content Placeholder 2"/>
          <p:cNvSpPr>
            <a:spLocks noGrp="1"/>
          </p:cNvSpPr>
          <p:nvPr>
            <p:ph idx="4294967295"/>
          </p:nvPr>
        </p:nvSpPr>
        <p:spPr>
          <a:xfrm>
            <a:off x="457200" y="2057400"/>
            <a:ext cx="8229600" cy="4525963"/>
          </a:xfrm>
          <a:prstGeom prst="rect">
            <a:avLst/>
          </a:prstGeom>
        </p:spPr>
        <p:txBody>
          <a:bodyPr/>
          <a:lstStyle/>
          <a:p>
            <a:pPr marL="339725" indent="-339725">
              <a:lnSpc>
                <a:spcPts val="2200"/>
              </a:lnSpc>
              <a:spcBef>
                <a:spcPts val="600"/>
              </a:spcBef>
              <a:buFont typeface="+mj-lt"/>
              <a:buAutoNum type="arabicPeriod"/>
            </a:pPr>
            <a:r>
              <a:rPr lang="en-US" sz="2400" dirty="0"/>
              <a:t>Utility Patents</a:t>
            </a:r>
          </a:p>
          <a:p>
            <a:pPr marL="687388" lvl="1" indent="-225425">
              <a:lnSpc>
                <a:spcPts val="2200"/>
              </a:lnSpc>
              <a:spcBef>
                <a:spcPts val="600"/>
              </a:spcBef>
              <a:buClr>
                <a:srgbClr val="000099"/>
              </a:buClr>
              <a:buFont typeface="Arial" pitchFamily="34" charset="0"/>
              <a:buChar char="•"/>
            </a:pPr>
            <a:r>
              <a:rPr lang="en-US" sz="2000" dirty="0"/>
              <a:t>Essentially protects how the invention </a:t>
            </a:r>
            <a:r>
              <a:rPr lang="en-US" sz="2000" dirty="0" smtClean="0"/>
              <a:t>works. New and useful processes, machine, article of mfg. or any new or useful improvement, thereof. </a:t>
            </a:r>
          </a:p>
          <a:p>
            <a:pPr marL="339725" indent="-339725">
              <a:spcBef>
                <a:spcPts val="1200"/>
              </a:spcBef>
              <a:buFont typeface="+mj-lt"/>
              <a:buAutoNum type="arabicPeriod" startAt="2"/>
            </a:pPr>
            <a:r>
              <a:rPr lang="en-US" sz="2400" dirty="0" smtClean="0"/>
              <a:t>Design Patents</a:t>
            </a:r>
          </a:p>
          <a:p>
            <a:pPr marL="687388" lvl="1" indent="-230188">
              <a:spcBef>
                <a:spcPts val="1200"/>
              </a:spcBef>
              <a:buClr>
                <a:srgbClr val="000099"/>
              </a:buClr>
              <a:buFont typeface="Arial" pitchFamily="34" charset="0"/>
              <a:buChar char="•"/>
            </a:pPr>
            <a:r>
              <a:rPr lang="en-US" sz="2000" dirty="0" smtClean="0"/>
              <a:t>Granted </a:t>
            </a:r>
            <a:r>
              <a:rPr lang="en-US" sz="2000" dirty="0"/>
              <a:t>to inventors that create a novel and nonobvious ornamental design for an article of manufacture</a:t>
            </a:r>
          </a:p>
          <a:p>
            <a:pPr marL="687388" lvl="1" indent="-230188">
              <a:spcBef>
                <a:spcPts val="1200"/>
              </a:spcBef>
              <a:buClr>
                <a:srgbClr val="000099"/>
              </a:buClr>
              <a:buFont typeface="Arial" pitchFamily="34" charset="0"/>
              <a:buChar char="•"/>
            </a:pPr>
            <a:r>
              <a:rPr lang="en-US" sz="2000" dirty="0"/>
              <a:t>Only protects how the invention looks, </a:t>
            </a:r>
            <a:r>
              <a:rPr lang="en-US" sz="2000" dirty="0" smtClean="0"/>
              <a:t>not how </a:t>
            </a:r>
            <a:r>
              <a:rPr lang="en-US" sz="2000" dirty="0"/>
              <a:t>the invention works</a:t>
            </a:r>
          </a:p>
          <a:p>
            <a:pPr marL="339725" indent="-339725">
              <a:spcBef>
                <a:spcPts val="1200"/>
              </a:spcBef>
              <a:buFont typeface="+mj-lt"/>
              <a:buAutoNum type="arabicPeriod" startAt="3"/>
            </a:pPr>
            <a:r>
              <a:rPr lang="en-US" sz="2400" dirty="0"/>
              <a:t>Plant Patents</a:t>
            </a:r>
          </a:p>
          <a:p>
            <a:pPr marL="687388" lvl="1" indent="-225425">
              <a:spcBef>
                <a:spcPts val="1200"/>
              </a:spcBef>
              <a:buClr>
                <a:srgbClr val="000099"/>
              </a:buClr>
              <a:buFont typeface="Arial" pitchFamily="34" charset="0"/>
              <a:buChar char="•"/>
            </a:pPr>
            <a:r>
              <a:rPr lang="en-US" sz="2000" dirty="0"/>
              <a:t>Protects the development of new varieties of both sexually and asexually produced plants</a:t>
            </a:r>
          </a:p>
          <a:p>
            <a:endParaRPr lang="en-US" dirty="0"/>
          </a:p>
        </p:txBody>
      </p:sp>
    </p:spTree>
    <p:extLst>
      <p:ext uri="{BB962C8B-B14F-4D97-AF65-F5344CB8AC3E}">
        <p14:creationId xmlns:p14="http://schemas.microsoft.com/office/powerpoint/2010/main" val="14407630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Priority of Invention - Patents</a:t>
            </a:r>
            <a:endParaRPr lang="en-US" sz="4000" dirty="0"/>
          </a:p>
        </p:txBody>
      </p:sp>
      <p:sp>
        <p:nvSpPr>
          <p:cNvPr id="3" name="Content Placeholder 2"/>
          <p:cNvSpPr>
            <a:spLocks noGrp="1"/>
          </p:cNvSpPr>
          <p:nvPr>
            <p:ph idx="4294967295"/>
          </p:nvPr>
        </p:nvSpPr>
        <p:spPr>
          <a:xfrm>
            <a:off x="457200" y="2362200"/>
            <a:ext cx="8229600" cy="4525962"/>
          </a:xfrm>
          <a:prstGeom prst="rect">
            <a:avLst/>
          </a:prstGeom>
        </p:spPr>
        <p:txBody>
          <a:bodyPr/>
          <a:lstStyle/>
          <a:p>
            <a:pPr marL="227013" indent="-227013">
              <a:lnSpc>
                <a:spcPts val="2800"/>
              </a:lnSpc>
              <a:spcBef>
                <a:spcPts val="600"/>
              </a:spcBef>
              <a:spcAft>
                <a:spcPts val="600"/>
              </a:spcAft>
              <a:buClr>
                <a:srgbClr val="000099"/>
              </a:buClr>
            </a:pPr>
            <a:r>
              <a:rPr lang="en-US" sz="2400" dirty="0" smtClean="0"/>
              <a:t>Currently the </a:t>
            </a:r>
            <a:r>
              <a:rPr lang="en-US" sz="2400" dirty="0"/>
              <a:t>United States is a </a:t>
            </a:r>
            <a:r>
              <a:rPr lang="en-US" sz="2400" dirty="0" smtClean="0"/>
              <a:t>‘First-to-Invent’ </a:t>
            </a:r>
            <a:r>
              <a:rPr lang="en-US" sz="2400" dirty="0"/>
              <a:t>system rather than a </a:t>
            </a:r>
            <a:r>
              <a:rPr lang="en-US" sz="2400" dirty="0" smtClean="0"/>
              <a:t>‘First-to-File’ system</a:t>
            </a:r>
          </a:p>
          <a:p>
            <a:pPr marL="227013" indent="-227013">
              <a:lnSpc>
                <a:spcPts val="2800"/>
              </a:lnSpc>
              <a:spcBef>
                <a:spcPts val="600"/>
              </a:spcBef>
              <a:spcAft>
                <a:spcPts val="600"/>
              </a:spcAft>
              <a:buClr>
                <a:srgbClr val="000099"/>
              </a:buClr>
            </a:pPr>
            <a:r>
              <a:rPr lang="en-US" sz="2400" dirty="0" smtClean="0"/>
              <a:t>Under ‘First to Invent’ system, a person conceptualizes an invention and then diligently proceeds to reduce it to practice. When filing for a patent  the date of conception of the idea will become the date of invention for that person. Hence, signed, dated log books have been a necessity for all inventors. </a:t>
            </a:r>
          </a:p>
          <a:p>
            <a:pPr marL="227013" lvl="1" indent="-227013">
              <a:lnSpc>
                <a:spcPts val="2800"/>
              </a:lnSpc>
              <a:spcBef>
                <a:spcPts val="600"/>
              </a:spcBef>
              <a:spcAft>
                <a:spcPts val="600"/>
              </a:spcAft>
              <a:buClr>
                <a:srgbClr val="000099"/>
              </a:buClr>
              <a:buFont typeface="Arial" pitchFamily="34" charset="0"/>
              <a:buChar char="•"/>
            </a:pPr>
            <a:r>
              <a:rPr lang="en-US" sz="2400" dirty="0"/>
              <a:t>If two people </a:t>
            </a:r>
            <a:r>
              <a:rPr lang="en-US" sz="2400" dirty="0" smtClean="0"/>
              <a:t>invented </a:t>
            </a:r>
            <a:r>
              <a:rPr lang="en-US" sz="2400" dirty="0"/>
              <a:t>the same device, priority in awarding a patent is given to the first person to invent the device rather than the first person to file </a:t>
            </a:r>
            <a:r>
              <a:rPr lang="en-US" sz="2400" dirty="0" smtClean="0"/>
              <a:t>a patent application. </a:t>
            </a:r>
            <a:endParaRPr lang="en-US" sz="2400" dirty="0"/>
          </a:p>
          <a:p>
            <a:pPr>
              <a:lnSpc>
                <a:spcPct val="120000"/>
              </a:lnSpc>
              <a:spcBef>
                <a:spcPts val="1200"/>
              </a:spcBef>
            </a:pPr>
            <a:endParaRPr lang="en-US" sz="2000" dirty="0" smtClean="0"/>
          </a:p>
        </p:txBody>
      </p:sp>
    </p:spTree>
    <p:extLst>
      <p:ext uri="{BB962C8B-B14F-4D97-AF65-F5344CB8AC3E}">
        <p14:creationId xmlns:p14="http://schemas.microsoft.com/office/powerpoint/2010/main" val="1480789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Priority of Invention - Patents</a:t>
            </a:r>
            <a:endParaRPr lang="en-US" sz="4000" dirty="0"/>
          </a:p>
        </p:txBody>
      </p:sp>
      <p:sp>
        <p:nvSpPr>
          <p:cNvPr id="3" name="Content Placeholder 2"/>
          <p:cNvSpPr>
            <a:spLocks noGrp="1"/>
          </p:cNvSpPr>
          <p:nvPr>
            <p:ph idx="4294967295"/>
          </p:nvPr>
        </p:nvSpPr>
        <p:spPr>
          <a:xfrm>
            <a:off x="457200" y="2179638"/>
            <a:ext cx="8229600" cy="4525962"/>
          </a:xfrm>
          <a:prstGeom prst="rect">
            <a:avLst/>
          </a:prstGeom>
        </p:spPr>
        <p:txBody>
          <a:bodyPr/>
          <a:lstStyle/>
          <a:p>
            <a:pPr marL="227013" indent="-227013">
              <a:lnSpc>
                <a:spcPts val="2800"/>
              </a:lnSpc>
              <a:spcBef>
                <a:spcPts val="600"/>
              </a:spcBef>
              <a:spcAft>
                <a:spcPts val="600"/>
              </a:spcAft>
              <a:buClr>
                <a:srgbClr val="000099"/>
              </a:buClr>
            </a:pPr>
            <a:r>
              <a:rPr lang="en-US" sz="2400" dirty="0" smtClean="0"/>
              <a:t>On March 16, 2013 </a:t>
            </a:r>
            <a:r>
              <a:rPr lang="en-US" sz="2400" dirty="0"/>
              <a:t>the United States </a:t>
            </a:r>
            <a:r>
              <a:rPr lang="en-US" sz="2400" dirty="0" smtClean="0"/>
              <a:t>becomes a ‘First-to-File’ </a:t>
            </a:r>
            <a:r>
              <a:rPr lang="en-US" sz="2400" dirty="0"/>
              <a:t>system rather than a </a:t>
            </a:r>
            <a:r>
              <a:rPr lang="en-US" sz="2400" dirty="0" smtClean="0"/>
              <a:t>‘First-to-Invent’ system – and what does this mean? </a:t>
            </a:r>
          </a:p>
          <a:p>
            <a:pPr marL="227013" indent="-227013">
              <a:lnSpc>
                <a:spcPts val="2800"/>
              </a:lnSpc>
              <a:spcBef>
                <a:spcPts val="600"/>
              </a:spcBef>
              <a:spcAft>
                <a:spcPts val="600"/>
              </a:spcAft>
              <a:buClr>
                <a:srgbClr val="000099"/>
              </a:buClr>
            </a:pPr>
            <a:r>
              <a:rPr lang="en-US" sz="2400" dirty="0" smtClean="0"/>
              <a:t>Basically the U.S. is finally joining the rest of world! Now it’s a race to the Patent Office!!!! To a point….</a:t>
            </a:r>
          </a:p>
          <a:p>
            <a:pPr marL="227013" indent="-227013">
              <a:lnSpc>
                <a:spcPts val="2800"/>
              </a:lnSpc>
              <a:spcBef>
                <a:spcPts val="600"/>
              </a:spcBef>
              <a:spcAft>
                <a:spcPts val="600"/>
              </a:spcAft>
              <a:buClr>
                <a:srgbClr val="000099"/>
              </a:buClr>
            </a:pPr>
            <a:r>
              <a:rPr lang="en-US" sz="2400" dirty="0" smtClean="0"/>
              <a:t>No longer can you claim and prove an invention that you have kept secret is yours based on your signed dated log books and documentation that you have been diligently reducing it to practice.   </a:t>
            </a:r>
            <a:endParaRPr lang="en-US" sz="2400" dirty="0"/>
          </a:p>
          <a:p>
            <a:pPr marL="227013" indent="-227013">
              <a:lnSpc>
                <a:spcPts val="2800"/>
              </a:lnSpc>
              <a:spcBef>
                <a:spcPts val="600"/>
              </a:spcBef>
              <a:spcAft>
                <a:spcPts val="600"/>
              </a:spcAft>
              <a:buClr>
                <a:srgbClr val="000099"/>
              </a:buClr>
            </a:pPr>
            <a:r>
              <a:rPr lang="en-US" sz="2400" dirty="0" smtClean="0"/>
              <a:t>What matters now is first disclosure, prior art and the date you filed for a patent.  </a:t>
            </a:r>
            <a:endParaRPr lang="en-US" sz="2400" dirty="0"/>
          </a:p>
        </p:txBody>
      </p:sp>
    </p:spTree>
    <p:extLst>
      <p:ext uri="{BB962C8B-B14F-4D97-AF65-F5344CB8AC3E}">
        <p14:creationId xmlns:p14="http://schemas.microsoft.com/office/powerpoint/2010/main" val="3693975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Priority of Invention - Patents</a:t>
            </a:r>
            <a:endParaRPr lang="en-US" sz="4000" dirty="0"/>
          </a:p>
        </p:txBody>
      </p:sp>
      <p:sp>
        <p:nvSpPr>
          <p:cNvPr id="3" name="Content Placeholder 2"/>
          <p:cNvSpPr>
            <a:spLocks noGrp="1"/>
          </p:cNvSpPr>
          <p:nvPr>
            <p:ph idx="4294967295"/>
          </p:nvPr>
        </p:nvSpPr>
        <p:spPr>
          <a:xfrm>
            <a:off x="457200" y="2255838"/>
            <a:ext cx="8229600" cy="4525962"/>
          </a:xfrm>
          <a:prstGeom prst="rect">
            <a:avLst/>
          </a:prstGeom>
        </p:spPr>
        <p:txBody>
          <a:bodyPr/>
          <a:lstStyle/>
          <a:p>
            <a:pPr marL="227013" indent="-227013">
              <a:spcBef>
                <a:spcPts val="600"/>
              </a:spcBef>
              <a:spcAft>
                <a:spcPts val="600"/>
              </a:spcAft>
              <a:buClr>
                <a:srgbClr val="000099"/>
              </a:buClr>
            </a:pPr>
            <a:r>
              <a:rPr lang="en-US" sz="2000" dirty="0" smtClean="0"/>
              <a:t>AIA attempts to eliminate a patent applicants’ ability to rely on anything other than a fixed application in proving priority of invention. </a:t>
            </a:r>
          </a:p>
          <a:p>
            <a:pPr marL="227013" indent="-227013">
              <a:spcBef>
                <a:spcPts val="600"/>
              </a:spcBef>
              <a:spcAft>
                <a:spcPts val="600"/>
              </a:spcAft>
              <a:buClr>
                <a:srgbClr val="000099"/>
              </a:buClr>
            </a:pPr>
            <a:r>
              <a:rPr lang="en-US" sz="2000" dirty="0" smtClean="0"/>
              <a:t>Under AIA the filing date is important as a 3</a:t>
            </a:r>
            <a:r>
              <a:rPr lang="en-US" sz="2000" baseline="30000" dirty="0" smtClean="0"/>
              <a:t>rd</a:t>
            </a:r>
            <a:r>
              <a:rPr lang="en-US" sz="2000" dirty="0" smtClean="0"/>
              <a:t> party disclosure prior to that date will qualify as prior art which will negate patentability.  </a:t>
            </a:r>
          </a:p>
          <a:p>
            <a:pPr marL="227013" indent="-227013">
              <a:spcBef>
                <a:spcPts val="600"/>
              </a:spcBef>
              <a:spcAft>
                <a:spcPts val="600"/>
              </a:spcAft>
              <a:buClr>
                <a:srgbClr val="000099"/>
              </a:buClr>
            </a:pPr>
            <a:r>
              <a:rPr lang="en-US" sz="2000" dirty="0" smtClean="0"/>
              <a:t>However, a 3</a:t>
            </a:r>
            <a:r>
              <a:rPr lang="en-US" sz="2000" baseline="30000" dirty="0" smtClean="0"/>
              <a:t>rd</a:t>
            </a:r>
            <a:r>
              <a:rPr lang="en-US" sz="2000" dirty="0" smtClean="0"/>
              <a:t> party disclosure made within 1 year of the applicant’s filing date does not count if the inventor had disclosed it prior to the 3</a:t>
            </a:r>
            <a:r>
              <a:rPr lang="en-US" sz="2000" baseline="30000" dirty="0" smtClean="0"/>
              <a:t>rd</a:t>
            </a:r>
            <a:r>
              <a:rPr lang="en-US" sz="2000" dirty="0" smtClean="0"/>
              <a:t> party’s disclosure or if the 3</a:t>
            </a:r>
            <a:r>
              <a:rPr lang="en-US" sz="2000" baseline="30000" dirty="0" smtClean="0"/>
              <a:t>rd</a:t>
            </a:r>
            <a:r>
              <a:rPr lang="en-US" sz="2000" dirty="0" smtClean="0"/>
              <a:t> party disclosure was somehow derived from the inventor.</a:t>
            </a:r>
          </a:p>
          <a:p>
            <a:pPr marL="227013" indent="-227013">
              <a:spcBef>
                <a:spcPts val="600"/>
              </a:spcBef>
              <a:spcAft>
                <a:spcPts val="600"/>
              </a:spcAft>
              <a:buClr>
                <a:srgbClr val="000099"/>
              </a:buClr>
            </a:pPr>
            <a:r>
              <a:rPr lang="en-US" sz="2000" dirty="0" smtClean="0"/>
              <a:t>However, now disclosure to the public becomes an even cheaper way than a provisional patent of staking your claim to priority. </a:t>
            </a:r>
            <a:endParaRPr lang="en-US" sz="2000" dirty="0"/>
          </a:p>
        </p:txBody>
      </p:sp>
    </p:spTree>
    <p:extLst>
      <p:ext uri="{BB962C8B-B14F-4D97-AF65-F5344CB8AC3E}">
        <p14:creationId xmlns:p14="http://schemas.microsoft.com/office/powerpoint/2010/main" val="1081235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Patent Application Process</a:t>
            </a:r>
            <a:endParaRPr lang="en-US" sz="4000" dirty="0"/>
          </a:p>
        </p:txBody>
      </p:sp>
      <p:sp>
        <p:nvSpPr>
          <p:cNvPr id="3" name="Content Placeholder 2"/>
          <p:cNvSpPr>
            <a:spLocks noGrp="1"/>
          </p:cNvSpPr>
          <p:nvPr>
            <p:ph idx="4294967295"/>
          </p:nvPr>
        </p:nvSpPr>
        <p:spPr>
          <a:xfrm>
            <a:off x="457200" y="2133600"/>
            <a:ext cx="8229600" cy="4525962"/>
          </a:xfrm>
          <a:prstGeom prst="rect">
            <a:avLst/>
          </a:prstGeom>
        </p:spPr>
        <p:txBody>
          <a:bodyPr/>
          <a:lstStyle/>
          <a:p>
            <a:pPr marL="227013" indent="-227013">
              <a:spcBef>
                <a:spcPts val="600"/>
              </a:spcBef>
              <a:spcAft>
                <a:spcPts val="600"/>
              </a:spcAft>
              <a:buClr>
                <a:srgbClr val="000099"/>
              </a:buClr>
            </a:pPr>
            <a:r>
              <a:rPr lang="en-US" sz="2800" dirty="0"/>
              <a:t>Three main types of applications:</a:t>
            </a:r>
          </a:p>
          <a:p>
            <a:pPr marL="687388" lvl="1" indent="-287338">
              <a:spcBef>
                <a:spcPts val="600"/>
              </a:spcBef>
              <a:spcAft>
                <a:spcPts val="600"/>
              </a:spcAft>
              <a:buFont typeface="+mj-lt"/>
              <a:buAutoNum type="arabicPeriod"/>
            </a:pPr>
            <a:r>
              <a:rPr lang="en-US" sz="2400" dirty="0"/>
              <a:t>Non-provisional Application for Patent</a:t>
            </a:r>
          </a:p>
          <a:p>
            <a:pPr marL="1027113" lvl="2" indent="-227013">
              <a:lnSpc>
                <a:spcPts val="2600"/>
              </a:lnSpc>
              <a:spcBef>
                <a:spcPts val="600"/>
              </a:spcBef>
              <a:spcAft>
                <a:spcPts val="600"/>
              </a:spcAft>
              <a:buClr>
                <a:srgbClr val="000099"/>
              </a:buClr>
            </a:pPr>
            <a:r>
              <a:rPr lang="en-US" sz="2000" dirty="0"/>
              <a:t>This is the application to use when you wish to be granted</a:t>
            </a:r>
            <a:br>
              <a:rPr lang="en-US" sz="2000" dirty="0"/>
            </a:br>
            <a:r>
              <a:rPr lang="en-US" sz="2000" dirty="0"/>
              <a:t>all rights associated with a patent</a:t>
            </a:r>
          </a:p>
          <a:p>
            <a:pPr marL="1027113" lvl="2" indent="-227013">
              <a:lnSpc>
                <a:spcPts val="2600"/>
              </a:lnSpc>
              <a:spcBef>
                <a:spcPts val="600"/>
              </a:spcBef>
              <a:spcAft>
                <a:spcPts val="600"/>
              </a:spcAft>
              <a:buClr>
                <a:srgbClr val="000099"/>
              </a:buClr>
            </a:pPr>
            <a:r>
              <a:rPr lang="en-US" sz="2000" dirty="0"/>
              <a:t>If granted, will result in a utility patent with a 20-year term</a:t>
            </a:r>
            <a:br>
              <a:rPr lang="en-US" sz="2000" dirty="0"/>
            </a:br>
            <a:r>
              <a:rPr lang="en-US" sz="2000" dirty="0"/>
              <a:t>from the filing date of the application</a:t>
            </a:r>
          </a:p>
          <a:p>
            <a:pPr marL="1027113" lvl="2" indent="-227013">
              <a:lnSpc>
                <a:spcPts val="2600"/>
              </a:lnSpc>
              <a:spcBef>
                <a:spcPts val="600"/>
              </a:spcBef>
              <a:spcAft>
                <a:spcPts val="600"/>
              </a:spcAft>
              <a:buClr>
                <a:srgbClr val="000099"/>
              </a:buClr>
            </a:pPr>
            <a:r>
              <a:rPr lang="en-US" sz="2000" dirty="0"/>
              <a:t>It is highly recommended that you contact a qualified patent attorney to assist you in drafting a patent application</a:t>
            </a:r>
          </a:p>
          <a:p>
            <a:endParaRPr lang="en-US" dirty="0"/>
          </a:p>
        </p:txBody>
      </p:sp>
    </p:spTree>
    <p:extLst>
      <p:ext uri="{BB962C8B-B14F-4D97-AF65-F5344CB8AC3E}">
        <p14:creationId xmlns:p14="http://schemas.microsoft.com/office/powerpoint/2010/main" val="3132632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Patent Application Process</a:t>
            </a:r>
            <a:endParaRPr lang="en-US" sz="4000" dirty="0"/>
          </a:p>
        </p:txBody>
      </p:sp>
      <p:sp>
        <p:nvSpPr>
          <p:cNvPr id="3" name="Content Placeholder 2"/>
          <p:cNvSpPr>
            <a:spLocks noGrp="1"/>
          </p:cNvSpPr>
          <p:nvPr>
            <p:ph idx="4294967295"/>
          </p:nvPr>
        </p:nvSpPr>
        <p:spPr>
          <a:xfrm>
            <a:off x="457200" y="2133600"/>
            <a:ext cx="8229600" cy="4525962"/>
          </a:xfrm>
          <a:prstGeom prst="rect">
            <a:avLst/>
          </a:prstGeom>
        </p:spPr>
        <p:txBody>
          <a:bodyPr/>
          <a:lstStyle/>
          <a:p>
            <a:pPr marL="396875" indent="-396875">
              <a:lnSpc>
                <a:spcPct val="110000"/>
              </a:lnSpc>
              <a:spcBef>
                <a:spcPts val="1200"/>
              </a:spcBef>
              <a:buFont typeface="+mj-lt"/>
              <a:buAutoNum type="arabicPeriod" startAt="2"/>
            </a:pPr>
            <a:r>
              <a:rPr lang="en-US" sz="2800" dirty="0"/>
              <a:t>Provisional Application for Patent</a:t>
            </a:r>
          </a:p>
          <a:p>
            <a:pPr marL="801688" lvl="1" indent="-339725">
              <a:lnSpc>
                <a:spcPts val="3200"/>
              </a:lnSpc>
              <a:spcBef>
                <a:spcPts val="600"/>
              </a:spcBef>
              <a:spcAft>
                <a:spcPts val="600"/>
              </a:spcAft>
              <a:buClr>
                <a:srgbClr val="000099"/>
              </a:buClr>
            </a:pPr>
            <a:r>
              <a:rPr lang="en-US" sz="2400" dirty="0"/>
              <a:t>Relatively low-cost way of postponing the cost and effort of drafting and filing a non-provisional patent application </a:t>
            </a:r>
          </a:p>
          <a:p>
            <a:pPr marL="801688" lvl="1" indent="-339725">
              <a:lnSpc>
                <a:spcPts val="3200"/>
              </a:lnSpc>
              <a:spcBef>
                <a:spcPts val="600"/>
              </a:spcBef>
              <a:spcAft>
                <a:spcPts val="600"/>
              </a:spcAft>
              <a:buClr>
                <a:srgbClr val="000099"/>
              </a:buClr>
            </a:pPr>
            <a:r>
              <a:rPr lang="en-US" sz="2400" dirty="0"/>
              <a:t>Provides the applicant one-year to determine whether they wish to proceed with the non-provisional application</a:t>
            </a:r>
          </a:p>
          <a:p>
            <a:pPr marL="801688" lvl="1" indent="-339725">
              <a:lnSpc>
                <a:spcPts val="3200"/>
              </a:lnSpc>
              <a:spcBef>
                <a:spcPts val="600"/>
              </a:spcBef>
              <a:spcAft>
                <a:spcPts val="600"/>
              </a:spcAft>
              <a:buClr>
                <a:srgbClr val="000099"/>
              </a:buClr>
            </a:pPr>
            <a:r>
              <a:rPr lang="en-US" sz="2400" dirty="0"/>
              <a:t>The 20-year utility patent term also does not begin with the filing of a provisional application for patent</a:t>
            </a:r>
          </a:p>
          <a:p>
            <a:endParaRPr lang="en-US" dirty="0"/>
          </a:p>
        </p:txBody>
      </p:sp>
    </p:spTree>
    <p:extLst>
      <p:ext uri="{BB962C8B-B14F-4D97-AF65-F5344CB8AC3E}">
        <p14:creationId xmlns:p14="http://schemas.microsoft.com/office/powerpoint/2010/main" val="504505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Patent Application Process</a:t>
            </a:r>
            <a:endParaRPr lang="en-US" sz="4000" dirty="0"/>
          </a:p>
        </p:txBody>
      </p:sp>
      <p:sp>
        <p:nvSpPr>
          <p:cNvPr id="3" name="Content Placeholder 2"/>
          <p:cNvSpPr>
            <a:spLocks noGrp="1"/>
          </p:cNvSpPr>
          <p:nvPr>
            <p:ph idx="4294967295"/>
          </p:nvPr>
        </p:nvSpPr>
        <p:spPr>
          <a:xfrm>
            <a:off x="914400" y="2514600"/>
            <a:ext cx="7315200" cy="4525963"/>
          </a:xfrm>
          <a:prstGeom prst="rect">
            <a:avLst/>
          </a:prstGeom>
        </p:spPr>
        <p:txBody>
          <a:bodyPr/>
          <a:lstStyle/>
          <a:p>
            <a:pPr marL="457200" indent="-457200">
              <a:spcBef>
                <a:spcPts val="600"/>
              </a:spcBef>
              <a:spcAft>
                <a:spcPts val="600"/>
              </a:spcAft>
              <a:buFont typeface="+mj-lt"/>
              <a:buAutoNum type="arabicPeriod" startAt="3"/>
            </a:pPr>
            <a:r>
              <a:rPr lang="en-US" sz="2800" dirty="0"/>
              <a:t>Patent Cooperation Treaty (PCT) Application</a:t>
            </a:r>
          </a:p>
          <a:p>
            <a:pPr marL="801688" lvl="1" indent="-339725">
              <a:lnSpc>
                <a:spcPts val="3000"/>
              </a:lnSpc>
              <a:spcBef>
                <a:spcPts val="600"/>
              </a:spcBef>
              <a:spcAft>
                <a:spcPts val="600"/>
              </a:spcAft>
              <a:buClr>
                <a:srgbClr val="000099"/>
              </a:buClr>
            </a:pPr>
            <a:r>
              <a:rPr lang="en-US" sz="2400" dirty="0"/>
              <a:t>Used when the inventor is considering pursuing patents outside of the United States</a:t>
            </a:r>
          </a:p>
          <a:p>
            <a:pPr marL="801688" lvl="1" indent="-339725">
              <a:lnSpc>
                <a:spcPts val="3000"/>
              </a:lnSpc>
              <a:spcBef>
                <a:spcPts val="600"/>
              </a:spcBef>
              <a:spcAft>
                <a:spcPts val="600"/>
              </a:spcAft>
              <a:buClr>
                <a:srgbClr val="000099"/>
              </a:buClr>
            </a:pPr>
            <a:r>
              <a:rPr lang="en-US" sz="2400" dirty="0"/>
              <a:t>Application is a “placeholder” that reserves a priority filing date in all of the countries that are a party to the PCT</a:t>
            </a:r>
          </a:p>
          <a:p>
            <a:endParaRPr lang="en-US" dirty="0"/>
          </a:p>
        </p:txBody>
      </p:sp>
    </p:spTree>
    <p:extLst>
      <p:ext uri="{BB962C8B-B14F-4D97-AF65-F5344CB8AC3E}">
        <p14:creationId xmlns:p14="http://schemas.microsoft.com/office/powerpoint/2010/main" val="2614056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2514600"/>
            <a:ext cx="7315200" cy="4190891"/>
          </a:xfrm>
          <a:prstGeom prst="rect">
            <a:avLst/>
          </a:prstGeom>
          <a:noFill/>
        </p:spPr>
        <p:txBody>
          <a:bodyPr wrap="square" rtlCol="0">
            <a:spAutoFit/>
          </a:bodyPr>
          <a:lstStyle/>
          <a:p>
            <a:pPr marL="687388" lvl="1" indent="-292100">
              <a:lnSpc>
                <a:spcPts val="2800"/>
              </a:lnSpc>
              <a:spcBef>
                <a:spcPts val="600"/>
              </a:spcBef>
              <a:spcAft>
                <a:spcPts val="600"/>
              </a:spcAft>
              <a:buClr>
                <a:srgbClr val="000099"/>
              </a:buClr>
              <a:buFont typeface="Arial" pitchFamily="34" charset="0"/>
              <a:buChar char="–"/>
            </a:pPr>
            <a:r>
              <a:rPr lang="en-US" sz="2400" dirty="0">
                <a:solidFill>
                  <a:prstClr val="black"/>
                </a:solidFill>
              </a:rPr>
              <a:t>It is recommended that you speak with a qualified patent attorney if you wish to pursue a PCT Application to ensure that all legal requirements are satisfied</a:t>
            </a:r>
          </a:p>
          <a:p>
            <a:pPr marL="687388" lvl="1" indent="-292100">
              <a:lnSpc>
                <a:spcPts val="2800"/>
              </a:lnSpc>
              <a:spcBef>
                <a:spcPts val="600"/>
              </a:spcBef>
              <a:spcAft>
                <a:spcPts val="600"/>
              </a:spcAft>
              <a:buClr>
                <a:srgbClr val="000099"/>
              </a:buClr>
              <a:buFont typeface="Arial" pitchFamily="34" charset="0"/>
              <a:buChar char="–"/>
            </a:pPr>
            <a:r>
              <a:rPr lang="en-US" sz="2400" dirty="0">
                <a:solidFill>
                  <a:prstClr val="black"/>
                </a:solidFill>
              </a:rPr>
              <a:t>However, before filing for patent applications in other countries, it is important to consider what the potential market for the invention is in each country</a:t>
            </a:r>
            <a:r>
              <a:rPr lang="en-US" sz="2400" dirty="0" smtClean="0">
                <a:solidFill>
                  <a:prstClr val="black"/>
                </a:solidFill>
              </a:rPr>
              <a:t>. If </a:t>
            </a:r>
            <a:r>
              <a:rPr lang="en-US" sz="2400" dirty="0">
                <a:solidFill>
                  <a:prstClr val="black"/>
                </a:solidFill>
              </a:rPr>
              <a:t>potential profits in those countries does not outweigh the patent prosecution fees, then you may not wish to pursue patents there</a:t>
            </a:r>
          </a:p>
          <a:p>
            <a:endParaRPr lang="en-US" dirty="0"/>
          </a:p>
        </p:txBody>
      </p:sp>
      <p:sp>
        <p:nvSpPr>
          <p:cNvPr id="6" name="Title 1"/>
          <p:cNvSpPr>
            <a:spLocks noGrp="1"/>
          </p:cNvSpPr>
          <p:nvPr>
            <p:ph type="title"/>
          </p:nvPr>
        </p:nvSpPr>
        <p:spPr>
          <a:xfrm>
            <a:off x="628650" y="1066800"/>
            <a:ext cx="7886700" cy="1325563"/>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Patent Application </a:t>
            </a:r>
            <a:r>
              <a:rPr lang="en-US" sz="4000" b="1" dirty="0" smtClean="0">
                <a:solidFill>
                  <a:srgbClr val="000099"/>
                </a:solidFill>
                <a:effectLst>
                  <a:outerShdw blurRad="38100" dist="38100" dir="2700000" algn="tl">
                    <a:srgbClr val="000000">
                      <a:alpha val="43137"/>
                    </a:srgbClr>
                  </a:outerShdw>
                </a:effectLst>
              </a:rPr>
              <a:t>Process</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(PCT cont.)</a:t>
            </a:r>
            <a:endParaRPr lang="en-US" sz="4000" dirty="0"/>
          </a:p>
        </p:txBody>
      </p:sp>
    </p:spTree>
    <p:extLst>
      <p:ext uri="{BB962C8B-B14F-4D97-AF65-F5344CB8AC3E}">
        <p14:creationId xmlns:p14="http://schemas.microsoft.com/office/powerpoint/2010/main" val="787125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Provisional Patent Applications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762000" y="2179638"/>
            <a:ext cx="8229600" cy="4525962"/>
          </a:xfrm>
          <a:prstGeom prst="rect">
            <a:avLst/>
          </a:prstGeom>
        </p:spPr>
        <p:txBody>
          <a:bodyPr/>
          <a:lstStyle/>
          <a:p>
            <a:pPr marL="227013" indent="-227013">
              <a:lnSpc>
                <a:spcPts val="3400"/>
              </a:lnSpc>
              <a:spcBef>
                <a:spcPts val="600"/>
              </a:spcBef>
              <a:spcAft>
                <a:spcPts val="600"/>
              </a:spcAft>
              <a:buClr>
                <a:srgbClr val="000099"/>
              </a:buClr>
            </a:pPr>
            <a:r>
              <a:rPr lang="en-US" sz="2800" dirty="0" smtClean="0"/>
              <a:t>Low cost way of establishing a filing date</a:t>
            </a:r>
          </a:p>
          <a:p>
            <a:pPr marL="227013" indent="-227013">
              <a:lnSpc>
                <a:spcPts val="3400"/>
              </a:lnSpc>
              <a:spcBef>
                <a:spcPts val="600"/>
              </a:spcBef>
              <a:spcAft>
                <a:spcPts val="600"/>
              </a:spcAft>
              <a:buClr>
                <a:srgbClr val="000099"/>
              </a:buClr>
            </a:pPr>
            <a:r>
              <a:rPr lang="en-US" sz="2800" dirty="0" smtClean="0"/>
              <a:t>Provisional Applications for patent may not be filed for design inventions</a:t>
            </a:r>
          </a:p>
          <a:p>
            <a:pPr marL="227013" indent="-227013">
              <a:lnSpc>
                <a:spcPts val="3400"/>
              </a:lnSpc>
              <a:spcBef>
                <a:spcPts val="600"/>
              </a:spcBef>
              <a:spcAft>
                <a:spcPts val="600"/>
              </a:spcAft>
              <a:buClr>
                <a:srgbClr val="000099"/>
              </a:buClr>
            </a:pPr>
            <a:r>
              <a:rPr lang="en-US" sz="2800" dirty="0" smtClean="0"/>
              <a:t>Provisional applications are not examined on their merits</a:t>
            </a:r>
          </a:p>
          <a:p>
            <a:pPr marL="227013" indent="-227013">
              <a:lnSpc>
                <a:spcPts val="3400"/>
              </a:lnSpc>
              <a:spcBef>
                <a:spcPts val="600"/>
              </a:spcBef>
              <a:spcAft>
                <a:spcPts val="600"/>
              </a:spcAft>
              <a:buClr>
                <a:srgbClr val="000099"/>
              </a:buClr>
            </a:pPr>
            <a:r>
              <a:rPr lang="en-US" sz="2800" dirty="0" smtClean="0"/>
              <a:t>Provisional applications for patent cannot claim the benefit of a previously filed application</a:t>
            </a:r>
          </a:p>
        </p:txBody>
      </p:sp>
    </p:spTree>
    <p:extLst>
      <p:ext uri="{BB962C8B-B14F-4D97-AF65-F5344CB8AC3E}">
        <p14:creationId xmlns:p14="http://schemas.microsoft.com/office/powerpoint/2010/main" val="4066770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Clr>
                <a:srgbClr val="000099"/>
              </a:buClr>
              <a:buFontTx/>
              <a:buNone/>
            </a:pPr>
            <a:r>
              <a:rPr lang="en-US" sz="2800" dirty="0" smtClean="0"/>
              <a:t>The KT4TT </a:t>
            </a:r>
            <a:r>
              <a:rPr lang="en-US" sz="2800" dirty="0"/>
              <a:t>is funded by the National Institute on Disability and Rehabilitation Research of the U.S. Department of Education, under grant number </a:t>
            </a:r>
            <a:r>
              <a:rPr lang="en-US" sz="2800" dirty="0" smtClean="0"/>
              <a:t> H133A080050. The </a:t>
            </a:r>
            <a:r>
              <a:rPr lang="en-US" sz="2800" dirty="0"/>
              <a:t>opinions contained in this presentation are those of the grantee and do not necessarily reflect those of the U.S. Department of Education.</a:t>
            </a:r>
          </a:p>
          <a:p>
            <a:pPr>
              <a:spcBef>
                <a:spcPct val="25000"/>
              </a:spcBef>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2179637"/>
            <a:ext cx="7772400" cy="4525963"/>
          </a:xfrm>
          <a:prstGeom prst="rect">
            <a:avLst/>
          </a:prstGeom>
        </p:spPr>
        <p:txBody>
          <a:bodyPr/>
          <a:lstStyle/>
          <a:p>
            <a:pPr marL="227013" indent="-227013">
              <a:lnSpc>
                <a:spcPts val="3200"/>
              </a:lnSpc>
              <a:spcBef>
                <a:spcPts val="600"/>
              </a:spcBef>
              <a:spcAft>
                <a:spcPts val="600"/>
              </a:spcAft>
              <a:buClr>
                <a:srgbClr val="000099"/>
              </a:buClr>
            </a:pPr>
            <a:r>
              <a:rPr lang="en-US" sz="2400" dirty="0"/>
              <a:t>Should make Provisional Application as complete as possible – why? </a:t>
            </a:r>
            <a:endParaRPr lang="en-US" sz="2400" dirty="0" smtClean="0"/>
          </a:p>
          <a:p>
            <a:pPr marL="227013" indent="-227013">
              <a:lnSpc>
                <a:spcPts val="3200"/>
              </a:lnSpc>
              <a:spcBef>
                <a:spcPts val="600"/>
              </a:spcBef>
              <a:spcAft>
                <a:spcPts val="600"/>
              </a:spcAft>
              <a:buClr>
                <a:srgbClr val="000099"/>
              </a:buClr>
            </a:pPr>
            <a:r>
              <a:rPr lang="en-US" sz="2400" dirty="0" smtClean="0"/>
              <a:t>By </a:t>
            </a:r>
            <a:r>
              <a:rPr lang="en-US" sz="2400" dirty="0"/>
              <a:t>filing a provisional Application first, and then filing a </a:t>
            </a:r>
            <a:r>
              <a:rPr lang="en-US" sz="2400" dirty="0" smtClean="0"/>
              <a:t>non–provisional patent </a:t>
            </a:r>
            <a:r>
              <a:rPr lang="en-US" sz="2400" dirty="0"/>
              <a:t>application referencing the provisional application within one year, you can gain almost 12 months of patent life. </a:t>
            </a:r>
            <a:endParaRPr lang="en-US" sz="2400" dirty="0" smtClean="0"/>
          </a:p>
          <a:p>
            <a:pPr marL="227013" indent="-227013">
              <a:lnSpc>
                <a:spcPts val="3200"/>
              </a:lnSpc>
              <a:spcBef>
                <a:spcPts val="600"/>
              </a:spcBef>
              <a:spcAft>
                <a:spcPts val="600"/>
              </a:spcAft>
              <a:buClr>
                <a:srgbClr val="000099"/>
              </a:buClr>
            </a:pPr>
            <a:r>
              <a:rPr lang="en-US" sz="2400" dirty="0" smtClean="0"/>
              <a:t>That means 12 months of claiming patent pending while trying out the market before incurring patent costs!!! </a:t>
            </a:r>
            <a:endParaRPr lang="en-US" sz="2400" dirty="0"/>
          </a:p>
          <a:p>
            <a:endParaRPr lang="en-US" dirty="0"/>
          </a:p>
        </p:txBody>
      </p:sp>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Provisional Patent Applications</a:t>
            </a:r>
          </a:p>
        </p:txBody>
      </p:sp>
    </p:spTree>
    <p:extLst>
      <p:ext uri="{BB962C8B-B14F-4D97-AF65-F5344CB8AC3E}">
        <p14:creationId xmlns:p14="http://schemas.microsoft.com/office/powerpoint/2010/main" val="2014517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905000"/>
            <a:ext cx="8229600" cy="4525963"/>
          </a:xfrm>
          <a:prstGeom prst="rect">
            <a:avLst/>
          </a:prstGeom>
        </p:spPr>
        <p:txBody>
          <a:bodyPr/>
          <a:lstStyle/>
          <a:p>
            <a:pPr marL="227013" indent="-227013">
              <a:spcAft>
                <a:spcPts val="600"/>
              </a:spcAft>
              <a:buClr>
                <a:srgbClr val="000099"/>
              </a:buClr>
            </a:pPr>
            <a:r>
              <a:rPr lang="en-US" sz="2400" dirty="0" smtClean="0"/>
              <a:t>What is it? Any information that is in the public domain (e.g. other patents, publications, drawings, invention itself) in </a:t>
            </a:r>
            <a:r>
              <a:rPr lang="en-US" sz="2400" dirty="0"/>
              <a:t>any form before a given date that might be relevant to a patent's claims of originality</a:t>
            </a:r>
            <a:endParaRPr lang="en-US" sz="2400" dirty="0" smtClean="0"/>
          </a:p>
          <a:p>
            <a:pPr marL="227013" indent="-227013">
              <a:spcAft>
                <a:spcPts val="600"/>
              </a:spcAft>
              <a:buClr>
                <a:srgbClr val="000099"/>
              </a:buClr>
            </a:pPr>
            <a:r>
              <a:rPr lang="en-US" sz="2400" dirty="0" smtClean="0"/>
              <a:t>Under AIA a prior public use or prior sale </a:t>
            </a:r>
            <a:r>
              <a:rPr lang="en-US" sz="2400" b="1" i="1" dirty="0" smtClean="0"/>
              <a:t>anywhere</a:t>
            </a:r>
            <a:r>
              <a:rPr lang="en-US" sz="2400" dirty="0" smtClean="0"/>
              <a:t> in the world now qualifies as prior art (no longer limited to U.S.). U.S. patents and patent applications are effective as prior art as of their priority date. </a:t>
            </a:r>
          </a:p>
          <a:p>
            <a:pPr marL="227013" indent="-227013">
              <a:spcAft>
                <a:spcPts val="600"/>
              </a:spcAft>
              <a:buClr>
                <a:srgbClr val="000099"/>
              </a:buClr>
            </a:pPr>
            <a:r>
              <a:rPr lang="en-US" sz="2400" dirty="0" smtClean="0"/>
              <a:t>AIA did away with the ‘swear back’ provision. Swearing back was a process in which, through an affidavit, you could get rid of  1 reference by stating that you had invented before the reference date.   </a:t>
            </a:r>
            <a:endParaRPr lang="en-US" sz="2400" dirty="0"/>
          </a:p>
        </p:txBody>
      </p:sp>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Prior Art</a:t>
            </a:r>
            <a:endParaRPr lang="en-US" sz="4000" dirty="0"/>
          </a:p>
        </p:txBody>
      </p:sp>
    </p:spTree>
    <p:extLst>
      <p:ext uri="{BB962C8B-B14F-4D97-AF65-F5344CB8AC3E}">
        <p14:creationId xmlns:p14="http://schemas.microsoft.com/office/powerpoint/2010/main" val="4128962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2332037"/>
            <a:ext cx="8229600" cy="4525963"/>
          </a:xfrm>
          <a:prstGeom prst="rect">
            <a:avLst/>
          </a:prstGeom>
        </p:spPr>
        <p:txBody>
          <a:bodyPr/>
          <a:lstStyle/>
          <a:p>
            <a:pPr marL="227013" indent="-227013">
              <a:lnSpc>
                <a:spcPts val="3800"/>
              </a:lnSpc>
              <a:spcBef>
                <a:spcPts val="600"/>
              </a:spcBef>
              <a:spcAft>
                <a:spcPts val="600"/>
              </a:spcAft>
              <a:buClr>
                <a:srgbClr val="000099"/>
              </a:buClr>
            </a:pPr>
            <a:r>
              <a:rPr lang="en-US" sz="2800" dirty="0"/>
              <a:t>Patent does not ensure overall functional uniqueness of your device. Example </a:t>
            </a:r>
          </a:p>
          <a:p>
            <a:pPr marL="227013" indent="-227013">
              <a:lnSpc>
                <a:spcPts val="3800"/>
              </a:lnSpc>
              <a:spcBef>
                <a:spcPts val="600"/>
              </a:spcBef>
              <a:spcAft>
                <a:spcPts val="600"/>
              </a:spcAft>
              <a:buClr>
                <a:srgbClr val="000099"/>
              </a:buClr>
            </a:pPr>
            <a:r>
              <a:rPr lang="en-US" sz="2800" dirty="0"/>
              <a:t>Patent does not ensure marketability. Example </a:t>
            </a:r>
          </a:p>
          <a:p>
            <a:pPr marL="227013" indent="-227013">
              <a:lnSpc>
                <a:spcPts val="3800"/>
              </a:lnSpc>
              <a:spcBef>
                <a:spcPts val="600"/>
              </a:spcBef>
              <a:spcAft>
                <a:spcPts val="600"/>
              </a:spcAft>
              <a:buClr>
                <a:srgbClr val="000099"/>
              </a:buClr>
            </a:pPr>
            <a:r>
              <a:rPr lang="en-US" sz="2800" dirty="0"/>
              <a:t>Patent does not ensure someone won’t steal your invention. Example</a:t>
            </a:r>
          </a:p>
          <a:p>
            <a:pPr marL="227013" indent="-227013">
              <a:lnSpc>
                <a:spcPts val="3800"/>
              </a:lnSpc>
              <a:spcBef>
                <a:spcPts val="600"/>
              </a:spcBef>
              <a:spcAft>
                <a:spcPts val="600"/>
              </a:spcAft>
              <a:buClr>
                <a:srgbClr val="000099"/>
              </a:buClr>
            </a:pPr>
            <a:r>
              <a:rPr lang="en-US" sz="2800" dirty="0"/>
              <a:t>Patent does not automatically cover ancillary products. Example</a:t>
            </a:r>
          </a:p>
          <a:p>
            <a:pPr marL="0" indent="0">
              <a:buNone/>
            </a:pPr>
            <a:endParaRPr lang="en-US" dirty="0"/>
          </a:p>
        </p:txBody>
      </p:sp>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What a Patent Does Not Do!</a:t>
            </a:r>
            <a:endParaRPr lang="en-US" sz="4000" dirty="0"/>
          </a:p>
        </p:txBody>
      </p:sp>
    </p:spTree>
    <p:extLst>
      <p:ext uri="{BB962C8B-B14F-4D97-AF65-F5344CB8AC3E}">
        <p14:creationId xmlns:p14="http://schemas.microsoft.com/office/powerpoint/2010/main" val="29578035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457200" y="2408237"/>
            <a:ext cx="8229600" cy="4525963"/>
          </a:xfrm>
          <a:prstGeom prst="rect">
            <a:avLst/>
          </a:prstGeom>
        </p:spPr>
        <p:txBody>
          <a:bodyPr/>
          <a:lstStyle/>
          <a:p>
            <a:pPr marL="227013" indent="-227013">
              <a:lnSpc>
                <a:spcPts val="3500"/>
              </a:lnSpc>
              <a:spcBef>
                <a:spcPts val="600"/>
              </a:spcBef>
              <a:spcAft>
                <a:spcPts val="600"/>
              </a:spcAft>
              <a:buClr>
                <a:srgbClr val="000099"/>
              </a:buClr>
            </a:pPr>
            <a:r>
              <a:rPr lang="en-US" sz="2800" dirty="0" smtClean="0"/>
              <a:t>50-65% of invention disclosures from U.S. universities are converted into U.S. patent applications (AUTM 2008)</a:t>
            </a:r>
          </a:p>
          <a:p>
            <a:pPr marL="227013" indent="-227013">
              <a:lnSpc>
                <a:spcPts val="3500"/>
              </a:lnSpc>
              <a:spcBef>
                <a:spcPts val="600"/>
              </a:spcBef>
              <a:spcAft>
                <a:spcPts val="600"/>
              </a:spcAft>
              <a:buClr>
                <a:srgbClr val="000099"/>
              </a:buClr>
            </a:pPr>
            <a:r>
              <a:rPr lang="en-US" sz="2800" dirty="0" smtClean="0"/>
              <a:t>30-50% of U.S. Patent applications are converted into Utility patents. (AUTM 2008) </a:t>
            </a:r>
          </a:p>
          <a:p>
            <a:pPr marL="227013" indent="-227013">
              <a:lnSpc>
                <a:spcPts val="3500"/>
              </a:lnSpc>
              <a:spcBef>
                <a:spcPts val="600"/>
              </a:spcBef>
              <a:spcAft>
                <a:spcPts val="600"/>
              </a:spcAft>
              <a:buClr>
                <a:srgbClr val="000099"/>
              </a:buClr>
            </a:pPr>
            <a:r>
              <a:rPr lang="en-US" sz="2800" dirty="0" smtClean="0"/>
              <a:t>99.8% of inventions fail. Only 3,000 patents out of 1.5 million are commercially viable. (Richard </a:t>
            </a:r>
            <a:r>
              <a:rPr lang="en-US" sz="2800" dirty="0" err="1" smtClean="0"/>
              <a:t>Maulsby</a:t>
            </a:r>
            <a:r>
              <a:rPr lang="en-US" sz="2800" dirty="0" smtClean="0"/>
              <a:t>, Director of Public Affairs USPTO) </a:t>
            </a:r>
          </a:p>
          <a:p>
            <a:endParaRPr lang="en-US" sz="2400" dirty="0" smtClean="0"/>
          </a:p>
        </p:txBody>
      </p:sp>
      <p:sp>
        <p:nvSpPr>
          <p:cNvPr id="3" name="Title 2"/>
          <p:cNvSpPr>
            <a:spLocks noGrp="1"/>
          </p:cNvSpPr>
          <p:nvPr>
            <p:ph type="title"/>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Patent Facts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2179637"/>
            <a:ext cx="8229600" cy="4525963"/>
          </a:xfrm>
          <a:prstGeom prst="rect">
            <a:avLst/>
          </a:prstGeom>
        </p:spPr>
        <p:txBody>
          <a:bodyPr/>
          <a:lstStyle/>
          <a:p>
            <a:pPr>
              <a:lnSpc>
                <a:spcPts val="3000"/>
              </a:lnSpc>
              <a:spcBef>
                <a:spcPts val="600"/>
              </a:spcBef>
              <a:spcAft>
                <a:spcPts val="600"/>
              </a:spcAft>
              <a:buClr>
                <a:srgbClr val="000099"/>
              </a:buClr>
            </a:pPr>
            <a:r>
              <a:rPr lang="en-US" sz="2800" dirty="0" smtClean="0"/>
              <a:t>How much does a Utility Patent Cost?</a:t>
            </a:r>
          </a:p>
          <a:p>
            <a:pPr lvl="1">
              <a:lnSpc>
                <a:spcPts val="2800"/>
              </a:lnSpc>
              <a:spcBef>
                <a:spcPts val="600"/>
              </a:spcBef>
              <a:spcAft>
                <a:spcPts val="600"/>
              </a:spcAft>
              <a:buClr>
                <a:srgbClr val="000099"/>
              </a:buClr>
            </a:pPr>
            <a:r>
              <a:rPr lang="en-US" sz="2400" dirty="0"/>
              <a:t>Basic Mechanical $7-$10k</a:t>
            </a:r>
          </a:p>
          <a:p>
            <a:pPr lvl="1">
              <a:lnSpc>
                <a:spcPts val="2800"/>
              </a:lnSpc>
              <a:spcBef>
                <a:spcPts val="600"/>
              </a:spcBef>
              <a:spcAft>
                <a:spcPts val="600"/>
              </a:spcAft>
              <a:buClr>
                <a:srgbClr val="000099"/>
              </a:buClr>
            </a:pPr>
            <a:r>
              <a:rPr lang="en-US" sz="2400" dirty="0"/>
              <a:t>Complex Electrical/Software = $</a:t>
            </a:r>
            <a:r>
              <a:rPr lang="en-US" sz="2400" dirty="0" smtClean="0"/>
              <a:t>10-$</a:t>
            </a:r>
            <a:r>
              <a:rPr lang="en-US" sz="2400" dirty="0"/>
              <a:t>15k </a:t>
            </a:r>
          </a:p>
          <a:p>
            <a:pPr>
              <a:lnSpc>
                <a:spcPts val="3000"/>
              </a:lnSpc>
              <a:spcBef>
                <a:spcPts val="600"/>
              </a:spcBef>
              <a:spcAft>
                <a:spcPts val="600"/>
              </a:spcAft>
              <a:buClr>
                <a:srgbClr val="000099"/>
              </a:buClr>
            </a:pPr>
            <a:r>
              <a:rPr lang="en-US" sz="2800" dirty="0" smtClean="0"/>
              <a:t>How much does a Design Patent cost?</a:t>
            </a:r>
          </a:p>
          <a:p>
            <a:pPr lvl="1">
              <a:lnSpc>
                <a:spcPts val="2800"/>
              </a:lnSpc>
              <a:spcBef>
                <a:spcPts val="600"/>
              </a:spcBef>
              <a:spcAft>
                <a:spcPts val="600"/>
              </a:spcAft>
              <a:buClr>
                <a:srgbClr val="000099"/>
              </a:buClr>
            </a:pPr>
            <a:r>
              <a:rPr lang="en-US" sz="2400" dirty="0"/>
              <a:t>Basic Mechanical $3k</a:t>
            </a:r>
          </a:p>
          <a:p>
            <a:pPr lvl="1">
              <a:lnSpc>
                <a:spcPts val="2800"/>
              </a:lnSpc>
              <a:spcBef>
                <a:spcPts val="600"/>
              </a:spcBef>
              <a:spcAft>
                <a:spcPts val="600"/>
              </a:spcAft>
              <a:buClr>
                <a:srgbClr val="000099"/>
              </a:buClr>
            </a:pPr>
            <a:r>
              <a:rPr lang="en-US" sz="2400" dirty="0"/>
              <a:t>Complex Mechanical $</a:t>
            </a:r>
            <a:r>
              <a:rPr lang="en-US" sz="2400" dirty="0" smtClean="0"/>
              <a:t>4k</a:t>
            </a:r>
          </a:p>
          <a:p>
            <a:pPr>
              <a:lnSpc>
                <a:spcPts val="3000"/>
              </a:lnSpc>
              <a:spcBef>
                <a:spcPts val="600"/>
              </a:spcBef>
              <a:spcAft>
                <a:spcPts val="600"/>
              </a:spcAft>
              <a:buClr>
                <a:srgbClr val="000099"/>
              </a:buClr>
            </a:pPr>
            <a:r>
              <a:rPr lang="en-US" sz="2800" dirty="0" smtClean="0"/>
              <a:t>How much does a Provisional Patent cost? </a:t>
            </a:r>
          </a:p>
          <a:p>
            <a:pPr lvl="1">
              <a:lnSpc>
                <a:spcPts val="2800"/>
              </a:lnSpc>
              <a:spcBef>
                <a:spcPts val="600"/>
              </a:spcBef>
              <a:spcAft>
                <a:spcPts val="600"/>
              </a:spcAft>
              <a:buClr>
                <a:srgbClr val="000099"/>
              </a:buClr>
            </a:pPr>
            <a:r>
              <a:rPr lang="en-US" sz="2400" dirty="0" smtClean="0"/>
              <a:t>$250 is the application fee for large organizations and it’s $125 for small entities or an individual. </a:t>
            </a:r>
          </a:p>
          <a:p>
            <a:pPr lvl="1"/>
            <a:endParaRPr lang="en-US" sz="1600" dirty="0" smtClean="0"/>
          </a:p>
          <a:p>
            <a:endParaRPr lang="en-US" sz="2400" dirty="0" smtClean="0"/>
          </a:p>
          <a:p>
            <a:endParaRPr lang="en-US" sz="2400" dirty="0" smtClean="0"/>
          </a:p>
          <a:p>
            <a:pPr marL="0" indent="0">
              <a:buNone/>
            </a:pPr>
            <a:endParaRPr lang="en-US" sz="2400" dirty="0" smtClean="0"/>
          </a:p>
          <a:p>
            <a:endParaRPr lang="en-US" sz="2400" dirty="0"/>
          </a:p>
        </p:txBody>
      </p:sp>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Patent Costs</a:t>
            </a:r>
            <a:endParaRPr lang="en-US" sz="4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2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Costs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838200" y="2133600"/>
            <a:ext cx="7467600" cy="4525962"/>
          </a:xfrm>
          <a:prstGeom prst="rect">
            <a:avLst/>
          </a:prstGeom>
        </p:spPr>
        <p:txBody>
          <a:bodyPr>
            <a:noAutofit/>
          </a:bodyPr>
          <a:lstStyle/>
          <a:p>
            <a:pPr marL="227013" indent="-227013">
              <a:buClr>
                <a:srgbClr val="000099"/>
              </a:buClr>
            </a:pPr>
            <a:r>
              <a:rPr lang="en-US" sz="2800" dirty="0" smtClean="0"/>
              <a:t>Patent Maintenance Fees for an Individual Inventor</a:t>
            </a:r>
          </a:p>
          <a:p>
            <a:pPr marL="801688" lvl="1" indent="-344488">
              <a:lnSpc>
                <a:spcPts val="3000"/>
              </a:lnSpc>
              <a:spcBef>
                <a:spcPts val="600"/>
              </a:spcBef>
              <a:spcAft>
                <a:spcPts val="600"/>
              </a:spcAft>
              <a:buClr>
                <a:srgbClr val="000099"/>
              </a:buClr>
            </a:pPr>
            <a:r>
              <a:rPr lang="en-US" sz="2400" dirty="0" smtClean="0"/>
              <a:t>At 3.5 years  = $575</a:t>
            </a:r>
          </a:p>
          <a:p>
            <a:pPr marL="801688" lvl="1" indent="-344488">
              <a:lnSpc>
                <a:spcPts val="3000"/>
              </a:lnSpc>
              <a:spcBef>
                <a:spcPts val="600"/>
              </a:spcBef>
              <a:spcAft>
                <a:spcPts val="600"/>
              </a:spcAft>
              <a:buClr>
                <a:srgbClr val="000099"/>
              </a:buClr>
            </a:pPr>
            <a:r>
              <a:rPr lang="en-US" sz="2400" dirty="0" smtClean="0"/>
              <a:t>At 7.5 years = $1450</a:t>
            </a:r>
          </a:p>
          <a:p>
            <a:pPr marL="801688" lvl="1" indent="-344488">
              <a:lnSpc>
                <a:spcPts val="3000"/>
              </a:lnSpc>
              <a:spcBef>
                <a:spcPts val="600"/>
              </a:spcBef>
              <a:spcAft>
                <a:spcPts val="600"/>
              </a:spcAft>
              <a:buClr>
                <a:srgbClr val="000099"/>
              </a:buClr>
            </a:pPr>
            <a:r>
              <a:rPr lang="en-US" sz="2400" dirty="0" smtClean="0"/>
              <a:t>At 11.5 years = $2405</a:t>
            </a:r>
          </a:p>
          <a:p>
            <a:pPr lvl="1"/>
            <a:endParaRPr lang="en-US" sz="2400" dirty="0" smtClean="0"/>
          </a:p>
          <a:p>
            <a:pPr marL="457200" lvl="1" indent="0">
              <a:buNone/>
            </a:pPr>
            <a:r>
              <a:rPr lang="en-US" sz="2400" dirty="0" smtClean="0"/>
              <a:t>Fees are doubled for larger entities (e.g. Universities) – over 500 employees </a:t>
            </a:r>
            <a:endParaRPr 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91440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Patent Costs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219200" y="2133600"/>
            <a:ext cx="6705600" cy="4525963"/>
          </a:xfrm>
          <a:prstGeom prst="rect">
            <a:avLst/>
          </a:prstGeom>
        </p:spPr>
        <p:txBody>
          <a:bodyPr/>
          <a:lstStyle/>
          <a:p>
            <a:pPr marL="227013" indent="-227013">
              <a:lnSpc>
                <a:spcPts val="2800"/>
              </a:lnSpc>
              <a:spcBef>
                <a:spcPts val="600"/>
              </a:spcBef>
              <a:spcAft>
                <a:spcPts val="600"/>
              </a:spcAft>
              <a:buClr>
                <a:srgbClr val="000099"/>
              </a:buClr>
            </a:pPr>
            <a:r>
              <a:rPr lang="en-US" sz="2000" dirty="0" smtClean="0"/>
              <a:t>America Invents Act (AIA) provides a fast track option for patent processing – 12 months as compared to the current 3 years) </a:t>
            </a:r>
            <a:r>
              <a:rPr lang="en-US" sz="2000" b="1" dirty="0" smtClean="0"/>
              <a:t>Cost $4800 or $2400 for small entities</a:t>
            </a:r>
          </a:p>
          <a:p>
            <a:pPr marL="227013" indent="-227013">
              <a:lnSpc>
                <a:spcPts val="2800"/>
              </a:lnSpc>
              <a:spcBef>
                <a:spcPts val="600"/>
              </a:spcBef>
              <a:spcAft>
                <a:spcPts val="600"/>
              </a:spcAft>
              <a:buClr>
                <a:srgbClr val="000099"/>
              </a:buClr>
            </a:pPr>
            <a:r>
              <a:rPr lang="en-US" sz="2000" dirty="0" smtClean="0"/>
              <a:t>Electronic Filing Incentive – Additional $400 ($200 for small entities) fee for paper submissions (93% filed electronically)</a:t>
            </a:r>
          </a:p>
          <a:p>
            <a:pPr marL="227013" indent="-227013">
              <a:lnSpc>
                <a:spcPts val="2800"/>
              </a:lnSpc>
              <a:spcBef>
                <a:spcPts val="600"/>
              </a:spcBef>
              <a:spcAft>
                <a:spcPts val="600"/>
              </a:spcAft>
              <a:buClr>
                <a:srgbClr val="000099"/>
              </a:buClr>
            </a:pPr>
            <a:r>
              <a:rPr lang="en-US" sz="2000" dirty="0" smtClean="0"/>
              <a:t>There is also a Priority Examination for important technologies – important to the national economy or national competitiveness. Can now jump to the front of the line. Current patent application backlog stands at 642,000 down from 700,000 just a year ago. </a:t>
            </a:r>
          </a:p>
          <a:p>
            <a:pPr marL="0" indent="0">
              <a:spcBef>
                <a:spcPts val="600"/>
              </a:spcBef>
              <a:spcAft>
                <a:spcPts val="600"/>
              </a:spcAft>
              <a:buClr>
                <a:srgbClr val="000099"/>
              </a:buClr>
              <a:buNone/>
            </a:pP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Summary</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a:bodyPr>
          <a:lstStyle/>
          <a:p>
            <a:pPr marL="339725" indent="-339725">
              <a:lnSpc>
                <a:spcPts val="3000"/>
              </a:lnSpc>
              <a:spcBef>
                <a:spcPts val="600"/>
              </a:spcBef>
              <a:spcAft>
                <a:spcPts val="600"/>
              </a:spcAft>
              <a:buFont typeface="+mj-lt"/>
              <a:buAutoNum type="arabicPeriod"/>
            </a:pPr>
            <a:r>
              <a:rPr lang="en-US" sz="2400" dirty="0"/>
              <a:t>Start with the early steps to protect your intellectual property</a:t>
            </a:r>
          </a:p>
          <a:p>
            <a:pPr marL="339725" indent="-339725">
              <a:lnSpc>
                <a:spcPts val="3000"/>
              </a:lnSpc>
              <a:spcBef>
                <a:spcPts val="600"/>
              </a:spcBef>
              <a:spcAft>
                <a:spcPts val="600"/>
              </a:spcAft>
              <a:buFont typeface="+mj-lt"/>
              <a:buAutoNum type="arabicPeriod"/>
            </a:pPr>
            <a:r>
              <a:rPr lang="en-US" sz="2400" dirty="0"/>
              <a:t>Funded Researcher or Independent </a:t>
            </a:r>
            <a:r>
              <a:rPr lang="en-US" sz="2400" dirty="0" smtClean="0"/>
              <a:t>Inventor? Different </a:t>
            </a:r>
            <a:r>
              <a:rPr lang="en-US" sz="2400" dirty="0"/>
              <a:t>Paths. </a:t>
            </a:r>
            <a:r>
              <a:rPr lang="en-US" sz="2400" dirty="0" smtClean="0"/>
              <a:t>Contact TTO Or IP Atty. </a:t>
            </a:r>
            <a:endParaRPr lang="en-US" sz="2400" dirty="0"/>
          </a:p>
          <a:p>
            <a:pPr marL="339725" indent="-339725">
              <a:lnSpc>
                <a:spcPts val="3000"/>
              </a:lnSpc>
              <a:spcBef>
                <a:spcPts val="600"/>
              </a:spcBef>
              <a:spcAft>
                <a:spcPts val="600"/>
              </a:spcAft>
              <a:buFont typeface="+mj-lt"/>
              <a:buAutoNum type="arabicPeriod"/>
            </a:pPr>
            <a:r>
              <a:rPr lang="en-US" sz="2400" dirty="0"/>
              <a:t>Can my invention or idea be protected? </a:t>
            </a:r>
            <a:r>
              <a:rPr lang="en-US" sz="2400" dirty="0" smtClean="0"/>
              <a:t>Will it be worth the patenting costs? </a:t>
            </a:r>
            <a:endParaRPr lang="en-US" sz="2400" dirty="0"/>
          </a:p>
          <a:p>
            <a:pPr marL="339725" indent="-339725">
              <a:lnSpc>
                <a:spcPts val="3000"/>
              </a:lnSpc>
              <a:spcBef>
                <a:spcPts val="600"/>
              </a:spcBef>
              <a:spcAft>
                <a:spcPts val="600"/>
              </a:spcAft>
              <a:buFont typeface="+mj-lt"/>
              <a:buAutoNum type="arabicPeriod" startAt="4"/>
            </a:pPr>
            <a:r>
              <a:rPr lang="en-US" sz="2400" dirty="0" smtClean="0"/>
              <a:t>Choose </a:t>
            </a:r>
            <a:r>
              <a:rPr lang="en-US" sz="2400" dirty="0"/>
              <a:t>the Appropriate IP protection</a:t>
            </a:r>
          </a:p>
          <a:p>
            <a:pPr marL="688975" lvl="1" indent="-288925">
              <a:lnSpc>
                <a:spcPts val="2400"/>
              </a:lnSpc>
              <a:spcBef>
                <a:spcPts val="600"/>
              </a:spcBef>
              <a:spcAft>
                <a:spcPts val="600"/>
              </a:spcAft>
              <a:buFont typeface="+mj-lt"/>
              <a:buAutoNum type="alphaLcParenR"/>
            </a:pPr>
            <a:r>
              <a:rPr lang="en-US" sz="2000" dirty="0"/>
              <a:t>Invent a New Medicine – Patent </a:t>
            </a:r>
            <a:r>
              <a:rPr lang="en-US" sz="2000" dirty="0" smtClean="0"/>
              <a:t>it.</a:t>
            </a:r>
            <a:endParaRPr lang="en-US" sz="2000" dirty="0"/>
          </a:p>
          <a:p>
            <a:pPr marL="688975" lvl="1" indent="-288925">
              <a:lnSpc>
                <a:spcPts val="2400"/>
              </a:lnSpc>
              <a:spcBef>
                <a:spcPts val="600"/>
              </a:spcBef>
              <a:spcAft>
                <a:spcPts val="600"/>
              </a:spcAft>
              <a:buFont typeface="+mj-lt"/>
              <a:buAutoNum type="alphaLcParenR"/>
            </a:pPr>
            <a:r>
              <a:rPr lang="en-US" sz="2000" dirty="0"/>
              <a:t>Choose a distinctive name for a medicine – Trademark </a:t>
            </a:r>
            <a:r>
              <a:rPr lang="en-US" sz="2000" dirty="0" smtClean="0"/>
              <a:t>it.</a:t>
            </a:r>
            <a:endParaRPr lang="en-US" sz="2000" dirty="0"/>
          </a:p>
          <a:p>
            <a:pPr marL="688975" lvl="1" indent="-288925">
              <a:lnSpc>
                <a:spcPts val="2400"/>
              </a:lnSpc>
              <a:spcBef>
                <a:spcPts val="600"/>
              </a:spcBef>
              <a:spcAft>
                <a:spcPts val="600"/>
              </a:spcAft>
              <a:buFont typeface="+mj-lt"/>
              <a:buAutoNum type="alphaLcParenR"/>
            </a:pPr>
            <a:r>
              <a:rPr lang="en-US" sz="2000" dirty="0"/>
              <a:t>Create a Unique picture for the package of a medicine – Copyright it. </a:t>
            </a:r>
          </a:p>
          <a:p>
            <a:pPr>
              <a:spcBef>
                <a:spcPts val="1200"/>
              </a:spcBef>
              <a:spcAft>
                <a:spcPts val="600"/>
              </a:spcAft>
              <a:buFont typeface="Wingdings" pitchFamily="2" charset="2"/>
              <a:buChar char="§"/>
            </a:pPr>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pPr lvl="0"/>
            <a:r>
              <a:rPr lang="en-US" sz="4000" b="1" dirty="0" smtClean="0">
                <a:solidFill>
                  <a:srgbClr val="000099"/>
                </a:solidFill>
                <a:effectLst>
                  <a:outerShdw blurRad="38100" dist="38100" dir="2700000" algn="tl">
                    <a:srgbClr val="000000">
                      <a:alpha val="43137"/>
                    </a:srgbClr>
                  </a:outerShdw>
                </a:effectLst>
              </a:rPr>
              <a:t>Summary</a:t>
            </a: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marL="227013" indent="-227013">
              <a:lnSpc>
                <a:spcPts val="3400"/>
              </a:lnSpc>
              <a:spcBef>
                <a:spcPts val="600"/>
              </a:spcBef>
              <a:spcAft>
                <a:spcPts val="600"/>
              </a:spcAft>
              <a:buClr>
                <a:srgbClr val="000099"/>
              </a:buClr>
            </a:pPr>
            <a:r>
              <a:rPr lang="en-US" sz="2800" dirty="0" smtClean="0"/>
              <a:t>Visit the US Patent and Trademark Office’s web site at uspto.gov for additional information. </a:t>
            </a:r>
          </a:p>
          <a:p>
            <a:pPr marL="227013" indent="-227013">
              <a:lnSpc>
                <a:spcPts val="3400"/>
              </a:lnSpc>
              <a:spcBef>
                <a:spcPts val="600"/>
              </a:spcBef>
              <a:spcAft>
                <a:spcPts val="600"/>
              </a:spcAft>
              <a:buClr>
                <a:srgbClr val="000099"/>
              </a:buClr>
            </a:pPr>
            <a:r>
              <a:rPr lang="en-US" sz="2800" dirty="0" smtClean="0"/>
              <a:t>Visit the </a:t>
            </a:r>
            <a:r>
              <a:rPr lang="en-US" sz="2800" u="sng" dirty="0" smtClean="0"/>
              <a:t>kt4tt.buffalo.edu</a:t>
            </a:r>
            <a:r>
              <a:rPr lang="en-US" sz="2800" dirty="0" smtClean="0"/>
              <a:t> web site for more examples and a chronological step by step guide for inventors. </a:t>
            </a:r>
          </a:p>
          <a:p>
            <a:pPr marL="227013" indent="-227013">
              <a:lnSpc>
                <a:spcPts val="3400"/>
              </a:lnSpc>
              <a:spcBef>
                <a:spcPts val="600"/>
              </a:spcBef>
              <a:spcAft>
                <a:spcPts val="600"/>
              </a:spcAft>
              <a:buClr>
                <a:srgbClr val="000099"/>
              </a:buClr>
            </a:pPr>
            <a:r>
              <a:rPr lang="en-US" sz="2800" dirty="0" smtClean="0"/>
              <a:t>Electronic handouts are available on the ATIA web site and there are also a few hard copy handouts available here too. </a:t>
            </a:r>
          </a:p>
          <a:p>
            <a:pPr algn="ctr">
              <a:buNone/>
            </a:pPr>
            <a:r>
              <a:rPr lang="en-US" sz="4000" i="1" dirty="0" smtClean="0"/>
              <a:t>Thank you!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What is KT4TT? </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
            </a:r>
            <a:br>
              <a:rPr lang="en-US" sz="4000" b="1" dirty="0" smtClean="0">
                <a:solidFill>
                  <a:srgbClr val="000099"/>
                </a:solidFill>
                <a:effectLst>
                  <a:outerShdw blurRad="38100" dist="38100" dir="2700000" algn="tl">
                    <a:srgbClr val="C0C0C0"/>
                  </a:outerShdw>
                </a:effectLst>
              </a:rPr>
            </a:br>
            <a:endParaRPr lang="en-US" sz="4000" dirty="0"/>
          </a:p>
        </p:txBody>
      </p:sp>
      <p:sp>
        <p:nvSpPr>
          <p:cNvPr id="4" name="Content Placeholder 3"/>
          <p:cNvSpPr>
            <a:spLocks noGrp="1"/>
          </p:cNvSpPr>
          <p:nvPr>
            <p:ph idx="4294967295"/>
          </p:nvPr>
        </p:nvSpPr>
        <p:spPr>
          <a:xfrm>
            <a:off x="457200" y="2133600"/>
            <a:ext cx="8229600" cy="5257800"/>
          </a:xfrm>
          <a:prstGeom prst="rect">
            <a:avLst/>
          </a:prstGeom>
        </p:spPr>
        <p:txBody>
          <a:bodyPr/>
          <a:lstStyle/>
          <a:p>
            <a:pPr marL="227013" indent="-227013">
              <a:spcBef>
                <a:spcPts val="1200"/>
              </a:spcBef>
              <a:buClr>
                <a:srgbClr val="000099"/>
              </a:buClr>
            </a:pPr>
            <a:r>
              <a:rPr lang="en-US" sz="2800" dirty="0" smtClean="0"/>
              <a:t>KT4TT in the Context of NIDRR Technology grantees means the application of KT theory &amp; practice in R&amp;D to more effectively apply TT processes and generate TT outputs. </a:t>
            </a:r>
          </a:p>
          <a:p>
            <a:pPr marL="227013" indent="-227013">
              <a:spcBef>
                <a:spcPts val="1200"/>
              </a:spcBef>
              <a:buClr>
                <a:srgbClr val="000099"/>
              </a:buClr>
            </a:pPr>
            <a:r>
              <a:rPr lang="en-US" sz="2800" dirty="0" smtClean="0"/>
              <a:t>Goal is to have NIDRR technology grantees increase the application of their outputs by  manufacturers, clinicians, researchers, policy makers, brokers,</a:t>
            </a:r>
            <a:br>
              <a:rPr lang="en-US" sz="2800" dirty="0" smtClean="0"/>
            </a:br>
            <a:r>
              <a:rPr lang="en-US" sz="2800" dirty="0" smtClean="0"/>
              <a:t>and consumers.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What is the Overall Mission of the KT4TT Center?</a:t>
            </a:r>
            <a:endParaRPr lang="en-US" sz="4000" dirty="0"/>
          </a:p>
        </p:txBody>
      </p:sp>
      <p:sp>
        <p:nvSpPr>
          <p:cNvPr id="3" name="Content Placeholder 2"/>
          <p:cNvSpPr>
            <a:spLocks noGrp="1"/>
          </p:cNvSpPr>
          <p:nvPr>
            <p:ph idx="4294967295"/>
          </p:nvPr>
        </p:nvSpPr>
        <p:spPr>
          <a:xfrm>
            <a:off x="685800" y="3048000"/>
            <a:ext cx="7772400" cy="3535363"/>
          </a:xfrm>
          <a:prstGeom prst="rect">
            <a:avLst/>
          </a:prstGeom>
        </p:spPr>
        <p:txBody>
          <a:bodyPr/>
          <a:lstStyle/>
          <a:p>
            <a:pPr marL="227013" indent="-227013">
              <a:spcBef>
                <a:spcPts val="1200"/>
              </a:spcBef>
              <a:buClr>
                <a:srgbClr val="000099"/>
              </a:buClr>
            </a:pPr>
            <a:r>
              <a:rPr lang="en-US" sz="2800" dirty="0" smtClean="0"/>
              <a:t>Mission is to Provide Resources and Technical Assistance to Improve Both the KT and TT Skills of NIDRR Technology Grantees</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C0C0C0"/>
                  </a:outerShdw>
                </a:effectLst>
              </a:rPr>
              <a:t>Presentation Focus</a:t>
            </a:r>
          </a:p>
        </p:txBody>
      </p:sp>
      <p:sp>
        <p:nvSpPr>
          <p:cNvPr id="160771" name="Rectangle 3"/>
          <p:cNvSpPr>
            <a:spLocks noGrp="1" noChangeArrowheads="1"/>
          </p:cNvSpPr>
          <p:nvPr>
            <p:ph type="body" idx="4294967295"/>
          </p:nvPr>
        </p:nvSpPr>
        <p:spPr>
          <a:xfrm>
            <a:off x="609600" y="2209800"/>
            <a:ext cx="8001000" cy="4114800"/>
          </a:xfrm>
          <a:prstGeom prst="rect">
            <a:avLst/>
          </a:prstGeom>
        </p:spPr>
        <p:txBody>
          <a:bodyPr>
            <a:normAutofit/>
          </a:bodyPr>
          <a:lstStyle/>
          <a:p>
            <a:pPr marL="282575" lvl="1" indent="-282575">
              <a:spcBef>
                <a:spcPts val="600"/>
              </a:spcBef>
              <a:spcAft>
                <a:spcPts val="600"/>
              </a:spcAft>
              <a:buClr>
                <a:srgbClr val="000099"/>
              </a:buClr>
            </a:pPr>
            <a:r>
              <a:rPr lang="en-US" sz="2000" dirty="0" smtClean="0"/>
              <a:t>America Invents Act (AIA) – What is It? Signed into law</a:t>
            </a:r>
            <a:br>
              <a:rPr lang="en-US" sz="2000" dirty="0" smtClean="0"/>
            </a:br>
            <a:r>
              <a:rPr lang="en-US" sz="2000" dirty="0" smtClean="0"/>
              <a:t>September 16, 2011 </a:t>
            </a:r>
          </a:p>
          <a:p>
            <a:pPr marL="282575" lvl="1" indent="-282575">
              <a:spcBef>
                <a:spcPts val="600"/>
              </a:spcBef>
              <a:spcAft>
                <a:spcPts val="600"/>
              </a:spcAft>
              <a:buClr>
                <a:srgbClr val="000099"/>
              </a:buClr>
            </a:pPr>
            <a:r>
              <a:rPr lang="en-US" sz="2000" dirty="0" smtClean="0"/>
              <a:t>Enactment of Provisions staggered over 18 month period</a:t>
            </a:r>
          </a:p>
          <a:p>
            <a:pPr marL="282575" lvl="1" indent="-282575">
              <a:spcBef>
                <a:spcPts val="600"/>
              </a:spcBef>
              <a:spcAft>
                <a:spcPts val="600"/>
              </a:spcAft>
              <a:buClr>
                <a:srgbClr val="000099"/>
              </a:buClr>
            </a:pPr>
            <a:r>
              <a:rPr lang="en-US" sz="2000" dirty="0" smtClean="0"/>
              <a:t>Full Implementation March, 16, 2013</a:t>
            </a:r>
          </a:p>
          <a:p>
            <a:pPr marL="282575" lvl="1" indent="-282575">
              <a:spcBef>
                <a:spcPts val="600"/>
              </a:spcBef>
              <a:spcAft>
                <a:spcPts val="600"/>
              </a:spcAft>
              <a:buClr>
                <a:srgbClr val="000099"/>
              </a:buClr>
            </a:pPr>
            <a:r>
              <a:rPr lang="en-US" sz="2000" dirty="0" smtClean="0"/>
              <a:t>Changes US from a ‘First to Invent’ to a ‘First to File’ System!! What’s the Difference? What are the significant changes to US patent law? </a:t>
            </a:r>
          </a:p>
          <a:p>
            <a:pPr marL="282575" lvl="1" indent="-282575">
              <a:spcBef>
                <a:spcPts val="600"/>
              </a:spcBef>
              <a:spcAft>
                <a:spcPts val="600"/>
              </a:spcAft>
              <a:buClr>
                <a:srgbClr val="000099"/>
              </a:buClr>
            </a:pPr>
            <a:r>
              <a:rPr lang="en-US" sz="2000" dirty="0" smtClean="0"/>
              <a:t>Confidential disclosures, </a:t>
            </a:r>
            <a:r>
              <a:rPr lang="en-US" sz="2000" dirty="0"/>
              <a:t>1 year grace period for inventor </a:t>
            </a:r>
            <a:r>
              <a:rPr lang="en-US" sz="2000" dirty="0" smtClean="0"/>
              <a:t>disclosures, </a:t>
            </a:r>
            <a:r>
              <a:rPr lang="en-US" sz="2000" dirty="0"/>
              <a:t>publications, prior art, </a:t>
            </a:r>
            <a:r>
              <a:rPr lang="en-US" sz="2000" dirty="0" smtClean="0"/>
              <a:t>provisional patents, </a:t>
            </a:r>
            <a:r>
              <a:rPr lang="en-US" sz="2000" dirty="0"/>
              <a:t>and </a:t>
            </a:r>
            <a:r>
              <a:rPr lang="en-US" sz="2000" dirty="0" smtClean="0"/>
              <a:t>projected costs for patents and provisional patents </a:t>
            </a:r>
            <a:endParaRPr lang="en-US" sz="2000" dirty="0"/>
          </a:p>
          <a:p>
            <a:pPr lvl="1">
              <a:spcBef>
                <a:spcPts val="600"/>
              </a:spcBef>
              <a:spcAft>
                <a:spcPts val="600"/>
              </a:spcAft>
            </a:pPr>
            <a:endParaRPr lang="en-US" dirty="0" smtClean="0"/>
          </a:p>
          <a:p>
            <a:pPr marL="457200" lvl="1" indent="0">
              <a:spcBef>
                <a:spcPts val="600"/>
              </a:spcBef>
              <a:spcAft>
                <a:spcPts val="600"/>
              </a:spcAft>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Presentation Focus (2) </a:t>
            </a:r>
            <a:endParaRPr lang="en-US" sz="4000" dirty="0"/>
          </a:p>
        </p:txBody>
      </p:sp>
      <p:sp>
        <p:nvSpPr>
          <p:cNvPr id="3" name="Content Placeholder 2"/>
          <p:cNvSpPr>
            <a:spLocks noGrp="1"/>
          </p:cNvSpPr>
          <p:nvPr>
            <p:ph idx="4294967295"/>
          </p:nvPr>
        </p:nvSpPr>
        <p:spPr>
          <a:xfrm>
            <a:off x="1371600" y="2133600"/>
            <a:ext cx="7772400" cy="4525963"/>
          </a:xfrm>
          <a:prstGeom prst="rect">
            <a:avLst/>
          </a:prstGeom>
        </p:spPr>
        <p:txBody>
          <a:bodyPr/>
          <a:lstStyle/>
          <a:p>
            <a:pPr marL="227013" indent="-227013">
              <a:lnSpc>
                <a:spcPts val="4000"/>
              </a:lnSpc>
              <a:spcBef>
                <a:spcPts val="600"/>
              </a:spcBef>
              <a:spcAft>
                <a:spcPts val="600"/>
              </a:spcAft>
              <a:buClr>
                <a:srgbClr val="000099"/>
              </a:buClr>
            </a:pPr>
            <a:r>
              <a:rPr lang="en-US" sz="2800" dirty="0" smtClean="0"/>
              <a:t>What is Intellectual Property? </a:t>
            </a:r>
          </a:p>
          <a:p>
            <a:pPr marL="227013" indent="-227013">
              <a:lnSpc>
                <a:spcPts val="4000"/>
              </a:lnSpc>
              <a:spcBef>
                <a:spcPts val="600"/>
              </a:spcBef>
              <a:spcAft>
                <a:spcPts val="600"/>
              </a:spcAft>
              <a:buClr>
                <a:srgbClr val="000099"/>
              </a:buClr>
            </a:pPr>
            <a:r>
              <a:rPr lang="en-US" sz="2800" dirty="0" smtClean="0"/>
              <a:t>What are the Types of Intellectual Property Protection Available in the U.S.?</a:t>
            </a:r>
          </a:p>
          <a:p>
            <a:pPr marL="227013" indent="-227013">
              <a:lnSpc>
                <a:spcPts val="4000"/>
              </a:lnSpc>
              <a:spcBef>
                <a:spcPts val="600"/>
              </a:spcBef>
              <a:spcAft>
                <a:spcPts val="600"/>
              </a:spcAft>
              <a:buClr>
                <a:srgbClr val="000099"/>
              </a:buClr>
            </a:pPr>
            <a:r>
              <a:rPr lang="en-US" sz="2800" dirty="0" smtClean="0"/>
              <a:t>What are Patents? </a:t>
            </a:r>
          </a:p>
          <a:p>
            <a:pPr marL="227013" indent="-227013">
              <a:lnSpc>
                <a:spcPts val="4000"/>
              </a:lnSpc>
              <a:spcBef>
                <a:spcPts val="600"/>
              </a:spcBef>
              <a:spcAft>
                <a:spcPts val="600"/>
              </a:spcAft>
              <a:buClr>
                <a:srgbClr val="000099"/>
              </a:buClr>
            </a:pPr>
            <a:r>
              <a:rPr lang="en-US" sz="2800" dirty="0" smtClean="0"/>
              <a:t>What are the Types of Patents?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C0C0C0"/>
                  </a:outerShdw>
                </a:effectLst>
              </a:rPr>
              <a:t>Presentation </a:t>
            </a:r>
            <a:r>
              <a:rPr lang="en-US" sz="4000" b="1" dirty="0" smtClean="0">
                <a:solidFill>
                  <a:srgbClr val="000099"/>
                </a:solidFill>
                <a:effectLst>
                  <a:outerShdw blurRad="38100" dist="38100" dir="2700000" algn="tl">
                    <a:srgbClr val="C0C0C0"/>
                  </a:outerShdw>
                </a:effectLst>
              </a:rPr>
              <a:t>Focus (3)</a:t>
            </a:r>
            <a:endParaRPr lang="en-US" sz="4000" dirty="0"/>
          </a:p>
        </p:txBody>
      </p:sp>
      <p:sp>
        <p:nvSpPr>
          <p:cNvPr id="3" name="Content Placeholder 2"/>
          <p:cNvSpPr>
            <a:spLocks noGrp="1"/>
          </p:cNvSpPr>
          <p:nvPr>
            <p:ph idx="4294967295"/>
          </p:nvPr>
        </p:nvSpPr>
        <p:spPr>
          <a:xfrm>
            <a:off x="1752600" y="2133600"/>
            <a:ext cx="6400800" cy="4525963"/>
          </a:xfrm>
          <a:prstGeom prst="rect">
            <a:avLst/>
          </a:prstGeom>
        </p:spPr>
        <p:txBody>
          <a:bodyPr/>
          <a:lstStyle/>
          <a:p>
            <a:pPr>
              <a:lnSpc>
                <a:spcPts val="3600"/>
              </a:lnSpc>
              <a:spcBef>
                <a:spcPts val="600"/>
              </a:spcBef>
              <a:spcAft>
                <a:spcPts val="600"/>
              </a:spcAft>
              <a:buClr>
                <a:srgbClr val="000099"/>
              </a:buClr>
            </a:pPr>
            <a:r>
              <a:rPr lang="en-US" sz="2800" dirty="0"/>
              <a:t>Priority of Invention – Patents</a:t>
            </a:r>
          </a:p>
          <a:p>
            <a:pPr>
              <a:lnSpc>
                <a:spcPts val="3600"/>
              </a:lnSpc>
              <a:spcBef>
                <a:spcPts val="600"/>
              </a:spcBef>
              <a:spcAft>
                <a:spcPts val="600"/>
              </a:spcAft>
              <a:buClr>
                <a:srgbClr val="000099"/>
              </a:buClr>
            </a:pPr>
            <a:r>
              <a:rPr lang="en-US" sz="2800" dirty="0"/>
              <a:t>Patent Application </a:t>
            </a:r>
            <a:r>
              <a:rPr lang="en-US" sz="2800" dirty="0" smtClean="0"/>
              <a:t>Process</a:t>
            </a:r>
            <a:endParaRPr lang="en-US" sz="2800" dirty="0"/>
          </a:p>
          <a:p>
            <a:pPr>
              <a:lnSpc>
                <a:spcPts val="3600"/>
              </a:lnSpc>
              <a:spcBef>
                <a:spcPts val="600"/>
              </a:spcBef>
              <a:spcAft>
                <a:spcPts val="600"/>
              </a:spcAft>
              <a:buClr>
                <a:srgbClr val="000099"/>
              </a:buClr>
            </a:pPr>
            <a:r>
              <a:rPr lang="en-US" sz="2800" dirty="0"/>
              <a:t>Provisional Patent Applications</a:t>
            </a:r>
          </a:p>
          <a:p>
            <a:pPr>
              <a:lnSpc>
                <a:spcPts val="3600"/>
              </a:lnSpc>
              <a:spcBef>
                <a:spcPts val="600"/>
              </a:spcBef>
              <a:spcAft>
                <a:spcPts val="600"/>
              </a:spcAft>
              <a:buClr>
                <a:srgbClr val="000099"/>
              </a:buClr>
            </a:pPr>
            <a:r>
              <a:rPr lang="en-US" sz="2800" dirty="0" smtClean="0"/>
              <a:t>What a Patent Does Not Do!!!</a:t>
            </a:r>
          </a:p>
          <a:p>
            <a:pPr>
              <a:lnSpc>
                <a:spcPts val="3600"/>
              </a:lnSpc>
              <a:spcBef>
                <a:spcPts val="600"/>
              </a:spcBef>
              <a:spcAft>
                <a:spcPts val="600"/>
              </a:spcAft>
              <a:buClr>
                <a:srgbClr val="000099"/>
              </a:buClr>
            </a:pPr>
            <a:r>
              <a:rPr lang="en-US" sz="2800" dirty="0" smtClean="0"/>
              <a:t>Patent Facts</a:t>
            </a:r>
          </a:p>
          <a:p>
            <a:pPr>
              <a:lnSpc>
                <a:spcPts val="3600"/>
              </a:lnSpc>
              <a:spcBef>
                <a:spcPts val="600"/>
              </a:spcBef>
              <a:spcAft>
                <a:spcPts val="600"/>
              </a:spcAft>
              <a:buClr>
                <a:srgbClr val="000099"/>
              </a:buClr>
            </a:pPr>
            <a:r>
              <a:rPr lang="en-US" sz="2800" dirty="0" smtClean="0"/>
              <a:t>Patent Costs</a:t>
            </a:r>
          </a:p>
          <a:p>
            <a:endParaRPr lang="en-US" dirty="0" smtClean="0"/>
          </a:p>
          <a:p>
            <a:endParaRPr lang="en-US" dirty="0"/>
          </a:p>
        </p:txBody>
      </p:sp>
    </p:spTree>
    <p:extLst>
      <p:ext uri="{BB962C8B-B14F-4D97-AF65-F5344CB8AC3E}">
        <p14:creationId xmlns:p14="http://schemas.microsoft.com/office/powerpoint/2010/main" val="1266906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What is Intellectual Property?</a:t>
            </a:r>
            <a:endParaRPr lang="en-US" sz="4000" dirty="0"/>
          </a:p>
        </p:txBody>
      </p:sp>
      <p:sp>
        <p:nvSpPr>
          <p:cNvPr id="4" name="Content Placeholder 3"/>
          <p:cNvSpPr>
            <a:spLocks noGrp="1"/>
          </p:cNvSpPr>
          <p:nvPr>
            <p:ph idx="4294967295"/>
          </p:nvPr>
        </p:nvSpPr>
        <p:spPr>
          <a:xfrm>
            <a:off x="914400" y="2514600"/>
            <a:ext cx="7772400" cy="4525963"/>
          </a:xfrm>
          <a:prstGeom prst="rect">
            <a:avLst/>
          </a:prstGeom>
        </p:spPr>
        <p:txBody>
          <a:bodyPr/>
          <a:lstStyle/>
          <a:p>
            <a:pPr marL="227013" indent="-227013">
              <a:buClr>
                <a:srgbClr val="000099"/>
              </a:buClr>
            </a:pPr>
            <a:r>
              <a:rPr lang="en-US" sz="2800" dirty="0"/>
              <a:t>“Creations of the mind – creative works or ideas embodied in a form that can be shared or can enable others to recreate, emulate, or manufacture them” (USPTO)</a:t>
            </a:r>
          </a:p>
          <a:p>
            <a:endParaRPr lang="en-US" dirty="0"/>
          </a:p>
        </p:txBody>
      </p:sp>
    </p:spTree>
    <p:extLst>
      <p:ext uri="{BB962C8B-B14F-4D97-AF65-F5344CB8AC3E}">
        <p14:creationId xmlns:p14="http://schemas.microsoft.com/office/powerpoint/2010/main" val="1784635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Types </a:t>
            </a:r>
            <a:r>
              <a:rPr lang="en-US" sz="4000" b="1" dirty="0" smtClean="0">
                <a:solidFill>
                  <a:srgbClr val="000099"/>
                </a:solidFill>
                <a:effectLst>
                  <a:outerShdw blurRad="38100" dist="38100" dir="2700000" algn="tl">
                    <a:srgbClr val="000000">
                      <a:alpha val="43137"/>
                    </a:srgbClr>
                  </a:outerShdw>
                </a:effectLst>
              </a:rPr>
              <a:t>of</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Intellectual </a:t>
            </a:r>
            <a:r>
              <a:rPr lang="en-US" sz="4000" b="1" dirty="0">
                <a:solidFill>
                  <a:srgbClr val="000099"/>
                </a:solidFill>
                <a:effectLst>
                  <a:outerShdw blurRad="38100" dist="38100" dir="2700000" algn="tl">
                    <a:srgbClr val="000000">
                      <a:alpha val="43137"/>
                    </a:srgbClr>
                  </a:outerShdw>
                </a:effectLst>
              </a:rPr>
              <a:t>Property Protection</a:t>
            </a:r>
            <a:endParaRPr lang="en-US" sz="4000" dirty="0"/>
          </a:p>
        </p:txBody>
      </p:sp>
      <p:sp>
        <p:nvSpPr>
          <p:cNvPr id="3" name="Content Placeholder 2"/>
          <p:cNvSpPr>
            <a:spLocks noGrp="1"/>
          </p:cNvSpPr>
          <p:nvPr>
            <p:ph idx="4294967295"/>
          </p:nvPr>
        </p:nvSpPr>
        <p:spPr>
          <a:xfrm>
            <a:off x="914400" y="2819400"/>
            <a:ext cx="7391400" cy="4525963"/>
          </a:xfrm>
          <a:prstGeom prst="rect">
            <a:avLst/>
          </a:prstGeom>
        </p:spPr>
        <p:txBody>
          <a:bodyPr/>
          <a:lstStyle/>
          <a:p>
            <a:pPr marL="227013" indent="-227013">
              <a:lnSpc>
                <a:spcPts val="3500"/>
              </a:lnSpc>
              <a:spcBef>
                <a:spcPts val="600"/>
              </a:spcBef>
              <a:spcAft>
                <a:spcPts val="600"/>
              </a:spcAft>
              <a:buClr>
                <a:srgbClr val="000099"/>
              </a:buClr>
            </a:pPr>
            <a:r>
              <a:rPr lang="en-US" sz="2800" dirty="0"/>
              <a:t>Four primary types of intellectual property protection in the United States:</a:t>
            </a:r>
          </a:p>
          <a:p>
            <a:pPr marL="1771650" lvl="1" indent="-400050">
              <a:lnSpc>
                <a:spcPts val="3600"/>
              </a:lnSpc>
              <a:spcBef>
                <a:spcPts val="600"/>
              </a:spcBef>
              <a:spcAft>
                <a:spcPts val="600"/>
              </a:spcAft>
              <a:buFont typeface="+mj-lt"/>
              <a:buAutoNum type="arabicPeriod"/>
            </a:pPr>
            <a:r>
              <a:rPr lang="en-US" dirty="0"/>
              <a:t>Patent</a:t>
            </a:r>
          </a:p>
          <a:p>
            <a:pPr marL="1771650" lvl="1" indent="-400050">
              <a:lnSpc>
                <a:spcPts val="3600"/>
              </a:lnSpc>
              <a:spcBef>
                <a:spcPts val="600"/>
              </a:spcBef>
              <a:spcAft>
                <a:spcPts val="600"/>
              </a:spcAft>
              <a:buFont typeface="+mj-lt"/>
              <a:buAutoNum type="arabicPeriod"/>
            </a:pPr>
            <a:r>
              <a:rPr lang="en-US" dirty="0"/>
              <a:t>Copyright</a:t>
            </a:r>
          </a:p>
          <a:p>
            <a:pPr marL="1771650" lvl="1" indent="-400050">
              <a:lnSpc>
                <a:spcPts val="3600"/>
              </a:lnSpc>
              <a:spcBef>
                <a:spcPts val="600"/>
              </a:spcBef>
              <a:spcAft>
                <a:spcPts val="600"/>
              </a:spcAft>
              <a:buFont typeface="+mj-lt"/>
              <a:buAutoNum type="arabicPeriod"/>
            </a:pPr>
            <a:r>
              <a:rPr lang="en-US" dirty="0"/>
              <a:t>Trademark</a:t>
            </a:r>
          </a:p>
          <a:p>
            <a:pPr marL="1771650" lvl="1" indent="-400050">
              <a:lnSpc>
                <a:spcPts val="3600"/>
              </a:lnSpc>
              <a:spcBef>
                <a:spcPts val="600"/>
              </a:spcBef>
              <a:spcAft>
                <a:spcPts val="600"/>
              </a:spcAft>
              <a:buFont typeface="+mj-lt"/>
              <a:buAutoNum type="arabicPeriod"/>
            </a:pPr>
            <a:r>
              <a:rPr lang="en-US" dirty="0"/>
              <a:t>Trade Secret</a:t>
            </a:r>
          </a:p>
          <a:p>
            <a:endParaRPr lang="en-US" dirty="0"/>
          </a:p>
        </p:txBody>
      </p:sp>
    </p:spTree>
    <p:extLst>
      <p:ext uri="{BB962C8B-B14F-4D97-AF65-F5344CB8AC3E}">
        <p14:creationId xmlns:p14="http://schemas.microsoft.com/office/powerpoint/2010/main" val="1311177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5323</TotalTime>
  <Words>1676</Words>
  <Application>Microsoft Office PowerPoint</Application>
  <PresentationFormat>On-screen Show (4:3)</PresentationFormat>
  <Paragraphs>155</Paragraphs>
  <Slides>28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Wingdings</vt:lpstr>
      <vt:lpstr>Custom Design</vt:lpstr>
      <vt:lpstr>Changes in US Patent Law: How it Affects Researchers/Inventors</vt:lpstr>
      <vt:lpstr>Acknowledgement</vt:lpstr>
      <vt:lpstr>What is KT4TT?   </vt:lpstr>
      <vt:lpstr>What is the Overall Mission of the KT4TT Center?</vt:lpstr>
      <vt:lpstr>Presentation Focus</vt:lpstr>
      <vt:lpstr>Presentation Focus (2) </vt:lpstr>
      <vt:lpstr>Presentation Focus (3)</vt:lpstr>
      <vt:lpstr>What is Intellectual Property?</vt:lpstr>
      <vt:lpstr>Types of Intellectual Property Protection</vt:lpstr>
      <vt:lpstr>Patents</vt:lpstr>
      <vt:lpstr>Types of Patents</vt:lpstr>
      <vt:lpstr>Priority of Invention - Patents</vt:lpstr>
      <vt:lpstr>Priority of Invention - Patents</vt:lpstr>
      <vt:lpstr>Priority of Invention - Patents</vt:lpstr>
      <vt:lpstr>Patent Application Process</vt:lpstr>
      <vt:lpstr>Patent Application Process</vt:lpstr>
      <vt:lpstr>Patent Application Process</vt:lpstr>
      <vt:lpstr>Patent Application Process (PCT cont.)</vt:lpstr>
      <vt:lpstr>Provisional Patent Applications</vt:lpstr>
      <vt:lpstr>Provisional Patent Applications</vt:lpstr>
      <vt:lpstr>Prior Art</vt:lpstr>
      <vt:lpstr>What a Patent Does Not Do!</vt:lpstr>
      <vt:lpstr>Patent Facts</vt:lpstr>
      <vt:lpstr>Patent Costs</vt:lpstr>
      <vt:lpstr>Patent Costs</vt:lpstr>
      <vt:lpstr>Patent Costs</vt:lpstr>
      <vt:lpstr>Summary</vt:lpstr>
      <vt:lpstr>Summary</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432</cp:revision>
  <cp:lastPrinted>2012-11-07T14:57:53Z</cp:lastPrinted>
  <dcterms:created xsi:type="dcterms:W3CDTF">2008-11-09T14:52:48Z</dcterms:created>
  <dcterms:modified xsi:type="dcterms:W3CDTF">2018-04-25T17:48:13Z</dcterms:modified>
</cp:coreProperties>
</file>