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28"/>
  </p:notesMasterIdLst>
  <p:handoutMasterIdLst>
    <p:handoutMasterId r:id="rId29"/>
  </p:handoutMasterIdLst>
  <p:sldIdLst>
    <p:sldId id="283" r:id="rId2"/>
    <p:sldId id="285" r:id="rId3"/>
    <p:sldId id="290" r:id="rId4"/>
    <p:sldId id="291" r:id="rId5"/>
    <p:sldId id="287" r:id="rId6"/>
    <p:sldId id="298" r:id="rId7"/>
    <p:sldId id="297" r:id="rId8"/>
    <p:sldId id="310" r:id="rId9"/>
    <p:sldId id="315" r:id="rId10"/>
    <p:sldId id="311" r:id="rId11"/>
    <p:sldId id="314" r:id="rId12"/>
    <p:sldId id="312" r:id="rId13"/>
    <p:sldId id="258" r:id="rId14"/>
    <p:sldId id="300" r:id="rId15"/>
    <p:sldId id="301" r:id="rId16"/>
    <p:sldId id="299" r:id="rId17"/>
    <p:sldId id="302" r:id="rId18"/>
    <p:sldId id="303" r:id="rId19"/>
    <p:sldId id="257" r:id="rId20"/>
    <p:sldId id="304" r:id="rId21"/>
    <p:sldId id="305" r:id="rId22"/>
    <p:sldId id="316" r:id="rId23"/>
    <p:sldId id="317" r:id="rId24"/>
    <p:sldId id="318" r:id="rId25"/>
    <p:sldId id="265" r:id="rId26"/>
    <p:sldId id="296" r:id="rId27"/>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4925" autoAdjust="0"/>
  </p:normalViewPr>
  <p:slideViewPr>
    <p:cSldViewPr>
      <p:cViewPr varScale="1">
        <p:scale>
          <a:sx n="95" d="100"/>
          <a:sy n="95" d="100"/>
        </p:scale>
        <p:origin x="492" y="84"/>
      </p:cViewPr>
      <p:guideLst>
        <p:guide orient="horz" pos="2160"/>
        <p:guide pos="2880"/>
      </p:guideLst>
    </p:cSldViewPr>
  </p:slideViewPr>
  <p:outlineViewPr>
    <p:cViewPr>
      <p:scale>
        <a:sx n="33" d="100"/>
        <a:sy n="33" d="100"/>
      </p:scale>
      <p:origin x="0" y="22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40175" y="0"/>
            <a:ext cx="3013075" cy="461963"/>
          </a:xfrm>
          <a:prstGeom prst="rect">
            <a:avLst/>
          </a:prstGeom>
        </p:spPr>
        <p:txBody>
          <a:bodyPr vert="horz" lIns="91440" tIns="45720" rIns="91440" bIns="45720" rtlCol="0"/>
          <a:lstStyle>
            <a:lvl1pPr algn="r">
              <a:defRPr sz="1200"/>
            </a:lvl1pPr>
          </a:lstStyle>
          <a:p>
            <a:fld id="{496260FB-D7B9-4DAC-BBF9-8BC198130E14}" type="datetimeFigureOut">
              <a:rPr lang="en-US" smtClean="0"/>
              <a:t>4/25/2018</a:t>
            </a:fld>
            <a:endParaRPr lang="en-US"/>
          </a:p>
        </p:txBody>
      </p:sp>
      <p:sp>
        <p:nvSpPr>
          <p:cNvPr id="4" name="Footer Placeholder 3"/>
          <p:cNvSpPr>
            <a:spLocks noGrp="1"/>
          </p:cNvSpPr>
          <p:nvPr>
            <p:ph type="ftr" sz="quarter" idx="2"/>
          </p:nvPr>
        </p:nvSpPr>
        <p:spPr>
          <a:xfrm>
            <a:off x="0" y="8777288"/>
            <a:ext cx="3013075" cy="46196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40175" y="8777288"/>
            <a:ext cx="3013075" cy="461962"/>
          </a:xfrm>
          <a:prstGeom prst="rect">
            <a:avLst/>
          </a:prstGeom>
        </p:spPr>
        <p:txBody>
          <a:bodyPr vert="horz" lIns="91440" tIns="45720" rIns="91440" bIns="45720" rtlCol="0" anchor="b"/>
          <a:lstStyle>
            <a:lvl1pPr algn="r">
              <a:defRPr sz="1200"/>
            </a:lvl1pPr>
          </a:lstStyle>
          <a:p>
            <a:fld id="{F0E5EF11-BF72-4E0C-AA31-DF0FDA1EBE77}" type="slidenum">
              <a:rPr lang="en-US" smtClean="0"/>
              <a:t>‹#›</a:t>
            </a:fld>
            <a:endParaRPr lang="en-US"/>
          </a:p>
        </p:txBody>
      </p:sp>
    </p:spTree>
    <p:extLst>
      <p:ext uri="{BB962C8B-B14F-4D97-AF65-F5344CB8AC3E}">
        <p14:creationId xmlns:p14="http://schemas.microsoft.com/office/powerpoint/2010/main" val="8479210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34" tIns="46268" rIns="92534" bIns="46268" rtlCol="0"/>
          <a:lstStyle>
            <a:lvl1pPr algn="l">
              <a:defRPr sz="1200"/>
            </a:lvl1pPr>
          </a:lstStyle>
          <a:p>
            <a:endParaRPr lang="en-US" dirty="0"/>
          </a:p>
        </p:txBody>
      </p:sp>
      <p:sp>
        <p:nvSpPr>
          <p:cNvPr id="3" name="Date Placeholder 2"/>
          <p:cNvSpPr>
            <a:spLocks noGrp="1"/>
          </p:cNvSpPr>
          <p:nvPr>
            <p:ph type="dt" idx="1"/>
          </p:nvPr>
        </p:nvSpPr>
        <p:spPr>
          <a:xfrm>
            <a:off x="3939466" y="0"/>
            <a:ext cx="3013763" cy="462042"/>
          </a:xfrm>
          <a:prstGeom prst="rect">
            <a:avLst/>
          </a:prstGeom>
        </p:spPr>
        <p:txBody>
          <a:bodyPr vert="horz" lIns="92534" tIns="46268" rIns="92534" bIns="46268" rtlCol="0"/>
          <a:lstStyle>
            <a:lvl1pPr algn="r">
              <a:defRPr sz="1200"/>
            </a:lvl1pPr>
          </a:lstStyle>
          <a:p>
            <a:fld id="{4FF9917A-102C-497B-9305-FBB8B0B85F07}" type="datetimeFigureOut">
              <a:rPr lang="en-US" smtClean="0"/>
              <a:pPr/>
              <a:t>4/25/2018</a:t>
            </a:fld>
            <a:endParaRPr lang="en-US" dirty="0"/>
          </a:p>
        </p:txBody>
      </p:sp>
      <p:sp>
        <p:nvSpPr>
          <p:cNvPr id="4" name="Slide Image Placeholder 3"/>
          <p:cNvSpPr>
            <a:spLocks noGrp="1" noRot="1" noChangeAspect="1"/>
          </p:cNvSpPr>
          <p:nvPr>
            <p:ph type="sldImg" idx="2"/>
          </p:nvPr>
        </p:nvSpPr>
        <p:spPr>
          <a:xfrm>
            <a:off x="1168400" y="692150"/>
            <a:ext cx="4618038" cy="3465513"/>
          </a:xfrm>
          <a:prstGeom prst="rect">
            <a:avLst/>
          </a:prstGeom>
          <a:noFill/>
          <a:ln w="12700">
            <a:solidFill>
              <a:prstClr val="black"/>
            </a:solidFill>
          </a:ln>
        </p:spPr>
        <p:txBody>
          <a:bodyPr vert="horz" lIns="92534" tIns="46268" rIns="92534" bIns="46268" rtlCol="0" anchor="ctr"/>
          <a:lstStyle/>
          <a:p>
            <a:endParaRPr lang="en-US" dirty="0"/>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34" tIns="46268" rIns="92534" bIns="4626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7193"/>
            <a:ext cx="3013763" cy="462042"/>
          </a:xfrm>
          <a:prstGeom prst="rect">
            <a:avLst/>
          </a:prstGeom>
        </p:spPr>
        <p:txBody>
          <a:bodyPr vert="horz" lIns="92534" tIns="46268" rIns="92534" bIns="462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2042"/>
          </a:xfrm>
          <a:prstGeom prst="rect">
            <a:avLst/>
          </a:prstGeom>
        </p:spPr>
        <p:txBody>
          <a:bodyPr vert="horz" lIns="92534" tIns="46268" rIns="92534" bIns="46268" rtlCol="0" anchor="b"/>
          <a:lstStyle>
            <a:lvl1pPr algn="r">
              <a:defRPr sz="1200"/>
            </a:lvl1pPr>
          </a:lstStyle>
          <a:p>
            <a:fld id="{CA3E684B-A3DE-4BD4-A58A-36B96915528B}" type="slidenum">
              <a:rPr lang="en-US" smtClean="0"/>
              <a:pPr/>
              <a:t>‹#›</a:t>
            </a:fld>
            <a:endParaRPr lang="en-US" dirty="0"/>
          </a:p>
        </p:txBody>
      </p:sp>
    </p:spTree>
    <p:extLst>
      <p:ext uri="{BB962C8B-B14F-4D97-AF65-F5344CB8AC3E}">
        <p14:creationId xmlns:p14="http://schemas.microsoft.com/office/powerpoint/2010/main" val="1469503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F0A623-4745-4CD1-BF31-EBBEAFD06479}" type="slidenum">
              <a:rPr lang="en-US" smtClean="0"/>
              <a:pPr/>
              <a:t>1</a:t>
            </a:fld>
            <a:endParaRPr lang="en-US" dirty="0"/>
          </a:p>
        </p:txBody>
      </p:sp>
    </p:spTree>
    <p:extLst>
      <p:ext uri="{BB962C8B-B14F-4D97-AF65-F5344CB8AC3E}">
        <p14:creationId xmlns:p14="http://schemas.microsoft.com/office/powerpoint/2010/main" val="2952333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tile slide">
    <p:spTree>
      <p:nvGrpSpPr>
        <p:cNvPr id="1" name=""/>
        <p:cNvGrpSpPr/>
        <p:nvPr/>
      </p:nvGrpSpPr>
      <p:grpSpPr>
        <a:xfrm>
          <a:off x="0" y="0"/>
          <a:ext cx="0" cy="0"/>
          <a:chOff x="0" y="0"/>
          <a:chExt cx="0" cy="0"/>
        </a:xfrm>
      </p:grpSpPr>
      <p:pic>
        <p:nvPicPr>
          <p:cNvPr id="6" name="Picture 5" descr="title page.jpg"/>
          <p:cNvPicPr>
            <a:picLocks noChangeAspect="1"/>
          </p:cNvPicPr>
          <p:nvPr userDrawn="1"/>
        </p:nvPicPr>
        <p:blipFill>
          <a:blip r:embed="rId2" cstate="print"/>
          <a:stretch>
            <a:fillRect/>
          </a:stretch>
        </p:blipFill>
        <p:spPr>
          <a:xfrm>
            <a:off x="134470" y="0"/>
            <a:ext cx="8875059" cy="6858000"/>
          </a:xfrm>
          <a:prstGeom prst="rect">
            <a:avLst/>
          </a:prstGeom>
        </p:spPr>
      </p:pic>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ackground">
    <p:spTree>
      <p:nvGrpSpPr>
        <p:cNvPr id="1" name=""/>
        <p:cNvGrpSpPr/>
        <p:nvPr/>
      </p:nvGrpSpPr>
      <p:grpSpPr>
        <a:xfrm>
          <a:off x="0" y="0"/>
          <a:ext cx="0" cy="0"/>
          <a:chOff x="0" y="0"/>
          <a:chExt cx="0" cy="0"/>
        </a:xfrm>
      </p:grpSpPr>
      <p:pic>
        <p:nvPicPr>
          <p:cNvPr id="10" name="Picture 9" descr="template no sine wave.jpg"/>
          <p:cNvPicPr>
            <a:picLocks noChangeAspect="1"/>
          </p:cNvPicPr>
          <p:nvPr userDrawn="1"/>
        </p:nvPicPr>
        <p:blipFill>
          <a:blip r:embed="rId2" cstate="print"/>
          <a:stretch>
            <a:fillRect/>
          </a:stretch>
        </p:blipFill>
        <p:spPr>
          <a:xfrm>
            <a:off x="134470" y="0"/>
            <a:ext cx="8875059" cy="6858000"/>
          </a:xfrm>
          <a:prstGeom prst="rect">
            <a:avLst/>
          </a:prstGeom>
        </p:spPr>
      </p:pic>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hyperlink" Target="http://www.delphion.com/" TargetMode="External"/><Relationship Id="rId7" Type="http://schemas.openxmlformats.org/officeDocument/2006/relationships/hyperlink" Target="http://www.wny-lawyers.com/getting_started_checklist.php" TargetMode="External"/><Relationship Id="rId2" Type="http://schemas.openxmlformats.org/officeDocument/2006/relationships/hyperlink" Target="http://www.uspto.gov/" TargetMode="External"/><Relationship Id="rId1" Type="http://schemas.openxmlformats.org/officeDocument/2006/relationships/slideLayout" Target="../slideLayouts/slideLayout8.xml"/><Relationship Id="rId6" Type="http://schemas.openxmlformats.org/officeDocument/2006/relationships/hyperlink" Target="http://www2.erie.gov/clerk/sites/www2.erie.gov.clerk/files/uploads/County%20Clerk%20Starting%20Your%20Business%20Brochure%206_2012.pdf" TargetMode="External"/><Relationship Id="rId5" Type="http://schemas.openxmlformats.org/officeDocument/2006/relationships/hyperlink" Target="http://www.kt4tt.buffalo.edu/" TargetMode="External"/><Relationship Id="rId4" Type="http://schemas.openxmlformats.org/officeDocument/2006/relationships/hyperlink" Target="http://www.abledata.com/"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685800" y="2895600"/>
            <a:ext cx="7772400" cy="3200400"/>
          </a:xfrm>
          <a:prstGeom prst="rect">
            <a:avLst/>
          </a:prstGeom>
          <a:noFill/>
          <a:ln w="9525">
            <a:noFill/>
            <a:miter lim="800000"/>
            <a:headEnd/>
            <a:tailEnd/>
          </a:ln>
          <a:effectLst/>
        </p:spPr>
        <p:txBody>
          <a:bodyPr/>
          <a:lstStyle/>
          <a:p>
            <a:pPr marL="342900" indent="-342900" algn="ctr" eaLnBrk="1" hangingPunct="1">
              <a:spcBef>
                <a:spcPct val="25000"/>
              </a:spcBef>
            </a:pPr>
            <a:r>
              <a:rPr lang="en-US" sz="3200" dirty="0">
                <a:latin typeface="Times New Roman" pitchFamily="18" charset="0"/>
              </a:rPr>
              <a:t>  </a:t>
            </a:r>
            <a:r>
              <a:rPr lang="en-US" sz="3200" dirty="0" smtClean="0">
                <a:latin typeface="Times New Roman" pitchFamily="18" charset="0"/>
              </a:rPr>
              <a:t>  </a:t>
            </a:r>
          </a:p>
          <a:p>
            <a:pPr marL="342900" indent="-342900" algn="ctr" eaLnBrk="1" hangingPunct="1">
              <a:spcBef>
                <a:spcPct val="25000"/>
              </a:spcBef>
            </a:pPr>
            <a:endParaRPr lang="en-US" sz="2000" dirty="0" smtClean="0"/>
          </a:p>
          <a:p>
            <a:pPr marL="342900" indent="-342900" algn="ctr" eaLnBrk="1" hangingPunct="1">
              <a:spcBef>
                <a:spcPct val="25000"/>
              </a:spcBef>
            </a:pPr>
            <a:endParaRPr lang="en-US" sz="2000" dirty="0" smtClean="0"/>
          </a:p>
          <a:p>
            <a:pPr marL="342900" indent="-342900" algn="ctr" eaLnBrk="1" hangingPunct="1">
              <a:spcBef>
                <a:spcPct val="25000"/>
              </a:spcBef>
            </a:pPr>
            <a:r>
              <a:rPr lang="en-US" sz="2000" b="1" dirty="0" smtClean="0"/>
              <a:t>James </a:t>
            </a:r>
            <a:r>
              <a:rPr lang="en-US" sz="2000" b="1" dirty="0"/>
              <a:t>A. Leahy</a:t>
            </a:r>
          </a:p>
          <a:p>
            <a:pPr marL="342900" indent="-342900" algn="ctr" eaLnBrk="1" hangingPunct="1">
              <a:spcBef>
                <a:spcPct val="25000"/>
              </a:spcBef>
            </a:pPr>
            <a:r>
              <a:rPr lang="en-US" sz="2000" dirty="0" smtClean="0"/>
              <a:t>Center on Knowledge Translation for Technology Transfer (KT4TT)</a:t>
            </a:r>
          </a:p>
          <a:p>
            <a:pPr marL="342900" indent="-342900" algn="ctr" eaLnBrk="1" hangingPunct="1">
              <a:spcBef>
                <a:spcPct val="25000"/>
              </a:spcBef>
            </a:pPr>
            <a:r>
              <a:rPr lang="en-US" sz="2000" dirty="0" smtClean="0"/>
              <a:t>University at </a:t>
            </a:r>
            <a:r>
              <a:rPr lang="en-US" sz="2000" dirty="0"/>
              <a:t>Buffalo</a:t>
            </a:r>
            <a:r>
              <a:rPr lang="en-US" sz="2000" dirty="0">
                <a:solidFill>
                  <a:srgbClr val="0000FF"/>
                </a:solidFill>
              </a:rPr>
              <a:t> </a:t>
            </a:r>
          </a:p>
          <a:p>
            <a:pPr marL="342900" indent="-342900" algn="ctr">
              <a:spcBef>
                <a:spcPct val="25000"/>
              </a:spcBef>
            </a:pPr>
            <a:r>
              <a:rPr lang="en-US" sz="2000" u="sng" dirty="0" smtClean="0">
                <a:solidFill>
                  <a:srgbClr val="0000FF"/>
                </a:solidFill>
              </a:rPr>
              <a:t>http://kt4tt.buffalo.edu/</a:t>
            </a:r>
            <a:endParaRPr lang="en-US" sz="2000" u="sng" dirty="0">
              <a:solidFill>
                <a:srgbClr val="0000FF"/>
              </a:solidFill>
            </a:endParaRPr>
          </a:p>
        </p:txBody>
      </p:sp>
      <p:sp>
        <p:nvSpPr>
          <p:cNvPr id="2058" name="Rectangle 10"/>
          <p:cNvSpPr>
            <a:spLocks noChangeArrowheads="1"/>
          </p:cNvSpPr>
          <p:nvPr/>
        </p:nvSpPr>
        <p:spPr bwMode="auto">
          <a:xfrm>
            <a:off x="0" y="1752600"/>
            <a:ext cx="9144000" cy="1143000"/>
          </a:xfrm>
          <a:prstGeom prst="rect">
            <a:avLst/>
          </a:prstGeom>
          <a:noFill/>
          <a:ln w="9525">
            <a:noFill/>
            <a:miter lim="800000"/>
            <a:headEnd/>
            <a:tailEnd/>
          </a:ln>
          <a:effectLst/>
        </p:spPr>
        <p:txBody>
          <a:bodyPr anchor="ctr"/>
          <a:lstStyle/>
          <a:p>
            <a:pPr algn="ctr"/>
            <a:r>
              <a:rPr lang="en-US" sz="2400" b="1" dirty="0">
                <a:solidFill>
                  <a:srgbClr val="000099"/>
                </a:solidFill>
                <a:effectLst>
                  <a:outerShdw blurRad="38100" dist="38100" dir="2700000" algn="tl">
                    <a:srgbClr val="C0C0C0"/>
                  </a:outerShdw>
                </a:effectLst>
                <a:latin typeface="+mj-lt"/>
              </a:rPr>
              <a:t/>
            </a:r>
            <a:br>
              <a:rPr lang="en-US" sz="2400" b="1" dirty="0">
                <a:solidFill>
                  <a:srgbClr val="000099"/>
                </a:solidFill>
                <a:effectLst>
                  <a:outerShdw blurRad="38100" dist="38100" dir="2700000" algn="tl">
                    <a:srgbClr val="C0C0C0"/>
                  </a:outerShdw>
                </a:effectLst>
                <a:latin typeface="+mj-lt"/>
              </a:rPr>
            </a:br>
            <a:endParaRPr lang="en-US" sz="2400" b="1" dirty="0" smtClean="0">
              <a:solidFill>
                <a:srgbClr val="000099"/>
              </a:solidFill>
              <a:effectLst>
                <a:outerShdw blurRad="38100" dist="38100" dir="2700000" algn="tl">
                  <a:srgbClr val="C0C0C0"/>
                </a:outerShdw>
              </a:effectLst>
              <a:latin typeface="+mj-lt"/>
            </a:endParaRPr>
          </a:p>
          <a:p>
            <a:pPr algn="ctr"/>
            <a:endParaRPr lang="en-US" sz="2400" b="1" dirty="0" smtClean="0">
              <a:solidFill>
                <a:srgbClr val="000099"/>
              </a:solidFill>
              <a:effectLst>
                <a:outerShdw blurRad="38100" dist="38100" dir="2700000" algn="tl">
                  <a:srgbClr val="C0C0C0"/>
                </a:outerShdw>
              </a:effectLst>
              <a:latin typeface="+mj-lt"/>
            </a:endParaRPr>
          </a:p>
          <a:p>
            <a:pPr algn="ctr"/>
            <a:endParaRPr lang="en-US" sz="2400" b="1" dirty="0" smtClean="0">
              <a:solidFill>
                <a:srgbClr val="000099"/>
              </a:solidFill>
              <a:effectLst>
                <a:outerShdw blurRad="38100" dist="38100" dir="2700000" algn="tl">
                  <a:srgbClr val="C0C0C0"/>
                </a:outerShdw>
              </a:effectLst>
              <a:latin typeface="+mj-lt"/>
            </a:endParaRPr>
          </a:p>
          <a:p>
            <a:pPr algn="ctr"/>
            <a:r>
              <a:rPr lang="en-US" sz="4000" dirty="0" smtClean="0">
                <a:solidFill>
                  <a:srgbClr val="000099"/>
                </a:solidFill>
                <a:effectLst>
                  <a:outerShdw blurRad="38100" dist="38100" dir="2700000" algn="tl">
                    <a:srgbClr val="C0C0C0"/>
                  </a:outerShdw>
                </a:effectLst>
              </a:rPr>
              <a:t/>
            </a:r>
            <a:br>
              <a:rPr lang="en-US" sz="4000" dirty="0" smtClean="0">
                <a:solidFill>
                  <a:srgbClr val="000099"/>
                </a:solidFill>
                <a:effectLst>
                  <a:outerShdw blurRad="38100" dist="38100" dir="2700000" algn="tl">
                    <a:srgbClr val="C0C0C0"/>
                  </a:outerShdw>
                </a:effectLst>
              </a:rPr>
            </a:br>
            <a:r>
              <a:rPr lang="en-US" sz="1600" b="1" dirty="0">
                <a:solidFill>
                  <a:srgbClr val="000099"/>
                </a:solidFill>
                <a:effectLst>
                  <a:outerShdw blurRad="38100" dist="38100" dir="2700000" algn="tl">
                    <a:srgbClr val="C0C0C0"/>
                  </a:outerShdw>
                </a:effectLst>
                <a:latin typeface="+mj-lt"/>
              </a:rPr>
              <a:t/>
            </a:r>
            <a:br>
              <a:rPr lang="en-US" sz="1600" b="1" dirty="0">
                <a:solidFill>
                  <a:srgbClr val="000099"/>
                </a:solidFill>
                <a:effectLst>
                  <a:outerShdw blurRad="38100" dist="38100" dir="2700000" algn="tl">
                    <a:srgbClr val="C0C0C0"/>
                  </a:outerShdw>
                </a:effectLst>
                <a:latin typeface="+mj-lt"/>
              </a:rPr>
            </a:br>
            <a:r>
              <a:rPr lang="en-US" sz="2400" b="1" dirty="0" smtClean="0">
                <a:solidFill>
                  <a:srgbClr val="000099"/>
                </a:solidFill>
              </a:rPr>
              <a:t>ATIA </a:t>
            </a:r>
          </a:p>
          <a:p>
            <a:pPr algn="ctr"/>
            <a:r>
              <a:rPr lang="en-US" sz="2400" b="1" dirty="0" smtClean="0">
                <a:solidFill>
                  <a:srgbClr val="000099"/>
                </a:solidFill>
              </a:rPr>
              <a:t>Orlando, Florida</a:t>
            </a:r>
          </a:p>
          <a:p>
            <a:pPr algn="ctr"/>
            <a:r>
              <a:rPr lang="en-US" sz="2400" b="1" dirty="0" smtClean="0">
                <a:solidFill>
                  <a:srgbClr val="000099"/>
                </a:solidFill>
              </a:rPr>
              <a:t>January  2014</a:t>
            </a:r>
            <a:r>
              <a:rPr lang="en-US" sz="2400" dirty="0" smtClean="0">
                <a:latin typeface="Times New Roman" pitchFamily="18" charset="0"/>
              </a:rPr>
              <a:t> </a:t>
            </a:r>
          </a:p>
          <a:p>
            <a:pPr algn="ctr"/>
            <a:endParaRPr lang="en-US" sz="2400" b="1" dirty="0">
              <a:solidFill>
                <a:srgbClr val="000099"/>
              </a:solidFill>
              <a:effectLst>
                <a:outerShdw blurRad="38100" dist="38100" dir="2700000" algn="tl">
                  <a:srgbClr val="C0C0C0"/>
                </a:outerShdw>
              </a:effectLst>
              <a:latin typeface="+mj-lt"/>
            </a:endParaRPr>
          </a:p>
        </p:txBody>
      </p:sp>
      <p:sp>
        <p:nvSpPr>
          <p:cNvPr id="2" name="Title 1"/>
          <p:cNvSpPr>
            <a:spLocks noGrp="1"/>
          </p:cNvSpPr>
          <p:nvPr>
            <p:ph type="title"/>
          </p:nvPr>
        </p:nvSpPr>
        <p:spPr>
          <a:xfrm>
            <a:off x="0" y="1219200"/>
            <a:ext cx="9144000" cy="1325563"/>
          </a:xfrm>
        </p:spPr>
        <p:txBody>
          <a:bodyPr/>
          <a:lstStyle/>
          <a:p>
            <a:r>
              <a:rPr lang="en-US" sz="4000" b="1" dirty="0">
                <a:solidFill>
                  <a:srgbClr val="000099"/>
                </a:solidFill>
                <a:effectLst>
                  <a:outerShdw blurRad="38100" dist="38100" dir="2700000" algn="tl">
                    <a:srgbClr val="C0C0C0"/>
                  </a:outerShdw>
                </a:effectLst>
                <a:ea typeface="+mn-ea"/>
                <a:cs typeface="+mn-cs"/>
              </a:rPr>
              <a:t>What Every AT Inventor Should Know about Commercializing their Invention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9144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Five Crucial Points of Information An Inventor Needs to Compile</a:t>
            </a:r>
            <a:endParaRPr lang="en-US" sz="4000" dirty="0"/>
          </a:p>
        </p:txBody>
      </p:sp>
      <p:sp>
        <p:nvSpPr>
          <p:cNvPr id="3" name="Content Placeholder 2"/>
          <p:cNvSpPr>
            <a:spLocks noGrp="1"/>
          </p:cNvSpPr>
          <p:nvPr>
            <p:ph idx="4294967295"/>
          </p:nvPr>
        </p:nvSpPr>
        <p:spPr>
          <a:xfrm>
            <a:off x="228600" y="2332037"/>
            <a:ext cx="8686800" cy="4525963"/>
          </a:xfrm>
          <a:prstGeom prst="rect">
            <a:avLst/>
          </a:prstGeom>
        </p:spPr>
        <p:txBody>
          <a:bodyPr/>
          <a:lstStyle/>
          <a:p>
            <a:pPr marL="233363" lvl="1" indent="-233363">
              <a:spcBef>
                <a:spcPts val="600"/>
              </a:spcBef>
              <a:spcAft>
                <a:spcPts val="600"/>
              </a:spcAft>
              <a:buClr>
                <a:srgbClr val="000099"/>
              </a:buClr>
              <a:buFont typeface="Arial" panose="020B0604020202020204" pitchFamily="34" charset="0"/>
              <a:buChar char="•"/>
            </a:pPr>
            <a:r>
              <a:rPr lang="en-US" sz="2000" dirty="0"/>
              <a:t>What is the </a:t>
            </a:r>
            <a:r>
              <a:rPr lang="en-US" sz="2000" dirty="0" smtClean="0"/>
              <a:t>unmet Market Need your device addresses? </a:t>
            </a:r>
            <a:r>
              <a:rPr lang="en-US" sz="2000" dirty="0"/>
              <a:t>What </a:t>
            </a:r>
            <a:r>
              <a:rPr lang="en-US" sz="2000" dirty="0" smtClean="0"/>
              <a:t>are consumers/users doing now to address that need or problem? What would they like to do? Must have consumer/user involvement early on. Need NDA here. </a:t>
            </a:r>
          </a:p>
          <a:p>
            <a:pPr marL="233363" lvl="1" indent="-233363">
              <a:spcBef>
                <a:spcPts val="600"/>
              </a:spcBef>
              <a:spcAft>
                <a:spcPts val="600"/>
              </a:spcAft>
              <a:buClr>
                <a:srgbClr val="000099"/>
              </a:buClr>
              <a:buFont typeface="Arial" panose="020B0604020202020204" pitchFamily="34" charset="0"/>
              <a:buChar char="•"/>
            </a:pPr>
            <a:r>
              <a:rPr lang="en-US" sz="2000" dirty="0"/>
              <a:t>How large is the market? Is it growing? Can it be broadened? Think outside of the box – AAC vocabulary lists example. Must have realistic numbers. </a:t>
            </a:r>
          </a:p>
          <a:p>
            <a:pPr marL="233363" lvl="1" indent="-233363">
              <a:spcBef>
                <a:spcPts val="600"/>
              </a:spcBef>
              <a:spcAft>
                <a:spcPts val="600"/>
              </a:spcAft>
              <a:buClr>
                <a:srgbClr val="000099"/>
              </a:buClr>
              <a:buFont typeface="Arial" panose="020B0604020202020204" pitchFamily="34" charset="0"/>
              <a:buChar char="•"/>
            </a:pPr>
            <a:r>
              <a:rPr lang="en-US" sz="2000" dirty="0" smtClean="0"/>
              <a:t>What are the competing products/methods? What are their shortcomings? (hair dryer example). </a:t>
            </a:r>
          </a:p>
          <a:p>
            <a:pPr marL="690563" lvl="2" indent="-233363">
              <a:spcBef>
                <a:spcPts val="600"/>
              </a:spcBef>
              <a:spcAft>
                <a:spcPts val="600"/>
              </a:spcAft>
              <a:buClr>
                <a:srgbClr val="000099"/>
              </a:buClr>
              <a:buFont typeface="Wingdings" panose="05000000000000000000" pitchFamily="2" charset="2"/>
              <a:buChar char="Ø"/>
            </a:pPr>
            <a:r>
              <a:rPr lang="en-US" sz="1200" dirty="0" smtClean="0"/>
              <a:t>Do a competing product search – prior art search – look for obsolete products – cane ice tip example, some researchers like to do things themselves – not looking what others are doing – reinvention of the wheel. </a:t>
            </a:r>
            <a:r>
              <a:rPr lang="en-US" sz="1200" dirty="0" smtClean="0">
                <a:sym typeface="Wingdings" panose="05000000000000000000" pitchFamily="2" charset="2"/>
              </a:rPr>
              <a:t> </a:t>
            </a:r>
            <a:endParaRPr lang="en-US" sz="1200" dirty="0" smtClean="0"/>
          </a:p>
          <a:p>
            <a:pPr marL="233363" lvl="1" indent="-233363">
              <a:spcBef>
                <a:spcPts val="600"/>
              </a:spcBef>
              <a:spcAft>
                <a:spcPts val="600"/>
              </a:spcAft>
              <a:buClr>
                <a:srgbClr val="000099"/>
              </a:buClr>
              <a:buFont typeface="Arial" panose="020B0604020202020204" pitchFamily="34" charset="0"/>
              <a:buChar char="•"/>
            </a:pPr>
            <a:r>
              <a:rPr lang="en-US" sz="2000" dirty="0" smtClean="0"/>
              <a:t>Who is going to buy/pay for the product? End user? Third party reimbursement? Someone else? And at what price? </a:t>
            </a:r>
          </a:p>
          <a:p>
            <a:pPr marL="233363" lvl="1" indent="-233363">
              <a:spcBef>
                <a:spcPts val="600"/>
              </a:spcBef>
              <a:spcAft>
                <a:spcPts val="600"/>
              </a:spcAft>
              <a:buClr>
                <a:srgbClr val="000099"/>
              </a:buClr>
              <a:buFont typeface="Arial" panose="020B0604020202020204" pitchFamily="34" charset="0"/>
              <a:buChar char="•"/>
            </a:pPr>
            <a:r>
              <a:rPr lang="en-US" sz="2000" dirty="0" smtClean="0"/>
              <a:t>Technical/financial feasibility of device?   </a:t>
            </a:r>
          </a:p>
          <a:p>
            <a:pPr lvl="1">
              <a:buFont typeface="Wingdings" panose="05000000000000000000" pitchFamily="2" charset="2"/>
              <a:buChar char="Ø"/>
            </a:pPr>
            <a:endParaRPr lang="en-US" sz="2000" dirty="0" smtClean="0"/>
          </a:p>
          <a:p>
            <a:pPr lvl="1">
              <a:buFont typeface="Wingdings" panose="05000000000000000000" pitchFamily="2" charset="2"/>
              <a:buChar char="Ø"/>
            </a:pPr>
            <a:endParaRPr lang="en-US" sz="2000" dirty="0" smtClean="0"/>
          </a:p>
          <a:p>
            <a:pPr lvl="1">
              <a:buFont typeface="Wingdings" panose="05000000000000000000" pitchFamily="2" charset="2"/>
              <a:buChar char="Ø"/>
            </a:pPr>
            <a:endParaRPr lang="en-US" sz="2000" dirty="0" smtClean="0"/>
          </a:p>
          <a:p>
            <a:pPr lvl="1"/>
            <a:endParaRPr lang="en-US" sz="2000" dirty="0" smtClean="0"/>
          </a:p>
          <a:p>
            <a:pPr lvl="1"/>
            <a:endParaRPr lang="en-US" sz="2000" dirty="0" smtClean="0"/>
          </a:p>
          <a:p>
            <a:pPr lvl="1"/>
            <a:endParaRPr lang="en-US" sz="2000" dirty="0" smtClean="0"/>
          </a:p>
          <a:p>
            <a:endParaRPr lang="en-US" sz="2400" dirty="0" smtClean="0"/>
          </a:p>
          <a:p>
            <a:endParaRPr lang="en-US" sz="2400" dirty="0" smtClean="0"/>
          </a:p>
          <a:p>
            <a:pPr marL="0" indent="0">
              <a:buNone/>
            </a:pPr>
            <a:endParaRPr lang="en-US" sz="2400" dirty="0" smtClean="0"/>
          </a:p>
          <a:p>
            <a:pPr marL="0" indent="0">
              <a:buNone/>
            </a:pP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1430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Key Elements Every Inventor Should Know about Commercialization</a:t>
            </a:r>
            <a:endParaRPr lang="en-US" sz="4000" dirty="0"/>
          </a:p>
        </p:txBody>
      </p:sp>
      <p:sp>
        <p:nvSpPr>
          <p:cNvPr id="3" name="Content Placeholder 2"/>
          <p:cNvSpPr>
            <a:spLocks noGrp="1"/>
          </p:cNvSpPr>
          <p:nvPr>
            <p:ph idx="4294967295"/>
          </p:nvPr>
        </p:nvSpPr>
        <p:spPr>
          <a:xfrm>
            <a:off x="457200" y="2713037"/>
            <a:ext cx="8229600" cy="4525963"/>
          </a:xfrm>
          <a:prstGeom prst="rect">
            <a:avLst/>
          </a:prstGeom>
        </p:spPr>
        <p:txBody>
          <a:bodyPr/>
          <a:lstStyle/>
          <a:p>
            <a:pPr marL="227013" indent="-227013">
              <a:spcBef>
                <a:spcPts val="600"/>
              </a:spcBef>
              <a:spcAft>
                <a:spcPts val="600"/>
              </a:spcAft>
              <a:buClr>
                <a:srgbClr val="000099"/>
              </a:buClr>
            </a:pPr>
            <a:r>
              <a:rPr lang="en-US" sz="2000" dirty="0" smtClean="0"/>
              <a:t>Vast Majority of inventions </a:t>
            </a:r>
            <a:r>
              <a:rPr lang="en-US" sz="2000" b="1" i="1" dirty="0" smtClean="0"/>
              <a:t>DON’T</a:t>
            </a:r>
            <a:r>
              <a:rPr lang="en-US" sz="2000" dirty="0" smtClean="0"/>
              <a:t> Make it in the Marketplace.</a:t>
            </a:r>
          </a:p>
          <a:p>
            <a:pPr marL="227013" indent="-227013">
              <a:spcBef>
                <a:spcPts val="600"/>
              </a:spcBef>
              <a:spcAft>
                <a:spcPts val="600"/>
              </a:spcAft>
              <a:buClr>
                <a:srgbClr val="000099"/>
              </a:buClr>
            </a:pPr>
            <a:r>
              <a:rPr lang="en-US" sz="2000" dirty="0" smtClean="0"/>
              <a:t>Will your invention  generate enough of a financial return to justify patent costs?</a:t>
            </a:r>
          </a:p>
          <a:p>
            <a:pPr marL="227013" indent="-227013">
              <a:spcBef>
                <a:spcPts val="600"/>
              </a:spcBef>
              <a:spcAft>
                <a:spcPts val="600"/>
              </a:spcAft>
              <a:buClr>
                <a:srgbClr val="000099"/>
              </a:buClr>
            </a:pPr>
            <a:r>
              <a:rPr lang="en-US" sz="2000" dirty="0" smtClean="0"/>
              <a:t>Consider a provisional patent while you are testing the waters. </a:t>
            </a:r>
          </a:p>
          <a:p>
            <a:pPr marL="685800" lvl="1">
              <a:spcBef>
                <a:spcPts val="600"/>
              </a:spcBef>
              <a:spcAft>
                <a:spcPts val="600"/>
              </a:spcAft>
              <a:buClr>
                <a:srgbClr val="000099"/>
              </a:buClr>
              <a:buFont typeface="Wingdings" panose="05000000000000000000" pitchFamily="2" charset="2"/>
              <a:buChar char="Ø"/>
            </a:pPr>
            <a:r>
              <a:rPr lang="en-US" sz="1600" dirty="0" smtClean="0"/>
              <a:t>50-65</a:t>
            </a:r>
            <a:r>
              <a:rPr lang="en-US" sz="1600" dirty="0"/>
              <a:t>% of invention disclosures from U.S. universities are converted into U.S. patent applications (AUTM 2008</a:t>
            </a:r>
            <a:r>
              <a:rPr lang="en-US" sz="1600" dirty="0" smtClean="0"/>
              <a:t>).</a:t>
            </a:r>
            <a:endParaRPr lang="en-US" sz="1600" dirty="0"/>
          </a:p>
          <a:p>
            <a:pPr lvl="1">
              <a:spcBef>
                <a:spcPts val="600"/>
              </a:spcBef>
              <a:spcAft>
                <a:spcPts val="600"/>
              </a:spcAft>
              <a:buClr>
                <a:srgbClr val="000099"/>
              </a:buClr>
              <a:buFont typeface="Wingdings" panose="05000000000000000000" pitchFamily="2" charset="2"/>
              <a:buChar char="Ø"/>
            </a:pPr>
            <a:r>
              <a:rPr lang="en-US" sz="1600" dirty="0"/>
              <a:t>30-50% of U.S. Patent applications are converted into Utility patents. (AUTM 2008</a:t>
            </a:r>
            <a:r>
              <a:rPr lang="en-US" sz="1600" dirty="0" smtClean="0"/>
              <a:t>).</a:t>
            </a:r>
            <a:endParaRPr lang="en-US" sz="1600" dirty="0"/>
          </a:p>
          <a:p>
            <a:pPr lvl="1">
              <a:spcBef>
                <a:spcPts val="600"/>
              </a:spcBef>
              <a:spcAft>
                <a:spcPts val="600"/>
              </a:spcAft>
              <a:buClr>
                <a:srgbClr val="000099"/>
              </a:buClr>
              <a:buFont typeface="Wingdings" panose="05000000000000000000" pitchFamily="2" charset="2"/>
              <a:buChar char="Ø"/>
            </a:pPr>
            <a:r>
              <a:rPr lang="en-US" sz="1600" dirty="0"/>
              <a:t>99.8% of inventions fail. Only 3,000 patents out of 1.5 million are commercially viable. (Richard </a:t>
            </a:r>
            <a:r>
              <a:rPr lang="en-US" sz="1600" dirty="0" err="1"/>
              <a:t>Maulsby</a:t>
            </a:r>
            <a:r>
              <a:rPr lang="en-US" sz="1600" dirty="0"/>
              <a:t>, Director of Public Affairs USPTO</a:t>
            </a:r>
            <a:r>
              <a:rPr lang="en-US" sz="1600" dirty="0" smtClean="0"/>
              <a:t>). </a:t>
            </a:r>
            <a:endParaRPr lang="en-US" sz="1600" dirty="0"/>
          </a:p>
          <a:p>
            <a:endParaRPr lang="en-US" dirty="0"/>
          </a:p>
        </p:txBody>
      </p:sp>
    </p:spTree>
    <p:extLst>
      <p:ext uri="{BB962C8B-B14F-4D97-AF65-F5344CB8AC3E}">
        <p14:creationId xmlns:p14="http://schemas.microsoft.com/office/powerpoint/2010/main" val="3002211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Patent Misconceptions! </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85800" y="2133600"/>
            <a:ext cx="7772400" cy="4525963"/>
          </a:xfrm>
          <a:prstGeom prst="rect">
            <a:avLst/>
          </a:prstGeom>
        </p:spPr>
        <p:txBody>
          <a:bodyPr/>
          <a:lstStyle/>
          <a:p>
            <a:pPr marL="233363" indent="-233363">
              <a:spcBef>
                <a:spcPts val="600"/>
              </a:spcBef>
              <a:spcAft>
                <a:spcPts val="600"/>
              </a:spcAft>
              <a:buClr>
                <a:srgbClr val="000099"/>
              </a:buClr>
            </a:pPr>
            <a:r>
              <a:rPr lang="en-US" sz="2800" dirty="0"/>
              <a:t>Patent does not ensure overall functional uniqueness of your device. </a:t>
            </a:r>
          </a:p>
          <a:p>
            <a:pPr marL="233363" indent="-233363">
              <a:spcBef>
                <a:spcPts val="600"/>
              </a:spcBef>
              <a:spcAft>
                <a:spcPts val="600"/>
              </a:spcAft>
              <a:buClr>
                <a:srgbClr val="000099"/>
              </a:buClr>
            </a:pPr>
            <a:r>
              <a:rPr lang="en-US" sz="2800" dirty="0"/>
              <a:t>Patent does not ensure marketability. </a:t>
            </a:r>
          </a:p>
          <a:p>
            <a:pPr marL="233363" indent="-233363">
              <a:spcBef>
                <a:spcPts val="600"/>
              </a:spcBef>
              <a:spcAft>
                <a:spcPts val="600"/>
              </a:spcAft>
              <a:buClr>
                <a:srgbClr val="000099"/>
              </a:buClr>
            </a:pPr>
            <a:r>
              <a:rPr lang="en-US" sz="2800" dirty="0"/>
              <a:t>Patent does not ensure someone won’t steal your invention. </a:t>
            </a:r>
            <a:endParaRPr lang="en-US" sz="2800" dirty="0" smtClean="0"/>
          </a:p>
          <a:p>
            <a:pPr marL="233363" indent="-233363">
              <a:spcBef>
                <a:spcPts val="600"/>
              </a:spcBef>
              <a:spcAft>
                <a:spcPts val="600"/>
              </a:spcAft>
              <a:buClr>
                <a:srgbClr val="000099"/>
              </a:buClr>
            </a:pPr>
            <a:r>
              <a:rPr lang="en-US" sz="2800" dirty="0" smtClean="0"/>
              <a:t>Patent </a:t>
            </a:r>
            <a:r>
              <a:rPr lang="en-US" sz="2800" dirty="0"/>
              <a:t>does not automatically cover ancillary products. </a:t>
            </a:r>
          </a:p>
        </p:txBody>
      </p:sp>
    </p:spTree>
    <p:extLst>
      <p:ext uri="{BB962C8B-B14F-4D97-AF65-F5344CB8AC3E}">
        <p14:creationId xmlns:p14="http://schemas.microsoft.com/office/powerpoint/2010/main" val="1508581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noAutofit/>
          </a:bodyPr>
          <a:lstStyle/>
          <a:p>
            <a:r>
              <a:rPr lang="en-US" sz="4000" b="1" dirty="0" smtClean="0">
                <a:solidFill>
                  <a:srgbClr val="000099"/>
                </a:solidFill>
                <a:effectLst>
                  <a:outerShdw blurRad="38100" dist="38100" dir="2700000" algn="tl">
                    <a:srgbClr val="000000">
                      <a:alpha val="43137"/>
                    </a:srgbClr>
                  </a:outerShdw>
                </a:effectLst>
              </a:rPr>
              <a:t>Key Traits a Potential Licensing Partner Must Possess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14400" y="2713038"/>
            <a:ext cx="7239000" cy="4525962"/>
          </a:xfrm>
          <a:prstGeom prst="rect">
            <a:avLst/>
          </a:prstGeom>
        </p:spPr>
        <p:txBody>
          <a:bodyPr/>
          <a:lstStyle/>
          <a:p>
            <a:pPr marL="233363" indent="-233363">
              <a:spcBef>
                <a:spcPts val="600"/>
              </a:spcBef>
              <a:spcAft>
                <a:spcPts val="600"/>
              </a:spcAft>
              <a:buClr>
                <a:srgbClr val="000099"/>
              </a:buClr>
            </a:pPr>
            <a:r>
              <a:rPr lang="en-US" sz="2400" dirty="0" smtClean="0"/>
              <a:t>Is the corporation amenable to accepting and evaluating outside inventions? Have they previously entered into external licensing agreements with an outside entity? </a:t>
            </a:r>
          </a:p>
          <a:p>
            <a:pPr lvl="1">
              <a:spcBef>
                <a:spcPts val="600"/>
              </a:spcBef>
              <a:spcAft>
                <a:spcPts val="600"/>
              </a:spcAft>
              <a:buClr>
                <a:srgbClr val="000099"/>
              </a:buClr>
              <a:buFont typeface="Wingdings" panose="05000000000000000000" pitchFamily="2" charset="2"/>
              <a:buChar char="Ø"/>
            </a:pPr>
            <a:r>
              <a:rPr lang="en-US" sz="2000" dirty="0" smtClean="0"/>
              <a:t>If not, you are breaking new ground with the company and the internal corporate framework is not in place for a successful collaboration. </a:t>
            </a:r>
          </a:p>
          <a:p>
            <a:pPr lvl="1">
              <a:spcBef>
                <a:spcPts val="600"/>
              </a:spcBef>
              <a:spcAft>
                <a:spcPts val="600"/>
              </a:spcAft>
              <a:buClr>
                <a:srgbClr val="000099"/>
              </a:buClr>
              <a:buFont typeface="Wingdings" panose="05000000000000000000" pitchFamily="2" charset="2"/>
              <a:buChar char="Ø"/>
            </a:pPr>
            <a:r>
              <a:rPr lang="en-US" sz="2000" dirty="0" smtClean="0"/>
              <a:t>If yes, was the outcome successful? Were both parties pleased with the outcome? </a:t>
            </a:r>
          </a:p>
          <a:p>
            <a:pPr lvl="1">
              <a:spcBef>
                <a:spcPts val="600"/>
              </a:spcBef>
              <a:spcAft>
                <a:spcPts val="600"/>
              </a:spcAft>
              <a:buClr>
                <a:srgbClr val="000099"/>
              </a:buClr>
              <a:buFont typeface="Wingdings" panose="05000000000000000000" pitchFamily="2" charset="2"/>
              <a:buChar char="Ø"/>
            </a:pPr>
            <a:endParaRPr lang="en-US" sz="2000" dirty="0"/>
          </a:p>
          <a:p>
            <a:pPr lvl="1">
              <a:spcBef>
                <a:spcPts val="600"/>
              </a:spcBef>
              <a:spcAft>
                <a:spcPts val="600"/>
              </a:spcAft>
              <a:buClr>
                <a:srgbClr val="000099"/>
              </a:buClr>
              <a:buFont typeface="Wingdings" panose="05000000000000000000" pitchFamily="2" charset="2"/>
              <a:buChar char="Ø"/>
            </a:pPr>
            <a:endParaRPr lang="en-US" sz="2000" dirty="0" smtClean="0"/>
          </a:p>
          <a:p>
            <a:pPr lvl="1">
              <a:spcBef>
                <a:spcPts val="600"/>
              </a:spcBef>
              <a:spcAft>
                <a:spcPts val="600"/>
              </a:spcAft>
              <a:buClr>
                <a:srgbClr val="000099"/>
              </a:buClr>
              <a:buFont typeface="Wingdings" panose="05000000000000000000" pitchFamily="2" charset="2"/>
              <a:buChar char="Ø"/>
            </a:pPr>
            <a:endParaRPr lang="en-US" sz="2000" dirty="0" smtClean="0"/>
          </a:p>
          <a:p>
            <a:pPr marL="0" indent="0">
              <a:spcBef>
                <a:spcPts val="600"/>
              </a:spcBef>
              <a:spcAft>
                <a:spcPts val="600"/>
              </a:spcAft>
              <a:buClr>
                <a:srgbClr val="000099"/>
              </a:buClr>
              <a:buNone/>
            </a:pPr>
            <a:endParaRPr lang="en-US" sz="2000" dirty="0" smtClean="0"/>
          </a:p>
          <a:p>
            <a:pPr marL="0" indent="0">
              <a:spcBef>
                <a:spcPts val="600"/>
              </a:spcBef>
              <a:spcAft>
                <a:spcPts val="600"/>
              </a:spcAft>
              <a:buClr>
                <a:srgbClr val="000099"/>
              </a:buClr>
              <a:buNone/>
            </a:pP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Key Traits a Potential </a:t>
            </a:r>
            <a:r>
              <a:rPr lang="en-US" sz="4000" b="1" dirty="0" smtClean="0">
                <a:solidFill>
                  <a:srgbClr val="000099"/>
                </a:solidFill>
                <a:effectLst>
                  <a:outerShdw blurRad="38100" dist="38100" dir="2700000" algn="tl">
                    <a:srgbClr val="000000">
                      <a:alpha val="43137"/>
                    </a:srgbClr>
                  </a:outerShdw>
                </a:effectLst>
              </a:rPr>
              <a:t>Licensing Partner </a:t>
            </a:r>
            <a:r>
              <a:rPr lang="en-US" sz="4000" b="1" dirty="0">
                <a:solidFill>
                  <a:srgbClr val="000099"/>
                </a:solidFill>
                <a:effectLst>
                  <a:outerShdw blurRad="38100" dist="38100" dir="2700000" algn="tl">
                    <a:srgbClr val="000000">
                      <a:alpha val="43137"/>
                    </a:srgbClr>
                  </a:outerShdw>
                </a:effectLst>
              </a:rPr>
              <a:t>Must </a:t>
            </a:r>
            <a:r>
              <a:rPr lang="en-US" sz="4000" b="1" dirty="0" smtClean="0">
                <a:solidFill>
                  <a:srgbClr val="000099"/>
                </a:solidFill>
                <a:effectLst>
                  <a:outerShdw blurRad="38100" dist="38100" dir="2700000" algn="tl">
                    <a:srgbClr val="000000">
                      <a:alpha val="43137"/>
                    </a:srgbClr>
                  </a:outerShdw>
                </a:effectLst>
              </a:rPr>
              <a:t>Possess</a:t>
            </a:r>
            <a:endParaRPr lang="en-US" sz="4000" dirty="0"/>
          </a:p>
        </p:txBody>
      </p:sp>
      <p:sp>
        <p:nvSpPr>
          <p:cNvPr id="3" name="Content Placeholder 2"/>
          <p:cNvSpPr>
            <a:spLocks noGrp="1"/>
          </p:cNvSpPr>
          <p:nvPr>
            <p:ph idx="4294967295"/>
          </p:nvPr>
        </p:nvSpPr>
        <p:spPr>
          <a:xfrm>
            <a:off x="457200" y="2255837"/>
            <a:ext cx="8229600" cy="4525963"/>
          </a:xfrm>
          <a:prstGeom prst="rect">
            <a:avLst/>
          </a:prstGeom>
        </p:spPr>
        <p:txBody>
          <a:bodyPr/>
          <a:lstStyle/>
          <a:p>
            <a:pPr lvl="1">
              <a:spcBef>
                <a:spcPts val="600"/>
              </a:spcBef>
              <a:buNone/>
            </a:pPr>
            <a:endParaRPr lang="en-US" sz="2000" dirty="0" smtClean="0"/>
          </a:p>
          <a:p>
            <a:pPr marL="233363" lvl="1" indent="-233363">
              <a:spcBef>
                <a:spcPts val="600"/>
              </a:spcBef>
              <a:spcAft>
                <a:spcPts val="600"/>
              </a:spcAft>
              <a:buClr>
                <a:srgbClr val="000099"/>
              </a:buClr>
              <a:buFont typeface="Arial" pitchFamily="34" charset="0"/>
              <a:buChar char="•"/>
            </a:pPr>
            <a:r>
              <a:rPr lang="en-US" sz="2400" dirty="0" smtClean="0"/>
              <a:t>What are the corporations policies toward outside invention submissions?</a:t>
            </a:r>
          </a:p>
          <a:p>
            <a:pPr marL="690563" lvl="2" indent="-233363">
              <a:spcBef>
                <a:spcPts val="600"/>
              </a:spcBef>
              <a:spcAft>
                <a:spcPts val="600"/>
              </a:spcAft>
              <a:buClr>
                <a:srgbClr val="000099"/>
              </a:buClr>
              <a:buFont typeface="Wingdings" panose="05000000000000000000" pitchFamily="2" charset="2"/>
              <a:buChar char="Ø"/>
            </a:pPr>
            <a:r>
              <a:rPr lang="en-US" sz="2000" dirty="0"/>
              <a:t>Their total ownership of anything submitted? (Ireland example</a:t>
            </a:r>
            <a:r>
              <a:rPr lang="en-US" sz="2000" dirty="0" smtClean="0"/>
              <a:t>).</a:t>
            </a:r>
            <a:endParaRPr lang="en-US" sz="2000" dirty="0"/>
          </a:p>
          <a:p>
            <a:pPr marL="690563" lvl="2" indent="-233363">
              <a:spcBef>
                <a:spcPts val="600"/>
              </a:spcBef>
              <a:spcAft>
                <a:spcPts val="600"/>
              </a:spcAft>
              <a:buClr>
                <a:srgbClr val="000099"/>
              </a:buClr>
              <a:buFont typeface="Wingdings" panose="05000000000000000000" pitchFamily="2" charset="2"/>
              <a:buChar char="Ø"/>
            </a:pPr>
            <a:r>
              <a:rPr lang="en-US" sz="2000" dirty="0"/>
              <a:t>No claim to </a:t>
            </a:r>
            <a:r>
              <a:rPr lang="en-US" sz="2000" dirty="0" smtClean="0"/>
              <a:t>ownership by the company?</a:t>
            </a:r>
            <a:endParaRPr lang="en-US" sz="2000" dirty="0"/>
          </a:p>
          <a:p>
            <a:pPr marL="690563" lvl="2" indent="-233363">
              <a:spcBef>
                <a:spcPts val="600"/>
              </a:spcBef>
              <a:spcAft>
                <a:spcPts val="600"/>
              </a:spcAft>
              <a:buClr>
                <a:srgbClr val="000099"/>
              </a:buClr>
              <a:buFont typeface="Wingdings" panose="05000000000000000000" pitchFamily="2" charset="2"/>
              <a:buChar char="Ø"/>
            </a:pPr>
            <a:r>
              <a:rPr lang="en-US" sz="2000" dirty="0"/>
              <a:t>Will they sign your NDA agreement? Do they have their </a:t>
            </a:r>
            <a:r>
              <a:rPr lang="en-US" sz="2000" dirty="0" smtClean="0"/>
              <a:t>own NDA? </a:t>
            </a:r>
            <a:endParaRPr lang="en-US" sz="2000" dirty="0"/>
          </a:p>
          <a:p>
            <a:pPr marL="233363" lvl="1" indent="-233363">
              <a:spcBef>
                <a:spcPts val="600"/>
              </a:spcBef>
              <a:spcAft>
                <a:spcPts val="600"/>
              </a:spcAft>
              <a:buClr>
                <a:srgbClr val="000099"/>
              </a:buClr>
              <a:buFont typeface="Arial" pitchFamily="34" charset="0"/>
              <a:buChar char="•"/>
            </a:pPr>
            <a:r>
              <a:rPr lang="en-US" sz="2400" dirty="0" smtClean="0"/>
              <a:t>If no policy exists, again you are breaking new ground. You may have difficulties working with the internal corporate group – not invented here syndrome. </a:t>
            </a:r>
          </a:p>
          <a:p>
            <a:pPr lvl="1">
              <a:buFont typeface="Arial" pitchFamily="34" charset="0"/>
              <a:buChar char="•"/>
            </a:pPr>
            <a:endParaRPr lang="en-US" sz="2000" dirty="0" smtClean="0">
              <a:solidFill>
                <a:prstClr val="black"/>
              </a:solidFill>
            </a:endParaRPr>
          </a:p>
          <a:p>
            <a:pPr lvl="1">
              <a:buFont typeface="Arial" pitchFamily="34" charset="0"/>
              <a:buChar char="•"/>
            </a:pPr>
            <a:endParaRPr lang="en-US" sz="2000" dirty="0">
              <a:solidFill>
                <a:prstClr val="black"/>
              </a:solidFill>
            </a:endParaRPr>
          </a:p>
          <a:p>
            <a:pPr lvl="1">
              <a:buNone/>
            </a:pP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Key Traits a Potential Licensing Partner Must </a:t>
            </a:r>
            <a:r>
              <a:rPr lang="en-US" sz="4000" b="1" dirty="0" smtClean="0">
                <a:solidFill>
                  <a:srgbClr val="000099"/>
                </a:solidFill>
                <a:effectLst>
                  <a:outerShdw blurRad="38100" dist="38100" dir="2700000" algn="tl">
                    <a:srgbClr val="000000">
                      <a:alpha val="43137"/>
                    </a:srgbClr>
                  </a:outerShdw>
                </a:effectLst>
              </a:rPr>
              <a:t>Possess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lstStyle/>
          <a:p>
            <a:endParaRPr lang="en-US" sz="2400" dirty="0" smtClean="0"/>
          </a:p>
          <a:p>
            <a:pPr marL="233363" indent="-233363">
              <a:spcBef>
                <a:spcPts val="600"/>
              </a:spcBef>
              <a:spcAft>
                <a:spcPts val="600"/>
              </a:spcAft>
              <a:buClr>
                <a:srgbClr val="000099"/>
              </a:buClr>
            </a:pPr>
            <a:r>
              <a:rPr lang="en-US" sz="2000" dirty="0" smtClean="0"/>
              <a:t>From the corporate standpoint, in the evaluation of your idea will you be working with a team or just 1 individual? </a:t>
            </a:r>
          </a:p>
          <a:p>
            <a:pPr marL="690563" lvl="1" indent="-233363">
              <a:spcBef>
                <a:spcPts val="600"/>
              </a:spcBef>
              <a:spcAft>
                <a:spcPts val="600"/>
              </a:spcAft>
              <a:buClr>
                <a:srgbClr val="000099"/>
              </a:buClr>
              <a:buFont typeface="Wingdings" panose="05000000000000000000" pitchFamily="2" charset="2"/>
              <a:buChar char="Ø"/>
            </a:pPr>
            <a:r>
              <a:rPr lang="en-US" sz="1600" dirty="0" smtClean="0"/>
              <a:t>If 1 individual, your risk not knowing the corporate culture (only 1 person perspective) you risk that person leaving or being laid off; you risk timely communication failures. </a:t>
            </a:r>
          </a:p>
          <a:p>
            <a:pPr marL="690563" lvl="1" indent="-233363">
              <a:spcBef>
                <a:spcPts val="600"/>
              </a:spcBef>
              <a:spcAft>
                <a:spcPts val="600"/>
              </a:spcAft>
              <a:buClr>
                <a:srgbClr val="000099"/>
              </a:buClr>
              <a:buFont typeface="Wingdings" panose="05000000000000000000" pitchFamily="2" charset="2"/>
              <a:buChar char="Ø"/>
            </a:pPr>
            <a:r>
              <a:rPr lang="en-US" sz="1600" dirty="0" smtClean="0"/>
              <a:t>If a team, you may have multiple contacts (in case 1 leaves – project will continue, you have multiple perspectives – everything from marketing to engineering to process.</a:t>
            </a:r>
          </a:p>
          <a:p>
            <a:pPr marL="233363" indent="-233363">
              <a:spcBef>
                <a:spcPts val="600"/>
              </a:spcBef>
              <a:spcAft>
                <a:spcPts val="600"/>
              </a:spcAft>
              <a:buClr>
                <a:srgbClr val="000099"/>
              </a:buClr>
            </a:pPr>
            <a:r>
              <a:rPr lang="en-US" sz="2000" dirty="0" smtClean="0"/>
              <a:t>Does the corporation have a firm timetable and objective in mind? </a:t>
            </a:r>
          </a:p>
          <a:p>
            <a:pPr marL="690563" lvl="1" indent="-233363">
              <a:spcBef>
                <a:spcPts val="600"/>
              </a:spcBef>
              <a:spcAft>
                <a:spcPts val="600"/>
              </a:spcAft>
              <a:buClr>
                <a:srgbClr val="000099"/>
              </a:buClr>
              <a:buFont typeface="Wingdings" panose="05000000000000000000" pitchFamily="2" charset="2"/>
              <a:buChar char="Ø"/>
            </a:pPr>
            <a:r>
              <a:rPr lang="en-US" sz="1600" dirty="0" smtClean="0"/>
              <a:t>For when your invention evaluation will be completed and decision made? </a:t>
            </a:r>
          </a:p>
          <a:p>
            <a:pPr marL="690563" lvl="1" indent="-233363">
              <a:spcBef>
                <a:spcPts val="600"/>
              </a:spcBef>
              <a:spcAft>
                <a:spcPts val="600"/>
              </a:spcAft>
              <a:buClr>
                <a:srgbClr val="000099"/>
              </a:buClr>
              <a:buFont typeface="Wingdings" panose="05000000000000000000" pitchFamily="2" charset="2"/>
              <a:buChar char="Ø"/>
            </a:pPr>
            <a:r>
              <a:rPr lang="en-US" sz="1600" dirty="0" smtClean="0"/>
              <a:t>Do they have specific timeframes for the introduction of new products and you may have to wait for a window of opportunity? (new product introduction s revolving around specific trade shows).</a:t>
            </a:r>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Three Strategic Elements of Your Approach to a Licensing Partner</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1066800" y="2743200"/>
            <a:ext cx="7086600" cy="3276600"/>
          </a:xfrm>
          <a:prstGeom prst="rect">
            <a:avLst/>
          </a:prstGeom>
        </p:spPr>
        <p:txBody>
          <a:bodyPr/>
          <a:lstStyle/>
          <a:p>
            <a:pPr marL="233363" indent="-233363">
              <a:spcBef>
                <a:spcPts val="600"/>
              </a:spcBef>
              <a:spcAft>
                <a:spcPts val="600"/>
              </a:spcAft>
              <a:buClr>
                <a:srgbClr val="000099"/>
              </a:buClr>
            </a:pPr>
            <a:r>
              <a:rPr lang="en-US" sz="2400" dirty="0" smtClean="0"/>
              <a:t>Know What to Say</a:t>
            </a:r>
          </a:p>
          <a:p>
            <a:pPr lvl="1" indent="-342900">
              <a:spcBef>
                <a:spcPts val="600"/>
              </a:spcBef>
              <a:spcAft>
                <a:spcPts val="600"/>
              </a:spcAft>
              <a:buClr>
                <a:srgbClr val="000099"/>
              </a:buClr>
              <a:buFont typeface="Wingdings" panose="05000000000000000000" pitchFamily="2" charset="2"/>
              <a:buChar char="Ø"/>
            </a:pPr>
            <a:r>
              <a:rPr lang="en-US" sz="2000" dirty="0" smtClean="0"/>
              <a:t>Technical description of your product along with its Value Proposition. Why us, why now? (Lighter example).</a:t>
            </a:r>
          </a:p>
          <a:p>
            <a:pPr lvl="1" indent="-342900">
              <a:spcBef>
                <a:spcPts val="600"/>
              </a:spcBef>
              <a:spcAft>
                <a:spcPts val="600"/>
              </a:spcAft>
              <a:buClr>
                <a:srgbClr val="000099"/>
              </a:buClr>
              <a:buFont typeface="Wingdings" panose="05000000000000000000" pitchFamily="2" charset="2"/>
              <a:buChar char="Ø"/>
            </a:pPr>
            <a:r>
              <a:rPr lang="en-US" sz="2000" dirty="0" smtClean="0"/>
              <a:t>Product Differentiators (WOW Factor).</a:t>
            </a:r>
          </a:p>
          <a:p>
            <a:pPr lvl="1" indent="-342900">
              <a:spcBef>
                <a:spcPts val="600"/>
              </a:spcBef>
              <a:spcAft>
                <a:spcPts val="600"/>
              </a:spcAft>
              <a:buClr>
                <a:srgbClr val="000099"/>
              </a:buClr>
              <a:buFont typeface="Wingdings" panose="05000000000000000000" pitchFamily="2" charset="2"/>
              <a:buChar char="Ø"/>
            </a:pPr>
            <a:r>
              <a:rPr lang="en-US" sz="2000" dirty="0" smtClean="0"/>
              <a:t>Target Market, Market Growth – need refined numbers not generalities such as a billion dollar market. </a:t>
            </a:r>
            <a:r>
              <a:rPr lang="en-US" sz="2000" dirty="0" smtClean="0">
                <a:sym typeface="Wingdings" panose="05000000000000000000" pitchFamily="2" charset="2"/>
              </a:rPr>
              <a:t> </a:t>
            </a:r>
          </a:p>
          <a:p>
            <a:pPr lvl="1" indent="-342900">
              <a:spcBef>
                <a:spcPts val="600"/>
              </a:spcBef>
              <a:spcAft>
                <a:spcPts val="600"/>
              </a:spcAft>
              <a:buClr>
                <a:srgbClr val="000099"/>
              </a:buClr>
              <a:buFont typeface="Wingdings" panose="05000000000000000000" pitchFamily="2" charset="2"/>
              <a:buChar char="Ø"/>
            </a:pPr>
            <a:r>
              <a:rPr lang="en-US" sz="2000" dirty="0" smtClean="0"/>
              <a:t>Careful Use of Terminology – </a:t>
            </a:r>
            <a:r>
              <a:rPr lang="en-US" sz="2000" dirty="0" err="1" smtClean="0"/>
              <a:t>Transgenerational</a:t>
            </a:r>
            <a:r>
              <a:rPr lang="en-US" sz="2000" dirty="0" smtClean="0"/>
              <a:t> Design versus Universal Design.</a:t>
            </a:r>
          </a:p>
          <a:p>
            <a:pPr lvl="1" indent="-342900">
              <a:spcBef>
                <a:spcPts val="600"/>
              </a:spcBef>
              <a:spcAft>
                <a:spcPts val="600"/>
              </a:spcAft>
              <a:buClr>
                <a:srgbClr val="000099"/>
              </a:buClr>
              <a:buFont typeface="Wingdings" panose="05000000000000000000" pitchFamily="2" charset="2"/>
              <a:buChar char="Ø"/>
            </a:pPr>
            <a:endParaRPr lang="en-US" sz="2000" dirty="0" smtClean="0"/>
          </a:p>
          <a:p>
            <a:pPr lvl="1" indent="-342900">
              <a:spcBef>
                <a:spcPts val="600"/>
              </a:spcBef>
              <a:spcAft>
                <a:spcPts val="600"/>
              </a:spcAft>
              <a:buClr>
                <a:srgbClr val="000099"/>
              </a:buClr>
              <a:buFont typeface="Wingdings" panose="05000000000000000000" pitchFamily="2" charset="2"/>
              <a:buChar char="Ø"/>
            </a:pPr>
            <a:endParaRPr lang="en-US"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Three </a:t>
            </a:r>
            <a:r>
              <a:rPr lang="en-US" sz="4000" b="1" dirty="0">
                <a:solidFill>
                  <a:srgbClr val="000099"/>
                </a:solidFill>
                <a:effectLst>
                  <a:outerShdw blurRad="38100" dist="38100" dir="2700000" algn="tl">
                    <a:srgbClr val="000000">
                      <a:alpha val="43137"/>
                    </a:srgbClr>
                  </a:outerShdw>
                </a:effectLst>
              </a:rPr>
              <a:t>Strategic Elements of Your Approach to a Licensing </a:t>
            </a:r>
            <a:r>
              <a:rPr lang="en-US" sz="4000" b="1" dirty="0" smtClean="0">
                <a:solidFill>
                  <a:srgbClr val="000099"/>
                </a:solidFill>
                <a:effectLst>
                  <a:outerShdw blurRad="38100" dist="38100" dir="2700000" algn="tl">
                    <a:srgbClr val="000000">
                      <a:alpha val="43137"/>
                    </a:srgbClr>
                  </a:outerShdw>
                </a:effectLst>
              </a:rPr>
              <a:t>Partner</a:t>
            </a:r>
            <a:br>
              <a:rPr lang="en-US" sz="4000" b="1" dirty="0" smtClean="0">
                <a:solidFill>
                  <a:srgbClr val="000099"/>
                </a:solidFill>
                <a:effectLst>
                  <a:outerShdw blurRad="38100" dist="38100" dir="2700000" algn="tl">
                    <a:srgbClr val="000000">
                      <a:alpha val="43137"/>
                    </a:srgbClr>
                  </a:outerShdw>
                </a:effectLst>
              </a:rPr>
            </a:b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1066800" y="2713037"/>
            <a:ext cx="6934200" cy="3459163"/>
          </a:xfrm>
          <a:prstGeom prst="rect">
            <a:avLst/>
          </a:prstGeom>
        </p:spPr>
        <p:txBody>
          <a:bodyPr/>
          <a:lstStyle/>
          <a:p>
            <a:pPr marL="690563" lvl="1" indent="-233363">
              <a:buClr>
                <a:srgbClr val="000099"/>
              </a:buClr>
              <a:buFont typeface="Arial" panose="020B0604020202020204" pitchFamily="34" charset="0"/>
              <a:buChar char="•"/>
            </a:pPr>
            <a:r>
              <a:rPr lang="en-US" sz="2400" dirty="0" smtClean="0"/>
              <a:t>Know How to Say It</a:t>
            </a:r>
          </a:p>
          <a:p>
            <a:pPr lvl="2">
              <a:buClr>
                <a:srgbClr val="000099"/>
              </a:buClr>
              <a:buFont typeface="Wingdings" panose="05000000000000000000" pitchFamily="2" charset="2"/>
              <a:buChar char="Ø"/>
            </a:pPr>
            <a:r>
              <a:rPr lang="en-US" sz="2000" dirty="0" smtClean="0"/>
              <a:t>Be positive, be constructive, and stick to the facts – don’t over embellish.</a:t>
            </a:r>
          </a:p>
          <a:p>
            <a:pPr lvl="2">
              <a:buClr>
                <a:srgbClr val="000099"/>
              </a:buClr>
              <a:buFont typeface="Wingdings" panose="05000000000000000000" pitchFamily="2" charset="2"/>
              <a:buChar char="Ø"/>
            </a:pPr>
            <a:r>
              <a:rPr lang="en-US" sz="2000" dirty="0" smtClean="0"/>
              <a:t> Don’t criticize company’s other products or the way they do their marketing. Seek to enhance their market position. </a:t>
            </a:r>
          </a:p>
          <a:p>
            <a:pPr lvl="2">
              <a:buClr>
                <a:srgbClr val="000099"/>
              </a:buClr>
              <a:buFont typeface="Wingdings" panose="05000000000000000000" pitchFamily="2" charset="2"/>
              <a:buChar char="Ø"/>
            </a:pPr>
            <a:r>
              <a:rPr lang="en-US" sz="2000" dirty="0" smtClean="0"/>
              <a:t>Again terminology – know what terminology their  competitors are using and what terminology they are adverse to using.  </a:t>
            </a:r>
          </a:p>
          <a:p>
            <a:pPr lvl="2">
              <a:buClr>
                <a:srgbClr val="000099"/>
              </a:buClr>
              <a:buFont typeface="Wingdings" panose="05000000000000000000" pitchFamily="2" charset="2"/>
              <a:buChar char="Ø"/>
            </a:pPr>
            <a:endParaRPr lang="en-US" sz="2000" dirty="0" smtClean="0"/>
          </a:p>
          <a:p>
            <a:pPr lvl="2">
              <a:buClr>
                <a:srgbClr val="000099"/>
              </a:buClr>
              <a:buFont typeface="Wingdings" panose="05000000000000000000" pitchFamily="2" charset="2"/>
              <a:buChar char="Ø"/>
            </a:pPr>
            <a:endParaRPr lang="en-US" sz="2000" dirty="0" smtClean="0"/>
          </a:p>
          <a:p>
            <a:pPr lvl="2">
              <a:buClr>
                <a:srgbClr val="000099"/>
              </a:buClr>
              <a:buFont typeface="Wingdings" panose="05000000000000000000" pitchFamily="2" charset="2"/>
              <a:buChar char="Ø"/>
            </a:pPr>
            <a:endParaRPr lang="en-US" sz="2000" dirty="0" smtClean="0"/>
          </a:p>
          <a:p>
            <a:pPr lvl="2">
              <a:buClr>
                <a:srgbClr val="000099"/>
              </a:buClr>
            </a:pPr>
            <a:endParaRPr lang="en-US" dirty="0" smtClean="0"/>
          </a:p>
          <a:p>
            <a:pPr lvl="2"/>
            <a:endParaRPr lang="en-US"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Three Strategic Elements of Your Approach to a Licensing Partner</a:t>
            </a:r>
          </a:p>
        </p:txBody>
      </p:sp>
      <p:sp>
        <p:nvSpPr>
          <p:cNvPr id="3" name="Content Placeholder 2"/>
          <p:cNvSpPr>
            <a:spLocks noGrp="1"/>
          </p:cNvSpPr>
          <p:nvPr>
            <p:ph idx="4294967295"/>
          </p:nvPr>
        </p:nvSpPr>
        <p:spPr>
          <a:xfrm>
            <a:off x="838200" y="2713037"/>
            <a:ext cx="7620000" cy="3687763"/>
          </a:xfrm>
          <a:prstGeom prst="rect">
            <a:avLst/>
          </a:prstGeom>
        </p:spPr>
        <p:txBody>
          <a:bodyPr/>
          <a:lstStyle/>
          <a:p>
            <a:pPr marL="233363" indent="-233363">
              <a:spcAft>
                <a:spcPts val="600"/>
              </a:spcAft>
              <a:buClr>
                <a:srgbClr val="000099"/>
              </a:buClr>
            </a:pPr>
            <a:r>
              <a:rPr lang="en-US" sz="2400" dirty="0" smtClean="0"/>
              <a:t>Know When to Say It</a:t>
            </a:r>
          </a:p>
          <a:p>
            <a:pPr marL="690563" lvl="1" indent="-290513">
              <a:spcAft>
                <a:spcPts val="600"/>
              </a:spcAft>
              <a:buClr>
                <a:srgbClr val="000099"/>
              </a:buClr>
              <a:buFont typeface="Wingdings" panose="05000000000000000000" pitchFamily="2" charset="2"/>
              <a:buChar char="Ø"/>
            </a:pPr>
            <a:r>
              <a:rPr lang="en-US" sz="2000" dirty="0" smtClean="0"/>
              <a:t>Be aware of product introduction cycles in the industry. </a:t>
            </a:r>
          </a:p>
          <a:p>
            <a:pPr marL="1084263" lvl="2" indent="-284163">
              <a:spcAft>
                <a:spcPts val="600"/>
              </a:spcAft>
              <a:buClr>
                <a:srgbClr val="000099"/>
              </a:buClr>
              <a:buFont typeface="Courier New" panose="02070309020205020404" pitchFamily="49" charset="0"/>
              <a:buChar char="o"/>
            </a:pPr>
            <a:r>
              <a:rPr lang="en-US" sz="1600" dirty="0" smtClean="0"/>
              <a:t>Do they revolve around specific trade shows?</a:t>
            </a:r>
          </a:p>
          <a:p>
            <a:pPr marL="1084263" lvl="2" indent="-284163">
              <a:spcAft>
                <a:spcPts val="600"/>
              </a:spcAft>
              <a:buClr>
                <a:srgbClr val="000099"/>
              </a:buClr>
              <a:buFont typeface="Courier New" panose="02070309020205020404" pitchFamily="49" charset="0"/>
              <a:buChar char="o"/>
            </a:pPr>
            <a:r>
              <a:rPr lang="en-US" sz="1600" dirty="0" smtClean="0"/>
              <a:t>Does a company have an open call for submissions in conjunction with a conference? (</a:t>
            </a:r>
            <a:r>
              <a:rPr lang="en-US" sz="1600" dirty="0" err="1" smtClean="0"/>
              <a:t>Maddak</a:t>
            </a:r>
            <a:r>
              <a:rPr lang="en-US" sz="1600" dirty="0" smtClean="0"/>
              <a:t>) </a:t>
            </a:r>
          </a:p>
          <a:p>
            <a:pPr marL="1084263" lvl="2" indent="-284163">
              <a:spcAft>
                <a:spcPts val="600"/>
              </a:spcAft>
              <a:buClr>
                <a:srgbClr val="000099"/>
              </a:buClr>
              <a:buFont typeface="Courier New" panose="02070309020205020404" pitchFamily="49" charset="0"/>
              <a:buChar char="o"/>
            </a:pPr>
            <a:r>
              <a:rPr lang="en-US" sz="1600" dirty="0" smtClean="0"/>
              <a:t>Don’t approach a company at a typical ‘buying’ show. If you must, just ask for a name and when would be the best time to call. </a:t>
            </a:r>
          </a:p>
          <a:p>
            <a:pPr marL="1084263" lvl="2" indent="-284163">
              <a:spcAft>
                <a:spcPts val="600"/>
              </a:spcAft>
              <a:buClr>
                <a:srgbClr val="000099"/>
              </a:buClr>
              <a:buFont typeface="Courier New" panose="02070309020205020404" pitchFamily="49" charset="0"/>
              <a:buChar char="o"/>
            </a:pPr>
            <a:r>
              <a:rPr lang="en-US" sz="1600" dirty="0" smtClean="0"/>
              <a:t>Hint: On a cold call, sometimes the best </a:t>
            </a:r>
            <a:r>
              <a:rPr lang="en-US" sz="1600" b="1" i="1" dirty="0" smtClean="0"/>
              <a:t>first</a:t>
            </a:r>
            <a:r>
              <a:rPr lang="en-US" sz="1600" dirty="0" smtClean="0"/>
              <a:t> person to present an idea to is not a product, marketing or engineering  manager. It’s their Admin </a:t>
            </a:r>
            <a:r>
              <a:rPr lang="en-US" sz="1600" dirty="0" err="1" smtClean="0"/>
              <a:t>Asst</a:t>
            </a:r>
            <a:r>
              <a:rPr lang="en-US" sz="1600" dirty="0" smtClean="0"/>
              <a:t> !!!!</a:t>
            </a:r>
          </a:p>
          <a:p>
            <a:pPr lvl="2" indent="-342900">
              <a:spcAft>
                <a:spcPts val="600"/>
              </a:spcAft>
              <a:buClr>
                <a:srgbClr val="000099"/>
              </a:buClr>
              <a:buFont typeface="Wingdings" panose="05000000000000000000" pitchFamily="2" charset="2"/>
              <a:buChar char="Ø"/>
            </a:pPr>
            <a:endParaRPr lang="en-US" sz="1600" dirty="0" smtClean="0"/>
          </a:p>
          <a:p>
            <a:pPr lvl="2" indent="-342900">
              <a:spcAft>
                <a:spcPts val="600"/>
              </a:spcAft>
              <a:buClr>
                <a:srgbClr val="000099"/>
              </a:buClr>
              <a:buFont typeface="Wingdings" panose="05000000000000000000" pitchFamily="2" charset="2"/>
              <a:buChar char="Ø"/>
            </a:pPr>
            <a:endParaRPr lang="en-US" sz="16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82675"/>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NDA or Confidentiality Agreements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838200" y="2209800"/>
            <a:ext cx="7467600" cy="4525962"/>
          </a:xfrm>
          <a:prstGeom prst="rect">
            <a:avLst/>
          </a:prstGeom>
        </p:spPr>
        <p:txBody>
          <a:bodyPr>
            <a:normAutofit/>
          </a:bodyPr>
          <a:lstStyle/>
          <a:p>
            <a:pPr marL="233363" indent="-233363">
              <a:spcBef>
                <a:spcPts val="600"/>
              </a:spcBef>
              <a:spcAft>
                <a:spcPts val="600"/>
              </a:spcAft>
              <a:buClr>
                <a:srgbClr val="000099"/>
              </a:buClr>
            </a:pPr>
            <a:r>
              <a:rPr lang="en-US" sz="2000" dirty="0" smtClean="0"/>
              <a:t>What is a Confidentiality Agreement?</a:t>
            </a:r>
          </a:p>
          <a:p>
            <a:pPr lvl="1">
              <a:spcBef>
                <a:spcPts val="600"/>
              </a:spcBef>
              <a:spcAft>
                <a:spcPts val="600"/>
              </a:spcAft>
              <a:buClr>
                <a:srgbClr val="000099"/>
              </a:buClr>
              <a:buFont typeface="Wingdings" panose="05000000000000000000" pitchFamily="2" charset="2"/>
              <a:buChar char="Ø"/>
            </a:pPr>
            <a:r>
              <a:rPr lang="en-US" sz="1800" dirty="0" smtClean="0"/>
              <a:t>An NDA is basically a legal document stating that the person signing it will not disclose any information regarding the  subject matter (research/invention/technology) identified in the agreement for a specific period of time. </a:t>
            </a:r>
          </a:p>
          <a:p>
            <a:pPr marL="233363" indent="-233363">
              <a:spcBef>
                <a:spcPts val="600"/>
              </a:spcBef>
              <a:spcAft>
                <a:spcPts val="600"/>
              </a:spcAft>
              <a:buClr>
                <a:srgbClr val="000099"/>
              </a:buClr>
            </a:pPr>
            <a:r>
              <a:rPr lang="en-US" sz="2000" dirty="0" smtClean="0"/>
              <a:t>Who has to sign it? The corporation, the researcher’s parent institution (TTO) if applicable, and the researcher. Others working on the project may also have to sign if they have not signed a blanket NDA as part of their employment contract. </a:t>
            </a:r>
          </a:p>
          <a:p>
            <a:pPr marL="233363" indent="-233363">
              <a:spcBef>
                <a:spcPts val="600"/>
              </a:spcBef>
              <a:spcAft>
                <a:spcPts val="600"/>
              </a:spcAft>
              <a:buClr>
                <a:srgbClr val="000099"/>
              </a:buClr>
            </a:pPr>
            <a:r>
              <a:rPr lang="en-US" sz="2000" dirty="0" smtClean="0"/>
              <a:t>The corporation may have their own NDA, but should be open to negotiation of some of the terms.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6"/>
          <p:cNvSpPr>
            <a:spLocks noGrp="1" noChangeArrowheads="1"/>
          </p:cNvSpPr>
          <p:nvPr>
            <p:ph type="title" idx="4294967295"/>
          </p:nvPr>
        </p:nvSpPr>
        <p:spPr>
          <a:xfrm>
            <a:off x="685800" y="1066800"/>
            <a:ext cx="7772400" cy="1143000"/>
          </a:xfrm>
          <a:prstGeom prst="rect">
            <a:avLst/>
          </a:prstGeom>
          <a:noFill/>
          <a:ln/>
        </p:spPr>
        <p:txBody>
          <a:bodyPr/>
          <a:lstStyle/>
          <a:p>
            <a:r>
              <a:rPr lang="en-US" sz="4000" b="1" dirty="0">
                <a:solidFill>
                  <a:srgbClr val="000099"/>
                </a:solidFill>
                <a:effectLst>
                  <a:outerShdw blurRad="38100" dist="38100" dir="2700000" algn="tl">
                    <a:srgbClr val="C0C0C0"/>
                  </a:outerShdw>
                </a:effectLst>
              </a:rPr>
              <a:t>Acknowledgement</a:t>
            </a:r>
          </a:p>
        </p:txBody>
      </p:sp>
      <p:sp>
        <p:nvSpPr>
          <p:cNvPr id="114695" name="Rectangle 7"/>
          <p:cNvSpPr>
            <a:spLocks noGrp="1" noChangeArrowheads="1"/>
          </p:cNvSpPr>
          <p:nvPr>
            <p:ph type="body" idx="4294967295"/>
          </p:nvPr>
        </p:nvSpPr>
        <p:spPr>
          <a:xfrm>
            <a:off x="685800" y="2133600"/>
            <a:ext cx="7772400" cy="4114800"/>
          </a:xfrm>
          <a:prstGeom prst="rect">
            <a:avLst/>
          </a:prstGeom>
          <a:noFill/>
          <a:ln/>
        </p:spPr>
        <p:txBody>
          <a:bodyPr/>
          <a:lstStyle/>
          <a:p>
            <a:pPr marL="0" indent="0">
              <a:spcBef>
                <a:spcPct val="25000"/>
              </a:spcBef>
              <a:buClr>
                <a:srgbClr val="000099"/>
              </a:buClr>
              <a:buNone/>
            </a:pPr>
            <a:r>
              <a:rPr lang="en-US" sz="2800" dirty="0" smtClean="0"/>
              <a:t>The KT4TT </a:t>
            </a:r>
            <a:r>
              <a:rPr lang="en-US" sz="2800" dirty="0"/>
              <a:t>is funded by the National Institute on Disability and Rehabilitation Research of the U.S. Department of </a:t>
            </a:r>
            <a:r>
              <a:rPr lang="en-US" sz="2800" dirty="0" smtClean="0"/>
              <a:t>Education. The </a:t>
            </a:r>
            <a:r>
              <a:rPr lang="en-US" sz="2800" dirty="0"/>
              <a:t>contents of this </a:t>
            </a:r>
            <a:r>
              <a:rPr lang="en-US" sz="2800" dirty="0" smtClean="0"/>
              <a:t>presentation were </a:t>
            </a:r>
            <a:r>
              <a:rPr lang="en-US" sz="2800" dirty="0"/>
              <a:t>developed under a grant from the Department of Education, NIDRR grant number H133A130014</a:t>
            </a:r>
            <a:r>
              <a:rPr lang="en-US" sz="2800" dirty="0" smtClean="0"/>
              <a:t>. However</a:t>
            </a:r>
            <a:r>
              <a:rPr lang="en-US" sz="2800" dirty="0"/>
              <a:t>, </a:t>
            </a:r>
            <a:r>
              <a:rPr lang="en-US" sz="2800" dirty="0" smtClean="0"/>
              <a:t>these </a:t>
            </a:r>
            <a:r>
              <a:rPr lang="en-US" sz="2800" dirty="0"/>
              <a:t>contents do not necessarily represent the policy of the Department of Education, and you should not assume endorsement by the Federal Government.</a:t>
            </a:r>
          </a:p>
          <a:p>
            <a:pPr marL="0" indent="0">
              <a:spcBef>
                <a:spcPct val="25000"/>
              </a:spcBef>
              <a:buClr>
                <a:srgbClr val="000099"/>
              </a:buClr>
              <a:buFontTx/>
              <a:buNone/>
            </a:pPr>
            <a:endParaRPr lang="en-US" sz="2800" dirty="0"/>
          </a:p>
          <a:p>
            <a:pPr>
              <a:spcBef>
                <a:spcPct val="25000"/>
              </a:spcBef>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Early Steps </a:t>
            </a:r>
            <a:r>
              <a:rPr lang="en-US" sz="4000" b="1" dirty="0">
                <a:solidFill>
                  <a:srgbClr val="000099"/>
                </a:solidFill>
                <a:effectLst>
                  <a:outerShdw blurRad="38100" dist="38100" dir="2700000" algn="tl">
                    <a:srgbClr val="000000">
                      <a:alpha val="43137"/>
                    </a:srgbClr>
                  </a:outerShdw>
                </a:effectLst>
              </a:rPr>
              <a:t>to </a:t>
            </a:r>
            <a:r>
              <a:rPr lang="en-US" sz="4000" b="1" dirty="0" smtClean="0">
                <a:solidFill>
                  <a:srgbClr val="000099"/>
                </a:solidFill>
                <a:effectLst>
                  <a:outerShdw blurRad="38100" dist="38100" dir="2700000" algn="tl">
                    <a:srgbClr val="000000">
                      <a:alpha val="43137"/>
                    </a:srgbClr>
                  </a:outerShdw>
                </a:effectLst>
              </a:rPr>
              <a:t>Protect Ownership of Your Inventions</a:t>
            </a:r>
            <a:r>
              <a:rPr lang="en-US" dirty="0" smtClean="0"/>
              <a:t/>
            </a:r>
            <a:br>
              <a:rPr lang="en-US" dirty="0" smtClean="0"/>
            </a:br>
            <a:endParaRPr lang="en-US" dirty="0"/>
          </a:p>
        </p:txBody>
      </p:sp>
      <p:sp>
        <p:nvSpPr>
          <p:cNvPr id="3" name="Content Placeholder 2"/>
          <p:cNvSpPr>
            <a:spLocks noGrp="1"/>
          </p:cNvSpPr>
          <p:nvPr>
            <p:ph idx="4294967295"/>
          </p:nvPr>
        </p:nvSpPr>
        <p:spPr>
          <a:xfrm>
            <a:off x="304800" y="2103437"/>
            <a:ext cx="8534400" cy="5059363"/>
          </a:xfrm>
          <a:prstGeom prst="rect">
            <a:avLst/>
          </a:prstGeom>
        </p:spPr>
        <p:txBody>
          <a:bodyPr/>
          <a:lstStyle/>
          <a:p>
            <a:pPr lvl="2">
              <a:buFont typeface="Wingdings" pitchFamily="2" charset="2"/>
              <a:buChar char="Ø"/>
            </a:pPr>
            <a:endParaRPr lang="en-US" sz="2000" dirty="0"/>
          </a:p>
          <a:p>
            <a:pPr marL="0" lvl="0" indent="0">
              <a:spcBef>
                <a:spcPts val="600"/>
              </a:spcBef>
              <a:spcAft>
                <a:spcPts val="600"/>
              </a:spcAft>
              <a:buNone/>
              <a:defRPr/>
            </a:pPr>
            <a:r>
              <a:rPr lang="en-US" sz="2400" b="1" dirty="0" smtClean="0"/>
              <a:t>Non-disclosure </a:t>
            </a:r>
            <a:r>
              <a:rPr lang="en-US" sz="2400" b="1" dirty="0"/>
              <a:t>Agreements </a:t>
            </a:r>
            <a:endParaRPr lang="en-US" sz="2400" b="1" dirty="0" smtClean="0"/>
          </a:p>
          <a:p>
            <a:pPr marL="233363" lvl="1" indent="-233363">
              <a:spcBef>
                <a:spcPts val="1200"/>
              </a:spcBef>
              <a:buClr>
                <a:srgbClr val="000099"/>
              </a:buClr>
              <a:buFont typeface="Arial" panose="020B0604020202020204" pitchFamily="34" charset="0"/>
              <a:buChar char="•"/>
            </a:pPr>
            <a:r>
              <a:rPr lang="en-US" sz="2000" dirty="0"/>
              <a:t>Legal document that states the person signing the agreement will not disclose or use any of the information that is shared for any </a:t>
            </a:r>
            <a:r>
              <a:rPr lang="en-US" sz="2000" dirty="0" smtClean="0"/>
              <a:t>reason.</a:t>
            </a:r>
            <a:endParaRPr lang="en-US" sz="2000" dirty="0"/>
          </a:p>
          <a:p>
            <a:pPr marL="233363" lvl="1" indent="-233363">
              <a:spcBef>
                <a:spcPts val="1200"/>
              </a:spcBef>
              <a:buClr>
                <a:srgbClr val="000099"/>
              </a:buClr>
              <a:buFont typeface="Arial" panose="020B0604020202020204" pitchFamily="34" charset="0"/>
              <a:buChar char="•"/>
            </a:pPr>
            <a:r>
              <a:rPr lang="en-US" sz="2000" dirty="0"/>
              <a:t>Anyone who is not a co-inventor should sign a non-disclosure agreement before you share any information with </a:t>
            </a:r>
            <a:r>
              <a:rPr lang="en-US" sz="2000" dirty="0" smtClean="0"/>
              <a:t>them.</a:t>
            </a:r>
            <a:endParaRPr lang="en-US" sz="2000" dirty="0"/>
          </a:p>
          <a:p>
            <a:pPr marL="233363" lvl="1" indent="-233363">
              <a:spcBef>
                <a:spcPts val="600"/>
              </a:spcBef>
              <a:spcAft>
                <a:spcPts val="600"/>
              </a:spcAft>
              <a:buClr>
                <a:srgbClr val="000099"/>
              </a:buClr>
              <a:buFont typeface="Arial" panose="020B0604020202020204" pitchFamily="34" charset="0"/>
              <a:buChar char="•"/>
              <a:defRPr/>
            </a:pPr>
            <a:r>
              <a:rPr lang="en-US" sz="2000" dirty="0" smtClean="0"/>
              <a:t>If </a:t>
            </a:r>
            <a:r>
              <a:rPr lang="en-US" sz="2000" dirty="0"/>
              <a:t>you are a university-based researcher, check with your University Technology Transfer office for approved agreements for you to use.</a:t>
            </a:r>
          </a:p>
          <a:p>
            <a:pPr marL="233363" lvl="1" indent="-233363">
              <a:spcBef>
                <a:spcPts val="600"/>
              </a:spcBef>
              <a:spcAft>
                <a:spcPts val="600"/>
              </a:spcAft>
              <a:buClr>
                <a:srgbClr val="000099"/>
              </a:buClr>
              <a:buFont typeface="Arial" panose="020B0604020202020204" pitchFamily="34" charset="0"/>
              <a:buChar char="•"/>
              <a:defRPr/>
            </a:pPr>
            <a:r>
              <a:rPr lang="en-US" sz="2000" dirty="0"/>
              <a:t>If you are an independent inventor, you should contact an intellectual property attorney to have an agreement drafted for specifically for your invention and your </a:t>
            </a:r>
            <a:r>
              <a:rPr lang="en-US" sz="2000" dirty="0" smtClean="0"/>
              <a:t>situation.</a:t>
            </a:r>
            <a:endParaRPr lang="en-US" sz="2000" dirty="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Early Steps to Protect Ownership of Your Inventions </a:t>
            </a:r>
            <a:r>
              <a:rPr lang="en-US" sz="4000" b="1" dirty="0" smtClean="0">
                <a:solidFill>
                  <a:srgbClr val="000099"/>
                </a:solidFill>
                <a:effectLst>
                  <a:outerShdw blurRad="38100" dist="38100" dir="2700000" algn="tl">
                    <a:srgbClr val="000000">
                      <a:alpha val="43137"/>
                    </a:srgbClr>
                  </a:outerShdw>
                </a:effectLst>
              </a:rPr>
              <a:t> </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09600" y="2590800"/>
            <a:ext cx="7620000" cy="3733800"/>
          </a:xfrm>
          <a:prstGeom prst="rect">
            <a:avLst/>
          </a:prstGeom>
        </p:spPr>
        <p:txBody>
          <a:bodyPr/>
          <a:lstStyle/>
          <a:p>
            <a:pPr marL="690563" lvl="1" indent="-233363">
              <a:buClr>
                <a:srgbClr val="000099"/>
              </a:buClr>
              <a:buFont typeface="Arial" panose="020B0604020202020204" pitchFamily="34" charset="0"/>
              <a:buChar char="•"/>
            </a:pPr>
            <a:r>
              <a:rPr lang="en-US" sz="2400" dirty="0" smtClean="0"/>
              <a:t>Provisional Patent</a:t>
            </a:r>
          </a:p>
          <a:p>
            <a:pPr marL="1147763" lvl="2" indent="-347663">
              <a:lnSpc>
                <a:spcPct val="110000"/>
              </a:lnSpc>
              <a:spcBef>
                <a:spcPts val="1200"/>
              </a:spcBef>
              <a:buClr>
                <a:srgbClr val="000099"/>
              </a:buClr>
              <a:buFont typeface="Wingdings" panose="05000000000000000000" pitchFamily="2" charset="2"/>
              <a:buChar char="Ø"/>
            </a:pPr>
            <a:r>
              <a:rPr lang="en-US" sz="2000" dirty="0"/>
              <a:t>Relatively low-cost way of postponing the cost and effort of drafting and filing a non-provisional patent </a:t>
            </a:r>
            <a:r>
              <a:rPr lang="en-US" sz="2000" dirty="0" smtClean="0"/>
              <a:t>application. </a:t>
            </a:r>
          </a:p>
          <a:p>
            <a:pPr marL="1487488" lvl="3" indent="-231775">
              <a:lnSpc>
                <a:spcPct val="110000"/>
              </a:lnSpc>
              <a:spcBef>
                <a:spcPts val="1200"/>
              </a:spcBef>
              <a:buClr>
                <a:srgbClr val="000099"/>
              </a:buClr>
              <a:buFont typeface="Courier New" panose="02070309020205020404" pitchFamily="49" charset="0"/>
              <a:buChar char="o"/>
            </a:pPr>
            <a:r>
              <a:rPr lang="en-US" sz="1600" dirty="0"/>
              <a:t>$250 is the application fee for large organizations and it’s $125 for small entities or an individual. </a:t>
            </a:r>
          </a:p>
          <a:p>
            <a:pPr marL="1147763" lvl="2" indent="-347663">
              <a:lnSpc>
                <a:spcPct val="110000"/>
              </a:lnSpc>
              <a:spcBef>
                <a:spcPts val="1200"/>
              </a:spcBef>
              <a:buClr>
                <a:srgbClr val="000099"/>
              </a:buClr>
              <a:buFont typeface="Wingdings" panose="05000000000000000000" pitchFamily="2" charset="2"/>
              <a:buChar char="Ø"/>
            </a:pPr>
            <a:r>
              <a:rPr lang="en-US" sz="2000" dirty="0" smtClean="0"/>
              <a:t>Provides </a:t>
            </a:r>
            <a:r>
              <a:rPr lang="en-US" sz="2000" dirty="0"/>
              <a:t>the applicant one-year to determine whether they wish to proceed with the non-provisional </a:t>
            </a:r>
            <a:r>
              <a:rPr lang="en-US" sz="2000" dirty="0" smtClean="0"/>
              <a:t>application.</a:t>
            </a:r>
            <a:endParaRPr lang="en-US" sz="2000" dirty="0"/>
          </a:p>
          <a:p>
            <a:pPr marL="1147763" lvl="2" indent="-347663">
              <a:lnSpc>
                <a:spcPct val="110000"/>
              </a:lnSpc>
              <a:spcBef>
                <a:spcPts val="1200"/>
              </a:spcBef>
              <a:buClr>
                <a:srgbClr val="000099"/>
              </a:buClr>
              <a:buFont typeface="Wingdings" panose="05000000000000000000" pitchFamily="2" charset="2"/>
              <a:buChar char="Ø"/>
            </a:pPr>
            <a:r>
              <a:rPr lang="en-US" sz="2000" dirty="0"/>
              <a:t>The 20-year utility patent term also does not begin with the filing of a provisional application for </a:t>
            </a:r>
            <a:r>
              <a:rPr lang="en-US" sz="2000" dirty="0" smtClean="0"/>
              <a:t>patent.</a:t>
            </a:r>
          </a:p>
          <a:p>
            <a:pPr marL="800100" lvl="2" indent="0">
              <a:lnSpc>
                <a:spcPct val="110000"/>
              </a:lnSpc>
              <a:spcBef>
                <a:spcPts val="1200"/>
              </a:spcBef>
              <a:buNone/>
            </a:pPr>
            <a:endParaRPr lang="en-US" sz="2000" dirty="0"/>
          </a:p>
          <a:p>
            <a:pPr lvl="2">
              <a:buFont typeface="Wingdings" panose="05000000000000000000" pitchFamily="2" charset="2"/>
              <a:buChar char="Ø"/>
            </a:pPr>
            <a:endParaRPr lang="en-US" sz="1600" dirty="0" smtClean="0"/>
          </a:p>
          <a:p>
            <a:pPr lvl="1"/>
            <a:endParaRPr lang="en-US" sz="2000" dirty="0" smtClean="0"/>
          </a:p>
          <a:p>
            <a:pPr lvl="1"/>
            <a:endParaRPr 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Strategy and Game Plan </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lstStyle/>
          <a:p>
            <a:pPr marL="233363" indent="-233363">
              <a:spcBef>
                <a:spcPts val="600"/>
              </a:spcBef>
              <a:spcAft>
                <a:spcPts val="600"/>
              </a:spcAft>
              <a:buClr>
                <a:srgbClr val="000099"/>
              </a:buClr>
            </a:pPr>
            <a:r>
              <a:rPr lang="en-US" sz="2800" dirty="0"/>
              <a:t>If you are going to license your invention- you need to have a proof of concept </a:t>
            </a:r>
            <a:r>
              <a:rPr lang="en-US" sz="2800" dirty="0" smtClean="0"/>
              <a:t>prototype.</a:t>
            </a:r>
            <a:endParaRPr lang="en-US" sz="2800" dirty="0"/>
          </a:p>
          <a:p>
            <a:pPr marL="233363" indent="-233363">
              <a:spcBef>
                <a:spcPts val="600"/>
              </a:spcBef>
              <a:spcAft>
                <a:spcPts val="600"/>
              </a:spcAft>
              <a:buClr>
                <a:srgbClr val="000099"/>
              </a:buClr>
            </a:pPr>
            <a:r>
              <a:rPr lang="en-US" sz="2800" dirty="0"/>
              <a:t>Build a prototype to see if your idea is </a:t>
            </a:r>
            <a:r>
              <a:rPr lang="en-US" sz="2800" dirty="0" smtClean="0"/>
              <a:t>plausible.</a:t>
            </a:r>
            <a:endParaRPr lang="en-US" sz="2800" dirty="0"/>
          </a:p>
          <a:p>
            <a:pPr marL="233363" indent="-233363">
              <a:spcBef>
                <a:spcPts val="600"/>
              </a:spcBef>
              <a:spcAft>
                <a:spcPts val="600"/>
              </a:spcAft>
              <a:buClr>
                <a:srgbClr val="000099"/>
              </a:buClr>
            </a:pPr>
            <a:r>
              <a:rPr lang="en-US" sz="2800" dirty="0"/>
              <a:t>Look at materials and </a:t>
            </a:r>
            <a:r>
              <a:rPr lang="en-US" sz="2800" dirty="0" smtClean="0"/>
              <a:t>components. </a:t>
            </a:r>
            <a:endParaRPr lang="en-US" sz="2800" dirty="0"/>
          </a:p>
          <a:p>
            <a:pPr marL="233363" indent="-233363">
              <a:spcBef>
                <a:spcPts val="600"/>
              </a:spcBef>
              <a:spcAft>
                <a:spcPts val="600"/>
              </a:spcAft>
              <a:buClr>
                <a:srgbClr val="000099"/>
              </a:buClr>
            </a:pPr>
            <a:r>
              <a:rPr lang="en-US" sz="2800" dirty="0"/>
              <a:t>Working prototype assists tremendously in patent application (creation of drawings, describing the claims</a:t>
            </a:r>
            <a:r>
              <a:rPr lang="en-US" sz="2800" dirty="0" smtClean="0"/>
              <a:t>).  </a:t>
            </a:r>
            <a:endParaRPr lang="en-US" sz="2800" dirty="0"/>
          </a:p>
          <a:p>
            <a:endParaRPr lang="en-US" dirty="0"/>
          </a:p>
        </p:txBody>
      </p:sp>
    </p:spTree>
    <p:extLst>
      <p:ext uri="{BB962C8B-B14F-4D97-AF65-F5344CB8AC3E}">
        <p14:creationId xmlns:p14="http://schemas.microsoft.com/office/powerpoint/2010/main" val="15176982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Strategy and Game Plan </a:t>
            </a:r>
            <a:endParaRPr lang="en-US" sz="4000" dirty="0"/>
          </a:p>
        </p:txBody>
      </p:sp>
      <p:sp>
        <p:nvSpPr>
          <p:cNvPr id="3" name="Content Placeholder 2"/>
          <p:cNvSpPr>
            <a:spLocks noGrp="1"/>
          </p:cNvSpPr>
          <p:nvPr>
            <p:ph idx="4294967295"/>
          </p:nvPr>
        </p:nvSpPr>
        <p:spPr>
          <a:xfrm>
            <a:off x="533400" y="2133600"/>
            <a:ext cx="8229600" cy="4525963"/>
          </a:xfrm>
          <a:prstGeom prst="rect">
            <a:avLst/>
          </a:prstGeom>
        </p:spPr>
        <p:txBody>
          <a:bodyPr/>
          <a:lstStyle/>
          <a:p>
            <a:pPr marL="233363" indent="-233363">
              <a:spcBef>
                <a:spcPts val="600"/>
              </a:spcBef>
              <a:spcAft>
                <a:spcPts val="600"/>
              </a:spcAft>
              <a:buClr>
                <a:srgbClr val="000099"/>
              </a:buClr>
            </a:pPr>
            <a:r>
              <a:rPr lang="en-US" sz="2800" dirty="0"/>
              <a:t>You have documented your idea, verified it’s unique, and fabricated a </a:t>
            </a:r>
            <a:r>
              <a:rPr lang="en-US" sz="2800" dirty="0" smtClean="0"/>
              <a:t>prototype.</a:t>
            </a:r>
            <a:endParaRPr lang="en-US" sz="2800" dirty="0"/>
          </a:p>
          <a:p>
            <a:pPr marL="233363" indent="-233363">
              <a:spcBef>
                <a:spcPts val="600"/>
              </a:spcBef>
              <a:spcAft>
                <a:spcPts val="600"/>
              </a:spcAft>
              <a:buClr>
                <a:srgbClr val="000099"/>
              </a:buClr>
            </a:pPr>
            <a:r>
              <a:rPr lang="en-US" sz="2800" dirty="0"/>
              <a:t>Next is the market </a:t>
            </a:r>
            <a:r>
              <a:rPr lang="en-US" sz="2800" dirty="0" smtClean="0"/>
              <a:t>analysis.</a:t>
            </a:r>
            <a:endParaRPr lang="en-US" sz="2800" dirty="0"/>
          </a:p>
          <a:p>
            <a:pPr marL="798513" lvl="1" indent="-341313">
              <a:spcBef>
                <a:spcPts val="600"/>
              </a:spcBef>
              <a:spcAft>
                <a:spcPts val="600"/>
              </a:spcAft>
              <a:buClr>
                <a:srgbClr val="000099"/>
              </a:buClr>
              <a:buFont typeface="Wingdings" panose="05000000000000000000" pitchFamily="2" charset="2"/>
              <a:buChar char="Ø"/>
            </a:pPr>
            <a:r>
              <a:rPr lang="en-US" sz="2400" dirty="0"/>
              <a:t>Identification of target </a:t>
            </a:r>
            <a:r>
              <a:rPr lang="en-US" sz="2400" dirty="0" smtClean="0"/>
              <a:t>market.</a:t>
            </a:r>
            <a:endParaRPr lang="en-US" sz="2400" dirty="0"/>
          </a:p>
          <a:p>
            <a:pPr marL="798513" lvl="1" indent="-341313">
              <a:spcBef>
                <a:spcPts val="600"/>
              </a:spcBef>
              <a:spcAft>
                <a:spcPts val="600"/>
              </a:spcAft>
              <a:buClr>
                <a:srgbClr val="000099"/>
              </a:buClr>
              <a:buFont typeface="Wingdings" panose="05000000000000000000" pitchFamily="2" charset="2"/>
              <a:buChar char="Ø"/>
            </a:pPr>
            <a:r>
              <a:rPr lang="en-US" sz="2400" dirty="0"/>
              <a:t>Market </a:t>
            </a:r>
            <a:r>
              <a:rPr lang="en-US" sz="2400" dirty="0" smtClean="0"/>
              <a:t>projections.</a:t>
            </a:r>
            <a:endParaRPr lang="en-US" sz="2400" dirty="0"/>
          </a:p>
          <a:p>
            <a:pPr marL="798513" lvl="1" indent="-341313">
              <a:spcBef>
                <a:spcPts val="600"/>
              </a:spcBef>
              <a:spcAft>
                <a:spcPts val="600"/>
              </a:spcAft>
              <a:buClr>
                <a:srgbClr val="000099"/>
              </a:buClr>
              <a:buFont typeface="Wingdings" panose="05000000000000000000" pitchFamily="2" charset="2"/>
              <a:buChar char="Ø"/>
            </a:pPr>
            <a:r>
              <a:rPr lang="en-US" sz="2400" dirty="0"/>
              <a:t>Market </a:t>
            </a:r>
            <a:r>
              <a:rPr lang="en-US" sz="2400" dirty="0" smtClean="0"/>
              <a:t>growth.</a:t>
            </a:r>
            <a:endParaRPr lang="en-US" sz="2400" dirty="0"/>
          </a:p>
          <a:p>
            <a:pPr marL="798513" lvl="1" indent="-341313">
              <a:spcBef>
                <a:spcPts val="600"/>
              </a:spcBef>
              <a:spcAft>
                <a:spcPts val="600"/>
              </a:spcAft>
              <a:buClr>
                <a:srgbClr val="000099"/>
              </a:buClr>
              <a:buFont typeface="Wingdings" panose="05000000000000000000" pitchFamily="2" charset="2"/>
              <a:buChar char="Ø"/>
            </a:pPr>
            <a:r>
              <a:rPr lang="en-US" sz="2400" dirty="0"/>
              <a:t>Distribution </a:t>
            </a:r>
            <a:r>
              <a:rPr lang="en-US" sz="2400" dirty="0" smtClean="0"/>
              <a:t>channels.</a:t>
            </a:r>
            <a:endParaRPr lang="en-US" sz="2400" dirty="0"/>
          </a:p>
          <a:p>
            <a:pPr marL="798513" lvl="1" indent="-341313">
              <a:spcBef>
                <a:spcPts val="600"/>
              </a:spcBef>
              <a:spcAft>
                <a:spcPts val="600"/>
              </a:spcAft>
              <a:buClr>
                <a:srgbClr val="000099"/>
              </a:buClr>
              <a:buFont typeface="Wingdings" panose="05000000000000000000" pitchFamily="2" charset="2"/>
              <a:buChar char="Ø"/>
            </a:pPr>
            <a:r>
              <a:rPr lang="en-US" sz="2400" dirty="0"/>
              <a:t>Development of competing product </a:t>
            </a:r>
            <a:r>
              <a:rPr lang="en-US" sz="2400" dirty="0" smtClean="0"/>
              <a:t>matrix.</a:t>
            </a:r>
            <a:endParaRPr lang="en-US" sz="2400" dirty="0"/>
          </a:p>
          <a:p>
            <a:endParaRPr lang="en-US" dirty="0"/>
          </a:p>
        </p:txBody>
      </p:sp>
    </p:spTree>
    <p:extLst>
      <p:ext uri="{BB962C8B-B14F-4D97-AF65-F5344CB8AC3E}">
        <p14:creationId xmlns:p14="http://schemas.microsoft.com/office/powerpoint/2010/main" val="5196033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Strategy and Game Plan </a:t>
            </a:r>
            <a:endParaRPr lang="en-US" sz="4000" dirty="0"/>
          </a:p>
        </p:txBody>
      </p:sp>
      <p:sp>
        <p:nvSpPr>
          <p:cNvPr id="3" name="Content Placeholder 2"/>
          <p:cNvSpPr>
            <a:spLocks noGrp="1"/>
          </p:cNvSpPr>
          <p:nvPr>
            <p:ph idx="4294967295"/>
          </p:nvPr>
        </p:nvSpPr>
        <p:spPr>
          <a:xfrm>
            <a:off x="990600" y="2133600"/>
            <a:ext cx="8229600" cy="4525963"/>
          </a:xfrm>
          <a:prstGeom prst="rect">
            <a:avLst/>
          </a:prstGeom>
        </p:spPr>
        <p:txBody>
          <a:bodyPr/>
          <a:lstStyle/>
          <a:p>
            <a:pPr marL="233363" indent="-233363">
              <a:spcBef>
                <a:spcPts val="600"/>
              </a:spcBef>
              <a:spcAft>
                <a:spcPts val="600"/>
              </a:spcAft>
              <a:buClr>
                <a:srgbClr val="000099"/>
              </a:buClr>
            </a:pPr>
            <a:r>
              <a:rPr lang="en-US" sz="2800" dirty="0"/>
              <a:t>Commercialization</a:t>
            </a:r>
            <a:endParaRPr lang="en-US" dirty="0"/>
          </a:p>
          <a:p>
            <a:pPr marL="860425" lvl="1" indent="-403225">
              <a:spcBef>
                <a:spcPts val="600"/>
              </a:spcBef>
              <a:spcAft>
                <a:spcPts val="600"/>
              </a:spcAft>
              <a:buClr>
                <a:srgbClr val="000099"/>
              </a:buClr>
              <a:buFont typeface="Wingdings" panose="05000000000000000000" pitchFamily="2" charset="2"/>
              <a:buChar char="Ø"/>
            </a:pPr>
            <a:r>
              <a:rPr lang="en-US" sz="2400" dirty="0"/>
              <a:t>Decision point – what do you </a:t>
            </a:r>
            <a:r>
              <a:rPr lang="en-US" sz="2400" dirty="0" smtClean="0"/>
              <a:t>do.</a:t>
            </a:r>
            <a:endParaRPr lang="en-US" sz="2400" dirty="0"/>
          </a:p>
          <a:p>
            <a:pPr marL="860425" lvl="1" indent="-403225">
              <a:spcBef>
                <a:spcPts val="600"/>
              </a:spcBef>
              <a:spcAft>
                <a:spcPts val="600"/>
              </a:spcAft>
              <a:buClr>
                <a:srgbClr val="000099"/>
              </a:buClr>
              <a:buFont typeface="Wingdings" panose="05000000000000000000" pitchFamily="2" charset="2"/>
              <a:buChar char="Ø"/>
            </a:pPr>
            <a:r>
              <a:rPr lang="en-US" sz="2400" dirty="0"/>
              <a:t>Patent?</a:t>
            </a:r>
          </a:p>
          <a:p>
            <a:pPr marL="860425" lvl="1" indent="-403225">
              <a:spcBef>
                <a:spcPts val="600"/>
              </a:spcBef>
              <a:spcAft>
                <a:spcPts val="600"/>
              </a:spcAft>
              <a:buClr>
                <a:srgbClr val="000099"/>
              </a:buClr>
              <a:buFont typeface="Wingdings" panose="05000000000000000000" pitchFamily="2" charset="2"/>
              <a:buChar char="Ø"/>
            </a:pPr>
            <a:r>
              <a:rPr lang="en-US" sz="2400" dirty="0"/>
              <a:t>Start your own business versus </a:t>
            </a:r>
            <a:r>
              <a:rPr lang="en-US" sz="2400" dirty="0" smtClean="0"/>
              <a:t>licensing.</a:t>
            </a:r>
            <a:endParaRPr lang="en-US" sz="2400" dirty="0"/>
          </a:p>
          <a:p>
            <a:pPr marL="860425" lvl="1" indent="-403225">
              <a:spcBef>
                <a:spcPts val="600"/>
              </a:spcBef>
              <a:spcAft>
                <a:spcPts val="600"/>
              </a:spcAft>
              <a:buClr>
                <a:srgbClr val="000099"/>
              </a:buClr>
              <a:buFont typeface="Wingdings" panose="05000000000000000000" pitchFamily="2" charset="2"/>
              <a:buChar char="Ø"/>
            </a:pPr>
            <a:r>
              <a:rPr lang="en-US" sz="2400" dirty="0"/>
              <a:t>Two different </a:t>
            </a:r>
            <a:r>
              <a:rPr lang="en-US" sz="2400" dirty="0" smtClean="0"/>
              <a:t>processes.</a:t>
            </a:r>
            <a:endParaRPr lang="en-US" sz="2400" dirty="0"/>
          </a:p>
          <a:p>
            <a:pPr marL="860425" lvl="1" indent="-403225">
              <a:spcBef>
                <a:spcPts val="600"/>
              </a:spcBef>
              <a:spcAft>
                <a:spcPts val="600"/>
              </a:spcAft>
              <a:buClr>
                <a:srgbClr val="000099"/>
              </a:buClr>
              <a:buFont typeface="Wingdings" panose="05000000000000000000" pitchFamily="2" charset="2"/>
              <a:buChar char="Ø"/>
            </a:pPr>
            <a:r>
              <a:rPr lang="en-US" sz="2400" dirty="0"/>
              <a:t>Many decisions have to be made – topic for another </a:t>
            </a:r>
            <a:r>
              <a:rPr lang="en-US" sz="2400" dirty="0" smtClean="0"/>
              <a:t>presentation.</a:t>
            </a:r>
            <a:endParaRPr lang="en-US" sz="2400" dirty="0"/>
          </a:p>
          <a:p>
            <a:endParaRPr lang="en-US" dirty="0"/>
          </a:p>
        </p:txBody>
      </p:sp>
    </p:spTree>
    <p:extLst>
      <p:ext uri="{BB962C8B-B14F-4D97-AF65-F5344CB8AC3E}">
        <p14:creationId xmlns:p14="http://schemas.microsoft.com/office/powerpoint/2010/main" val="1396062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Resources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1798637"/>
            <a:ext cx="8229600" cy="4525963"/>
          </a:xfrm>
          <a:prstGeom prst="rect">
            <a:avLst/>
          </a:prstGeom>
        </p:spPr>
        <p:txBody>
          <a:bodyPr/>
          <a:lstStyle/>
          <a:p>
            <a:pPr marL="233363" indent="-233363">
              <a:buClr>
                <a:srgbClr val="000099"/>
              </a:buClr>
            </a:pPr>
            <a:r>
              <a:rPr lang="en-US" sz="2000" dirty="0" smtClean="0"/>
              <a:t>USPTO - Intellectual Property Information </a:t>
            </a:r>
            <a:r>
              <a:rPr lang="en-US" sz="2000" dirty="0" smtClean="0">
                <a:hlinkClick r:id="rId2"/>
              </a:rPr>
              <a:t>www.uspto.gov</a:t>
            </a:r>
            <a:endParaRPr lang="en-US" sz="2000" dirty="0" smtClean="0"/>
          </a:p>
          <a:p>
            <a:pPr marL="233363" indent="-233363">
              <a:buClr>
                <a:srgbClr val="000099"/>
              </a:buClr>
            </a:pPr>
            <a:r>
              <a:rPr lang="en-US" sz="2000" dirty="0" err="1" smtClean="0"/>
              <a:t>Delphion</a:t>
            </a:r>
            <a:r>
              <a:rPr lang="en-US" sz="2000" dirty="0"/>
              <a:t> </a:t>
            </a:r>
            <a:r>
              <a:rPr lang="en-US" sz="2000" dirty="0" smtClean="0"/>
              <a:t>- Intellectual property information </a:t>
            </a:r>
            <a:r>
              <a:rPr lang="en-US" sz="2000" dirty="0" smtClean="0">
                <a:hlinkClick r:id="rId3"/>
              </a:rPr>
              <a:t>www.delphion.com/</a:t>
            </a:r>
            <a:endParaRPr lang="en-US" sz="2000" dirty="0" smtClean="0"/>
          </a:p>
          <a:p>
            <a:pPr marL="233363" indent="-233363">
              <a:buClr>
                <a:srgbClr val="000099"/>
              </a:buClr>
            </a:pPr>
            <a:r>
              <a:rPr lang="en-US" sz="2000" dirty="0" err="1" smtClean="0"/>
              <a:t>Abledata</a:t>
            </a:r>
            <a:r>
              <a:rPr lang="en-US" sz="2000" dirty="0" smtClean="0"/>
              <a:t> – AT products  </a:t>
            </a:r>
            <a:r>
              <a:rPr lang="en-US" sz="2000" dirty="0" smtClean="0">
                <a:hlinkClick r:id="rId4"/>
              </a:rPr>
              <a:t>www.abledata.com</a:t>
            </a:r>
            <a:endParaRPr lang="en-US" sz="2000" dirty="0" smtClean="0"/>
          </a:p>
          <a:p>
            <a:pPr marL="233363" indent="-233363">
              <a:buClr>
                <a:srgbClr val="000099"/>
              </a:buClr>
            </a:pPr>
            <a:r>
              <a:rPr lang="en-US" sz="2000" dirty="0" smtClean="0"/>
              <a:t>KT4TT  - AT Industry Profiles. Chronological Guide for Inventors, New Product Development Literature database, new product development model </a:t>
            </a:r>
            <a:r>
              <a:rPr lang="en-US" sz="2000" dirty="0" smtClean="0">
                <a:hlinkClick r:id="rId5"/>
              </a:rPr>
              <a:t>www.kt4tt.buffalo.edu</a:t>
            </a:r>
            <a:endParaRPr lang="en-US" sz="2000" dirty="0" smtClean="0"/>
          </a:p>
          <a:p>
            <a:pPr marL="233363" indent="-233363">
              <a:buClr>
                <a:srgbClr val="000099"/>
              </a:buClr>
            </a:pPr>
            <a:r>
              <a:rPr lang="en-US" sz="2000" dirty="0" smtClean="0"/>
              <a:t>Look for local start-up information – ex. WNY </a:t>
            </a:r>
            <a:r>
              <a:rPr lang="en-US" sz="2000" dirty="0"/>
              <a:t>has a Start-up business Guide </a:t>
            </a:r>
            <a:r>
              <a:rPr lang="en-US" sz="2000" dirty="0" smtClean="0"/>
              <a:t>- everything </a:t>
            </a:r>
            <a:r>
              <a:rPr lang="en-US" sz="2000" dirty="0"/>
              <a:t>from legal structure, licensing and permits, basic steps- for start-ups (including drafting a business plan) to tax incentives etc.  </a:t>
            </a:r>
            <a:r>
              <a:rPr lang="en-US" sz="2000" dirty="0" smtClean="0"/>
              <a:t> </a:t>
            </a:r>
            <a:r>
              <a:rPr lang="en-US" sz="2000" u="sng" dirty="0">
                <a:hlinkClick r:id="rId6"/>
              </a:rPr>
              <a:t>http://www2.erie.gov/clerk/sites/www2.erie.gov.clerk/files/uploads/County%20Clerk%20Starting%20Your%20Business%20Brochure%206_2012.pdf</a:t>
            </a:r>
            <a:endParaRPr lang="en-US" sz="2000" dirty="0" smtClean="0"/>
          </a:p>
          <a:p>
            <a:pPr marL="233363" indent="-233363">
              <a:buClr>
                <a:srgbClr val="000099"/>
              </a:buClr>
            </a:pPr>
            <a:r>
              <a:rPr lang="en-US" sz="2000" dirty="0"/>
              <a:t>From an attorney/legal  perspective, Friedman &amp; </a:t>
            </a:r>
            <a:r>
              <a:rPr lang="en-US" sz="2000" dirty="0" err="1"/>
              <a:t>Razenhofer's</a:t>
            </a:r>
            <a:r>
              <a:rPr lang="en-US" sz="2000" dirty="0"/>
              <a:t> web site - provides  a nice start-up business checklist and even has a Small business Legal guide. </a:t>
            </a:r>
            <a:r>
              <a:rPr lang="en-US" sz="2000" dirty="0">
                <a:hlinkClick r:id="rId7"/>
              </a:rPr>
              <a:t>http://</a:t>
            </a:r>
            <a:r>
              <a:rPr lang="en-US" sz="2000" dirty="0" smtClean="0">
                <a:hlinkClick r:id="rId7"/>
              </a:rPr>
              <a:t>www.wny-lawyers.com/getting_started_checklist.php</a:t>
            </a:r>
            <a:endParaRPr lang="en-US" sz="20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pPr lvl="0"/>
            <a:r>
              <a:rPr lang="en-US" sz="4000" b="1" dirty="0" smtClean="0">
                <a:solidFill>
                  <a:srgbClr val="000099"/>
                </a:solidFill>
                <a:effectLst>
                  <a:outerShdw blurRad="38100" dist="38100" dir="2700000" algn="tl">
                    <a:srgbClr val="000000">
                      <a:alpha val="43137"/>
                    </a:srgbClr>
                  </a:outerShdw>
                </a:effectLst>
              </a:rPr>
              <a:t>Summary</a:t>
            </a:r>
            <a:endParaRPr lang="en-US" sz="4000" dirty="0"/>
          </a:p>
        </p:txBody>
      </p:sp>
      <p:sp>
        <p:nvSpPr>
          <p:cNvPr id="3" name="Content Placeholder 2"/>
          <p:cNvSpPr>
            <a:spLocks noGrp="1"/>
          </p:cNvSpPr>
          <p:nvPr>
            <p:ph idx="4294967295"/>
          </p:nvPr>
        </p:nvSpPr>
        <p:spPr>
          <a:xfrm>
            <a:off x="457200" y="2133600"/>
            <a:ext cx="8229600" cy="4525963"/>
          </a:xfrm>
          <a:prstGeom prst="rect">
            <a:avLst/>
          </a:prstGeom>
        </p:spPr>
        <p:txBody>
          <a:bodyPr/>
          <a:lstStyle/>
          <a:p>
            <a:pPr marL="233363" indent="-233363">
              <a:spcBef>
                <a:spcPts val="600"/>
              </a:spcBef>
              <a:spcAft>
                <a:spcPts val="600"/>
              </a:spcAft>
              <a:buClr>
                <a:srgbClr val="000099"/>
              </a:buClr>
            </a:pPr>
            <a:r>
              <a:rPr lang="en-US" sz="2800" dirty="0" smtClean="0"/>
              <a:t>Visit the </a:t>
            </a:r>
            <a:r>
              <a:rPr lang="en-US" sz="2800" u="sng" dirty="0" smtClean="0"/>
              <a:t>kt4tt.buffalo.edu</a:t>
            </a:r>
            <a:r>
              <a:rPr lang="en-US" sz="2800" dirty="0" smtClean="0"/>
              <a:t> web site for additional information, more examples and a chronological step by step guide for inventors. </a:t>
            </a:r>
          </a:p>
          <a:p>
            <a:pPr marL="233363" indent="-233363">
              <a:spcBef>
                <a:spcPts val="600"/>
              </a:spcBef>
              <a:spcAft>
                <a:spcPts val="600"/>
              </a:spcAft>
              <a:buClr>
                <a:srgbClr val="000099"/>
              </a:buClr>
            </a:pPr>
            <a:r>
              <a:rPr lang="en-US" sz="2800" dirty="0" smtClean="0"/>
              <a:t>Electronic handouts are available on the ATIA web site and there are also a few hard copy handouts available here too. </a:t>
            </a:r>
          </a:p>
          <a:p>
            <a:pPr>
              <a:buNone/>
            </a:pPr>
            <a:r>
              <a:rPr lang="en-US" sz="4800" dirty="0" smtClean="0"/>
              <a:t>      </a:t>
            </a:r>
          </a:p>
          <a:p>
            <a:pPr algn="ctr">
              <a:buNone/>
            </a:pPr>
            <a:r>
              <a:rPr lang="en-US" sz="4000" i="1" dirty="0" smtClean="0"/>
              <a:t>Thank you! </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Who or What is the KT4TT? </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
            </a:r>
            <a:br>
              <a:rPr lang="en-US" sz="4000" b="1" dirty="0" smtClean="0">
                <a:solidFill>
                  <a:srgbClr val="000099"/>
                </a:solidFill>
                <a:effectLst>
                  <a:outerShdw blurRad="38100" dist="38100" dir="2700000" algn="tl">
                    <a:srgbClr val="C0C0C0"/>
                  </a:outerShdw>
                </a:effectLst>
              </a:rPr>
            </a:br>
            <a:endParaRPr lang="en-US" sz="4000" dirty="0"/>
          </a:p>
        </p:txBody>
      </p:sp>
      <p:sp>
        <p:nvSpPr>
          <p:cNvPr id="4" name="Content Placeholder 3"/>
          <p:cNvSpPr>
            <a:spLocks noGrp="1"/>
          </p:cNvSpPr>
          <p:nvPr>
            <p:ph idx="4294967295"/>
          </p:nvPr>
        </p:nvSpPr>
        <p:spPr>
          <a:xfrm>
            <a:off x="457200" y="1981200"/>
            <a:ext cx="8229600" cy="5257800"/>
          </a:xfrm>
          <a:prstGeom prst="rect">
            <a:avLst/>
          </a:prstGeom>
        </p:spPr>
        <p:txBody>
          <a:bodyPr/>
          <a:lstStyle/>
          <a:p>
            <a:pPr marL="233363" indent="-233363">
              <a:spcBef>
                <a:spcPts val="1200"/>
              </a:spcBef>
              <a:buClr>
                <a:srgbClr val="000099"/>
              </a:buClr>
            </a:pPr>
            <a:r>
              <a:rPr lang="en-US" sz="2800" dirty="0" smtClean="0"/>
              <a:t>NIDRR grantee - from 1993-2008 the RERC on Technology Transfer; from 2008-2018 the Center on Knowledge Translation for Technology Transfer. </a:t>
            </a:r>
          </a:p>
          <a:p>
            <a:pPr marL="233363" indent="-233363">
              <a:spcBef>
                <a:spcPts val="1200"/>
              </a:spcBef>
              <a:buClr>
                <a:srgbClr val="000099"/>
              </a:buClr>
            </a:pPr>
            <a:r>
              <a:rPr lang="en-US" sz="2800" dirty="0" smtClean="0"/>
              <a:t>Commercialized and transferred both AT products and more accessible and usable mainstream consumer products.</a:t>
            </a:r>
          </a:p>
          <a:p>
            <a:pPr marL="233363" indent="-233363"/>
            <a:r>
              <a:rPr lang="en-US" sz="2800" dirty="0" smtClean="0"/>
              <a:t>Current Center is to contribute </a:t>
            </a:r>
            <a:r>
              <a:rPr lang="en-US" sz="2800" dirty="0"/>
              <a:t>to the increased rate of successful technology transfer of rehabilitation technology products developed by NIDRR-funded technology </a:t>
            </a:r>
            <a:r>
              <a:rPr lang="en-US" sz="2800" dirty="0" smtClean="0"/>
              <a:t>grantees. </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Presentation Focus</a:t>
            </a:r>
            <a:endParaRPr lang="en-US" sz="4000" dirty="0"/>
          </a:p>
        </p:txBody>
      </p:sp>
      <p:sp>
        <p:nvSpPr>
          <p:cNvPr id="3" name="Content Placeholder 2"/>
          <p:cNvSpPr>
            <a:spLocks noGrp="1"/>
          </p:cNvSpPr>
          <p:nvPr>
            <p:ph idx="4294967295"/>
          </p:nvPr>
        </p:nvSpPr>
        <p:spPr>
          <a:xfrm>
            <a:off x="457200" y="2255837"/>
            <a:ext cx="8229600" cy="4602163"/>
          </a:xfrm>
          <a:prstGeom prst="rect">
            <a:avLst/>
          </a:prstGeom>
        </p:spPr>
        <p:txBody>
          <a:bodyPr/>
          <a:lstStyle/>
          <a:p>
            <a:pPr marL="233363" indent="-233363">
              <a:spcBef>
                <a:spcPts val="1200"/>
              </a:spcBef>
              <a:spcAft>
                <a:spcPts val="1200"/>
              </a:spcAft>
              <a:buClr>
                <a:srgbClr val="000099"/>
              </a:buClr>
            </a:pPr>
            <a:r>
              <a:rPr lang="en-US" dirty="0"/>
              <a:t>Key elements every AT Inventor should know about commercializing their invention.</a:t>
            </a:r>
          </a:p>
          <a:p>
            <a:pPr marL="233363" indent="-233363">
              <a:spcBef>
                <a:spcPts val="1200"/>
              </a:spcBef>
              <a:spcAft>
                <a:spcPts val="1200"/>
              </a:spcAft>
              <a:buClr>
                <a:srgbClr val="000099"/>
              </a:buClr>
            </a:pPr>
            <a:r>
              <a:rPr lang="en-US" dirty="0" smtClean="0"/>
              <a:t>Provide a strategy and game plan an inventor can follow.</a:t>
            </a:r>
          </a:p>
          <a:p>
            <a:pPr marL="233363" indent="-233363">
              <a:spcBef>
                <a:spcPts val="1200"/>
              </a:spcBef>
              <a:spcAft>
                <a:spcPts val="1200"/>
              </a:spcAft>
              <a:buClr>
                <a:srgbClr val="000099"/>
              </a:buClr>
            </a:pPr>
            <a:r>
              <a:rPr lang="en-US" dirty="0" smtClean="0"/>
              <a:t> Identify resources that can be used by an inventor.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idx="4294967295"/>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C0C0C0"/>
                  </a:outerShdw>
                </a:effectLst>
              </a:rPr>
              <a:t>Key Learning Objectives</a:t>
            </a:r>
            <a:endParaRPr lang="en-US" sz="4000" b="1" dirty="0">
              <a:solidFill>
                <a:srgbClr val="000099"/>
              </a:solidFill>
              <a:effectLst>
                <a:outerShdw blurRad="38100" dist="38100" dir="2700000" algn="tl">
                  <a:srgbClr val="C0C0C0"/>
                </a:outerShdw>
              </a:effectLst>
            </a:endParaRPr>
          </a:p>
        </p:txBody>
      </p:sp>
      <p:sp>
        <p:nvSpPr>
          <p:cNvPr id="160771" name="Rectangle 3"/>
          <p:cNvSpPr>
            <a:spLocks noGrp="1" noChangeArrowheads="1"/>
          </p:cNvSpPr>
          <p:nvPr>
            <p:ph type="body" idx="4294967295"/>
          </p:nvPr>
        </p:nvSpPr>
        <p:spPr>
          <a:xfrm>
            <a:off x="609600" y="2133600"/>
            <a:ext cx="8001000" cy="4114800"/>
          </a:xfrm>
          <a:prstGeom prst="rect">
            <a:avLst/>
          </a:prstGeom>
        </p:spPr>
        <p:txBody>
          <a:bodyPr>
            <a:normAutofit fontScale="25000" lnSpcReduction="20000"/>
          </a:bodyPr>
          <a:lstStyle/>
          <a:p>
            <a:pPr marL="233363" lvl="1" indent="-233363">
              <a:lnSpc>
                <a:spcPct val="120000"/>
              </a:lnSpc>
              <a:spcBef>
                <a:spcPts val="600"/>
              </a:spcBef>
              <a:spcAft>
                <a:spcPts val="600"/>
              </a:spcAft>
              <a:buClr>
                <a:srgbClr val="000099"/>
              </a:buClr>
              <a:buFont typeface="Arial" panose="020B0604020202020204" pitchFamily="34" charset="0"/>
              <a:buChar char="•"/>
            </a:pPr>
            <a:r>
              <a:rPr lang="en-US" sz="9600" dirty="0" smtClean="0"/>
              <a:t>Five crucial points of Information you need to compile and present to a potential corporate licensing partner. </a:t>
            </a:r>
          </a:p>
          <a:p>
            <a:pPr marL="233363" lvl="1" indent="-233363">
              <a:lnSpc>
                <a:spcPct val="120000"/>
              </a:lnSpc>
              <a:spcBef>
                <a:spcPts val="600"/>
              </a:spcBef>
              <a:spcAft>
                <a:spcPts val="600"/>
              </a:spcAft>
              <a:buClr>
                <a:srgbClr val="000099"/>
              </a:buClr>
              <a:buFont typeface="Arial" panose="020B0604020202020204" pitchFamily="34" charset="0"/>
              <a:buChar char="•"/>
            </a:pPr>
            <a:r>
              <a:rPr lang="en-US" sz="9600" dirty="0" smtClean="0"/>
              <a:t>Three key traits a potential corporate licensing partner must possess.  </a:t>
            </a:r>
          </a:p>
          <a:p>
            <a:pPr marL="233363" lvl="1" indent="-233363">
              <a:lnSpc>
                <a:spcPct val="120000"/>
              </a:lnSpc>
              <a:spcBef>
                <a:spcPts val="600"/>
              </a:spcBef>
              <a:spcAft>
                <a:spcPts val="600"/>
              </a:spcAft>
              <a:buClr>
                <a:srgbClr val="000099"/>
              </a:buClr>
              <a:buFont typeface="Arial" panose="020B0604020202020204" pitchFamily="34" charset="0"/>
              <a:buChar char="•"/>
            </a:pPr>
            <a:r>
              <a:rPr lang="en-US" sz="9600" dirty="0" smtClean="0"/>
              <a:t>How to identify which path to market is appropriate for your invention. </a:t>
            </a:r>
          </a:p>
          <a:p>
            <a:pPr marL="233363" lvl="1" indent="-233363">
              <a:lnSpc>
                <a:spcPct val="120000"/>
              </a:lnSpc>
              <a:spcBef>
                <a:spcPts val="600"/>
              </a:spcBef>
              <a:spcAft>
                <a:spcPts val="600"/>
              </a:spcAft>
              <a:buClr>
                <a:srgbClr val="000099"/>
              </a:buClr>
              <a:buFont typeface="Arial" panose="020B0604020202020204" pitchFamily="34" charset="0"/>
              <a:buChar char="•"/>
            </a:pPr>
            <a:r>
              <a:rPr lang="en-US" sz="9600" dirty="0" smtClean="0"/>
              <a:t>Three strategic elements of your approach to a potential corporate licensing partner.</a:t>
            </a:r>
          </a:p>
          <a:p>
            <a:pPr marL="233363" lvl="1" indent="-233363">
              <a:lnSpc>
                <a:spcPct val="120000"/>
              </a:lnSpc>
              <a:spcBef>
                <a:spcPts val="600"/>
              </a:spcBef>
              <a:spcAft>
                <a:spcPts val="600"/>
              </a:spcAft>
              <a:buClr>
                <a:srgbClr val="000099"/>
              </a:buClr>
              <a:buFont typeface="Arial" panose="020B0604020202020204" pitchFamily="34" charset="0"/>
              <a:buChar char="•"/>
            </a:pPr>
            <a:r>
              <a:rPr lang="en-US" sz="9600" dirty="0" smtClean="0"/>
              <a:t>What single thing you must do to protect ownership of your invention. </a:t>
            </a:r>
          </a:p>
          <a:p>
            <a:pPr marL="457200" lvl="1" indent="0">
              <a:spcBef>
                <a:spcPts val="600"/>
              </a:spcBef>
              <a:spcAft>
                <a:spcPts val="600"/>
              </a:spcAft>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3200" b="1" dirty="0">
                <a:solidFill>
                  <a:srgbClr val="000099"/>
                </a:solidFill>
                <a:effectLst>
                  <a:outerShdw blurRad="38100" dist="38100" dir="2700000" algn="tl">
                    <a:srgbClr val="000000">
                      <a:alpha val="43137"/>
                    </a:srgbClr>
                  </a:outerShdw>
                </a:effectLst>
              </a:rPr>
              <a:t>Key Elements Every Inventor Should Know about </a:t>
            </a:r>
            <a:r>
              <a:rPr lang="en-US" sz="3200" b="1" dirty="0" smtClean="0">
                <a:solidFill>
                  <a:srgbClr val="000099"/>
                </a:solidFill>
                <a:effectLst>
                  <a:outerShdw blurRad="38100" dist="38100" dir="2700000" algn="tl">
                    <a:srgbClr val="000000">
                      <a:alpha val="43137"/>
                    </a:srgbClr>
                  </a:outerShdw>
                </a:effectLst>
              </a:rPr>
              <a:t>Commercialization                             O</a:t>
            </a:r>
            <a:r>
              <a:rPr lang="en-US" sz="3200" b="1" dirty="0" smtClean="0">
                <a:solidFill>
                  <a:srgbClr val="000099"/>
                </a:solidFill>
                <a:effectLst>
                  <a:outerShdw blurRad="38100" dist="38100" dir="2700000" algn="tl">
                    <a:srgbClr val="C0C0C0"/>
                  </a:outerShdw>
                </a:effectLst>
              </a:rPr>
              <a:t>rphan versus Mainstream AT Product</a:t>
            </a:r>
            <a:endParaRPr lang="en-US" sz="3200" dirty="0"/>
          </a:p>
        </p:txBody>
      </p:sp>
      <p:sp>
        <p:nvSpPr>
          <p:cNvPr id="3" name="Content Placeholder 2"/>
          <p:cNvSpPr>
            <a:spLocks noGrp="1"/>
          </p:cNvSpPr>
          <p:nvPr>
            <p:ph idx="4294967295"/>
          </p:nvPr>
        </p:nvSpPr>
        <p:spPr>
          <a:xfrm>
            <a:off x="457200" y="3017837"/>
            <a:ext cx="8229600" cy="4525963"/>
          </a:xfrm>
          <a:prstGeom prst="rect">
            <a:avLst/>
          </a:prstGeom>
        </p:spPr>
        <p:txBody>
          <a:bodyPr/>
          <a:lstStyle/>
          <a:p>
            <a:pPr marL="233363" indent="-233363">
              <a:buClr>
                <a:srgbClr val="000099"/>
              </a:buClr>
            </a:pPr>
            <a:r>
              <a:rPr lang="en-US" sz="2800" dirty="0" smtClean="0"/>
              <a:t>What is an Orphan Product? </a:t>
            </a:r>
          </a:p>
          <a:p>
            <a:pPr lvl="1">
              <a:buClr>
                <a:srgbClr val="000099"/>
              </a:buClr>
              <a:buFont typeface="Wingdings" panose="05000000000000000000" pitchFamily="2" charset="2"/>
              <a:buChar char="Ø"/>
            </a:pPr>
            <a:r>
              <a:rPr lang="en-US" sz="1600" dirty="0"/>
              <a:t>Orphan Product is one that has a very small market. Orphan products generally follow the same regulatory development path as any other </a:t>
            </a:r>
            <a:r>
              <a:rPr lang="en-US" sz="1600" dirty="0" smtClean="0"/>
              <a:t>product.  Ex. A cell phone app to alert a deaf or hard of hearing individual to noises in their environment (ex. Siren, horns, alarms).  </a:t>
            </a:r>
            <a:endParaRPr lang="en-US" sz="1600" dirty="0"/>
          </a:p>
          <a:p>
            <a:pPr marL="233363" indent="-233363">
              <a:buClr>
                <a:srgbClr val="000099"/>
              </a:buClr>
            </a:pPr>
            <a:r>
              <a:rPr lang="en-US" sz="2800" dirty="0" smtClean="0"/>
              <a:t>What is a Mainstream AT Product?</a:t>
            </a:r>
            <a:r>
              <a:rPr lang="en-US" dirty="0" smtClean="0"/>
              <a:t>	</a:t>
            </a:r>
          </a:p>
          <a:p>
            <a:pPr lvl="1">
              <a:buClr>
                <a:srgbClr val="000099"/>
              </a:buClr>
              <a:buFont typeface="Wingdings" panose="05000000000000000000" pitchFamily="2" charset="2"/>
              <a:buChar char="Ø"/>
            </a:pPr>
            <a:r>
              <a:rPr lang="en-US" sz="1600" dirty="0" smtClean="0"/>
              <a:t>Intended for general use rather than for use entirely or primarily by people with disabilities. </a:t>
            </a:r>
          </a:p>
          <a:p>
            <a:pPr lvl="1">
              <a:buClr>
                <a:srgbClr val="000099"/>
              </a:buClr>
              <a:buFont typeface="Wingdings" panose="05000000000000000000" pitchFamily="2" charset="2"/>
              <a:buChar char="Ø"/>
            </a:pPr>
            <a:r>
              <a:rPr lang="en-US" sz="1600" dirty="0" smtClean="0"/>
              <a:t>Larger market – can be used by general population in addition to people with functional limitations/disabilities/children/elderly – wide market appeal – will be sold through mainstream stores and web sites. Oxo good grips; jar opener; </a:t>
            </a:r>
            <a:r>
              <a:rPr lang="en-US" sz="1600" dirty="0" err="1" smtClean="0"/>
              <a:t>tv</a:t>
            </a:r>
            <a:r>
              <a:rPr lang="en-US" sz="1600" dirty="0" smtClean="0"/>
              <a:t> remote; glasses…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82675"/>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Orphan </a:t>
            </a:r>
            <a:r>
              <a:rPr lang="en-US" sz="4000" b="1" dirty="0">
                <a:solidFill>
                  <a:srgbClr val="000099"/>
                </a:solidFill>
                <a:effectLst>
                  <a:outerShdw blurRad="38100" dist="38100" dir="2700000" algn="tl">
                    <a:srgbClr val="C0C0C0"/>
                  </a:outerShdw>
                </a:effectLst>
              </a:rPr>
              <a:t>versus Mainstream </a:t>
            </a:r>
            <a:r>
              <a:rPr lang="en-US" sz="4000" b="1" dirty="0" smtClean="0">
                <a:solidFill>
                  <a:srgbClr val="000099"/>
                </a:solidFill>
                <a:effectLst>
                  <a:outerShdw blurRad="38100" dist="38100" dir="2700000" algn="tl">
                    <a:srgbClr val="C0C0C0"/>
                  </a:outerShdw>
                </a:effectLst>
              </a:rPr>
              <a:t>AT</a:t>
            </a:r>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4294967295"/>
          </p:nvPr>
        </p:nvSpPr>
        <p:spPr>
          <a:xfrm>
            <a:off x="533400" y="2209800"/>
            <a:ext cx="8077200" cy="4906963"/>
          </a:xfrm>
          <a:prstGeom prst="rect">
            <a:avLst/>
          </a:prstGeom>
        </p:spPr>
        <p:txBody>
          <a:bodyPr/>
          <a:lstStyle/>
          <a:p>
            <a:pPr marL="233363" lvl="1" indent="-233363">
              <a:spcBef>
                <a:spcPts val="1200"/>
              </a:spcBef>
              <a:spcAft>
                <a:spcPts val="600"/>
              </a:spcAft>
              <a:buClr>
                <a:srgbClr val="000099"/>
              </a:buClr>
              <a:buFont typeface="Arial" pitchFamily="34" charset="0"/>
              <a:buChar char="•"/>
            </a:pPr>
            <a:r>
              <a:rPr lang="en-US" sz="2000" dirty="0" smtClean="0"/>
              <a:t>Significant sales volume difference between Orphan and Mainstream.</a:t>
            </a:r>
          </a:p>
          <a:p>
            <a:pPr marL="233363" lvl="1" indent="-233363">
              <a:spcBef>
                <a:spcPts val="1200"/>
              </a:spcBef>
              <a:spcAft>
                <a:spcPts val="600"/>
              </a:spcAft>
              <a:buClr>
                <a:srgbClr val="000099"/>
              </a:buClr>
              <a:buFont typeface="Arial" pitchFamily="34" charset="0"/>
              <a:buChar char="•"/>
            </a:pPr>
            <a:r>
              <a:rPr lang="en-US" sz="2000" dirty="0" smtClean="0"/>
              <a:t>Orphan – due to low sales volume – is IP protection warranted? Cost of IP protection versus the expected sales return. Must know what your potential market will be – Line Butler example. R&amp;D costs? AT mark-up on products at least 4:1 to stay in business. Product costs $50 to produce – should sell for $199!</a:t>
            </a:r>
          </a:p>
          <a:p>
            <a:pPr marL="233363" lvl="1" indent="-233363">
              <a:spcBef>
                <a:spcPts val="1200"/>
              </a:spcBef>
              <a:spcAft>
                <a:spcPts val="600"/>
              </a:spcAft>
              <a:buClr>
                <a:srgbClr val="000099"/>
              </a:buClr>
              <a:buFont typeface="Arial" pitchFamily="34" charset="0"/>
              <a:buChar char="•"/>
            </a:pPr>
            <a:r>
              <a:rPr lang="en-US" sz="2000" dirty="0" smtClean="0"/>
              <a:t>Mainstream AT </a:t>
            </a:r>
            <a:r>
              <a:rPr lang="en-US" sz="2000" dirty="0"/>
              <a:t>- </a:t>
            </a:r>
            <a:r>
              <a:rPr lang="en-US" sz="2000" dirty="0" err="1"/>
              <a:t>Coinulator</a:t>
            </a:r>
            <a:r>
              <a:rPr lang="en-US" sz="2000" dirty="0"/>
              <a:t> example – </a:t>
            </a:r>
            <a:r>
              <a:rPr lang="en-US" sz="2000" dirty="0" smtClean="0"/>
              <a:t>patented. Larger market – not just developmentally disabled  but also all children learning to count money. Caveat </a:t>
            </a:r>
            <a:r>
              <a:rPr lang="en-US" sz="2000" dirty="0"/>
              <a:t>here on ancillary products. Little </a:t>
            </a:r>
            <a:r>
              <a:rPr lang="en-US" sz="2000" dirty="0" smtClean="0"/>
              <a:t>Fingers keyboard – not just for people who have a hand functional limitation – can’t spread fingers- but also for children learning to touch type at an early age. Tupperware Children’s Healthy Eating System (children, elderly, general).</a:t>
            </a:r>
            <a:endParaRPr 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Orphan </a:t>
            </a:r>
            <a:r>
              <a:rPr lang="en-US" sz="4000" b="1" dirty="0">
                <a:solidFill>
                  <a:srgbClr val="000099"/>
                </a:solidFill>
                <a:effectLst>
                  <a:outerShdw blurRad="38100" dist="38100" dir="2700000" algn="tl">
                    <a:srgbClr val="C0C0C0"/>
                  </a:outerShdw>
                </a:effectLst>
              </a:rPr>
              <a:t>versus Mainstream AT </a:t>
            </a:r>
            <a:endParaRPr lang="en-US" sz="4000" dirty="0"/>
          </a:p>
        </p:txBody>
      </p:sp>
      <p:sp>
        <p:nvSpPr>
          <p:cNvPr id="4" name="Content Placeholder 3"/>
          <p:cNvSpPr>
            <a:spLocks noGrp="1"/>
          </p:cNvSpPr>
          <p:nvPr>
            <p:ph idx="4294967295"/>
          </p:nvPr>
        </p:nvSpPr>
        <p:spPr>
          <a:xfrm>
            <a:off x="457200" y="2179637"/>
            <a:ext cx="8229600" cy="4525963"/>
          </a:xfrm>
          <a:prstGeom prst="rect">
            <a:avLst/>
          </a:prstGeom>
        </p:spPr>
        <p:txBody>
          <a:bodyPr/>
          <a:lstStyle/>
          <a:p>
            <a:pPr marL="233363" indent="-233363">
              <a:spcBef>
                <a:spcPts val="1200"/>
              </a:spcBef>
              <a:spcAft>
                <a:spcPts val="600"/>
              </a:spcAft>
              <a:buClr>
                <a:srgbClr val="000099"/>
              </a:buClr>
            </a:pPr>
            <a:r>
              <a:rPr lang="en-US" sz="2400" dirty="0" smtClean="0"/>
              <a:t>Orphan – low sales volume – difficulty in getting the product known by both clinicians and consumers. No advertising  budget. Should partner with a distribution company that will take it to trade shows, place it on their website, have it in their catalogs etc. Very difficult to have a one product company. Even for an AT product with a moderate sales potential – distribution partner may be the way to go. </a:t>
            </a:r>
          </a:p>
          <a:p>
            <a:pPr marL="233363" indent="-233363">
              <a:spcBef>
                <a:spcPts val="1200"/>
              </a:spcBef>
              <a:spcAft>
                <a:spcPts val="600"/>
              </a:spcAft>
              <a:buClr>
                <a:srgbClr val="000099"/>
              </a:buClr>
            </a:pPr>
            <a:r>
              <a:rPr lang="en-US" sz="2400" dirty="0" smtClean="0"/>
              <a:t>Mainstream – large sales volume. Large advertising budget. Distribution channels already in place. Product that is universally or </a:t>
            </a:r>
            <a:r>
              <a:rPr lang="en-US" sz="2400" dirty="0" err="1" smtClean="0"/>
              <a:t>transgenerationally</a:t>
            </a:r>
            <a:r>
              <a:rPr lang="en-US" sz="2400" dirty="0" smtClean="0"/>
              <a:t> designed.</a:t>
            </a:r>
          </a:p>
          <a:p>
            <a:pPr marL="0" indent="0">
              <a:buNone/>
            </a:pPr>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Paths to Market</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133600"/>
            <a:ext cx="8229600" cy="4525963"/>
          </a:xfrm>
          <a:prstGeom prst="rect">
            <a:avLst/>
          </a:prstGeom>
        </p:spPr>
        <p:txBody>
          <a:bodyPr/>
          <a:lstStyle/>
          <a:p>
            <a:pPr marL="233363" indent="-233363">
              <a:spcBef>
                <a:spcPts val="1200"/>
              </a:spcBef>
              <a:buClr>
                <a:srgbClr val="000099"/>
              </a:buClr>
            </a:pPr>
            <a:r>
              <a:rPr lang="en-US" sz="2800" dirty="0" smtClean="0"/>
              <a:t>Three Different Paths to Market. </a:t>
            </a:r>
          </a:p>
          <a:p>
            <a:pPr lvl="1">
              <a:spcBef>
                <a:spcPts val="1200"/>
              </a:spcBef>
              <a:buClr>
                <a:srgbClr val="000099"/>
              </a:buClr>
              <a:buFont typeface="Wingdings" panose="05000000000000000000" pitchFamily="2" charset="2"/>
              <a:buChar char="Ø"/>
            </a:pPr>
            <a:r>
              <a:rPr lang="en-US" sz="2000" b="1" dirty="0" smtClean="0"/>
              <a:t>E commerce </a:t>
            </a:r>
            <a:r>
              <a:rPr lang="en-US" sz="2000" dirty="0" smtClean="0"/>
              <a:t>(small scale limited production run) - offers an opportunity to create a demand for a product and to generate preliminary sales; Assurance that a market exists; testing the waters at low cost. </a:t>
            </a:r>
          </a:p>
          <a:p>
            <a:pPr lvl="1">
              <a:spcBef>
                <a:spcPts val="1200"/>
              </a:spcBef>
              <a:buClr>
                <a:srgbClr val="000099"/>
              </a:buClr>
              <a:buFont typeface="Wingdings" panose="05000000000000000000" pitchFamily="2" charset="2"/>
              <a:buChar char="Ø"/>
            </a:pPr>
            <a:r>
              <a:rPr lang="en-US" sz="2000" b="1" dirty="0" smtClean="0"/>
              <a:t>Standard licensing </a:t>
            </a:r>
            <a:r>
              <a:rPr lang="en-US" sz="2000" dirty="0" smtClean="0"/>
              <a:t>– Conventional path – present device to companies in the device’s target industry sector. </a:t>
            </a:r>
          </a:p>
          <a:p>
            <a:pPr lvl="1">
              <a:spcBef>
                <a:spcPts val="1200"/>
              </a:spcBef>
              <a:buClr>
                <a:srgbClr val="000099"/>
              </a:buClr>
              <a:buFont typeface="Wingdings" panose="05000000000000000000" pitchFamily="2" charset="2"/>
              <a:buChar char="Ø"/>
            </a:pPr>
            <a:r>
              <a:rPr lang="en-US" sz="2000" b="1" dirty="0" smtClean="0"/>
              <a:t>Market Cultivation </a:t>
            </a:r>
            <a:r>
              <a:rPr lang="en-US" sz="2000" dirty="0" smtClean="0"/>
              <a:t>– Nurturing the vision of a new product or service that exceeds the currently expected product characteristics. Market cultivation results in the collaboration between the inventor, a potential customer (not necessarily the end user) and one or more manufacturers. Global Public Inclusive Infrastructure (GPII) example.</a:t>
            </a:r>
            <a:endParaRPr lang="en-US" sz="2000" b="1" dirty="0" smtClean="0"/>
          </a:p>
          <a:p>
            <a:pPr lvl="1"/>
            <a:endParaRPr lang="en-US" dirty="0"/>
          </a:p>
        </p:txBody>
      </p:sp>
    </p:spTree>
    <p:extLst>
      <p:ext uri="{BB962C8B-B14F-4D97-AF65-F5344CB8AC3E}">
        <p14:creationId xmlns:p14="http://schemas.microsoft.com/office/powerpoint/2010/main" val="1035156194"/>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7091</TotalTime>
  <Words>2208</Words>
  <Application>Microsoft Office PowerPoint</Application>
  <PresentationFormat>On-screen Show (4:3)</PresentationFormat>
  <Paragraphs>172</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Courier New</vt:lpstr>
      <vt:lpstr>Times New Roman</vt:lpstr>
      <vt:lpstr>Wingdings</vt:lpstr>
      <vt:lpstr>Custom Design</vt:lpstr>
      <vt:lpstr>What Every AT Inventor Should Know about Commercializing their Invention</vt:lpstr>
      <vt:lpstr>Acknowledgement</vt:lpstr>
      <vt:lpstr>Who or What is the KT4TT?   </vt:lpstr>
      <vt:lpstr>Presentation Focus</vt:lpstr>
      <vt:lpstr>Key Learning Objectives</vt:lpstr>
      <vt:lpstr>Key Elements Every Inventor Should Know about Commercialization                             Orphan versus Mainstream AT Product</vt:lpstr>
      <vt:lpstr>Orphan versus Mainstream AT  </vt:lpstr>
      <vt:lpstr>Orphan versus Mainstream AT </vt:lpstr>
      <vt:lpstr>Paths to Market</vt:lpstr>
      <vt:lpstr>Five Crucial Points of Information An Inventor Needs to Compile</vt:lpstr>
      <vt:lpstr>Key Elements Every Inventor Should Know about Commercialization</vt:lpstr>
      <vt:lpstr>Patent Misconceptions! </vt:lpstr>
      <vt:lpstr>Key Traits a Potential Licensing Partner Must Possess</vt:lpstr>
      <vt:lpstr>Key Traits a Potential Licensing Partner Must Possess</vt:lpstr>
      <vt:lpstr>Key Traits a Potential Licensing Partner Must Possess</vt:lpstr>
      <vt:lpstr>Three Strategic Elements of Your Approach to a Licensing Partner</vt:lpstr>
      <vt:lpstr>Three Strategic Elements of Your Approach to a Licensing Partner </vt:lpstr>
      <vt:lpstr>Three Strategic Elements of Your Approach to a Licensing Partner</vt:lpstr>
      <vt:lpstr>NDA or Confidentiality Agreements</vt:lpstr>
      <vt:lpstr>Early Steps to Protect Ownership of Your Inventions </vt:lpstr>
      <vt:lpstr>Early Steps to Protect Ownership of Your Inventions  </vt:lpstr>
      <vt:lpstr>Strategy and Game Plan </vt:lpstr>
      <vt:lpstr>Strategy and Game Plan </vt:lpstr>
      <vt:lpstr>Strategy and Game Plan </vt:lpstr>
      <vt:lpstr>Resources</vt:lpstr>
      <vt:lpstr>Summary</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phhp.leahy</dc:creator>
  <cp:lastModifiedBy>lyarnes</cp:lastModifiedBy>
  <cp:revision>476</cp:revision>
  <cp:lastPrinted>2014-01-22T16:38:49Z</cp:lastPrinted>
  <dcterms:created xsi:type="dcterms:W3CDTF">2008-11-09T14:52:48Z</dcterms:created>
  <dcterms:modified xsi:type="dcterms:W3CDTF">2018-04-25T15:01:41Z</dcterms:modified>
</cp:coreProperties>
</file>