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30"/>
  </p:notesMasterIdLst>
  <p:sldIdLst>
    <p:sldId id="313" r:id="rId2"/>
    <p:sldId id="285" r:id="rId3"/>
    <p:sldId id="314" r:id="rId4"/>
    <p:sldId id="290" r:id="rId5"/>
    <p:sldId id="291" r:id="rId6"/>
    <p:sldId id="287" r:id="rId7"/>
    <p:sldId id="298" r:id="rId8"/>
    <p:sldId id="297" r:id="rId9"/>
    <p:sldId id="310" r:id="rId10"/>
    <p:sldId id="311" r:id="rId11"/>
    <p:sldId id="257" r:id="rId12"/>
    <p:sldId id="258" r:id="rId13"/>
    <p:sldId id="300" r:id="rId14"/>
    <p:sldId id="301" r:id="rId15"/>
    <p:sldId id="299" r:id="rId16"/>
    <p:sldId id="302" r:id="rId17"/>
    <p:sldId id="303" r:id="rId18"/>
    <p:sldId id="304" r:id="rId19"/>
    <p:sldId id="305" r:id="rId20"/>
    <p:sldId id="306" r:id="rId21"/>
    <p:sldId id="259" r:id="rId22"/>
    <p:sldId id="260" r:id="rId23"/>
    <p:sldId id="261" r:id="rId24"/>
    <p:sldId id="262" r:id="rId25"/>
    <p:sldId id="264" r:id="rId26"/>
    <p:sldId id="265" r:id="rId27"/>
    <p:sldId id="296" r:id="rId28"/>
    <p:sldId id="315" r:id="rId29"/>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autoAdjust="0"/>
    <p:restoredTop sz="84943" autoAdjust="0"/>
  </p:normalViewPr>
  <p:slideViewPr>
    <p:cSldViewPr>
      <p:cViewPr varScale="1">
        <p:scale>
          <a:sx n="109" d="100"/>
          <a:sy n="109" d="100"/>
        </p:scale>
        <p:origin x="102" y="1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34" tIns="46268" rIns="92534" bIns="46268" rtlCol="0"/>
          <a:lstStyle>
            <a:lvl1pPr algn="l">
              <a:defRPr sz="1200"/>
            </a:lvl1pPr>
          </a:lstStyle>
          <a:p>
            <a:endParaRPr lang="en-US" dirty="0"/>
          </a:p>
        </p:txBody>
      </p:sp>
      <p:sp>
        <p:nvSpPr>
          <p:cNvPr id="3" name="Date Placeholder 2"/>
          <p:cNvSpPr>
            <a:spLocks noGrp="1"/>
          </p:cNvSpPr>
          <p:nvPr>
            <p:ph type="dt" idx="1"/>
          </p:nvPr>
        </p:nvSpPr>
        <p:spPr>
          <a:xfrm>
            <a:off x="3939466" y="0"/>
            <a:ext cx="3013763" cy="462042"/>
          </a:xfrm>
          <a:prstGeom prst="rect">
            <a:avLst/>
          </a:prstGeom>
        </p:spPr>
        <p:txBody>
          <a:bodyPr vert="horz" lIns="92534" tIns="46268" rIns="92534" bIns="46268" rtlCol="0"/>
          <a:lstStyle>
            <a:lvl1pPr algn="r">
              <a:defRPr sz="1200"/>
            </a:lvl1pPr>
          </a:lstStyle>
          <a:p>
            <a:fld id="{4FF9917A-102C-497B-9305-FBB8B0B85F07}" type="datetimeFigureOut">
              <a:rPr lang="en-US" smtClean="0"/>
              <a:pPr/>
              <a:t>4/20/2018</a:t>
            </a:fld>
            <a:endParaRPr lang="en-US" dirty="0"/>
          </a:p>
        </p:txBody>
      </p:sp>
      <p:sp>
        <p:nvSpPr>
          <p:cNvPr id="4" name="Slide Image Placeholder 3"/>
          <p:cNvSpPr>
            <a:spLocks noGrp="1" noRot="1" noChangeAspect="1"/>
          </p:cNvSpPr>
          <p:nvPr>
            <p:ph type="sldImg" idx="2"/>
          </p:nvPr>
        </p:nvSpPr>
        <p:spPr>
          <a:xfrm>
            <a:off x="1168400" y="692150"/>
            <a:ext cx="4618038" cy="3465513"/>
          </a:xfrm>
          <a:prstGeom prst="rect">
            <a:avLst/>
          </a:prstGeom>
          <a:noFill/>
          <a:ln w="12700">
            <a:solidFill>
              <a:prstClr val="black"/>
            </a:solidFill>
          </a:ln>
        </p:spPr>
        <p:txBody>
          <a:bodyPr vert="horz" lIns="92534" tIns="46268" rIns="92534" bIns="46268" rtlCol="0" anchor="ctr"/>
          <a:lstStyle/>
          <a:p>
            <a:endParaRPr lang="en-US" dirty="0"/>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34" tIns="46268" rIns="92534" bIns="4626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7193"/>
            <a:ext cx="3013763" cy="462042"/>
          </a:xfrm>
          <a:prstGeom prst="rect">
            <a:avLst/>
          </a:prstGeom>
        </p:spPr>
        <p:txBody>
          <a:bodyPr vert="horz" lIns="92534" tIns="46268" rIns="92534" bIns="462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3"/>
            <a:ext cx="3013763" cy="462042"/>
          </a:xfrm>
          <a:prstGeom prst="rect">
            <a:avLst/>
          </a:prstGeom>
        </p:spPr>
        <p:txBody>
          <a:bodyPr vert="horz" lIns="92534" tIns="46268" rIns="92534" bIns="46268" rtlCol="0" anchor="b"/>
          <a:lstStyle>
            <a:lvl1pPr algn="r">
              <a:defRPr sz="1200"/>
            </a:lvl1pPr>
          </a:lstStyle>
          <a:p>
            <a:fld id="{CA3E684B-A3DE-4BD4-A58A-36B96915528B}" type="slidenum">
              <a:rPr lang="en-US" smtClean="0"/>
              <a:pPr/>
              <a:t>‹#›</a:t>
            </a:fld>
            <a:endParaRPr lang="en-US" dirty="0"/>
          </a:p>
        </p:txBody>
      </p:sp>
    </p:spTree>
    <p:extLst>
      <p:ext uri="{BB962C8B-B14F-4D97-AF65-F5344CB8AC3E}">
        <p14:creationId xmlns:p14="http://schemas.microsoft.com/office/powerpoint/2010/main" val="1469503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F0A623-4745-4CD1-BF31-EBBEAFD06479}"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4577862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Need to make</a:t>
            </a:r>
            <a:r>
              <a:rPr lang="en-US" baseline="0" dirty="0" smtClean="0"/>
              <a:t> this flow – or look like it is a flow chart of sorts… </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21</a:t>
            </a:fld>
            <a:endParaRPr lang="en-US" dirty="0"/>
          </a:p>
        </p:txBody>
      </p:sp>
    </p:spTree>
    <p:extLst>
      <p:ext uri="{BB962C8B-B14F-4D97-AF65-F5344CB8AC3E}">
        <p14:creationId xmlns:p14="http://schemas.microsoft.com/office/powerpoint/2010/main" val="3320492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Lots of info</a:t>
            </a:r>
            <a:r>
              <a:rPr lang="en-US" baseline="0" dirty="0" smtClean="0"/>
              <a:t> – try to shorten.  Don’t forget to add footnote below to the formatting:</a:t>
            </a:r>
            <a:endParaRPr lang="en-US" dirty="0" smtClean="0"/>
          </a:p>
          <a:p>
            <a:r>
              <a:rPr lang="en-US" dirty="0" smtClean="0"/>
              <a:t>Merges, Robert Patrick,</a:t>
            </a:r>
            <a:r>
              <a:rPr lang="en-US" baseline="0" dirty="0" smtClean="0"/>
              <a:t> et al.  </a:t>
            </a:r>
            <a:r>
              <a:rPr lang="en-US" i="1" baseline="0" dirty="0" smtClean="0"/>
              <a:t>Patent Law and Policy: Cases and Materials.</a:t>
            </a:r>
            <a:r>
              <a:rPr lang="en-US" baseline="0" dirty="0" smtClean="0"/>
              <a:t>  Newark: LexisNexis, 2002 (p. 644)</a:t>
            </a:r>
            <a:endParaRPr lang="en-US" dirty="0"/>
          </a:p>
        </p:txBody>
      </p:sp>
      <p:sp>
        <p:nvSpPr>
          <p:cNvPr id="4" name="Slide Number Placeholder 3"/>
          <p:cNvSpPr>
            <a:spLocks noGrp="1"/>
          </p:cNvSpPr>
          <p:nvPr>
            <p:ph type="sldNum" sz="quarter" idx="10"/>
          </p:nvPr>
        </p:nvSpPr>
        <p:spPr/>
        <p:txBody>
          <a:bodyPr/>
          <a:lstStyle/>
          <a:p>
            <a:fld id="{CA3E684B-A3DE-4BD4-A58A-36B96915528B}" type="slidenum">
              <a:rPr lang="en-US" smtClean="0"/>
              <a:pPr/>
              <a:t>22</a:t>
            </a:fld>
            <a:endParaRPr lang="en-US" dirty="0"/>
          </a:p>
        </p:txBody>
      </p:sp>
    </p:spTree>
    <p:extLst>
      <p:ext uri="{BB962C8B-B14F-4D97-AF65-F5344CB8AC3E}">
        <p14:creationId xmlns:p14="http://schemas.microsoft.com/office/powerpoint/2010/main" val="1724943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tile slide">
    <p:spTree>
      <p:nvGrpSpPr>
        <p:cNvPr id="1" name=""/>
        <p:cNvGrpSpPr/>
        <p:nvPr/>
      </p:nvGrpSpPr>
      <p:grpSpPr>
        <a:xfrm>
          <a:off x="0" y="0"/>
          <a:ext cx="0" cy="0"/>
          <a:chOff x="0" y="0"/>
          <a:chExt cx="0" cy="0"/>
        </a:xfrm>
      </p:grpSpPr>
      <p:pic>
        <p:nvPicPr>
          <p:cNvPr id="6" name="Picture 5" descr="title page.jpg"/>
          <p:cNvPicPr>
            <a:picLocks noChangeAspect="1"/>
          </p:cNvPicPr>
          <p:nvPr userDrawn="1"/>
        </p:nvPicPr>
        <p:blipFill>
          <a:blip r:embed="rId2" cstate="print"/>
          <a:stretch>
            <a:fillRect/>
          </a:stretch>
        </p:blipFill>
        <p:spPr>
          <a:xfrm>
            <a:off x="134470" y="0"/>
            <a:ext cx="8875059" cy="6858000"/>
          </a:xfrm>
          <a:prstGeom prst="rect">
            <a:avLst/>
          </a:prstGeom>
        </p:spPr>
      </p:pic>
      <p:sp>
        <p:nvSpPr>
          <p:cNvPr id="2" name="Title 1"/>
          <p:cNvSpPr>
            <a:spLocks noGrp="1"/>
          </p:cNvSpPr>
          <p:nvPr>
            <p:ph type="title"/>
          </p:nvPr>
        </p:nvSpPr>
        <p:spPr>
          <a:xfrm>
            <a:off x="628650" y="1036637"/>
            <a:ext cx="7886700" cy="1325563"/>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ackground">
    <p:spTree>
      <p:nvGrpSpPr>
        <p:cNvPr id="1" name=""/>
        <p:cNvGrpSpPr/>
        <p:nvPr/>
      </p:nvGrpSpPr>
      <p:grpSpPr>
        <a:xfrm>
          <a:off x="0" y="0"/>
          <a:ext cx="0" cy="0"/>
          <a:chOff x="0" y="0"/>
          <a:chExt cx="0" cy="0"/>
        </a:xfrm>
      </p:grpSpPr>
      <p:pic>
        <p:nvPicPr>
          <p:cNvPr id="10" name="Picture 9" descr="template no sine wave.jpg"/>
          <p:cNvPicPr>
            <a:picLocks noChangeAspect="1"/>
          </p:cNvPicPr>
          <p:nvPr userDrawn="1"/>
        </p:nvPicPr>
        <p:blipFill>
          <a:blip r:embed="rId2" cstate="print"/>
          <a:stretch>
            <a:fillRect/>
          </a:stretch>
        </p:blipFill>
        <p:spPr>
          <a:xfrm>
            <a:off x="134470" y="0"/>
            <a:ext cx="8875059" cy="685800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hhp.buffalo.edu/cat/kt4tt.html"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hyperlink" Target="http://sphhp.buffalo.edu/cat/kt4tt.html" TargetMode="Externa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3" Type="http://schemas.openxmlformats.org/officeDocument/2006/relationships/hyperlink" Target="http://www.aacinstitute.org/" TargetMode="External"/><Relationship Id="rId2" Type="http://schemas.openxmlformats.org/officeDocument/2006/relationships/hyperlink" Target="http://www.atia.org/CEU" TargetMode="External"/><Relationship Id="rId1" Type="http://schemas.openxmlformats.org/officeDocument/2006/relationships/slideLayout" Target="../slideLayouts/slideLayout8.xml"/><Relationship Id="rId4" Type="http://schemas.openxmlformats.org/officeDocument/2006/relationships/hyperlink" Target="http://www.atia.org/orlandohandout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685800" y="2819400"/>
            <a:ext cx="7772400" cy="3276600"/>
          </a:xfrm>
          <a:prstGeom prst="rect">
            <a:avLst/>
          </a:prstGeom>
          <a:noFill/>
          <a:ln w="9525">
            <a:noFill/>
            <a:miter lim="800000"/>
            <a:headEnd/>
            <a:tailEnd/>
          </a:ln>
          <a:effectLst/>
        </p:spPr>
        <p:txBody>
          <a:bodyPr/>
          <a:lstStyle/>
          <a:p>
            <a:pPr marL="342900" indent="-342900" algn="ctr">
              <a:lnSpc>
                <a:spcPts val="2400"/>
              </a:lnSpc>
              <a:spcBef>
                <a:spcPct val="25000"/>
              </a:spcBef>
            </a:pPr>
            <a:r>
              <a:rPr lang="en-US" sz="2000" b="1" dirty="0" smtClean="0">
                <a:solidFill>
                  <a:prstClr val="black"/>
                </a:solidFill>
              </a:rPr>
              <a:t>James A. Leahy</a:t>
            </a:r>
          </a:p>
          <a:p>
            <a:pPr marL="342900" indent="-342900" algn="ctr">
              <a:lnSpc>
                <a:spcPts val="2400"/>
              </a:lnSpc>
            </a:pPr>
            <a:r>
              <a:rPr lang="en-US" dirty="0" smtClean="0">
                <a:solidFill>
                  <a:prstClr val="black"/>
                </a:solidFill>
              </a:rPr>
              <a:t>Center on Knowledge Translation for Technology Transfer (KT4TT)</a:t>
            </a:r>
          </a:p>
          <a:p>
            <a:pPr marL="342900" indent="-342900" algn="ctr">
              <a:lnSpc>
                <a:spcPts val="2400"/>
              </a:lnSpc>
            </a:pPr>
            <a:r>
              <a:rPr lang="en-US" dirty="0" smtClean="0">
                <a:solidFill>
                  <a:prstClr val="black"/>
                </a:solidFill>
              </a:rPr>
              <a:t>University at </a:t>
            </a:r>
            <a:r>
              <a:rPr lang="en-US" dirty="0">
                <a:solidFill>
                  <a:prstClr val="black"/>
                </a:solidFill>
              </a:rPr>
              <a:t>Buffalo</a:t>
            </a:r>
            <a:r>
              <a:rPr lang="en-US" dirty="0">
                <a:solidFill>
                  <a:srgbClr val="0000FF"/>
                </a:solidFill>
              </a:rPr>
              <a:t> </a:t>
            </a:r>
          </a:p>
          <a:p>
            <a:pPr algn="ctr">
              <a:spcBef>
                <a:spcPct val="25000"/>
              </a:spcBef>
            </a:pPr>
            <a:r>
              <a:rPr lang="en-US" u="sng" dirty="0">
                <a:solidFill>
                  <a:srgbClr val="0000FF"/>
                </a:solidFill>
                <a:hlinkClick r:id="rId3"/>
              </a:rPr>
              <a:t>http://sphhp.buffalo.edu/cat/kt4tt.html</a:t>
            </a:r>
            <a:endParaRPr lang="en-US" u="sng" dirty="0">
              <a:solidFill>
                <a:srgbClr val="0000FF"/>
              </a:solidFill>
            </a:endParaRPr>
          </a:p>
          <a:p>
            <a:pPr marL="342900" indent="-342900" algn="ctr"/>
            <a:endParaRPr lang="en-US" u="sng" dirty="0">
              <a:solidFill>
                <a:srgbClr val="0000FF"/>
              </a:solidFill>
            </a:endParaRPr>
          </a:p>
          <a:p>
            <a:pPr algn="ctr">
              <a:lnSpc>
                <a:spcPts val="2800"/>
              </a:lnSpc>
            </a:pPr>
            <a:r>
              <a:rPr lang="en-US" sz="2000" b="1" dirty="0" smtClean="0">
                <a:solidFill>
                  <a:srgbClr val="000099"/>
                </a:solidFill>
              </a:rPr>
              <a:t>8:00 - 9:00 a.m.</a:t>
            </a:r>
          </a:p>
          <a:p>
            <a:pPr algn="ctr">
              <a:lnSpc>
                <a:spcPts val="2800"/>
              </a:lnSpc>
            </a:pPr>
            <a:r>
              <a:rPr lang="en-US" sz="2000" b="1">
                <a:solidFill>
                  <a:srgbClr val="000099"/>
                </a:solidFill>
              </a:rPr>
              <a:t>February </a:t>
            </a:r>
            <a:r>
              <a:rPr lang="en-US" sz="2000" b="1" smtClean="0">
                <a:solidFill>
                  <a:srgbClr val="000099"/>
                </a:solidFill>
              </a:rPr>
              <a:t>4, </a:t>
            </a:r>
            <a:r>
              <a:rPr lang="en-US" sz="2000" b="1" dirty="0" smtClean="0">
                <a:solidFill>
                  <a:srgbClr val="000099"/>
                </a:solidFill>
              </a:rPr>
              <a:t>2016</a:t>
            </a:r>
            <a:r>
              <a:rPr lang="en-US" sz="2000" dirty="0" smtClean="0">
                <a:solidFill>
                  <a:prstClr val="black"/>
                </a:solidFill>
                <a:latin typeface="Times New Roman" pitchFamily="18" charset="0"/>
              </a:rPr>
              <a:t> </a:t>
            </a:r>
            <a:endParaRPr lang="en-US" sz="2000" dirty="0">
              <a:solidFill>
                <a:prstClr val="black"/>
              </a:solidFill>
              <a:latin typeface="Times New Roman" pitchFamily="18" charset="0"/>
            </a:endParaRPr>
          </a:p>
          <a:p>
            <a:pPr algn="ctr">
              <a:lnSpc>
                <a:spcPts val="2600"/>
              </a:lnSpc>
            </a:pPr>
            <a:r>
              <a:rPr lang="en-US" dirty="0">
                <a:solidFill>
                  <a:srgbClr val="000099"/>
                </a:solidFill>
              </a:rPr>
              <a:t>ATIA </a:t>
            </a:r>
          </a:p>
          <a:p>
            <a:pPr algn="ctr">
              <a:lnSpc>
                <a:spcPts val="2400"/>
              </a:lnSpc>
            </a:pPr>
            <a:r>
              <a:rPr lang="en-US" dirty="0">
                <a:solidFill>
                  <a:srgbClr val="000099"/>
                </a:solidFill>
              </a:rPr>
              <a:t>Orlando, Florida</a:t>
            </a:r>
          </a:p>
          <a:p>
            <a:pPr marL="342900" indent="-342900" algn="ctr"/>
            <a:endParaRPr lang="en-US" u="sng" dirty="0">
              <a:solidFill>
                <a:srgbClr val="0000FF"/>
              </a:solidFill>
            </a:endParaRPr>
          </a:p>
        </p:txBody>
      </p:sp>
      <p:sp>
        <p:nvSpPr>
          <p:cNvPr id="2058" name="Rectangle 10"/>
          <p:cNvSpPr>
            <a:spLocks noChangeArrowheads="1"/>
          </p:cNvSpPr>
          <p:nvPr/>
        </p:nvSpPr>
        <p:spPr bwMode="auto">
          <a:xfrm>
            <a:off x="0" y="609600"/>
            <a:ext cx="9144000" cy="2590800"/>
          </a:xfrm>
          <a:prstGeom prst="rect">
            <a:avLst/>
          </a:prstGeom>
          <a:noFill/>
          <a:ln w="9525">
            <a:noFill/>
            <a:miter lim="800000"/>
            <a:headEnd/>
            <a:tailEnd/>
          </a:ln>
          <a:effectLst/>
        </p:spPr>
        <p:txBody>
          <a:bodyPr anchor="ctr"/>
          <a:lstStyle/>
          <a:p>
            <a:pPr algn="ctr">
              <a:lnSpc>
                <a:spcPts val="2400"/>
              </a:lnSpc>
            </a:pPr>
            <a:r>
              <a:rPr lang="en-US" dirty="0" smtClean="0">
                <a:solidFill>
                  <a:srgbClr val="000099"/>
                </a:solidFill>
              </a:rPr>
              <a:t>Session </a:t>
            </a:r>
            <a:r>
              <a:rPr lang="en-US" dirty="0">
                <a:solidFill>
                  <a:srgbClr val="000099"/>
                </a:solidFill>
              </a:rPr>
              <a:t>Code: </a:t>
            </a:r>
            <a:r>
              <a:rPr lang="en-US" dirty="0" smtClean="0">
                <a:solidFill>
                  <a:srgbClr val="000099"/>
                </a:solidFill>
              </a:rPr>
              <a:t>RSCH-04</a:t>
            </a:r>
          </a:p>
          <a:p>
            <a:pPr algn="ctr">
              <a:lnSpc>
                <a:spcPts val="5000"/>
              </a:lnSpc>
            </a:pPr>
            <a:r>
              <a:rPr lang="en-US" sz="4000" dirty="0" smtClean="0">
                <a:solidFill>
                  <a:srgbClr val="000099"/>
                </a:solidFill>
                <a:effectLst>
                  <a:outerShdw blurRad="38100" dist="38100" dir="2700000" algn="tl">
                    <a:srgbClr val="C0C0C0"/>
                  </a:outerShdw>
                </a:effectLst>
              </a:rPr>
              <a:t/>
            </a:r>
            <a:br>
              <a:rPr lang="en-US" sz="4000" dirty="0" smtClean="0">
                <a:solidFill>
                  <a:srgbClr val="000099"/>
                </a:solidFill>
                <a:effectLst>
                  <a:outerShdw blurRad="38100" dist="38100" dir="2700000" algn="tl">
                    <a:srgbClr val="C0C0C0"/>
                  </a:outerShdw>
                </a:effectLst>
              </a:rPr>
            </a:br>
            <a:endParaRPr lang="en-US" sz="2400" b="1" dirty="0">
              <a:solidFill>
                <a:srgbClr val="000099"/>
              </a:solidFill>
              <a:effectLst>
                <a:outerShdw blurRad="38100" dist="38100" dir="2700000" algn="tl">
                  <a:srgbClr val="C0C0C0"/>
                </a:outerShdw>
              </a:effectLst>
            </a:endParaRPr>
          </a:p>
        </p:txBody>
      </p:sp>
      <p:sp>
        <p:nvSpPr>
          <p:cNvPr id="2" name="Title 1"/>
          <p:cNvSpPr>
            <a:spLocks noGrp="1"/>
          </p:cNvSpPr>
          <p:nvPr>
            <p:ph type="title"/>
          </p:nvPr>
        </p:nvSpPr>
        <p:spPr>
          <a:xfrm>
            <a:off x="0" y="1371600"/>
            <a:ext cx="9144000" cy="1325563"/>
          </a:xfrm>
        </p:spPr>
        <p:txBody>
          <a:bodyPr/>
          <a:lstStyle/>
          <a:p>
            <a:pPr>
              <a:lnSpc>
                <a:spcPts val="4800"/>
              </a:lnSpc>
            </a:pPr>
            <a:r>
              <a:rPr lang="en-US" sz="3600" b="1" dirty="0">
                <a:solidFill>
                  <a:srgbClr val="000099"/>
                </a:solidFill>
                <a:effectLst>
                  <a:outerShdw blurRad="38100" dist="38100" dir="2700000" algn="tl">
                    <a:srgbClr val="C0C0C0"/>
                  </a:outerShdw>
                </a:effectLst>
              </a:rPr>
              <a:t>Corporate/University Collaborations In</a:t>
            </a:r>
            <a:br>
              <a:rPr lang="en-US" sz="3600" b="1" dirty="0">
                <a:solidFill>
                  <a:srgbClr val="000099"/>
                </a:solidFill>
                <a:effectLst>
                  <a:outerShdw blurRad="38100" dist="38100" dir="2700000" algn="tl">
                    <a:srgbClr val="C0C0C0"/>
                  </a:outerShdw>
                </a:effectLst>
              </a:rPr>
            </a:br>
            <a:r>
              <a:rPr lang="en-US" sz="3600" b="1" dirty="0">
                <a:solidFill>
                  <a:srgbClr val="000099"/>
                </a:solidFill>
                <a:effectLst>
                  <a:outerShdw blurRad="38100" dist="38100" dir="2700000" algn="tl">
                    <a:srgbClr val="C0C0C0"/>
                  </a:outerShdw>
                </a:effectLst>
              </a:rPr>
              <a:t>New Product Development</a:t>
            </a:r>
            <a:endParaRPr lang="en-US" sz="3600" dirty="0"/>
          </a:p>
        </p:txBody>
      </p:sp>
    </p:spTree>
    <p:extLst>
      <p:ext uri="{BB962C8B-B14F-4D97-AF65-F5344CB8AC3E}">
        <p14:creationId xmlns:p14="http://schemas.microsoft.com/office/powerpoint/2010/main" val="3402651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Process for Corporate/University </a:t>
            </a:r>
            <a:r>
              <a:rPr lang="en-US" sz="4000" b="1" dirty="0" smtClean="0">
                <a:solidFill>
                  <a:srgbClr val="000099"/>
                </a:solidFill>
                <a:effectLst>
                  <a:outerShdw blurRad="38100" dist="38100" dir="2700000" algn="tl">
                    <a:srgbClr val="000000">
                      <a:alpha val="43137"/>
                    </a:srgbClr>
                  </a:outerShdw>
                </a:effectLst>
              </a:rPr>
              <a:t>Collaborations</a:t>
            </a:r>
            <a:endParaRPr lang="en-US" sz="4000" dirty="0"/>
          </a:p>
        </p:txBody>
      </p:sp>
      <p:sp>
        <p:nvSpPr>
          <p:cNvPr id="3" name="Content Placeholder 2"/>
          <p:cNvSpPr>
            <a:spLocks noGrp="1"/>
          </p:cNvSpPr>
          <p:nvPr>
            <p:ph idx="4294967295"/>
          </p:nvPr>
        </p:nvSpPr>
        <p:spPr>
          <a:xfrm>
            <a:off x="457200" y="2392362"/>
            <a:ext cx="8229600" cy="4525963"/>
          </a:xfrm>
          <a:prstGeom prst="rect">
            <a:avLst/>
          </a:prstGeom>
        </p:spPr>
        <p:txBody>
          <a:bodyPr/>
          <a:lstStyle/>
          <a:p>
            <a:pPr marL="228600" indent="-228600">
              <a:lnSpc>
                <a:spcPts val="2800"/>
              </a:lnSpc>
              <a:spcBef>
                <a:spcPts val="1200"/>
              </a:spcBef>
              <a:buClr>
                <a:srgbClr val="000099"/>
              </a:buClr>
            </a:pPr>
            <a:r>
              <a:rPr lang="en-US" sz="2400" dirty="0" smtClean="0"/>
              <a:t>Background</a:t>
            </a:r>
          </a:p>
          <a:p>
            <a:pPr lvl="1">
              <a:lnSpc>
                <a:spcPts val="2400"/>
              </a:lnSpc>
              <a:spcBef>
                <a:spcPts val="600"/>
              </a:spcBef>
              <a:buClr>
                <a:srgbClr val="000099"/>
              </a:buClr>
            </a:pPr>
            <a:r>
              <a:rPr lang="en-US" sz="2000" dirty="0"/>
              <a:t>Research must either lead to the development of new profitable </a:t>
            </a:r>
            <a:r>
              <a:rPr lang="en-US" sz="2000" dirty="0" smtClean="0"/>
              <a:t>products or </a:t>
            </a:r>
            <a:r>
              <a:rPr lang="en-US" sz="2000" dirty="0"/>
              <a:t>impact production processes thus providing a competitive advantage for the corporation.  </a:t>
            </a:r>
          </a:p>
          <a:p>
            <a:pPr lvl="1">
              <a:lnSpc>
                <a:spcPts val="2400"/>
              </a:lnSpc>
              <a:spcBef>
                <a:spcPts val="600"/>
              </a:spcBef>
              <a:buClr>
                <a:srgbClr val="000099"/>
              </a:buClr>
            </a:pPr>
            <a:r>
              <a:rPr lang="en-US" sz="2000" dirty="0" smtClean="0"/>
              <a:t>University </a:t>
            </a:r>
            <a:r>
              <a:rPr lang="en-US" sz="2000" dirty="0"/>
              <a:t>based </a:t>
            </a:r>
            <a:r>
              <a:rPr lang="en-US" sz="2000" dirty="0" smtClean="0"/>
              <a:t>researchers </a:t>
            </a:r>
            <a:r>
              <a:rPr lang="en-US" sz="2000" dirty="0"/>
              <a:t>have little knowledge and understanding of the market </a:t>
            </a:r>
            <a:r>
              <a:rPr lang="en-US" sz="2000" dirty="0" smtClean="0"/>
              <a:t>demands </a:t>
            </a:r>
            <a:r>
              <a:rPr lang="en-US" sz="2000" dirty="0"/>
              <a:t>in a </a:t>
            </a:r>
            <a:r>
              <a:rPr lang="en-US" sz="2000" dirty="0" smtClean="0"/>
              <a:t>corporations </a:t>
            </a:r>
            <a:r>
              <a:rPr lang="en-US" sz="2000" dirty="0"/>
              <a:t>industry </a:t>
            </a:r>
            <a:r>
              <a:rPr lang="en-US" sz="2000" dirty="0" smtClean="0"/>
              <a:t>niche. </a:t>
            </a:r>
          </a:p>
          <a:p>
            <a:pPr lvl="1">
              <a:lnSpc>
                <a:spcPts val="2400"/>
              </a:lnSpc>
              <a:spcBef>
                <a:spcPts val="600"/>
              </a:spcBef>
              <a:buClr>
                <a:srgbClr val="000099"/>
              </a:buClr>
            </a:pPr>
            <a:r>
              <a:rPr lang="en-US" sz="2000" dirty="0" smtClean="0"/>
              <a:t>University based researchers lack the expertise needed to create products that work in the marketplace.</a:t>
            </a:r>
          </a:p>
          <a:p>
            <a:pPr lvl="1">
              <a:lnSpc>
                <a:spcPts val="2400"/>
              </a:lnSpc>
              <a:spcBef>
                <a:spcPts val="600"/>
              </a:spcBef>
              <a:buClr>
                <a:srgbClr val="000099"/>
              </a:buClr>
            </a:pPr>
            <a:r>
              <a:rPr lang="en-US" sz="2000" dirty="0" smtClean="0"/>
              <a:t>Conversely most Corporations have little insight into the existing academic bureaucracy at many universities.  </a:t>
            </a:r>
          </a:p>
          <a:p>
            <a:pPr lvl="1">
              <a:lnSpc>
                <a:spcPts val="2400"/>
              </a:lnSpc>
              <a:spcBef>
                <a:spcPts val="600"/>
              </a:spcBef>
              <a:buClr>
                <a:srgbClr val="000099"/>
              </a:buClr>
            </a:pPr>
            <a:r>
              <a:rPr lang="en-US" sz="2000" dirty="0" smtClean="0"/>
              <a:t>University/Corporate collaborations have always faced obstacles to joint product development projects. </a:t>
            </a:r>
          </a:p>
          <a:p>
            <a:pPr marL="457200" lvl="1" indent="0">
              <a:buNone/>
            </a:pPr>
            <a:endParaRPr lang="en-US" sz="2000" dirty="0" smtClean="0"/>
          </a:p>
          <a:p>
            <a:endParaRPr lang="en-US" sz="2400" dirty="0" smtClean="0"/>
          </a:p>
          <a:p>
            <a:endParaRPr lang="en-US" sz="2400" dirty="0" smtClean="0"/>
          </a:p>
          <a:p>
            <a:pPr marL="0" indent="0">
              <a:buNone/>
            </a:pPr>
            <a:endParaRPr lang="en-US" sz="2400" dirty="0" smtClean="0"/>
          </a:p>
          <a:p>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82675"/>
            <a:ext cx="8229600" cy="1143000"/>
          </a:xfrm>
          <a:prstGeom prst="rect">
            <a:avLst/>
          </a:prstGeom>
        </p:spPr>
        <p:txBody>
          <a:bodyPr>
            <a:noAutofit/>
          </a:bodyPr>
          <a:lstStyle/>
          <a:p>
            <a:r>
              <a:rPr lang="en-US" sz="4000" b="1" dirty="0" smtClean="0">
                <a:solidFill>
                  <a:srgbClr val="000099"/>
                </a:solidFill>
                <a:effectLst>
                  <a:outerShdw blurRad="38100" dist="38100" dir="2700000" algn="tl">
                    <a:srgbClr val="000000">
                      <a:alpha val="43137"/>
                    </a:srgbClr>
                  </a:outerShdw>
                </a:effectLst>
              </a:rPr>
              <a:t>Obstacle 1: Confidentiality Agreements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838200" y="2560638"/>
            <a:ext cx="7467600" cy="4068762"/>
          </a:xfrm>
          <a:prstGeom prst="rect">
            <a:avLst/>
          </a:prstGeom>
        </p:spPr>
        <p:txBody>
          <a:bodyPr>
            <a:normAutofit/>
          </a:bodyPr>
          <a:lstStyle/>
          <a:p>
            <a:pPr marL="228600" indent="-228600">
              <a:lnSpc>
                <a:spcPts val="2400"/>
              </a:lnSpc>
              <a:spcBef>
                <a:spcPts val="600"/>
              </a:spcBef>
              <a:spcAft>
                <a:spcPts val="600"/>
              </a:spcAft>
              <a:buClr>
                <a:srgbClr val="000099"/>
              </a:buClr>
            </a:pPr>
            <a:r>
              <a:rPr lang="en-US" sz="2000" dirty="0" smtClean="0"/>
              <a:t>What is a Confidentiality Agreement?</a:t>
            </a:r>
          </a:p>
          <a:p>
            <a:pPr lvl="1">
              <a:lnSpc>
                <a:spcPts val="2400"/>
              </a:lnSpc>
              <a:spcBef>
                <a:spcPts val="600"/>
              </a:spcBef>
              <a:spcAft>
                <a:spcPts val="600"/>
              </a:spcAft>
              <a:buClr>
                <a:srgbClr val="000099"/>
              </a:buClr>
            </a:pPr>
            <a:r>
              <a:rPr lang="en-US" sz="2000" dirty="0" smtClean="0"/>
              <a:t>An NDA is basically a legal document stating that the person signing it will not disclose any information regarding the  subject matter (research/invention/technology) identified in the agreement for a specific period of time. </a:t>
            </a:r>
          </a:p>
          <a:p>
            <a:pPr marL="228600" indent="-228600">
              <a:lnSpc>
                <a:spcPts val="2400"/>
              </a:lnSpc>
              <a:spcBef>
                <a:spcPts val="600"/>
              </a:spcBef>
              <a:spcAft>
                <a:spcPts val="600"/>
              </a:spcAft>
              <a:buClr>
                <a:srgbClr val="000099"/>
              </a:buClr>
            </a:pPr>
            <a:r>
              <a:rPr lang="en-US" sz="2000" dirty="0" smtClean="0"/>
              <a:t>Who has to sign it? The corporation, the researcher’s parent institution (TTO), and the researcher. Others working on the project may also have to sign if they have not signed a blanket NDA as part of their employment contract. </a:t>
            </a:r>
          </a:p>
          <a:p>
            <a:pPr marL="228600" indent="-228600">
              <a:lnSpc>
                <a:spcPts val="2400"/>
              </a:lnSpc>
              <a:spcBef>
                <a:spcPts val="600"/>
              </a:spcBef>
              <a:spcAft>
                <a:spcPts val="600"/>
              </a:spcAft>
              <a:buClr>
                <a:srgbClr val="000099"/>
              </a:buClr>
            </a:pPr>
            <a:r>
              <a:rPr lang="en-US" sz="2000" dirty="0" smtClean="0"/>
              <a:t>NDA may have a negative Impact on researchers need to publish in a timely manner.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066800"/>
            <a:ext cx="9144000" cy="1143000"/>
          </a:xfrm>
          <a:prstGeom prst="rect">
            <a:avLst/>
          </a:prstGeom>
        </p:spPr>
        <p:txBody>
          <a:bodyPr>
            <a:noAutofit/>
          </a:bodyPr>
          <a:lstStyle/>
          <a:p>
            <a:r>
              <a:rPr lang="en-US" sz="4000" b="1" dirty="0" smtClean="0">
                <a:solidFill>
                  <a:srgbClr val="000099"/>
                </a:solidFill>
                <a:effectLst>
                  <a:outerShdw blurRad="38100" dist="38100" dir="2700000" algn="tl">
                    <a:srgbClr val="000000">
                      <a:alpha val="43137"/>
                    </a:srgbClr>
                  </a:outerShdw>
                </a:effectLst>
              </a:rPr>
              <a:t>Obstacle 2: Defined Scope of Work</a:t>
            </a:r>
            <a:br>
              <a:rPr lang="en-US" sz="4000" b="1" dirty="0" smtClean="0">
                <a:solidFill>
                  <a:srgbClr val="000099"/>
                </a:solidFill>
                <a:effectLst>
                  <a:outerShdw blurRad="38100" dist="38100" dir="2700000" algn="tl">
                    <a:srgbClr val="000000">
                      <a:alpha val="43137"/>
                    </a:srgbClr>
                  </a:outerShdw>
                </a:effectLst>
              </a:rPr>
            </a:br>
            <a:r>
              <a:rPr lang="en-US" sz="4000" b="1" dirty="0" smtClean="0">
                <a:solidFill>
                  <a:srgbClr val="000099"/>
                </a:solidFill>
                <a:effectLst>
                  <a:outerShdw blurRad="38100" dist="38100" dir="2700000" algn="tl">
                    <a:srgbClr val="000000">
                      <a:alpha val="43137"/>
                    </a:srgbClr>
                  </a:outerShdw>
                </a:effectLst>
              </a:rPr>
              <a:t>for All Parties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914400" y="2133600"/>
            <a:ext cx="7010400" cy="4525962"/>
          </a:xfrm>
          <a:prstGeom prst="rect">
            <a:avLst/>
          </a:prstGeom>
        </p:spPr>
        <p:txBody>
          <a:bodyPr/>
          <a:lstStyle/>
          <a:p>
            <a:pPr>
              <a:spcBef>
                <a:spcPts val="600"/>
              </a:spcBef>
              <a:spcAft>
                <a:spcPts val="600"/>
              </a:spcAft>
              <a:buClr>
                <a:srgbClr val="000099"/>
              </a:buClr>
            </a:pPr>
            <a:endParaRPr lang="en-US" sz="2800" dirty="0" smtClean="0"/>
          </a:p>
          <a:p>
            <a:pPr marL="228600" indent="-228600">
              <a:spcBef>
                <a:spcPts val="600"/>
              </a:spcBef>
              <a:spcAft>
                <a:spcPts val="600"/>
              </a:spcAft>
              <a:buClr>
                <a:srgbClr val="000099"/>
              </a:buClr>
            </a:pPr>
            <a:r>
              <a:rPr lang="en-US" sz="2400" dirty="0" smtClean="0"/>
              <a:t>Allocation and availability of both the academic researcher’s time along with the corporate entity’s staff has to be defined and outlined. </a:t>
            </a:r>
          </a:p>
          <a:p>
            <a:pPr marL="228600" indent="-228600">
              <a:spcBef>
                <a:spcPts val="600"/>
              </a:spcBef>
              <a:spcAft>
                <a:spcPts val="600"/>
              </a:spcAft>
              <a:buClr>
                <a:srgbClr val="000099"/>
              </a:buClr>
            </a:pPr>
            <a:r>
              <a:rPr lang="en-US" sz="2400" dirty="0" smtClean="0"/>
              <a:t>Agreement must set fixed research and development timelines. </a:t>
            </a:r>
          </a:p>
          <a:p>
            <a:pPr marL="228600" indent="-228600">
              <a:spcBef>
                <a:spcPts val="600"/>
              </a:spcBef>
              <a:spcAft>
                <a:spcPts val="600"/>
              </a:spcAft>
              <a:buClr>
                <a:srgbClr val="000099"/>
              </a:buClr>
            </a:pPr>
            <a:r>
              <a:rPr lang="en-US" sz="2400" dirty="0" smtClean="0"/>
              <a:t>Personnel, Financial, and Facility Resource Commitments for both the Corporate and University Entities must be outlined and documented.</a:t>
            </a:r>
          </a:p>
          <a:p>
            <a:pPr marL="0" indent="0">
              <a:spcBef>
                <a:spcPts val="600"/>
              </a:spcBef>
              <a:spcAft>
                <a:spcPts val="600"/>
              </a:spcAft>
              <a:buClr>
                <a:srgbClr val="000099"/>
              </a:buClr>
              <a:buNone/>
            </a:pPr>
            <a:endParaRPr lang="en-US" sz="2000" dirty="0" smtClean="0"/>
          </a:p>
          <a:p>
            <a:pPr marL="0" indent="0">
              <a:spcBef>
                <a:spcPts val="600"/>
              </a:spcBef>
              <a:spcAft>
                <a:spcPts val="600"/>
              </a:spcAft>
              <a:buClr>
                <a:srgbClr val="000099"/>
              </a:buClr>
              <a:buNone/>
            </a:pPr>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Obstacle 2: Defined Scope of </a:t>
            </a:r>
            <a:r>
              <a:rPr lang="en-US" sz="4000" b="1" dirty="0" smtClean="0">
                <a:solidFill>
                  <a:srgbClr val="000099"/>
                </a:solidFill>
                <a:effectLst>
                  <a:outerShdw blurRad="38100" dist="38100" dir="2700000" algn="tl">
                    <a:srgbClr val="000000">
                      <a:alpha val="43137"/>
                    </a:srgbClr>
                  </a:outerShdw>
                </a:effectLst>
              </a:rPr>
              <a:t>Work</a:t>
            </a:r>
            <a:br>
              <a:rPr lang="en-US" sz="4000" b="1" dirty="0" smtClean="0">
                <a:solidFill>
                  <a:srgbClr val="000099"/>
                </a:solidFill>
                <a:effectLst>
                  <a:outerShdw blurRad="38100" dist="38100" dir="2700000" algn="tl">
                    <a:srgbClr val="000000">
                      <a:alpha val="43137"/>
                    </a:srgbClr>
                  </a:outerShdw>
                </a:effectLst>
              </a:rPr>
            </a:br>
            <a:r>
              <a:rPr lang="en-US" sz="4000" b="1" dirty="0" smtClean="0">
                <a:solidFill>
                  <a:srgbClr val="000099"/>
                </a:solidFill>
                <a:effectLst>
                  <a:outerShdw blurRad="38100" dist="38100" dir="2700000" algn="tl">
                    <a:srgbClr val="000000">
                      <a:alpha val="43137"/>
                    </a:srgbClr>
                  </a:outerShdw>
                </a:effectLst>
              </a:rPr>
              <a:t>for </a:t>
            </a:r>
            <a:r>
              <a:rPr lang="en-US" sz="4000" b="1" dirty="0">
                <a:solidFill>
                  <a:srgbClr val="000099"/>
                </a:solidFill>
                <a:effectLst>
                  <a:outerShdw blurRad="38100" dist="38100" dir="2700000" algn="tl">
                    <a:srgbClr val="000000">
                      <a:alpha val="43137"/>
                    </a:srgbClr>
                  </a:outerShdw>
                </a:effectLst>
              </a:rPr>
              <a:t>All </a:t>
            </a:r>
            <a:r>
              <a:rPr lang="en-US" sz="4000" b="1" dirty="0" smtClean="0">
                <a:solidFill>
                  <a:srgbClr val="000099"/>
                </a:solidFill>
                <a:effectLst>
                  <a:outerShdw blurRad="38100" dist="38100" dir="2700000" algn="tl">
                    <a:srgbClr val="000000">
                      <a:alpha val="43137"/>
                    </a:srgbClr>
                  </a:outerShdw>
                </a:effectLst>
              </a:rPr>
              <a:t>Parties</a:t>
            </a:r>
            <a:endParaRPr lang="en-US" sz="4000" dirty="0"/>
          </a:p>
        </p:txBody>
      </p:sp>
      <p:sp>
        <p:nvSpPr>
          <p:cNvPr id="3" name="Content Placeholder 2"/>
          <p:cNvSpPr>
            <a:spLocks noGrp="1"/>
          </p:cNvSpPr>
          <p:nvPr>
            <p:ph idx="4294967295"/>
          </p:nvPr>
        </p:nvSpPr>
        <p:spPr>
          <a:xfrm>
            <a:off x="533400" y="2514600"/>
            <a:ext cx="8229600" cy="3657600"/>
          </a:xfrm>
          <a:prstGeom prst="rect">
            <a:avLst/>
          </a:prstGeom>
        </p:spPr>
        <p:txBody>
          <a:bodyPr/>
          <a:lstStyle/>
          <a:p>
            <a:pPr marL="228600" lvl="1" indent="-228600">
              <a:lnSpc>
                <a:spcPts val="3000"/>
              </a:lnSpc>
              <a:spcBef>
                <a:spcPts val="600"/>
              </a:spcBef>
              <a:spcAft>
                <a:spcPts val="600"/>
              </a:spcAft>
              <a:buClr>
                <a:srgbClr val="000099"/>
              </a:buClr>
              <a:buFont typeface="Arial" pitchFamily="34" charset="0"/>
              <a:buChar char="•"/>
            </a:pPr>
            <a:r>
              <a:rPr lang="en-US" sz="2400" dirty="0" smtClean="0"/>
              <a:t>Finite Timeline for Project Duration.</a:t>
            </a:r>
          </a:p>
          <a:p>
            <a:pPr marL="228600" lvl="1" indent="-228600">
              <a:lnSpc>
                <a:spcPts val="3000"/>
              </a:lnSpc>
              <a:spcBef>
                <a:spcPts val="600"/>
              </a:spcBef>
              <a:spcAft>
                <a:spcPts val="600"/>
              </a:spcAft>
              <a:buClr>
                <a:srgbClr val="000099"/>
              </a:buClr>
              <a:buFont typeface="Arial" pitchFamily="34" charset="0"/>
              <a:buChar char="•"/>
            </a:pPr>
            <a:r>
              <a:rPr lang="en-US" sz="2400" dirty="0" smtClean="0">
                <a:solidFill>
                  <a:prstClr val="black"/>
                </a:solidFill>
              </a:rPr>
              <a:t>Corporations typically have short product development cycles which may revolve around product introductions at trade shows (ATIA, </a:t>
            </a:r>
            <a:r>
              <a:rPr lang="en-US" sz="2400" dirty="0" err="1" smtClean="0">
                <a:solidFill>
                  <a:prstClr val="black"/>
                </a:solidFill>
              </a:rPr>
              <a:t>Medtrade</a:t>
            </a:r>
            <a:r>
              <a:rPr lang="en-US" sz="2400" dirty="0" smtClean="0">
                <a:solidFill>
                  <a:prstClr val="black"/>
                </a:solidFill>
              </a:rPr>
              <a:t>, CES).</a:t>
            </a:r>
          </a:p>
          <a:p>
            <a:pPr marL="228600" lvl="1" indent="-228600">
              <a:lnSpc>
                <a:spcPts val="3000"/>
              </a:lnSpc>
              <a:spcBef>
                <a:spcPts val="600"/>
              </a:spcBef>
              <a:spcAft>
                <a:spcPts val="600"/>
              </a:spcAft>
              <a:buClr>
                <a:srgbClr val="000099"/>
              </a:buClr>
              <a:buFont typeface="Arial" pitchFamily="34" charset="0"/>
              <a:buChar char="•"/>
            </a:pPr>
            <a:r>
              <a:rPr lang="en-US" sz="2400" dirty="0" smtClean="0"/>
              <a:t>Academic </a:t>
            </a:r>
            <a:r>
              <a:rPr lang="en-US" sz="2400" dirty="0"/>
              <a:t>researchers typically operate in semesters or years – historically have not had time sensitive research deadlines. </a:t>
            </a:r>
            <a:endParaRPr lang="en-US" sz="2400" dirty="0" smtClean="0"/>
          </a:p>
          <a:p>
            <a:pPr marL="228600" lvl="1" indent="-228600">
              <a:lnSpc>
                <a:spcPts val="3000"/>
              </a:lnSpc>
              <a:spcBef>
                <a:spcPts val="600"/>
              </a:spcBef>
              <a:spcAft>
                <a:spcPts val="600"/>
              </a:spcAft>
              <a:buClr>
                <a:srgbClr val="000099"/>
              </a:buClr>
              <a:buFont typeface="Arial" pitchFamily="34" charset="0"/>
              <a:buChar char="•"/>
            </a:pPr>
            <a:r>
              <a:rPr lang="en-US" sz="2400" dirty="0" smtClean="0"/>
              <a:t>Both partners have to know and understand each other’s scheduling constraints. </a:t>
            </a:r>
            <a:endParaRPr lang="en-US" sz="2000" dirty="0"/>
          </a:p>
          <a:p>
            <a:pPr lvl="1">
              <a:buFont typeface="Arial" pitchFamily="34" charset="0"/>
              <a:buChar char="•"/>
            </a:pPr>
            <a:endParaRPr lang="en-US" sz="2000" dirty="0" smtClean="0">
              <a:solidFill>
                <a:prstClr val="black"/>
              </a:solidFill>
            </a:endParaRPr>
          </a:p>
          <a:p>
            <a:pPr lvl="1">
              <a:buFont typeface="Arial" pitchFamily="34" charset="0"/>
              <a:buChar char="•"/>
            </a:pPr>
            <a:endParaRPr lang="en-US" sz="2000" dirty="0">
              <a:solidFill>
                <a:prstClr val="black"/>
              </a:solidFill>
            </a:endParaRPr>
          </a:p>
          <a:p>
            <a:pPr lvl="1">
              <a:buNone/>
            </a:pPr>
            <a:endParaRPr 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Obstacle 3: Intellectual Property Ownership Agreements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914400" y="2667000"/>
            <a:ext cx="7772400" cy="3733800"/>
          </a:xfrm>
          <a:prstGeom prst="rect">
            <a:avLst/>
          </a:prstGeom>
        </p:spPr>
        <p:txBody>
          <a:bodyPr/>
          <a:lstStyle/>
          <a:p>
            <a:pPr marL="228600" lvl="1" indent="-228600">
              <a:lnSpc>
                <a:spcPts val="2800"/>
              </a:lnSpc>
              <a:spcBef>
                <a:spcPts val="1200"/>
              </a:spcBef>
              <a:buClr>
                <a:srgbClr val="000099"/>
              </a:buClr>
              <a:buFont typeface="Arial" pitchFamily="34" charset="0"/>
              <a:buChar char="•"/>
            </a:pPr>
            <a:r>
              <a:rPr lang="en-US" sz="2400" dirty="0" smtClean="0"/>
              <a:t>Who Owns What?</a:t>
            </a:r>
          </a:p>
          <a:p>
            <a:pPr marL="228600" lvl="1" indent="-228600">
              <a:lnSpc>
                <a:spcPts val="2800"/>
              </a:lnSpc>
              <a:spcBef>
                <a:spcPts val="1200"/>
              </a:spcBef>
              <a:buClr>
                <a:srgbClr val="000099"/>
              </a:buClr>
              <a:buFont typeface="Arial" pitchFamily="34" charset="0"/>
              <a:buChar char="•"/>
            </a:pPr>
            <a:r>
              <a:rPr lang="en-US" sz="2400" dirty="0" smtClean="0"/>
              <a:t>As part of the Collaboration agreement, ownership  of Intellectual Property resulting from the collaboration must be defined.</a:t>
            </a:r>
          </a:p>
          <a:p>
            <a:pPr marL="228600" lvl="1" indent="-228600">
              <a:lnSpc>
                <a:spcPts val="2800"/>
              </a:lnSpc>
              <a:spcBef>
                <a:spcPts val="1200"/>
              </a:spcBef>
              <a:buClr>
                <a:srgbClr val="000099"/>
              </a:buClr>
              <a:buFont typeface="Arial" pitchFamily="34" charset="0"/>
              <a:buChar char="•"/>
            </a:pPr>
            <a:r>
              <a:rPr lang="en-US" sz="2400" dirty="0" smtClean="0"/>
              <a:t>Licensing Terms, if appropriate, must be outlined (including royalties, duration of agreement, etc.).  </a:t>
            </a:r>
          </a:p>
          <a:p>
            <a:pPr marL="228600" lvl="1" indent="-228600">
              <a:lnSpc>
                <a:spcPts val="2800"/>
              </a:lnSpc>
              <a:spcBef>
                <a:spcPts val="1200"/>
              </a:spcBef>
              <a:buClr>
                <a:srgbClr val="000099"/>
              </a:buClr>
              <a:buFont typeface="Arial" pitchFamily="34" charset="0"/>
              <a:buChar char="•"/>
            </a:pPr>
            <a:r>
              <a:rPr lang="en-US" sz="2400" dirty="0" smtClean="0"/>
              <a:t>Without an agreement in place conflicts will arise regarding ownership of the results.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Obstacle 3: Intellectual Property Ownership </a:t>
            </a:r>
            <a:r>
              <a:rPr lang="en-US" sz="4000" b="1" dirty="0" smtClean="0">
                <a:solidFill>
                  <a:srgbClr val="000099"/>
                </a:solidFill>
                <a:effectLst>
                  <a:outerShdw blurRad="38100" dist="38100" dir="2700000" algn="tl">
                    <a:srgbClr val="000000">
                      <a:alpha val="43137"/>
                    </a:srgbClr>
                  </a:outerShdw>
                </a:effectLst>
              </a:rPr>
              <a:t>Agreements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533400" y="2743200"/>
            <a:ext cx="8077200" cy="2819400"/>
          </a:xfrm>
          <a:prstGeom prst="rect">
            <a:avLst/>
          </a:prstGeom>
        </p:spPr>
        <p:txBody>
          <a:bodyPr/>
          <a:lstStyle/>
          <a:p>
            <a:pPr marL="228600" lvl="1" indent="-228600">
              <a:lnSpc>
                <a:spcPts val="2800"/>
              </a:lnSpc>
              <a:spcBef>
                <a:spcPts val="1200"/>
              </a:spcBef>
              <a:spcAft>
                <a:spcPts val="1200"/>
              </a:spcAft>
              <a:buClr>
                <a:srgbClr val="000099"/>
              </a:buClr>
              <a:buFont typeface="Arial" pitchFamily="34" charset="0"/>
              <a:buChar char="•"/>
            </a:pPr>
            <a:r>
              <a:rPr lang="en-US" sz="2400" dirty="0" smtClean="0"/>
              <a:t>In </a:t>
            </a:r>
            <a:r>
              <a:rPr lang="en-US" sz="2400" dirty="0"/>
              <a:t>some cases the results of the collaboration may be tied up in litigation or just never be used to create a new product.   </a:t>
            </a:r>
            <a:endParaRPr lang="en-US" sz="2400" dirty="0" smtClean="0"/>
          </a:p>
          <a:p>
            <a:pPr marL="228600" indent="-228600">
              <a:lnSpc>
                <a:spcPts val="2800"/>
              </a:lnSpc>
              <a:spcBef>
                <a:spcPts val="1200"/>
              </a:spcBef>
              <a:spcAft>
                <a:spcPts val="1200"/>
              </a:spcAft>
              <a:buClr>
                <a:srgbClr val="000099"/>
              </a:buClr>
            </a:pPr>
            <a:r>
              <a:rPr lang="en-US" sz="2400" dirty="0" smtClean="0"/>
              <a:t>Defined Corporate Product Introduction Date.</a:t>
            </a:r>
          </a:p>
          <a:p>
            <a:pPr marL="228600" indent="-228600">
              <a:lnSpc>
                <a:spcPts val="2800"/>
              </a:lnSpc>
              <a:spcBef>
                <a:spcPts val="1200"/>
              </a:spcBef>
              <a:spcAft>
                <a:spcPts val="1200"/>
              </a:spcAft>
              <a:buClr>
                <a:srgbClr val="000099"/>
              </a:buClr>
            </a:pPr>
            <a:r>
              <a:rPr lang="en-US" sz="2400" dirty="0" smtClean="0"/>
              <a:t>Researcher Publication Dates – Public Disclosure.</a:t>
            </a:r>
          </a:p>
          <a:p>
            <a:pPr marL="228600" indent="-228600">
              <a:lnSpc>
                <a:spcPts val="2800"/>
              </a:lnSpc>
              <a:spcBef>
                <a:spcPts val="1200"/>
              </a:spcBef>
              <a:spcAft>
                <a:spcPts val="1200"/>
              </a:spcAft>
              <a:buClr>
                <a:srgbClr val="000099"/>
              </a:buClr>
            </a:pPr>
            <a:r>
              <a:rPr lang="en-US" sz="2400" dirty="0" smtClean="0"/>
              <a:t>Examples of things gone wrong….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Steps to Mitigate the Obstacles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762000" y="2209800"/>
            <a:ext cx="7696200" cy="4525963"/>
          </a:xfrm>
          <a:prstGeom prst="rect">
            <a:avLst/>
          </a:prstGeom>
        </p:spPr>
        <p:txBody>
          <a:bodyPr/>
          <a:lstStyle/>
          <a:p>
            <a:pPr marL="457200" lvl="1" indent="0">
              <a:lnSpc>
                <a:spcPts val="2800"/>
              </a:lnSpc>
              <a:spcBef>
                <a:spcPts val="600"/>
              </a:spcBef>
              <a:spcAft>
                <a:spcPts val="600"/>
              </a:spcAft>
              <a:buNone/>
            </a:pPr>
            <a:r>
              <a:rPr lang="en-US" sz="2000" b="1" dirty="0" smtClean="0"/>
              <a:t>Step 1: Assignment of TTO Personnel</a:t>
            </a:r>
          </a:p>
          <a:p>
            <a:pPr lvl="1">
              <a:lnSpc>
                <a:spcPts val="2800"/>
              </a:lnSpc>
              <a:spcBef>
                <a:spcPts val="600"/>
              </a:spcBef>
              <a:spcAft>
                <a:spcPts val="600"/>
              </a:spcAft>
              <a:buClr>
                <a:srgbClr val="000099"/>
              </a:buClr>
              <a:buFont typeface="Wingdings" pitchFamily="2" charset="2"/>
              <a:buChar char="§"/>
            </a:pPr>
            <a:r>
              <a:rPr lang="en-US" sz="2000" dirty="0" smtClean="0"/>
              <a:t>Have someone from your University’s TTO assigned to your project</a:t>
            </a:r>
            <a:r>
              <a:rPr lang="en-US" sz="2000" dirty="0"/>
              <a:t>. The TTO assignee should have the authority to quickly negotiate an NDA that is acceptable to all parties. </a:t>
            </a:r>
            <a:endParaRPr lang="en-US" sz="2000" dirty="0" smtClean="0"/>
          </a:p>
          <a:p>
            <a:pPr lvl="1">
              <a:lnSpc>
                <a:spcPts val="2800"/>
              </a:lnSpc>
              <a:spcBef>
                <a:spcPts val="600"/>
              </a:spcBef>
              <a:spcAft>
                <a:spcPts val="600"/>
              </a:spcAft>
              <a:buClr>
                <a:srgbClr val="000099"/>
              </a:buClr>
              <a:buFont typeface="Wingdings" pitchFamily="2" charset="2"/>
              <a:buChar char="§"/>
            </a:pPr>
            <a:r>
              <a:rPr lang="en-US" sz="2000" dirty="0" smtClean="0"/>
              <a:t>In most cases the corporation has their own NDA that they will want you and the University to sign it. Consequently there will be negotiations on the terms and conditions of the NDA and you need someone from the University to be an active participant in the negotiations in real time. </a:t>
            </a:r>
            <a:endParaRPr lang="en-US"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Steps to Mitigate the </a:t>
            </a:r>
            <a:r>
              <a:rPr lang="en-US" sz="4000" b="1" dirty="0" smtClean="0">
                <a:solidFill>
                  <a:srgbClr val="000099"/>
                </a:solidFill>
                <a:effectLst>
                  <a:outerShdw blurRad="38100" dist="38100" dir="2700000" algn="tl">
                    <a:srgbClr val="000000">
                      <a:alpha val="43137"/>
                    </a:srgbClr>
                  </a:outerShdw>
                </a:effectLst>
              </a:rPr>
              <a:t>Obstacles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990600" y="2209800"/>
            <a:ext cx="7086600" cy="4525963"/>
          </a:xfrm>
          <a:prstGeom prst="rect">
            <a:avLst/>
          </a:prstGeom>
        </p:spPr>
        <p:txBody>
          <a:bodyPr/>
          <a:lstStyle/>
          <a:p>
            <a:pPr marL="0" indent="0">
              <a:spcAft>
                <a:spcPts val="600"/>
              </a:spcAft>
              <a:buClr>
                <a:srgbClr val="000099"/>
              </a:buClr>
              <a:buNone/>
            </a:pPr>
            <a:r>
              <a:rPr lang="en-US" sz="2000" b="1" dirty="0" smtClean="0"/>
              <a:t>Step 2: Scope of Research Agreement</a:t>
            </a:r>
          </a:p>
          <a:p>
            <a:pPr marL="0" indent="0">
              <a:spcAft>
                <a:spcPts val="600"/>
              </a:spcAft>
              <a:buClr>
                <a:srgbClr val="000099"/>
              </a:buClr>
              <a:buNone/>
            </a:pPr>
            <a:r>
              <a:rPr lang="en-US" sz="2000" dirty="0" smtClean="0"/>
              <a:t>A template framework of the agreement should be drafted which includes:</a:t>
            </a:r>
          </a:p>
          <a:p>
            <a:pPr lvl="1" indent="-228600">
              <a:lnSpc>
                <a:spcPts val="2400"/>
              </a:lnSpc>
              <a:spcBef>
                <a:spcPts val="600"/>
              </a:spcBef>
              <a:spcAft>
                <a:spcPts val="600"/>
              </a:spcAft>
              <a:buClr>
                <a:srgbClr val="000099"/>
              </a:buClr>
              <a:buFont typeface="Wingdings" pitchFamily="2" charset="2"/>
              <a:buChar char="§"/>
            </a:pPr>
            <a:r>
              <a:rPr lang="en-US" sz="2000" dirty="0" smtClean="0"/>
              <a:t>The personnel resources of both the University and company.</a:t>
            </a:r>
          </a:p>
          <a:p>
            <a:pPr lvl="1" indent="-228600">
              <a:lnSpc>
                <a:spcPts val="2400"/>
              </a:lnSpc>
              <a:spcBef>
                <a:spcPts val="600"/>
              </a:spcBef>
              <a:spcAft>
                <a:spcPts val="600"/>
              </a:spcAft>
              <a:buClr>
                <a:srgbClr val="000099"/>
              </a:buClr>
              <a:buFont typeface="Wingdings" pitchFamily="2" charset="2"/>
              <a:buChar char="§"/>
            </a:pPr>
            <a:r>
              <a:rPr lang="en-US" sz="2000" dirty="0" smtClean="0"/>
              <a:t>What university lab or research facilities will be used and during what time frame.</a:t>
            </a:r>
          </a:p>
          <a:p>
            <a:pPr lvl="1" indent="-228600">
              <a:lnSpc>
                <a:spcPts val="2400"/>
              </a:lnSpc>
              <a:spcBef>
                <a:spcPts val="600"/>
              </a:spcBef>
              <a:spcAft>
                <a:spcPts val="600"/>
              </a:spcAft>
              <a:buClr>
                <a:srgbClr val="000099"/>
              </a:buClr>
              <a:buFont typeface="Wingdings" pitchFamily="2" charset="2"/>
              <a:buChar char="§"/>
            </a:pPr>
            <a:r>
              <a:rPr lang="en-US" sz="2000" dirty="0" smtClean="0"/>
              <a:t>Timelines for completion of the research deliverables from both the University and Corporation.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Steps </a:t>
            </a:r>
            <a:r>
              <a:rPr lang="en-US" sz="4000" b="1" dirty="0">
                <a:solidFill>
                  <a:srgbClr val="000099"/>
                </a:solidFill>
                <a:effectLst>
                  <a:outerShdw blurRad="38100" dist="38100" dir="2700000" algn="tl">
                    <a:srgbClr val="000000">
                      <a:alpha val="43137"/>
                    </a:srgbClr>
                  </a:outerShdw>
                </a:effectLst>
              </a:rPr>
              <a:t>to Mitigate the </a:t>
            </a:r>
            <a:r>
              <a:rPr lang="en-US" sz="4000" b="1" dirty="0" smtClean="0">
                <a:solidFill>
                  <a:srgbClr val="000099"/>
                </a:solidFill>
                <a:effectLst>
                  <a:outerShdw blurRad="38100" dist="38100" dir="2700000" algn="tl">
                    <a:srgbClr val="000000">
                      <a:alpha val="43137"/>
                    </a:srgbClr>
                  </a:outerShdw>
                </a:effectLst>
              </a:rPr>
              <a:t>Obstacles</a:t>
            </a:r>
            <a:r>
              <a:rPr lang="en-US" dirty="0" smtClean="0"/>
              <a:t/>
            </a:r>
            <a:br>
              <a:rPr lang="en-US" dirty="0" smtClean="0"/>
            </a:br>
            <a:endParaRPr lang="en-US" dirty="0"/>
          </a:p>
        </p:txBody>
      </p:sp>
      <p:sp>
        <p:nvSpPr>
          <p:cNvPr id="3" name="Content Placeholder 2"/>
          <p:cNvSpPr>
            <a:spLocks noGrp="1"/>
          </p:cNvSpPr>
          <p:nvPr>
            <p:ph idx="4294967295"/>
          </p:nvPr>
        </p:nvSpPr>
        <p:spPr>
          <a:xfrm>
            <a:off x="609600" y="2209800"/>
            <a:ext cx="7924800" cy="4038600"/>
          </a:xfrm>
          <a:prstGeom prst="rect">
            <a:avLst/>
          </a:prstGeom>
        </p:spPr>
        <p:txBody>
          <a:bodyPr/>
          <a:lstStyle/>
          <a:p>
            <a:pPr>
              <a:spcBef>
                <a:spcPts val="600"/>
              </a:spcBef>
              <a:spcAft>
                <a:spcPts val="600"/>
              </a:spcAft>
              <a:buNone/>
            </a:pPr>
            <a:r>
              <a:rPr lang="en-US" sz="2000" b="1" dirty="0"/>
              <a:t>Step 2: Scope of Research </a:t>
            </a:r>
            <a:r>
              <a:rPr lang="en-US" sz="2000" b="1" dirty="0" smtClean="0"/>
              <a:t>Agreement</a:t>
            </a:r>
          </a:p>
          <a:p>
            <a:pPr marL="740664" lvl="2">
              <a:lnSpc>
                <a:spcPts val="2400"/>
              </a:lnSpc>
              <a:spcBef>
                <a:spcPts val="600"/>
              </a:spcBef>
              <a:spcAft>
                <a:spcPts val="600"/>
              </a:spcAft>
              <a:buClr>
                <a:srgbClr val="000099"/>
              </a:buClr>
              <a:buFont typeface="Wingdings" pitchFamily="2" charset="2"/>
              <a:buChar char="§"/>
            </a:pPr>
            <a:r>
              <a:rPr lang="en-US" sz="2000" dirty="0" smtClean="0"/>
              <a:t>If the corporation owns all the outcomes from research, the university must negotiate how it will be compensated for its time and resources. </a:t>
            </a:r>
          </a:p>
          <a:p>
            <a:pPr marL="740664" lvl="2">
              <a:lnSpc>
                <a:spcPts val="2400"/>
              </a:lnSpc>
              <a:spcBef>
                <a:spcPts val="600"/>
              </a:spcBef>
              <a:spcAft>
                <a:spcPts val="600"/>
              </a:spcAft>
              <a:buClr>
                <a:srgbClr val="000099"/>
              </a:buClr>
              <a:buFont typeface="Wingdings" pitchFamily="2" charset="2"/>
              <a:buChar char="§"/>
            </a:pPr>
            <a:r>
              <a:rPr lang="en-US" sz="2000" dirty="0" smtClean="0"/>
              <a:t>If the researcher and University have needs for publication, these must be defined. </a:t>
            </a:r>
          </a:p>
          <a:p>
            <a:pPr marL="740664" lvl="2">
              <a:lnSpc>
                <a:spcPts val="2400"/>
              </a:lnSpc>
              <a:spcBef>
                <a:spcPts val="600"/>
              </a:spcBef>
              <a:spcAft>
                <a:spcPts val="600"/>
              </a:spcAft>
              <a:buClr>
                <a:srgbClr val="000099"/>
              </a:buClr>
              <a:buFont typeface="Wingdings" pitchFamily="2" charset="2"/>
              <a:buChar char="§"/>
            </a:pPr>
            <a:r>
              <a:rPr lang="en-US" sz="2000" dirty="0" smtClean="0"/>
              <a:t>Timelines for publications and public disclosure need to outlined. </a:t>
            </a:r>
          </a:p>
          <a:p>
            <a:pPr marL="740664" lvl="2">
              <a:lnSpc>
                <a:spcPts val="2400"/>
              </a:lnSpc>
              <a:spcBef>
                <a:spcPts val="600"/>
              </a:spcBef>
              <a:spcAft>
                <a:spcPts val="600"/>
              </a:spcAft>
              <a:buClr>
                <a:srgbClr val="000099"/>
              </a:buClr>
              <a:buFont typeface="Wingdings" pitchFamily="2" charset="2"/>
              <a:buChar char="§"/>
            </a:pPr>
            <a:r>
              <a:rPr lang="en-US" sz="2000" dirty="0" smtClean="0"/>
              <a:t>If a product is to result from the collaboration, a timeline for that new product introduction is included. </a:t>
            </a:r>
          </a:p>
          <a:p>
            <a:pPr marL="740664" lvl="2">
              <a:lnSpc>
                <a:spcPts val="2400"/>
              </a:lnSpc>
              <a:spcBef>
                <a:spcPts val="600"/>
              </a:spcBef>
              <a:spcAft>
                <a:spcPts val="600"/>
              </a:spcAft>
              <a:buClr>
                <a:srgbClr val="000099"/>
              </a:buClr>
              <a:buFont typeface="Wingdings" pitchFamily="2" charset="2"/>
              <a:buChar char="§"/>
            </a:pPr>
            <a:r>
              <a:rPr lang="en-US" sz="2000" dirty="0" smtClean="0"/>
              <a:t>Examples… </a:t>
            </a:r>
          </a:p>
          <a:p>
            <a:pPr lvl="2">
              <a:buFont typeface="Wingdings" pitchFamily="2" charset="2"/>
              <a:buChar char="Ø"/>
            </a:pPr>
            <a:endParaRPr lang="en-US" sz="2000" dirty="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Steps to Mitigate the Obstacles </a:t>
            </a:r>
          </a:p>
        </p:txBody>
      </p:sp>
      <p:sp>
        <p:nvSpPr>
          <p:cNvPr id="3" name="Content Placeholder 2"/>
          <p:cNvSpPr>
            <a:spLocks noGrp="1"/>
          </p:cNvSpPr>
          <p:nvPr>
            <p:ph idx="4294967295"/>
          </p:nvPr>
        </p:nvSpPr>
        <p:spPr>
          <a:xfrm>
            <a:off x="533400" y="2209800"/>
            <a:ext cx="8077200" cy="4525963"/>
          </a:xfrm>
          <a:prstGeom prst="rect">
            <a:avLst/>
          </a:prstGeom>
        </p:spPr>
        <p:txBody>
          <a:bodyPr/>
          <a:lstStyle/>
          <a:p>
            <a:pPr marL="0" indent="0">
              <a:buNone/>
            </a:pPr>
            <a:r>
              <a:rPr lang="en-US" sz="2000" b="1" dirty="0"/>
              <a:t>Step </a:t>
            </a:r>
            <a:r>
              <a:rPr lang="en-US" sz="2000" b="1" dirty="0" smtClean="0"/>
              <a:t>3: License or Purchase Agreement  </a:t>
            </a:r>
            <a:r>
              <a:rPr lang="en-US" sz="1200" dirty="0" smtClean="0"/>
              <a:t>(provided the project is completed successfully) </a:t>
            </a:r>
          </a:p>
          <a:p>
            <a:pPr marL="228600" indent="-228600">
              <a:spcBef>
                <a:spcPts val="600"/>
              </a:spcBef>
              <a:spcAft>
                <a:spcPts val="600"/>
              </a:spcAft>
              <a:buClr>
                <a:srgbClr val="000099"/>
              </a:buClr>
              <a:buFont typeface="Wingdings" pitchFamily="2" charset="2"/>
              <a:buChar char="§"/>
            </a:pPr>
            <a:r>
              <a:rPr lang="en-US" sz="2000" dirty="0" smtClean="0"/>
              <a:t>If the IP is to be jointly owned or ownership remains with the University… </a:t>
            </a:r>
          </a:p>
          <a:p>
            <a:pPr lvl="1" indent="-228600">
              <a:spcBef>
                <a:spcPts val="600"/>
              </a:spcBef>
              <a:spcAft>
                <a:spcPts val="600"/>
              </a:spcAft>
              <a:buClr>
                <a:srgbClr val="000099"/>
              </a:buClr>
              <a:buFont typeface="Wingdings" pitchFamily="2" charset="2"/>
              <a:buChar char="Ø"/>
            </a:pPr>
            <a:r>
              <a:rPr lang="en-US" sz="2000" dirty="0" smtClean="0"/>
              <a:t>Terms for the license or sale of the protectable IP must be established including:</a:t>
            </a:r>
          </a:p>
          <a:p>
            <a:pPr lvl="2">
              <a:spcBef>
                <a:spcPts val="600"/>
              </a:spcBef>
              <a:spcAft>
                <a:spcPts val="600"/>
              </a:spcAft>
              <a:buClr>
                <a:srgbClr val="000099"/>
              </a:buClr>
              <a:buFont typeface="Courier New" panose="02070309020205020404" pitchFamily="49" charset="0"/>
              <a:buChar char="o"/>
            </a:pPr>
            <a:r>
              <a:rPr lang="en-US" sz="2000" dirty="0" smtClean="0"/>
              <a:t>Exclusivity – does the corporation have the exclusive right to license or purchase the IP from the University.</a:t>
            </a:r>
          </a:p>
          <a:p>
            <a:pPr lvl="2">
              <a:spcBef>
                <a:spcPts val="600"/>
              </a:spcBef>
              <a:spcAft>
                <a:spcPts val="600"/>
              </a:spcAft>
              <a:buClr>
                <a:srgbClr val="000099"/>
              </a:buClr>
              <a:buFont typeface="Courier New" panose="02070309020205020404" pitchFamily="49" charset="0"/>
              <a:buChar char="o"/>
            </a:pPr>
            <a:r>
              <a:rPr lang="en-US" sz="2000" dirty="0" smtClean="0"/>
              <a:t>Length of license or Term – how long does the corporation have the rights to use the IP? </a:t>
            </a:r>
          </a:p>
          <a:p>
            <a:pPr lvl="2">
              <a:spcBef>
                <a:spcPts val="600"/>
              </a:spcBef>
              <a:spcAft>
                <a:spcPts val="600"/>
              </a:spcAft>
              <a:buClr>
                <a:srgbClr val="000099"/>
              </a:buClr>
              <a:buFont typeface="Courier New" panose="02070309020205020404" pitchFamily="49" charset="0"/>
              <a:buChar char="o"/>
            </a:pPr>
            <a:r>
              <a:rPr lang="en-US" sz="2000" dirty="0" smtClean="0"/>
              <a:t>Fees or Royalties – how will the University be compensated for use of its share of the IP?  </a:t>
            </a:r>
          </a:p>
          <a:p>
            <a:pPr lvl="1">
              <a:buFont typeface="Wingdings" pitchFamily="2" charset="2"/>
              <a:buChar char="§"/>
            </a:pPr>
            <a:endParaRPr lang="en-US" sz="2000" dirty="0"/>
          </a:p>
          <a:p>
            <a:pPr marL="457200" lvl="1" indent="0">
              <a:buNone/>
            </a:pPr>
            <a:endParaRPr lang="en-US" sz="2400" dirty="0" smtClean="0"/>
          </a:p>
          <a:p>
            <a:endParaRPr lang="en-US" sz="2400" dirty="0" smtClean="0"/>
          </a:p>
          <a:p>
            <a:pPr lvl="1"/>
            <a:endParaRPr lang="en-US" sz="2000" dirty="0" smtClean="0"/>
          </a:p>
          <a:p>
            <a:pPr lvl="1"/>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Rectangle 6"/>
          <p:cNvSpPr>
            <a:spLocks noGrp="1" noChangeArrowheads="1"/>
          </p:cNvSpPr>
          <p:nvPr>
            <p:ph type="title" idx="4294967295"/>
          </p:nvPr>
        </p:nvSpPr>
        <p:spPr>
          <a:xfrm>
            <a:off x="685800" y="1066800"/>
            <a:ext cx="7772400" cy="1143000"/>
          </a:xfrm>
          <a:prstGeom prst="rect">
            <a:avLst/>
          </a:prstGeom>
          <a:noFill/>
          <a:ln/>
        </p:spPr>
        <p:txBody>
          <a:bodyPr/>
          <a:lstStyle/>
          <a:p>
            <a:r>
              <a:rPr lang="en-US" sz="4000" b="1" dirty="0">
                <a:solidFill>
                  <a:srgbClr val="000099"/>
                </a:solidFill>
                <a:effectLst>
                  <a:outerShdw blurRad="38100" dist="38100" dir="2700000" algn="tl">
                    <a:srgbClr val="C0C0C0"/>
                  </a:outerShdw>
                </a:effectLst>
              </a:rPr>
              <a:t>Acknowledgement</a:t>
            </a:r>
          </a:p>
        </p:txBody>
      </p:sp>
      <p:sp>
        <p:nvSpPr>
          <p:cNvPr id="114695" name="Rectangle 7"/>
          <p:cNvSpPr>
            <a:spLocks noGrp="1" noChangeArrowheads="1"/>
          </p:cNvSpPr>
          <p:nvPr>
            <p:ph type="body" idx="4294967295"/>
          </p:nvPr>
        </p:nvSpPr>
        <p:spPr>
          <a:xfrm>
            <a:off x="685800" y="2133600"/>
            <a:ext cx="7772400" cy="4114800"/>
          </a:xfrm>
          <a:prstGeom prst="rect">
            <a:avLst/>
          </a:prstGeom>
          <a:noFill/>
          <a:ln/>
        </p:spPr>
        <p:txBody>
          <a:bodyPr/>
          <a:lstStyle/>
          <a:p>
            <a:pPr marL="0" indent="0">
              <a:spcBef>
                <a:spcPct val="25000"/>
              </a:spcBef>
              <a:buNone/>
            </a:pPr>
            <a:r>
              <a:rPr lang="en-US" sz="2400" dirty="0"/>
              <a:t>The contents of this presentation were developed under a grant from the National Institute on Disability, Independent Living, and Rehabilitation Research (NIDILRR grant number 90DP0054-01-00). NIDILRR is a Center within the Administration for Community Living (ACL), Department of Health and Human Services (HHS). The contents of this presentation do not necessarily represent the policy of NIDILRR, ACL, HHS, and you should not assume endorsement by the Federal Government.</a:t>
            </a:r>
          </a:p>
          <a:p>
            <a:pPr>
              <a:spcBef>
                <a:spcPct val="25000"/>
              </a:spcBef>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a:solidFill>
                  <a:srgbClr val="000099"/>
                </a:solidFill>
                <a:effectLst>
                  <a:outerShdw blurRad="38100" dist="38100" dir="2700000" algn="tl">
                    <a:srgbClr val="000000">
                      <a:alpha val="43137"/>
                    </a:srgbClr>
                  </a:outerShdw>
                </a:effectLst>
              </a:rPr>
              <a:t>Steps to Mitigate the Obstacles </a:t>
            </a:r>
          </a:p>
        </p:txBody>
      </p:sp>
      <p:sp>
        <p:nvSpPr>
          <p:cNvPr id="3" name="Content Placeholder 2"/>
          <p:cNvSpPr>
            <a:spLocks noGrp="1"/>
          </p:cNvSpPr>
          <p:nvPr>
            <p:ph idx="4294967295"/>
          </p:nvPr>
        </p:nvSpPr>
        <p:spPr>
          <a:xfrm>
            <a:off x="457200" y="2209800"/>
            <a:ext cx="8229600" cy="4525963"/>
          </a:xfrm>
          <a:prstGeom prst="rect">
            <a:avLst/>
          </a:prstGeom>
        </p:spPr>
        <p:txBody>
          <a:bodyPr/>
          <a:lstStyle/>
          <a:p>
            <a:pPr marL="457200" lvl="1" indent="0">
              <a:spcBef>
                <a:spcPts val="600"/>
              </a:spcBef>
              <a:spcAft>
                <a:spcPts val="600"/>
              </a:spcAft>
              <a:buNone/>
            </a:pPr>
            <a:r>
              <a:rPr lang="en-US" sz="2000" b="1" dirty="0" smtClean="0"/>
              <a:t>Step </a:t>
            </a:r>
            <a:r>
              <a:rPr lang="en-US" sz="2000" b="1" dirty="0"/>
              <a:t>3: License or Purchase Agreement  </a:t>
            </a:r>
            <a:r>
              <a:rPr lang="en-US" sz="1200" dirty="0"/>
              <a:t>(provided the project is completed successfully) </a:t>
            </a:r>
          </a:p>
          <a:p>
            <a:pPr lvl="1" indent="-228600">
              <a:spcBef>
                <a:spcPts val="600"/>
              </a:spcBef>
              <a:spcAft>
                <a:spcPts val="600"/>
              </a:spcAft>
              <a:buClr>
                <a:srgbClr val="000099"/>
              </a:buClr>
              <a:buFont typeface="Wingdings" pitchFamily="2" charset="2"/>
              <a:buChar char="§"/>
            </a:pPr>
            <a:r>
              <a:rPr lang="en-US" sz="2000" dirty="0"/>
              <a:t>If the IP is to be </a:t>
            </a:r>
            <a:r>
              <a:rPr lang="en-US" sz="2000" dirty="0" smtClean="0"/>
              <a:t>owned solely by the Corporation…</a:t>
            </a:r>
          </a:p>
          <a:p>
            <a:pPr lvl="2">
              <a:spcBef>
                <a:spcPts val="600"/>
              </a:spcBef>
              <a:spcAft>
                <a:spcPts val="600"/>
              </a:spcAft>
              <a:buClr>
                <a:srgbClr val="000099"/>
              </a:buClr>
              <a:buFont typeface="Wingdings" pitchFamily="2" charset="2"/>
              <a:buChar char="Ø"/>
            </a:pPr>
            <a:r>
              <a:rPr lang="en-US" sz="2000" dirty="0" smtClean="0"/>
              <a:t>Terms still must be agreed upon to cover items such as:</a:t>
            </a:r>
          </a:p>
          <a:p>
            <a:pPr lvl="3">
              <a:spcBef>
                <a:spcPts val="600"/>
              </a:spcBef>
              <a:spcAft>
                <a:spcPts val="600"/>
              </a:spcAft>
              <a:buClr>
                <a:srgbClr val="000099"/>
              </a:buClr>
              <a:buFont typeface="Courier New" panose="02070309020205020404" pitchFamily="49" charset="0"/>
              <a:buChar char="o"/>
            </a:pPr>
            <a:r>
              <a:rPr lang="en-US" dirty="0" smtClean="0"/>
              <a:t>Use of the University and researcher’s names.</a:t>
            </a:r>
          </a:p>
          <a:p>
            <a:pPr lvl="3">
              <a:spcBef>
                <a:spcPts val="600"/>
              </a:spcBef>
              <a:spcAft>
                <a:spcPts val="600"/>
              </a:spcAft>
              <a:buClr>
                <a:srgbClr val="000099"/>
              </a:buClr>
              <a:buFont typeface="Courier New" panose="02070309020205020404" pitchFamily="49" charset="0"/>
              <a:buChar char="o"/>
            </a:pPr>
            <a:r>
              <a:rPr lang="en-US" dirty="0" smtClean="0"/>
              <a:t>Public disclosure restrictions – corporations may not want their competitors to know what they have been working on.</a:t>
            </a:r>
          </a:p>
          <a:p>
            <a:pPr lvl="3">
              <a:spcBef>
                <a:spcPts val="600"/>
              </a:spcBef>
              <a:spcAft>
                <a:spcPts val="600"/>
              </a:spcAft>
              <a:buClr>
                <a:srgbClr val="000099"/>
              </a:buClr>
              <a:buFont typeface="Courier New" panose="02070309020205020404" pitchFamily="49" charset="0"/>
              <a:buChar char="o"/>
            </a:pPr>
            <a:r>
              <a:rPr lang="en-US" dirty="0" smtClean="0"/>
              <a:t>Publications restrictions for the researcher.</a:t>
            </a:r>
          </a:p>
          <a:p>
            <a:pPr lvl="3">
              <a:spcBef>
                <a:spcPts val="600"/>
              </a:spcBef>
              <a:spcAft>
                <a:spcPts val="600"/>
              </a:spcAft>
              <a:buClr>
                <a:srgbClr val="000099"/>
              </a:buClr>
              <a:buFont typeface="Courier New" panose="02070309020205020404" pitchFamily="49" charset="0"/>
              <a:buChar char="o"/>
            </a:pPr>
            <a:r>
              <a:rPr lang="en-US" dirty="0" smtClean="0"/>
              <a:t>Restrictions on future University collaborations with Corporation’s competitors.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normAutofit/>
          </a:bodyPr>
          <a:lstStyle/>
          <a:p>
            <a:r>
              <a:rPr lang="en-US" sz="4000" b="1" dirty="0">
                <a:solidFill>
                  <a:srgbClr val="000099"/>
                </a:solidFill>
                <a:effectLst>
                  <a:outerShdw blurRad="38100" dist="38100" dir="2700000" algn="tl">
                    <a:srgbClr val="000000">
                      <a:alpha val="43137"/>
                    </a:srgbClr>
                  </a:outerShdw>
                </a:effectLst>
              </a:rPr>
              <a:t>Steps to Mitigate the Obstacles </a:t>
            </a:r>
          </a:p>
        </p:txBody>
      </p:sp>
      <p:sp>
        <p:nvSpPr>
          <p:cNvPr id="3" name="Content Placeholder 2"/>
          <p:cNvSpPr>
            <a:spLocks noGrp="1"/>
          </p:cNvSpPr>
          <p:nvPr>
            <p:ph idx="4294967295"/>
          </p:nvPr>
        </p:nvSpPr>
        <p:spPr>
          <a:xfrm>
            <a:off x="533400" y="2209800"/>
            <a:ext cx="8153400" cy="4525963"/>
          </a:xfrm>
          <a:prstGeom prst="rect">
            <a:avLst/>
          </a:prstGeom>
        </p:spPr>
        <p:txBody>
          <a:bodyPr>
            <a:normAutofit/>
          </a:bodyPr>
          <a:lstStyle/>
          <a:p>
            <a:pPr marL="0" lvl="1" indent="0">
              <a:spcBef>
                <a:spcPts val="600"/>
              </a:spcBef>
              <a:spcAft>
                <a:spcPts val="600"/>
              </a:spcAft>
              <a:buClr>
                <a:srgbClr val="000099"/>
              </a:buClr>
              <a:buNone/>
            </a:pPr>
            <a:r>
              <a:rPr lang="en-US" sz="2000" b="1" dirty="0"/>
              <a:t>Step 3: License or Purchase Agreement  </a:t>
            </a:r>
            <a:r>
              <a:rPr lang="en-US" sz="1200" dirty="0"/>
              <a:t>(provided the project is completed successfully) </a:t>
            </a:r>
          </a:p>
          <a:p>
            <a:pPr marL="228600" lvl="1" indent="-228600">
              <a:spcBef>
                <a:spcPts val="600"/>
              </a:spcBef>
              <a:spcAft>
                <a:spcPts val="600"/>
              </a:spcAft>
              <a:buClr>
                <a:srgbClr val="000099"/>
              </a:buClr>
              <a:buFont typeface="Wingdings" panose="05000000000000000000" pitchFamily="2" charset="2"/>
              <a:buChar char="§"/>
            </a:pPr>
            <a:r>
              <a:rPr lang="en-US" sz="2000" dirty="0" smtClean="0"/>
              <a:t>Example: Penn State has a new research model dealing with IP and research.</a:t>
            </a:r>
          </a:p>
          <a:p>
            <a:pPr marL="548640" lvl="2">
              <a:spcBef>
                <a:spcPts val="600"/>
              </a:spcBef>
              <a:spcAft>
                <a:spcPts val="600"/>
              </a:spcAft>
              <a:buClr>
                <a:srgbClr val="000099"/>
              </a:buClr>
              <a:buFont typeface="Wingdings" panose="05000000000000000000" pitchFamily="2" charset="2"/>
              <a:buChar char="Ø"/>
            </a:pPr>
            <a:r>
              <a:rPr lang="en-US" sz="2000" dirty="0" smtClean="0"/>
              <a:t>If the research is corporate sponsored, the industry sponsor owns the resultant IP.</a:t>
            </a:r>
          </a:p>
          <a:p>
            <a:pPr marL="548640" lvl="2">
              <a:spcBef>
                <a:spcPts val="600"/>
              </a:spcBef>
              <a:spcAft>
                <a:spcPts val="600"/>
              </a:spcAft>
              <a:buClr>
                <a:srgbClr val="000099"/>
              </a:buClr>
              <a:buFont typeface="Wingdings" panose="05000000000000000000" pitchFamily="2" charset="2"/>
              <a:buChar char="Ø"/>
            </a:pPr>
            <a:r>
              <a:rPr lang="en-US" sz="2000" dirty="0" smtClean="0"/>
              <a:t>In cases where the research involves federal funding Penn State offers a two-step licensing option.</a:t>
            </a:r>
          </a:p>
          <a:p>
            <a:pPr marL="914400" lvl="3">
              <a:spcBef>
                <a:spcPts val="600"/>
              </a:spcBef>
              <a:spcAft>
                <a:spcPts val="600"/>
              </a:spcAft>
              <a:buClr>
                <a:srgbClr val="000099"/>
              </a:buClr>
              <a:buFont typeface="Courier New" panose="02070309020205020404" pitchFamily="49" charset="0"/>
              <a:buChar char="o"/>
            </a:pPr>
            <a:r>
              <a:rPr lang="en-US" dirty="0" smtClean="0"/>
              <a:t>Industry sponsor may receive an option to license for up to a period of three years at a fixed price for ($3K, $6k, or $9k). </a:t>
            </a:r>
          </a:p>
          <a:p>
            <a:pPr marL="914400" lvl="3">
              <a:spcBef>
                <a:spcPts val="600"/>
              </a:spcBef>
              <a:spcAft>
                <a:spcPts val="600"/>
              </a:spcAft>
              <a:buClr>
                <a:srgbClr val="000099"/>
              </a:buClr>
              <a:buFont typeface="Courier New" panose="02070309020205020404" pitchFamily="49" charset="0"/>
              <a:buChar char="o"/>
            </a:pPr>
            <a:r>
              <a:rPr lang="en-US" dirty="0" smtClean="0"/>
              <a:t>If after option expires, the industry sponsor wishes to license – now know true value of IP and speeds of the process. </a:t>
            </a:r>
          </a:p>
          <a:p>
            <a:pPr lvl="3">
              <a:spcAft>
                <a:spcPts val="600"/>
              </a:spcAft>
              <a:buClr>
                <a:srgbClr val="000099"/>
              </a:buClr>
              <a:buFont typeface="Wingdings" pitchFamily="2" charset="2"/>
              <a:buChar char="Ø"/>
            </a:pPr>
            <a:endParaRPr lang="en-US" dirty="0" smtClean="0"/>
          </a:p>
          <a:p>
            <a:pPr>
              <a:spcAft>
                <a:spcPts val="600"/>
              </a:spcAft>
              <a:buClr>
                <a:srgbClr val="000099"/>
              </a:buClr>
            </a:pPr>
            <a:endParaRPr lang="en-US"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066800"/>
            <a:ext cx="9144000" cy="1143000"/>
          </a:xfrm>
          <a:prstGeom prst="rect">
            <a:avLst/>
          </a:prstGeom>
        </p:spPr>
        <p:txBody>
          <a:bodyPr>
            <a:noAutofit/>
          </a:bodyPr>
          <a:lstStyle/>
          <a:p>
            <a:pPr>
              <a:lnSpc>
                <a:spcPts val="5000"/>
              </a:lnSpc>
            </a:pPr>
            <a:r>
              <a:rPr lang="en-US" sz="4000" b="1" dirty="0" smtClean="0">
                <a:solidFill>
                  <a:srgbClr val="000099"/>
                </a:solidFill>
                <a:effectLst>
                  <a:outerShdw blurRad="38100" dist="38100" dir="2700000" algn="tl">
                    <a:srgbClr val="000000">
                      <a:alpha val="43137"/>
                    </a:srgbClr>
                  </a:outerShdw>
                </a:effectLst>
              </a:rPr>
              <a:t>Criteria for Vetting Potential Corporate Collaborators for a Joint R&amp;D Project</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685800" y="2713037"/>
            <a:ext cx="7848600" cy="4525963"/>
          </a:xfrm>
          <a:prstGeom prst="rect">
            <a:avLst/>
          </a:prstGeom>
        </p:spPr>
        <p:txBody>
          <a:bodyPr>
            <a:normAutofit/>
          </a:bodyPr>
          <a:lstStyle/>
          <a:p>
            <a:pPr marL="0" lvl="3" indent="0">
              <a:lnSpc>
                <a:spcPts val="2400"/>
              </a:lnSpc>
              <a:spcBef>
                <a:spcPts val="600"/>
              </a:spcBef>
              <a:spcAft>
                <a:spcPts val="600"/>
              </a:spcAft>
              <a:buNone/>
            </a:pPr>
            <a:r>
              <a:rPr lang="en-US" b="1" dirty="0" smtClean="0"/>
              <a:t>Criteria 1</a:t>
            </a:r>
          </a:p>
          <a:p>
            <a:pPr marL="228600" lvl="3">
              <a:lnSpc>
                <a:spcPts val="2400"/>
              </a:lnSpc>
              <a:spcBef>
                <a:spcPts val="600"/>
              </a:spcBef>
              <a:spcAft>
                <a:spcPts val="600"/>
              </a:spcAft>
              <a:buClr>
                <a:srgbClr val="000099"/>
              </a:buClr>
              <a:buFont typeface="Wingdings" pitchFamily="2" charset="2"/>
              <a:buChar char="§"/>
            </a:pPr>
            <a:r>
              <a:rPr lang="en-US" dirty="0"/>
              <a:t>Has the potential Corporate Collaborator previously entered into external partnerships or funded R&amp;D work by an outside entity? </a:t>
            </a:r>
          </a:p>
          <a:p>
            <a:pPr marL="731520" lvl="4">
              <a:lnSpc>
                <a:spcPts val="2400"/>
              </a:lnSpc>
              <a:spcBef>
                <a:spcPts val="600"/>
              </a:spcBef>
              <a:spcAft>
                <a:spcPts val="600"/>
              </a:spcAft>
              <a:buClr>
                <a:srgbClr val="000099"/>
              </a:buClr>
              <a:buFont typeface="Wingdings" pitchFamily="2" charset="2"/>
              <a:buChar char="Ø"/>
            </a:pPr>
            <a:r>
              <a:rPr lang="en-US" dirty="0"/>
              <a:t>If no, you are breaking new ground with the company and the internal corporate framework is not in place for a successful </a:t>
            </a:r>
            <a:r>
              <a:rPr lang="en-US" dirty="0" smtClean="0"/>
              <a:t>collaboration.</a:t>
            </a:r>
            <a:endParaRPr lang="en-US" dirty="0"/>
          </a:p>
          <a:p>
            <a:pPr marL="731520" lvl="4">
              <a:lnSpc>
                <a:spcPts val="2400"/>
              </a:lnSpc>
              <a:spcBef>
                <a:spcPts val="600"/>
              </a:spcBef>
              <a:spcAft>
                <a:spcPts val="600"/>
              </a:spcAft>
              <a:buClr>
                <a:srgbClr val="000099"/>
              </a:buClr>
              <a:buFont typeface="Wingdings" pitchFamily="2" charset="2"/>
              <a:buChar char="Ø"/>
            </a:pPr>
            <a:r>
              <a:rPr lang="en-US" dirty="0"/>
              <a:t>If yes, what the outcome successful? Were both parties pleased with the outcome?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066800"/>
            <a:ext cx="9144000" cy="1143000"/>
          </a:xfrm>
          <a:prstGeom prst="rect">
            <a:avLst/>
          </a:prstGeom>
        </p:spPr>
        <p:txBody>
          <a:bodyPr>
            <a:noAutofit/>
          </a:bodyPr>
          <a:lstStyle/>
          <a:p>
            <a:pPr>
              <a:lnSpc>
                <a:spcPts val="5000"/>
              </a:lnSpc>
            </a:pPr>
            <a:r>
              <a:rPr lang="en-US" sz="4000" b="1" dirty="0">
                <a:solidFill>
                  <a:srgbClr val="000099"/>
                </a:solidFill>
                <a:effectLst>
                  <a:outerShdw blurRad="38100" dist="38100" dir="2700000" algn="tl">
                    <a:srgbClr val="000000">
                      <a:alpha val="43137"/>
                    </a:srgbClr>
                  </a:outerShdw>
                </a:effectLst>
              </a:rPr>
              <a:t>Criteria for Vetting Potential Corporate Collaborators for a Joint R&amp;D </a:t>
            </a:r>
            <a:r>
              <a:rPr lang="en-US" sz="4000" b="1" dirty="0" smtClean="0">
                <a:solidFill>
                  <a:srgbClr val="000099"/>
                </a:solidFill>
                <a:effectLst>
                  <a:outerShdw blurRad="38100" dist="38100" dir="2700000" algn="tl">
                    <a:srgbClr val="000000">
                      <a:alpha val="43137"/>
                    </a:srgbClr>
                  </a:outerShdw>
                </a:effectLst>
              </a:rPr>
              <a:t>Project</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914400" y="2514600"/>
            <a:ext cx="7315200" cy="4419600"/>
          </a:xfrm>
          <a:prstGeom prst="rect">
            <a:avLst/>
          </a:prstGeom>
        </p:spPr>
        <p:txBody>
          <a:bodyPr/>
          <a:lstStyle/>
          <a:p>
            <a:pPr marL="0" lvl="3" indent="0">
              <a:lnSpc>
                <a:spcPts val="2200"/>
              </a:lnSpc>
              <a:spcBef>
                <a:spcPts val="600"/>
              </a:spcBef>
              <a:buNone/>
            </a:pPr>
            <a:r>
              <a:rPr lang="en-US" b="1" dirty="0"/>
              <a:t>Criteria 2</a:t>
            </a:r>
          </a:p>
          <a:p>
            <a:pPr marL="228600" lvl="3">
              <a:lnSpc>
                <a:spcPts val="2400"/>
              </a:lnSpc>
              <a:spcBef>
                <a:spcPts val="600"/>
              </a:spcBef>
              <a:spcAft>
                <a:spcPts val="600"/>
              </a:spcAft>
              <a:buClr>
                <a:srgbClr val="000099"/>
              </a:buClr>
              <a:buFont typeface="Wingdings" pitchFamily="2" charset="2"/>
              <a:buChar char="§"/>
            </a:pPr>
            <a:r>
              <a:rPr lang="en-US" dirty="0"/>
              <a:t>Is the potential corporate collaborator open to </a:t>
            </a:r>
            <a:r>
              <a:rPr lang="en-US" dirty="0" smtClean="0"/>
              <a:t>receiving </a:t>
            </a:r>
            <a:r>
              <a:rPr lang="en-US" dirty="0"/>
              <a:t>and </a:t>
            </a:r>
            <a:r>
              <a:rPr lang="en-US" dirty="0" smtClean="0"/>
              <a:t>evaluating </a:t>
            </a:r>
            <a:r>
              <a:rPr lang="en-US" dirty="0"/>
              <a:t>technology or inventions from outside the </a:t>
            </a:r>
            <a:r>
              <a:rPr lang="en-US" dirty="0" smtClean="0"/>
              <a:t>corporation? </a:t>
            </a:r>
          </a:p>
          <a:p>
            <a:pPr marL="457200" lvl="4">
              <a:lnSpc>
                <a:spcPts val="2400"/>
              </a:lnSpc>
              <a:spcBef>
                <a:spcPts val="600"/>
              </a:spcBef>
              <a:spcAft>
                <a:spcPts val="600"/>
              </a:spcAft>
              <a:buClr>
                <a:srgbClr val="000099"/>
              </a:buClr>
              <a:buFont typeface="Wingdings" pitchFamily="2" charset="2"/>
              <a:buChar char="Ø"/>
            </a:pPr>
            <a:r>
              <a:rPr lang="en-US" dirty="0" smtClean="0"/>
              <a:t>If yes, what are their policies? </a:t>
            </a:r>
          </a:p>
          <a:p>
            <a:pPr marL="228600" lvl="5">
              <a:lnSpc>
                <a:spcPts val="2400"/>
              </a:lnSpc>
              <a:spcBef>
                <a:spcPts val="600"/>
              </a:spcBef>
              <a:spcAft>
                <a:spcPts val="600"/>
              </a:spcAft>
              <a:buClr>
                <a:srgbClr val="000099"/>
              </a:buClr>
              <a:buFont typeface="Wingdings" pitchFamily="2" charset="2"/>
              <a:buChar char="§"/>
            </a:pPr>
            <a:r>
              <a:rPr lang="en-US" dirty="0"/>
              <a:t>Total ownership of anything submitted?</a:t>
            </a:r>
          </a:p>
          <a:p>
            <a:pPr marL="228600" lvl="5">
              <a:lnSpc>
                <a:spcPts val="2400"/>
              </a:lnSpc>
              <a:spcBef>
                <a:spcPts val="600"/>
              </a:spcBef>
              <a:spcAft>
                <a:spcPts val="600"/>
              </a:spcAft>
              <a:buClr>
                <a:srgbClr val="000099"/>
              </a:buClr>
              <a:buFont typeface="Wingdings" pitchFamily="2" charset="2"/>
              <a:buChar char="§"/>
            </a:pPr>
            <a:r>
              <a:rPr lang="en-US" dirty="0"/>
              <a:t>Will </a:t>
            </a:r>
            <a:r>
              <a:rPr lang="en-US" dirty="0" smtClean="0"/>
              <a:t>they sign </a:t>
            </a:r>
            <a:r>
              <a:rPr lang="en-US" dirty="0"/>
              <a:t>your NDA agreement? </a:t>
            </a:r>
            <a:r>
              <a:rPr lang="en-US" dirty="0" smtClean="0"/>
              <a:t>Do they have </a:t>
            </a:r>
            <a:r>
              <a:rPr lang="en-US" dirty="0"/>
              <a:t>one of their own? </a:t>
            </a:r>
          </a:p>
          <a:p>
            <a:pPr marL="457200" lvl="4">
              <a:lnSpc>
                <a:spcPts val="2400"/>
              </a:lnSpc>
              <a:spcBef>
                <a:spcPts val="600"/>
              </a:spcBef>
              <a:spcAft>
                <a:spcPts val="600"/>
              </a:spcAft>
              <a:buClr>
                <a:srgbClr val="000099"/>
              </a:buClr>
              <a:buFont typeface="Wingdings" pitchFamily="2" charset="2"/>
              <a:buChar char="Ø"/>
            </a:pPr>
            <a:r>
              <a:rPr lang="en-US" dirty="0" smtClean="0"/>
              <a:t>If no, you may have difficulties working with the internal Corporate group – Not invented here syndrome.</a:t>
            </a:r>
            <a:endParaRPr lang="en-US" dirty="0"/>
          </a:p>
          <a:p>
            <a:pPr lvl="5" indent="-342900">
              <a:lnSpc>
                <a:spcPts val="2200"/>
              </a:lnSpc>
              <a:spcBef>
                <a:spcPts val="600"/>
              </a:spcBef>
              <a:buFont typeface="Wingdings" pitchFamily="2" charset="2"/>
              <a:buChar char="Ø"/>
            </a:pPr>
            <a:endParaRPr lang="en-US" dirty="0" smtClean="0"/>
          </a:p>
          <a:p>
            <a:pPr lvl="5" indent="-342900">
              <a:lnSpc>
                <a:spcPts val="2200"/>
              </a:lnSpc>
              <a:spcBef>
                <a:spcPts val="600"/>
              </a:spcBef>
              <a:buFont typeface="Wingdings" pitchFamily="2" charset="2"/>
              <a:buChar char="Ø"/>
            </a:pPr>
            <a:endParaRPr lang="en-US" dirty="0" smtClean="0"/>
          </a:p>
          <a:p>
            <a:pPr lvl="4" indent="-342900">
              <a:lnSpc>
                <a:spcPts val="2200"/>
              </a:lnSpc>
              <a:spcBef>
                <a:spcPts val="600"/>
              </a:spcBef>
              <a:buFont typeface="Wingdings" pitchFamily="2" charset="2"/>
              <a:buChar char="§"/>
            </a:pPr>
            <a:endParaRPr lang="en-US" dirty="0"/>
          </a:p>
          <a:p>
            <a:pPr marL="396875" indent="-396875">
              <a:spcBef>
                <a:spcPts val="1200"/>
              </a:spcBef>
              <a:spcAft>
                <a:spcPts val="600"/>
              </a:spcAft>
            </a:pPr>
            <a:endParaRPr lang="en-US" sz="20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066800"/>
            <a:ext cx="9144000" cy="1143000"/>
          </a:xfrm>
          <a:prstGeom prst="rect">
            <a:avLst/>
          </a:prstGeom>
        </p:spPr>
        <p:txBody>
          <a:bodyPr>
            <a:noAutofit/>
          </a:bodyPr>
          <a:lstStyle/>
          <a:p>
            <a:pPr>
              <a:lnSpc>
                <a:spcPts val="5000"/>
              </a:lnSpc>
            </a:pPr>
            <a:r>
              <a:rPr lang="en-US" sz="4000" b="1" dirty="0">
                <a:solidFill>
                  <a:srgbClr val="000099"/>
                </a:solidFill>
                <a:effectLst>
                  <a:outerShdw blurRad="38100" dist="38100" dir="2700000" algn="tl">
                    <a:srgbClr val="000000">
                      <a:alpha val="43137"/>
                    </a:srgbClr>
                  </a:outerShdw>
                </a:effectLst>
              </a:rPr>
              <a:t>Criteria for Vetting Potential Corporate Collaborators for a Joint R&amp;D </a:t>
            </a:r>
            <a:r>
              <a:rPr lang="en-US" sz="4000" b="1" dirty="0" smtClean="0">
                <a:solidFill>
                  <a:srgbClr val="000099"/>
                </a:solidFill>
                <a:effectLst>
                  <a:outerShdw blurRad="38100" dist="38100" dir="2700000" algn="tl">
                    <a:srgbClr val="000000">
                      <a:alpha val="43137"/>
                    </a:srgbClr>
                  </a:outerShdw>
                </a:effectLst>
              </a:rPr>
              <a:t>Project</a:t>
            </a:r>
            <a:br>
              <a:rPr lang="en-US" sz="4000" b="1" dirty="0" smtClean="0">
                <a:solidFill>
                  <a:srgbClr val="000099"/>
                </a:solidFill>
                <a:effectLst>
                  <a:outerShdw blurRad="38100" dist="38100" dir="2700000" algn="tl">
                    <a:srgbClr val="000000">
                      <a:alpha val="43137"/>
                    </a:srgbClr>
                  </a:outerShdw>
                </a:effectLst>
              </a:rPr>
            </a:b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914400" y="2849563"/>
            <a:ext cx="7315200" cy="3703637"/>
          </a:xfrm>
          <a:prstGeom prst="rect">
            <a:avLst/>
          </a:prstGeom>
        </p:spPr>
        <p:txBody>
          <a:bodyPr/>
          <a:lstStyle/>
          <a:p>
            <a:pPr marL="0" lvl="3" indent="0">
              <a:lnSpc>
                <a:spcPts val="2400"/>
              </a:lnSpc>
              <a:spcBef>
                <a:spcPts val="600"/>
              </a:spcBef>
              <a:spcAft>
                <a:spcPts val="600"/>
              </a:spcAft>
              <a:buNone/>
            </a:pPr>
            <a:r>
              <a:rPr lang="en-US" b="1" dirty="0"/>
              <a:t>Criteria </a:t>
            </a:r>
            <a:r>
              <a:rPr lang="en-US" b="1" dirty="0" smtClean="0"/>
              <a:t>3</a:t>
            </a:r>
          </a:p>
          <a:p>
            <a:pPr marL="228600" lvl="3">
              <a:lnSpc>
                <a:spcPts val="2400"/>
              </a:lnSpc>
              <a:spcBef>
                <a:spcPts val="600"/>
              </a:spcBef>
              <a:spcAft>
                <a:spcPts val="600"/>
              </a:spcAft>
              <a:buClr>
                <a:srgbClr val="000099"/>
              </a:buClr>
              <a:buFont typeface="Wingdings" pitchFamily="2" charset="2"/>
              <a:buChar char="§"/>
            </a:pPr>
            <a:r>
              <a:rPr lang="en-US" dirty="0" smtClean="0"/>
              <a:t>From the corporate standpoint, will you be working with a team or just  1 individual? </a:t>
            </a:r>
          </a:p>
          <a:p>
            <a:pPr marL="457200" lvl="4">
              <a:lnSpc>
                <a:spcPts val="2400"/>
              </a:lnSpc>
              <a:spcBef>
                <a:spcPts val="600"/>
              </a:spcBef>
              <a:spcAft>
                <a:spcPts val="600"/>
              </a:spcAft>
              <a:buClr>
                <a:srgbClr val="000099"/>
              </a:buClr>
              <a:buFont typeface="Wingdings" pitchFamily="2" charset="2"/>
              <a:buChar char="Ø"/>
            </a:pPr>
            <a:r>
              <a:rPr lang="en-US" dirty="0" smtClean="0"/>
              <a:t>If 1 individual, you risk not knowing the corporate culture (only 1 person perspective);  you risk that person leaving or being laid off; you risk timely communication failures; </a:t>
            </a:r>
          </a:p>
          <a:p>
            <a:pPr marL="457200" lvl="4">
              <a:lnSpc>
                <a:spcPts val="2400"/>
              </a:lnSpc>
              <a:spcBef>
                <a:spcPts val="600"/>
              </a:spcBef>
              <a:spcAft>
                <a:spcPts val="600"/>
              </a:spcAft>
              <a:buClr>
                <a:srgbClr val="000099"/>
              </a:buClr>
              <a:buFont typeface="Wingdings" pitchFamily="2" charset="2"/>
              <a:buChar char="Ø"/>
            </a:pPr>
            <a:r>
              <a:rPr lang="en-US" dirty="0" smtClean="0"/>
              <a:t>If a team, you have multiple contacts (in case 1 leaves – project will continue), you have multiple perspectives – everything from marketing to engineering to process…</a:t>
            </a:r>
            <a:endParaRPr lang="en-US" dirty="0"/>
          </a:p>
          <a:p>
            <a:pPr marL="457200" indent="-457200">
              <a:spcBef>
                <a:spcPts val="1200"/>
              </a:spcBef>
              <a:spcAft>
                <a:spcPts val="600"/>
              </a:spcAft>
              <a:buNone/>
            </a:pPr>
            <a:endParaRPr lang="en-US"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066800"/>
            <a:ext cx="9144000" cy="1143000"/>
          </a:xfrm>
          <a:prstGeom prst="rect">
            <a:avLst/>
          </a:prstGeom>
        </p:spPr>
        <p:txBody>
          <a:bodyPr>
            <a:noAutofit/>
          </a:bodyPr>
          <a:lstStyle/>
          <a:p>
            <a:pPr>
              <a:lnSpc>
                <a:spcPts val="5000"/>
              </a:lnSpc>
            </a:pPr>
            <a:r>
              <a:rPr lang="en-US" sz="4000" b="1" dirty="0">
                <a:solidFill>
                  <a:srgbClr val="000099"/>
                </a:solidFill>
                <a:effectLst>
                  <a:outerShdw blurRad="38100" dist="38100" dir="2700000" algn="tl">
                    <a:srgbClr val="000000">
                      <a:alpha val="43137"/>
                    </a:srgbClr>
                  </a:outerShdw>
                </a:effectLst>
              </a:rPr>
              <a:t>Criteria for Vetting Potential Corporate Collaborators for a Joint R&amp;D Project </a:t>
            </a:r>
          </a:p>
        </p:txBody>
      </p:sp>
      <p:sp>
        <p:nvSpPr>
          <p:cNvPr id="3" name="Content Placeholder 2"/>
          <p:cNvSpPr>
            <a:spLocks noGrp="1"/>
          </p:cNvSpPr>
          <p:nvPr>
            <p:ph idx="4294967295"/>
          </p:nvPr>
        </p:nvSpPr>
        <p:spPr>
          <a:xfrm>
            <a:off x="838200" y="2743200"/>
            <a:ext cx="7543800" cy="3124200"/>
          </a:xfrm>
          <a:prstGeom prst="rect">
            <a:avLst/>
          </a:prstGeom>
        </p:spPr>
        <p:txBody>
          <a:bodyPr/>
          <a:lstStyle/>
          <a:p>
            <a:pPr marL="0" indent="0">
              <a:lnSpc>
                <a:spcPts val="2400"/>
              </a:lnSpc>
              <a:spcBef>
                <a:spcPts val="600"/>
              </a:spcBef>
              <a:spcAft>
                <a:spcPts val="600"/>
              </a:spcAft>
              <a:buClr>
                <a:srgbClr val="000099"/>
              </a:buClr>
              <a:buNone/>
            </a:pPr>
            <a:r>
              <a:rPr lang="en-US" sz="2000" b="1" dirty="0" smtClean="0"/>
              <a:t>Criteria 4</a:t>
            </a:r>
          </a:p>
          <a:p>
            <a:pPr marL="228600" lvl="1" indent="-228600">
              <a:lnSpc>
                <a:spcPts val="2400"/>
              </a:lnSpc>
              <a:spcBef>
                <a:spcPts val="600"/>
              </a:spcBef>
              <a:spcAft>
                <a:spcPts val="600"/>
              </a:spcAft>
              <a:buClr>
                <a:srgbClr val="000099"/>
              </a:buClr>
              <a:buFont typeface="Wingdings" pitchFamily="2" charset="2"/>
              <a:buChar char="§"/>
            </a:pPr>
            <a:r>
              <a:rPr lang="en-US" sz="2000" dirty="0" smtClean="0"/>
              <a:t>Does the corporation have a firm timetable and objective in mind? What percentages of key personnel time do they see allocating to this project? </a:t>
            </a:r>
          </a:p>
          <a:p>
            <a:pPr marL="457200" lvl="2">
              <a:lnSpc>
                <a:spcPts val="2400"/>
              </a:lnSpc>
              <a:spcBef>
                <a:spcPts val="600"/>
              </a:spcBef>
              <a:spcAft>
                <a:spcPts val="600"/>
              </a:spcAft>
              <a:buClr>
                <a:srgbClr val="000099"/>
              </a:buClr>
              <a:buFont typeface="Wingdings" pitchFamily="2" charset="2"/>
              <a:buChar char="Ø"/>
            </a:pPr>
            <a:r>
              <a:rPr lang="en-US" sz="2000" dirty="0" smtClean="0"/>
              <a:t>If no, internal personnel or other resource allocation to the project may be lacking.  </a:t>
            </a:r>
          </a:p>
          <a:p>
            <a:pPr marL="457200" lvl="2">
              <a:lnSpc>
                <a:spcPts val="2400"/>
              </a:lnSpc>
              <a:spcBef>
                <a:spcPts val="600"/>
              </a:spcBef>
              <a:spcAft>
                <a:spcPts val="600"/>
              </a:spcAft>
              <a:buClr>
                <a:srgbClr val="000099"/>
              </a:buClr>
              <a:buFont typeface="Wingdings" pitchFamily="2" charset="2"/>
              <a:buChar char="Ø"/>
            </a:pPr>
            <a:r>
              <a:rPr lang="en-US" sz="2000" dirty="0" smtClean="0"/>
              <a:t>If yes, you know your corporate partner is committing to making the project a success. </a:t>
            </a:r>
          </a:p>
          <a:p>
            <a:pPr>
              <a:spcBef>
                <a:spcPts val="1200"/>
              </a:spcBef>
              <a:spcAft>
                <a:spcPts val="600"/>
              </a:spcAft>
              <a:buClr>
                <a:srgbClr val="000099"/>
              </a:buClr>
            </a:pPr>
            <a:endParaRPr lang="en-US" sz="2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Summary</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457200" y="2209800"/>
            <a:ext cx="8229600" cy="4525962"/>
          </a:xfrm>
          <a:prstGeom prst="rect">
            <a:avLst/>
          </a:prstGeom>
        </p:spPr>
        <p:txBody>
          <a:bodyPr>
            <a:normAutofit/>
          </a:bodyPr>
          <a:lstStyle/>
          <a:p>
            <a:pPr marL="228600" indent="-228600">
              <a:lnSpc>
                <a:spcPts val="2400"/>
              </a:lnSpc>
              <a:spcBef>
                <a:spcPts val="1200"/>
              </a:spcBef>
              <a:spcAft>
                <a:spcPts val="600"/>
              </a:spcAft>
              <a:buClr>
                <a:srgbClr val="000099"/>
              </a:buClr>
              <a:buFont typeface="Wingdings" pitchFamily="2" charset="2"/>
              <a:buChar char="§"/>
            </a:pPr>
            <a:r>
              <a:rPr lang="en-US" sz="2000" dirty="0" smtClean="0"/>
              <a:t>Corporations are on tight product development schedules and do not have the flexibility to spend months negotiating agreements. </a:t>
            </a:r>
          </a:p>
          <a:p>
            <a:pPr marL="228600" indent="-228600">
              <a:lnSpc>
                <a:spcPts val="2400"/>
              </a:lnSpc>
              <a:spcBef>
                <a:spcPts val="1200"/>
              </a:spcBef>
              <a:spcAft>
                <a:spcPts val="600"/>
              </a:spcAft>
              <a:buClr>
                <a:srgbClr val="000099"/>
              </a:buClr>
              <a:buFont typeface="Wingdings" pitchFamily="2" charset="2"/>
              <a:buChar char="§"/>
            </a:pPr>
            <a:r>
              <a:rPr lang="en-US" sz="2000" dirty="0" smtClean="0"/>
              <a:t>Having discussion with your University’s TTO prior to any collaboration is extremely important. The University must have a defined Corporate Collaboration Model in place with template the legal agreements at the ready. Heavy internal bureaucratic lifting must be done prior to contact with a company. </a:t>
            </a:r>
          </a:p>
          <a:p>
            <a:pPr marL="228600" indent="-228600">
              <a:lnSpc>
                <a:spcPts val="2400"/>
              </a:lnSpc>
              <a:spcBef>
                <a:spcPts val="1200"/>
              </a:spcBef>
              <a:spcAft>
                <a:spcPts val="600"/>
              </a:spcAft>
              <a:buClr>
                <a:srgbClr val="000099"/>
              </a:buClr>
              <a:buFont typeface="Wingdings" pitchFamily="2" charset="2"/>
              <a:buChar char="§"/>
            </a:pPr>
            <a:r>
              <a:rPr lang="en-US" sz="2000" dirty="0" smtClean="0"/>
              <a:t>Academics must operate in a business mode and timeframe in all aspects of the project from initial agreements to completion of the project with delivery of a product to the marketplace.</a:t>
            </a:r>
          </a:p>
          <a:p>
            <a:pPr marL="228600" indent="-228600">
              <a:lnSpc>
                <a:spcPts val="2400"/>
              </a:lnSpc>
              <a:spcBef>
                <a:spcPts val="1200"/>
              </a:spcBef>
              <a:spcAft>
                <a:spcPts val="600"/>
              </a:spcAft>
              <a:buClr>
                <a:srgbClr val="000099"/>
              </a:buClr>
              <a:buFont typeface="Wingdings" pitchFamily="2" charset="2"/>
              <a:buChar char="§"/>
            </a:pPr>
            <a:r>
              <a:rPr lang="en-US" sz="2000" dirty="0" smtClean="0"/>
              <a:t>Mission of University is to benefit society. Mission of the corporation is to benefit shareholders.  </a:t>
            </a:r>
          </a:p>
          <a:p>
            <a:pPr>
              <a:spcBef>
                <a:spcPts val="1200"/>
              </a:spcBef>
              <a:spcAft>
                <a:spcPts val="600"/>
              </a:spcAft>
              <a:buFont typeface="Wingdings" pitchFamily="2" charset="2"/>
              <a:buChar char="§"/>
            </a:pPr>
            <a:endParaRPr lang="en-US"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pPr lvl="0"/>
            <a:r>
              <a:rPr lang="en-US" sz="4000" b="1" dirty="0" smtClean="0">
                <a:solidFill>
                  <a:srgbClr val="000099"/>
                </a:solidFill>
                <a:effectLst>
                  <a:outerShdw blurRad="38100" dist="38100" dir="2700000" algn="tl">
                    <a:srgbClr val="000000">
                      <a:alpha val="43137"/>
                    </a:srgbClr>
                  </a:outerShdw>
                </a:effectLst>
              </a:rPr>
              <a:t>Summary</a:t>
            </a:r>
            <a:endParaRPr lang="en-US" sz="4000" dirty="0"/>
          </a:p>
        </p:txBody>
      </p:sp>
      <p:sp>
        <p:nvSpPr>
          <p:cNvPr id="3" name="Content Placeholder 2"/>
          <p:cNvSpPr>
            <a:spLocks noGrp="1"/>
          </p:cNvSpPr>
          <p:nvPr>
            <p:ph idx="4294967295"/>
          </p:nvPr>
        </p:nvSpPr>
        <p:spPr>
          <a:xfrm>
            <a:off x="457200" y="2133600"/>
            <a:ext cx="8229600" cy="4525963"/>
          </a:xfrm>
          <a:prstGeom prst="rect">
            <a:avLst/>
          </a:prstGeom>
        </p:spPr>
        <p:txBody>
          <a:bodyPr/>
          <a:lstStyle/>
          <a:p>
            <a:pPr marL="228600" indent="-228600">
              <a:lnSpc>
                <a:spcPts val="3600"/>
              </a:lnSpc>
              <a:spcBef>
                <a:spcPts val="600"/>
              </a:spcBef>
              <a:spcAft>
                <a:spcPts val="600"/>
              </a:spcAft>
              <a:buClr>
                <a:srgbClr val="000099"/>
              </a:buClr>
            </a:pPr>
            <a:r>
              <a:rPr lang="en-US" sz="2800" dirty="0" smtClean="0"/>
              <a:t>Visit the  web site for additional information, more examples and a chronological step by step guide for inventors. </a:t>
            </a:r>
            <a:r>
              <a:rPr lang="en-US" sz="2800" u="sng" dirty="0">
                <a:solidFill>
                  <a:srgbClr val="0000FF"/>
                </a:solidFill>
                <a:hlinkClick r:id="rId2"/>
              </a:rPr>
              <a:t>http://sphhp.buffalo.edu/cat/kt4tt.html</a:t>
            </a:r>
            <a:endParaRPr lang="en-US" sz="2800" u="sng" dirty="0">
              <a:solidFill>
                <a:srgbClr val="0000FF"/>
              </a:solidFill>
            </a:endParaRPr>
          </a:p>
          <a:p>
            <a:pPr marL="228600" indent="-228600">
              <a:lnSpc>
                <a:spcPts val="3600"/>
              </a:lnSpc>
              <a:spcBef>
                <a:spcPts val="600"/>
              </a:spcBef>
              <a:spcAft>
                <a:spcPts val="600"/>
              </a:spcAft>
              <a:buClr>
                <a:srgbClr val="000099"/>
              </a:buClr>
            </a:pPr>
            <a:r>
              <a:rPr lang="en-US" sz="2800" dirty="0" smtClean="0"/>
              <a:t>Electronic handouts are available on the ATIA web site and there are also a few hard copy handouts available here too. </a:t>
            </a:r>
          </a:p>
          <a:p>
            <a:pPr algn="ctr">
              <a:buNone/>
            </a:pPr>
            <a:r>
              <a:rPr lang="en-US" sz="4000" i="1" dirty="0" smtClean="0"/>
              <a:t>Thank you! </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914400"/>
            <a:ext cx="8229600" cy="838200"/>
          </a:xfrm>
          <a:prstGeom prst="rect">
            <a:avLst/>
          </a:prstGeom>
        </p:spPr>
        <p:txBody>
          <a:bodyPr>
            <a:normAutofit/>
          </a:bodyPr>
          <a:lstStyle/>
          <a:p>
            <a:r>
              <a:rPr lang="en-US" sz="4000" b="1" dirty="0">
                <a:solidFill>
                  <a:srgbClr val="000099"/>
                </a:solidFill>
                <a:effectLst>
                  <a:outerShdw blurRad="38100" dist="38100" dir="2700000" algn="tl">
                    <a:srgbClr val="000000">
                      <a:alpha val="43137"/>
                    </a:srgbClr>
                  </a:outerShdw>
                </a:effectLst>
              </a:rPr>
              <a:t>T</a:t>
            </a:r>
            <a:r>
              <a:rPr lang="en-US" sz="4000" b="1" dirty="0" smtClean="0">
                <a:solidFill>
                  <a:srgbClr val="000099"/>
                </a:solidFill>
                <a:effectLst>
                  <a:outerShdw blurRad="38100" dist="38100" dir="2700000" algn="tl">
                    <a:srgbClr val="000000">
                      <a:alpha val="43137"/>
                    </a:srgbClr>
                  </a:outerShdw>
                </a:effectLst>
              </a:rPr>
              <a:t>hank You for Attending this Session</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228600" y="1646237"/>
            <a:ext cx="8686800" cy="4525963"/>
          </a:xfrm>
          <a:prstGeom prst="rect">
            <a:avLst/>
          </a:prstGeom>
        </p:spPr>
        <p:txBody>
          <a:bodyPr/>
          <a:lstStyle/>
          <a:p>
            <a:pPr marL="233363" indent="-233363">
              <a:spcBef>
                <a:spcPts val="600"/>
              </a:spcBef>
              <a:spcAft>
                <a:spcPts val="600"/>
              </a:spcAft>
              <a:buClr>
                <a:srgbClr val="000099"/>
              </a:buClr>
            </a:pPr>
            <a:r>
              <a:rPr lang="en-US" sz="2400" dirty="0" smtClean="0"/>
              <a:t>CEU’s – Session Code </a:t>
            </a:r>
            <a:r>
              <a:rPr lang="en-US" sz="2400" dirty="0" smtClean="0">
                <a:solidFill>
                  <a:srgbClr val="000099"/>
                </a:solidFill>
              </a:rPr>
              <a:t>RSCH-04</a:t>
            </a:r>
            <a:endParaRPr lang="en-US" sz="2400" dirty="0" smtClean="0"/>
          </a:p>
          <a:p>
            <a:pPr marL="633413" lvl="1" indent="-233363">
              <a:spcBef>
                <a:spcPts val="600"/>
              </a:spcBef>
              <a:spcAft>
                <a:spcPts val="600"/>
              </a:spcAft>
              <a:buClr>
                <a:srgbClr val="000099"/>
              </a:buClr>
            </a:pPr>
            <a:r>
              <a:rPr lang="en-US" sz="1600" dirty="0"/>
              <a:t>More info at </a:t>
            </a:r>
            <a:r>
              <a:rPr lang="en-US" sz="1600" dirty="0">
                <a:hlinkClick r:id="rId2"/>
              </a:rPr>
              <a:t>www.atia.org/CEU</a:t>
            </a:r>
            <a:endParaRPr lang="en-US" sz="1600" dirty="0"/>
          </a:p>
          <a:p>
            <a:pPr marL="633413" lvl="1" indent="-233363">
              <a:spcBef>
                <a:spcPts val="600"/>
              </a:spcBef>
              <a:spcAft>
                <a:spcPts val="600"/>
              </a:spcAft>
              <a:buClr>
                <a:srgbClr val="000099"/>
              </a:buClr>
            </a:pPr>
            <a:r>
              <a:rPr lang="en-US" sz="1600" dirty="0"/>
              <a:t>For ACVREP, AOTA, </a:t>
            </a:r>
            <a:r>
              <a:rPr lang="en-US" sz="1600" dirty="0" smtClean="0"/>
              <a:t>AAC Institute, and </a:t>
            </a:r>
            <a:r>
              <a:rPr lang="en-US" sz="1600" dirty="0"/>
              <a:t>ASHA CEU’s, hand in completed Attendance Forms to REGISTRATION DESK at the end of the conference. </a:t>
            </a:r>
            <a:r>
              <a:rPr lang="en-US" sz="1600" dirty="0" smtClean="0"/>
              <a:t>For </a:t>
            </a:r>
            <a:r>
              <a:rPr lang="en-US" sz="1600" dirty="0"/>
              <a:t>general CEU’s, apply online with THE AAC Institute: </a:t>
            </a:r>
            <a:r>
              <a:rPr lang="en-US" sz="1600" dirty="0">
                <a:hlinkClick r:id="rId3"/>
              </a:rPr>
              <a:t>www.aacinstitute.org</a:t>
            </a:r>
            <a:endParaRPr lang="en-US" sz="1600" dirty="0"/>
          </a:p>
          <a:p>
            <a:pPr marL="233363" indent="-233363">
              <a:spcBef>
                <a:spcPts val="600"/>
              </a:spcBef>
              <a:spcAft>
                <a:spcPts val="600"/>
              </a:spcAft>
              <a:buClr>
                <a:srgbClr val="000099"/>
              </a:buClr>
            </a:pPr>
            <a:r>
              <a:rPr lang="en-US" sz="2400" dirty="0" smtClean="0"/>
              <a:t>Session Evaluation: URL </a:t>
            </a:r>
          </a:p>
          <a:p>
            <a:pPr marL="633413" lvl="1" indent="-233363">
              <a:spcBef>
                <a:spcPts val="600"/>
              </a:spcBef>
              <a:spcAft>
                <a:spcPts val="600"/>
              </a:spcAft>
              <a:buClr>
                <a:srgbClr val="000099"/>
              </a:buClr>
            </a:pPr>
            <a:r>
              <a:rPr lang="en-US" sz="1600" dirty="0" smtClean="0"/>
              <a:t>Please help us improve the quality of our conference by completing your evaluation form. </a:t>
            </a:r>
          </a:p>
          <a:p>
            <a:pPr marL="633413" lvl="1" indent="-233363">
              <a:spcBef>
                <a:spcPts val="600"/>
              </a:spcBef>
              <a:spcAft>
                <a:spcPts val="600"/>
              </a:spcAft>
              <a:buClr>
                <a:srgbClr val="000099"/>
              </a:buClr>
            </a:pPr>
            <a:r>
              <a:rPr lang="en-US" sz="1600" dirty="0" smtClean="0"/>
              <a:t>Completed evaluation forms should be submitted as you exit or to staff at the registration desk. </a:t>
            </a:r>
          </a:p>
          <a:p>
            <a:pPr marL="233363" indent="-233363">
              <a:spcBef>
                <a:spcPts val="600"/>
              </a:spcBef>
              <a:spcAft>
                <a:spcPts val="600"/>
              </a:spcAft>
              <a:buClr>
                <a:srgbClr val="000099"/>
              </a:buClr>
            </a:pPr>
            <a:r>
              <a:rPr lang="en-US" sz="2400" dirty="0" smtClean="0"/>
              <a:t>Handouts</a:t>
            </a:r>
          </a:p>
          <a:p>
            <a:pPr marL="633413" lvl="1" indent="-233363">
              <a:spcBef>
                <a:spcPts val="600"/>
              </a:spcBef>
              <a:spcAft>
                <a:spcPts val="600"/>
              </a:spcAft>
              <a:buClr>
                <a:srgbClr val="000099"/>
              </a:buClr>
            </a:pPr>
            <a:r>
              <a:rPr lang="en-US" sz="1600" dirty="0" smtClean="0"/>
              <a:t>Handouts are available at </a:t>
            </a:r>
            <a:r>
              <a:rPr lang="en-US" sz="1600" dirty="0" smtClean="0">
                <a:hlinkClick r:id="rId4"/>
              </a:rPr>
              <a:t>www.atia.org/orlandohandouts</a:t>
            </a:r>
            <a:endParaRPr lang="en-US" sz="1600" dirty="0" smtClean="0"/>
          </a:p>
          <a:p>
            <a:pPr marL="633413" lvl="1" indent="-233363">
              <a:spcBef>
                <a:spcPts val="600"/>
              </a:spcBef>
              <a:spcAft>
                <a:spcPts val="600"/>
              </a:spcAft>
              <a:buClr>
                <a:srgbClr val="000099"/>
              </a:buClr>
            </a:pPr>
            <a:r>
              <a:rPr lang="en-US" sz="1600" dirty="0" smtClean="0"/>
              <a:t>Handout link remains live for 3 months after the conference ends. </a:t>
            </a:r>
          </a:p>
        </p:txBody>
      </p:sp>
    </p:spTree>
    <p:extLst>
      <p:ext uri="{BB962C8B-B14F-4D97-AF65-F5344CB8AC3E}">
        <p14:creationId xmlns:p14="http://schemas.microsoft.com/office/powerpoint/2010/main" val="30778617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Key Learning Objectives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922867" y="2179637"/>
            <a:ext cx="7916333" cy="4525963"/>
          </a:xfrm>
          <a:prstGeom prst="rect">
            <a:avLst/>
          </a:prstGeom>
        </p:spPr>
        <p:txBody>
          <a:bodyPr/>
          <a:lstStyle/>
          <a:p>
            <a:pPr marL="228600" indent="-228600">
              <a:lnSpc>
                <a:spcPts val="3400"/>
              </a:lnSpc>
              <a:spcBef>
                <a:spcPts val="1200"/>
              </a:spcBef>
              <a:spcAft>
                <a:spcPts val="1200"/>
              </a:spcAft>
              <a:buClr>
                <a:srgbClr val="000099"/>
              </a:buClr>
              <a:buFont typeface="Wingdings" panose="05000000000000000000" pitchFamily="2" charset="2"/>
              <a:buChar char="§"/>
            </a:pPr>
            <a:r>
              <a:rPr lang="en-US" sz="2400" dirty="0"/>
              <a:t>Discuss 3 steps researchers must complete prior to entering into an R&amp;D agreement with a corporate partner</a:t>
            </a:r>
            <a:r>
              <a:rPr lang="en-US" sz="2400" dirty="0" smtClean="0"/>
              <a:t>.</a:t>
            </a:r>
          </a:p>
          <a:p>
            <a:pPr marL="228600" indent="-228600">
              <a:lnSpc>
                <a:spcPts val="3400"/>
              </a:lnSpc>
              <a:spcBef>
                <a:spcPts val="1200"/>
              </a:spcBef>
              <a:spcAft>
                <a:spcPts val="1200"/>
              </a:spcAft>
              <a:buClr>
                <a:srgbClr val="000099"/>
              </a:buClr>
              <a:buFont typeface="Wingdings" panose="05000000000000000000" pitchFamily="2" charset="2"/>
              <a:buChar char="§"/>
            </a:pPr>
            <a:r>
              <a:rPr lang="en-US" sz="2400" dirty="0" smtClean="0"/>
              <a:t>Develop </a:t>
            </a:r>
            <a:r>
              <a:rPr lang="en-US" sz="2400" dirty="0"/>
              <a:t>3 types of template agreements that must be in place prior to contacting a potential corporate partner</a:t>
            </a:r>
            <a:r>
              <a:rPr lang="en-US" sz="2400" dirty="0" smtClean="0"/>
              <a:t>.</a:t>
            </a:r>
          </a:p>
          <a:p>
            <a:pPr marL="228600" indent="-228600">
              <a:lnSpc>
                <a:spcPts val="3400"/>
              </a:lnSpc>
              <a:spcBef>
                <a:spcPts val="1200"/>
              </a:spcBef>
              <a:spcAft>
                <a:spcPts val="1200"/>
              </a:spcAft>
              <a:buClr>
                <a:srgbClr val="000099"/>
              </a:buClr>
              <a:buFont typeface="Wingdings" panose="05000000000000000000" pitchFamily="2" charset="2"/>
              <a:buChar char="§"/>
            </a:pPr>
            <a:r>
              <a:rPr lang="en-US" sz="2400" dirty="0" smtClean="0"/>
              <a:t>Identify </a:t>
            </a:r>
            <a:r>
              <a:rPr lang="en-US" sz="2400" dirty="0"/>
              <a:t>2 key steps to undertake after completing a formalized R&amp;D agreement with a corporate partner.</a:t>
            </a:r>
          </a:p>
        </p:txBody>
      </p:sp>
    </p:spTree>
    <p:extLst>
      <p:ext uri="{BB962C8B-B14F-4D97-AF65-F5344CB8AC3E}">
        <p14:creationId xmlns:p14="http://schemas.microsoft.com/office/powerpoint/2010/main" val="1995452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What is KT4TT? </a:t>
            </a:r>
            <a:br>
              <a:rPr lang="en-US" sz="4000" b="1" dirty="0" smtClean="0">
                <a:solidFill>
                  <a:srgbClr val="000099"/>
                </a:solidFill>
                <a:effectLst>
                  <a:outerShdw blurRad="38100" dist="38100" dir="2700000" algn="tl">
                    <a:srgbClr val="C0C0C0"/>
                  </a:outerShdw>
                </a:effectLst>
              </a:rPr>
            </a:br>
            <a:r>
              <a:rPr lang="en-US" sz="4000" b="1" dirty="0" smtClean="0">
                <a:solidFill>
                  <a:srgbClr val="000099"/>
                </a:solidFill>
                <a:effectLst>
                  <a:outerShdw blurRad="38100" dist="38100" dir="2700000" algn="tl">
                    <a:srgbClr val="C0C0C0"/>
                  </a:outerShdw>
                </a:effectLst>
              </a:rPr>
              <a:t/>
            </a:r>
            <a:br>
              <a:rPr lang="en-US" sz="4000" b="1" dirty="0" smtClean="0">
                <a:solidFill>
                  <a:srgbClr val="000099"/>
                </a:solidFill>
                <a:effectLst>
                  <a:outerShdw blurRad="38100" dist="38100" dir="2700000" algn="tl">
                    <a:srgbClr val="C0C0C0"/>
                  </a:outerShdw>
                </a:effectLst>
              </a:rPr>
            </a:br>
            <a:endParaRPr lang="en-US" sz="4000" dirty="0"/>
          </a:p>
        </p:txBody>
      </p:sp>
      <p:sp>
        <p:nvSpPr>
          <p:cNvPr id="4" name="Content Placeholder 3"/>
          <p:cNvSpPr>
            <a:spLocks noGrp="1"/>
          </p:cNvSpPr>
          <p:nvPr>
            <p:ph idx="4294967295"/>
          </p:nvPr>
        </p:nvSpPr>
        <p:spPr>
          <a:xfrm>
            <a:off x="914400" y="2209800"/>
            <a:ext cx="7772400" cy="4038600"/>
          </a:xfrm>
          <a:prstGeom prst="rect">
            <a:avLst/>
          </a:prstGeom>
        </p:spPr>
        <p:txBody>
          <a:bodyPr/>
          <a:lstStyle/>
          <a:p>
            <a:pPr marL="228600" indent="-228600">
              <a:lnSpc>
                <a:spcPts val="3000"/>
              </a:lnSpc>
              <a:spcBef>
                <a:spcPts val="1200"/>
              </a:spcBef>
              <a:spcAft>
                <a:spcPts val="1200"/>
              </a:spcAft>
              <a:buClr>
                <a:srgbClr val="000099"/>
              </a:buClr>
            </a:pPr>
            <a:r>
              <a:rPr lang="en-US" sz="2400" dirty="0" smtClean="0"/>
              <a:t>KT4TT in the Context of NIDILRR Technology grantees means the application of KT theory &amp; practice in R&amp;D to more effectively apply TT processes and generate TT outputs. </a:t>
            </a:r>
          </a:p>
          <a:p>
            <a:pPr marL="228600" indent="-228600">
              <a:lnSpc>
                <a:spcPts val="3000"/>
              </a:lnSpc>
              <a:spcBef>
                <a:spcPts val="1200"/>
              </a:spcBef>
              <a:spcAft>
                <a:spcPts val="1200"/>
              </a:spcAft>
              <a:buClr>
                <a:srgbClr val="000099"/>
              </a:buClr>
            </a:pPr>
            <a:r>
              <a:rPr lang="en-US" sz="2400" dirty="0" smtClean="0"/>
              <a:t>Goal is to have NIDILRR technology grantees increase the application of their outputs by  manufacturers, clinicians, researchers, policy makers, brokers, and consumers.</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pPr>
              <a:lnSpc>
                <a:spcPts val="5000"/>
              </a:lnSpc>
            </a:pPr>
            <a:r>
              <a:rPr lang="en-US" sz="4000" b="1" dirty="0" smtClean="0">
                <a:solidFill>
                  <a:srgbClr val="000099"/>
                </a:solidFill>
                <a:effectLst>
                  <a:outerShdw blurRad="38100" dist="38100" dir="2700000" algn="tl">
                    <a:srgbClr val="C0C0C0"/>
                  </a:outerShdw>
                </a:effectLst>
              </a:rPr>
              <a:t>What is the Overall Mission</a:t>
            </a:r>
            <a:br>
              <a:rPr lang="en-US" sz="4000" b="1" dirty="0" smtClean="0">
                <a:solidFill>
                  <a:srgbClr val="000099"/>
                </a:solidFill>
                <a:effectLst>
                  <a:outerShdw blurRad="38100" dist="38100" dir="2700000" algn="tl">
                    <a:srgbClr val="C0C0C0"/>
                  </a:outerShdw>
                </a:effectLst>
              </a:rPr>
            </a:br>
            <a:r>
              <a:rPr lang="en-US" sz="4000" b="1" dirty="0" smtClean="0">
                <a:solidFill>
                  <a:srgbClr val="000099"/>
                </a:solidFill>
                <a:effectLst>
                  <a:outerShdw blurRad="38100" dist="38100" dir="2700000" algn="tl">
                    <a:srgbClr val="C0C0C0"/>
                  </a:outerShdw>
                </a:effectLst>
              </a:rPr>
              <a:t>of the KT4TT Center?</a:t>
            </a:r>
            <a:endParaRPr lang="en-US" sz="4000" dirty="0"/>
          </a:p>
        </p:txBody>
      </p:sp>
      <p:sp>
        <p:nvSpPr>
          <p:cNvPr id="3" name="Content Placeholder 2"/>
          <p:cNvSpPr>
            <a:spLocks noGrp="1"/>
          </p:cNvSpPr>
          <p:nvPr>
            <p:ph idx="4294967295"/>
          </p:nvPr>
        </p:nvSpPr>
        <p:spPr>
          <a:xfrm>
            <a:off x="1524000" y="3094037"/>
            <a:ext cx="6400800" cy="3535363"/>
          </a:xfrm>
          <a:prstGeom prst="rect">
            <a:avLst/>
          </a:prstGeom>
        </p:spPr>
        <p:txBody>
          <a:bodyPr/>
          <a:lstStyle/>
          <a:p>
            <a:pPr marL="228600" indent="-228600">
              <a:lnSpc>
                <a:spcPts val="3200"/>
              </a:lnSpc>
              <a:spcBef>
                <a:spcPts val="1200"/>
              </a:spcBef>
              <a:spcAft>
                <a:spcPts val="1200"/>
              </a:spcAft>
              <a:buClr>
                <a:srgbClr val="000099"/>
              </a:buClr>
            </a:pPr>
            <a:r>
              <a:rPr lang="en-US" sz="2400" dirty="0" smtClean="0"/>
              <a:t>Mission is to Provide Resources and Technical Assistance to Improve Both the KT and TT Skills of NIDILRR Technology Grantees.</a:t>
            </a:r>
          </a:p>
          <a:p>
            <a:pPr marL="0" indent="0">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idx="4294967295"/>
          </p:nvPr>
        </p:nvSpPr>
        <p:spPr>
          <a:xfrm>
            <a:off x="457200" y="1066800"/>
            <a:ext cx="8229600" cy="1143000"/>
          </a:xfrm>
          <a:prstGeom prst="rect">
            <a:avLst/>
          </a:prstGeom>
        </p:spPr>
        <p:txBody>
          <a:bodyPr>
            <a:normAutofit/>
          </a:bodyPr>
          <a:lstStyle/>
          <a:p>
            <a:r>
              <a:rPr lang="en-US" sz="4000" b="1" dirty="0">
                <a:solidFill>
                  <a:srgbClr val="000099"/>
                </a:solidFill>
                <a:effectLst>
                  <a:outerShdw blurRad="38100" dist="38100" dir="2700000" algn="tl">
                    <a:srgbClr val="C0C0C0"/>
                  </a:outerShdw>
                </a:effectLst>
              </a:rPr>
              <a:t>Presentation Focus</a:t>
            </a:r>
          </a:p>
        </p:txBody>
      </p:sp>
      <p:sp>
        <p:nvSpPr>
          <p:cNvPr id="160771" name="Rectangle 3"/>
          <p:cNvSpPr>
            <a:spLocks noGrp="1" noChangeArrowheads="1"/>
          </p:cNvSpPr>
          <p:nvPr>
            <p:ph type="body" idx="4294967295"/>
          </p:nvPr>
        </p:nvSpPr>
        <p:spPr>
          <a:xfrm>
            <a:off x="914400" y="2209800"/>
            <a:ext cx="7696200" cy="4114800"/>
          </a:xfrm>
          <a:prstGeom prst="rect">
            <a:avLst/>
          </a:prstGeom>
        </p:spPr>
        <p:txBody>
          <a:bodyPr>
            <a:normAutofit/>
          </a:bodyPr>
          <a:lstStyle/>
          <a:p>
            <a:pPr marL="228600" lvl="1" indent="-228600">
              <a:lnSpc>
                <a:spcPts val="3000"/>
              </a:lnSpc>
              <a:spcBef>
                <a:spcPts val="600"/>
              </a:spcBef>
              <a:spcAft>
                <a:spcPts val="600"/>
              </a:spcAft>
              <a:buClr>
                <a:srgbClr val="000099"/>
              </a:buClr>
              <a:buFont typeface="Arial" panose="020B0604020202020204" pitchFamily="34" charset="0"/>
              <a:buChar char="•"/>
            </a:pPr>
            <a:r>
              <a:rPr lang="en-US" sz="2400" dirty="0" smtClean="0"/>
              <a:t>Background for a Process for Corporate/University Collaborations </a:t>
            </a:r>
          </a:p>
          <a:p>
            <a:pPr marL="228600" lvl="1" indent="-228600">
              <a:lnSpc>
                <a:spcPts val="3000"/>
              </a:lnSpc>
              <a:spcBef>
                <a:spcPts val="600"/>
              </a:spcBef>
              <a:spcAft>
                <a:spcPts val="600"/>
              </a:spcAft>
              <a:buClr>
                <a:srgbClr val="000099"/>
              </a:buClr>
              <a:buFont typeface="Arial" panose="020B0604020202020204" pitchFamily="34" charset="0"/>
              <a:buChar char="•"/>
            </a:pPr>
            <a:r>
              <a:rPr lang="en-US" sz="2400" dirty="0" smtClean="0"/>
              <a:t>Confidentiality Agreements or Non–Disclosure Agreements (NDA’s) </a:t>
            </a:r>
          </a:p>
          <a:p>
            <a:pPr marL="228600" lvl="1" indent="-228600">
              <a:lnSpc>
                <a:spcPts val="3000"/>
              </a:lnSpc>
              <a:spcBef>
                <a:spcPts val="600"/>
              </a:spcBef>
              <a:spcAft>
                <a:spcPts val="600"/>
              </a:spcAft>
              <a:buClr>
                <a:srgbClr val="000099"/>
              </a:buClr>
              <a:buFont typeface="Arial" panose="020B0604020202020204" pitchFamily="34" charset="0"/>
              <a:buChar char="•"/>
            </a:pPr>
            <a:r>
              <a:rPr lang="en-US" sz="2400" dirty="0" smtClean="0"/>
              <a:t>Defined Scope of Work for All Parties Involved</a:t>
            </a:r>
          </a:p>
          <a:p>
            <a:pPr marL="228600" lvl="1" indent="-228600">
              <a:lnSpc>
                <a:spcPts val="3000"/>
              </a:lnSpc>
              <a:spcBef>
                <a:spcPts val="600"/>
              </a:spcBef>
              <a:spcAft>
                <a:spcPts val="600"/>
              </a:spcAft>
              <a:buClr>
                <a:srgbClr val="000099"/>
              </a:buClr>
              <a:buFont typeface="Arial" panose="020B0604020202020204" pitchFamily="34" charset="0"/>
              <a:buChar char="•"/>
            </a:pPr>
            <a:r>
              <a:rPr lang="en-US" sz="2400" dirty="0" smtClean="0"/>
              <a:t>Personnel, Financial, and Facility Resource Commitments for both Corporate and University Entities</a:t>
            </a:r>
          </a:p>
          <a:p>
            <a:pPr marL="457200" lvl="1" indent="0">
              <a:spcBef>
                <a:spcPts val="600"/>
              </a:spcBef>
              <a:spcAft>
                <a:spcPts val="600"/>
              </a:spcAft>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Presentation Focus</a:t>
            </a:r>
            <a:endParaRPr lang="en-US" sz="4000" dirty="0"/>
          </a:p>
        </p:txBody>
      </p:sp>
      <p:sp>
        <p:nvSpPr>
          <p:cNvPr id="3" name="Content Placeholder 2"/>
          <p:cNvSpPr>
            <a:spLocks noGrp="1"/>
          </p:cNvSpPr>
          <p:nvPr>
            <p:ph idx="4294967295"/>
          </p:nvPr>
        </p:nvSpPr>
        <p:spPr>
          <a:xfrm>
            <a:off x="914400" y="2179637"/>
            <a:ext cx="8229600" cy="4525963"/>
          </a:xfrm>
          <a:prstGeom prst="rect">
            <a:avLst/>
          </a:prstGeom>
        </p:spPr>
        <p:txBody>
          <a:bodyPr/>
          <a:lstStyle/>
          <a:p>
            <a:pPr marL="228600" indent="-228600">
              <a:lnSpc>
                <a:spcPts val="3000"/>
              </a:lnSpc>
              <a:spcBef>
                <a:spcPts val="1200"/>
              </a:spcBef>
              <a:spcAft>
                <a:spcPts val="600"/>
              </a:spcAft>
              <a:buClr>
                <a:srgbClr val="000099"/>
              </a:buClr>
            </a:pPr>
            <a:r>
              <a:rPr lang="en-US" sz="2400" dirty="0" smtClean="0"/>
              <a:t>Finite Timeline for Project Duration</a:t>
            </a:r>
          </a:p>
          <a:p>
            <a:pPr marL="228600" indent="-228600">
              <a:lnSpc>
                <a:spcPts val="3000"/>
              </a:lnSpc>
              <a:spcBef>
                <a:spcPts val="1200"/>
              </a:spcBef>
              <a:spcAft>
                <a:spcPts val="600"/>
              </a:spcAft>
              <a:buClr>
                <a:srgbClr val="000099"/>
              </a:buClr>
            </a:pPr>
            <a:r>
              <a:rPr lang="en-US" sz="2400" dirty="0" smtClean="0"/>
              <a:t>Intellectual Property Ownership Agreements</a:t>
            </a:r>
          </a:p>
          <a:p>
            <a:pPr marL="228600" indent="-228600">
              <a:lnSpc>
                <a:spcPts val="3000"/>
              </a:lnSpc>
              <a:spcBef>
                <a:spcPts val="1200"/>
              </a:spcBef>
              <a:spcAft>
                <a:spcPts val="600"/>
              </a:spcAft>
              <a:buClr>
                <a:srgbClr val="000099"/>
              </a:buClr>
            </a:pPr>
            <a:r>
              <a:rPr lang="en-US" sz="2400" dirty="0" smtClean="0"/>
              <a:t>Defined Corporate Product Introduction Date</a:t>
            </a:r>
          </a:p>
          <a:p>
            <a:pPr marL="228600" indent="-228600">
              <a:lnSpc>
                <a:spcPts val="3000"/>
              </a:lnSpc>
              <a:spcBef>
                <a:spcPts val="1200"/>
              </a:spcBef>
              <a:spcAft>
                <a:spcPts val="600"/>
              </a:spcAft>
              <a:buClr>
                <a:srgbClr val="000099"/>
              </a:buClr>
            </a:pPr>
            <a:r>
              <a:rPr lang="en-US" sz="2400" dirty="0" smtClean="0"/>
              <a:t>Researcher Publication Dates</a:t>
            </a:r>
          </a:p>
          <a:p>
            <a:pPr marL="228600" indent="-228600">
              <a:lnSpc>
                <a:spcPts val="3000"/>
              </a:lnSpc>
              <a:spcBef>
                <a:spcPts val="1200"/>
              </a:spcBef>
              <a:spcAft>
                <a:spcPts val="600"/>
              </a:spcAft>
              <a:buClr>
                <a:srgbClr val="000099"/>
              </a:buClr>
            </a:pPr>
            <a:r>
              <a:rPr lang="en-US" sz="2400" dirty="0" smtClean="0"/>
              <a:t>Identification of Obstacles to a Joint </a:t>
            </a:r>
            <a:r>
              <a:rPr lang="en-US" sz="2400" spc="-100" dirty="0" smtClean="0"/>
              <a:t>R&amp;D </a:t>
            </a:r>
            <a:r>
              <a:rPr lang="en-US" sz="2400" dirty="0" smtClean="0"/>
              <a:t>agreement</a:t>
            </a:r>
          </a:p>
          <a:p>
            <a:pPr marL="228600" indent="-228600">
              <a:lnSpc>
                <a:spcPts val="3000"/>
              </a:lnSpc>
              <a:spcBef>
                <a:spcPts val="1200"/>
              </a:spcBef>
              <a:spcAft>
                <a:spcPts val="600"/>
              </a:spcAft>
              <a:buClr>
                <a:srgbClr val="000099"/>
              </a:buClr>
            </a:pPr>
            <a:r>
              <a:rPr lang="en-US" sz="2400" dirty="0" smtClean="0"/>
              <a:t>Steps to Mitigate the Obstacles</a:t>
            </a:r>
          </a:p>
          <a:p>
            <a:pPr marL="228600" indent="-228600">
              <a:lnSpc>
                <a:spcPts val="3000"/>
              </a:lnSpc>
              <a:spcBef>
                <a:spcPts val="1200"/>
              </a:spcBef>
              <a:spcAft>
                <a:spcPts val="600"/>
              </a:spcAft>
              <a:buClr>
                <a:srgbClr val="000099"/>
              </a:buClr>
            </a:pPr>
            <a:r>
              <a:rPr lang="en-US" sz="2400" dirty="0" smtClean="0"/>
              <a:t>Criteria for Vetting Potential Corporate Collaborators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82675"/>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Process for Corporate/University Collaborations </a:t>
            </a:r>
            <a:r>
              <a:rPr lang="en-US" dirty="0" smtClean="0"/>
              <a:t/>
            </a:r>
            <a:br>
              <a:rPr lang="en-US" dirty="0" smtClean="0"/>
            </a:br>
            <a:r>
              <a:rPr lang="en-US" dirty="0" smtClean="0"/>
              <a:t/>
            </a:r>
            <a:br>
              <a:rPr lang="en-US" dirty="0" smtClean="0"/>
            </a:br>
            <a:endParaRPr lang="en-US" dirty="0"/>
          </a:p>
        </p:txBody>
      </p:sp>
      <p:sp>
        <p:nvSpPr>
          <p:cNvPr id="3" name="Content Placeholder 2"/>
          <p:cNvSpPr>
            <a:spLocks noGrp="1"/>
          </p:cNvSpPr>
          <p:nvPr>
            <p:ph idx="4294967295"/>
          </p:nvPr>
        </p:nvSpPr>
        <p:spPr>
          <a:xfrm>
            <a:off x="914400" y="2514600"/>
            <a:ext cx="8229600" cy="4525963"/>
          </a:xfrm>
          <a:prstGeom prst="rect">
            <a:avLst/>
          </a:prstGeom>
        </p:spPr>
        <p:txBody>
          <a:bodyPr/>
          <a:lstStyle/>
          <a:p>
            <a:pPr marL="228600" indent="-228600">
              <a:spcBef>
                <a:spcPts val="1200"/>
              </a:spcBef>
              <a:spcAft>
                <a:spcPts val="600"/>
              </a:spcAft>
              <a:buClr>
                <a:srgbClr val="000099"/>
              </a:buClr>
            </a:pPr>
            <a:r>
              <a:rPr lang="en-US" sz="2400" dirty="0" smtClean="0"/>
              <a:t>Background</a:t>
            </a:r>
          </a:p>
          <a:p>
            <a:pPr lvl="1">
              <a:lnSpc>
                <a:spcPts val="2600"/>
              </a:lnSpc>
              <a:spcBef>
                <a:spcPts val="1200"/>
              </a:spcBef>
              <a:spcAft>
                <a:spcPts val="600"/>
              </a:spcAft>
              <a:buClr>
                <a:srgbClr val="000099"/>
              </a:buClr>
            </a:pPr>
            <a:r>
              <a:rPr lang="en-US" sz="2000" dirty="0" smtClean="0"/>
              <a:t>Corporations are seeking R&amp;D partnerships with Universities.</a:t>
            </a:r>
          </a:p>
          <a:p>
            <a:pPr lvl="1">
              <a:lnSpc>
                <a:spcPts val="2600"/>
              </a:lnSpc>
              <a:spcBef>
                <a:spcPts val="1200"/>
              </a:spcBef>
              <a:spcAft>
                <a:spcPts val="600"/>
              </a:spcAft>
              <a:buClr>
                <a:srgbClr val="000099"/>
              </a:buClr>
            </a:pPr>
            <a:r>
              <a:rPr lang="en-US" sz="2000" dirty="0" smtClean="0"/>
              <a:t>Tough economy has forced corporations to seek less expensive avenues for R&amp;D.</a:t>
            </a:r>
          </a:p>
          <a:p>
            <a:pPr lvl="1">
              <a:lnSpc>
                <a:spcPts val="2600"/>
              </a:lnSpc>
              <a:spcBef>
                <a:spcPts val="1200"/>
              </a:spcBef>
              <a:spcAft>
                <a:spcPts val="600"/>
              </a:spcAft>
              <a:buClr>
                <a:srgbClr val="000099"/>
              </a:buClr>
            </a:pPr>
            <a:r>
              <a:rPr lang="en-US" sz="2000" dirty="0" smtClean="0"/>
              <a:t>Corporations are seeking University partners with unique research capabilities or facilities. </a:t>
            </a:r>
          </a:p>
          <a:p>
            <a:pPr lvl="1">
              <a:lnSpc>
                <a:spcPts val="2600"/>
              </a:lnSpc>
              <a:spcBef>
                <a:spcPts val="1200"/>
              </a:spcBef>
              <a:spcAft>
                <a:spcPts val="600"/>
              </a:spcAft>
              <a:buClr>
                <a:srgbClr val="000099"/>
              </a:buClr>
            </a:pPr>
            <a:r>
              <a:rPr lang="en-US" sz="2000" dirty="0" smtClean="0"/>
              <a:t>Historically there are differences between University research goals and Corporation research goals. </a:t>
            </a:r>
          </a:p>
          <a:p>
            <a:pPr lvl="1">
              <a:spcBef>
                <a:spcPts val="1200"/>
              </a:spcBef>
              <a:spcAft>
                <a:spcPts val="600"/>
              </a:spcAft>
              <a:buClr>
                <a:srgbClr val="000099"/>
              </a:buClr>
            </a:pPr>
            <a:endParaRPr lang="en-US" sz="2000" dirty="0" smtClean="0"/>
          </a:p>
          <a:p>
            <a:pPr lvl="1">
              <a:spcBef>
                <a:spcPts val="1200"/>
              </a:spcBef>
              <a:spcAft>
                <a:spcPts val="600"/>
              </a:spcAft>
              <a:buClr>
                <a:srgbClr val="000099"/>
              </a:buClr>
            </a:pPr>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1082675"/>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Process for Corporate/University Collaborations</a:t>
            </a:r>
            <a:endParaRPr lang="en-US" sz="4000" dirty="0"/>
          </a:p>
        </p:txBody>
      </p:sp>
      <p:sp>
        <p:nvSpPr>
          <p:cNvPr id="4" name="Content Placeholder 3"/>
          <p:cNvSpPr>
            <a:spLocks noGrp="1"/>
          </p:cNvSpPr>
          <p:nvPr>
            <p:ph idx="4294967295"/>
          </p:nvPr>
        </p:nvSpPr>
        <p:spPr>
          <a:xfrm>
            <a:off x="914400" y="2514600"/>
            <a:ext cx="7772400" cy="4525963"/>
          </a:xfrm>
          <a:prstGeom prst="rect">
            <a:avLst/>
          </a:prstGeom>
        </p:spPr>
        <p:txBody>
          <a:bodyPr/>
          <a:lstStyle/>
          <a:p>
            <a:pPr>
              <a:lnSpc>
                <a:spcPts val="2800"/>
              </a:lnSpc>
              <a:spcBef>
                <a:spcPts val="0"/>
              </a:spcBef>
              <a:buClr>
                <a:srgbClr val="000099"/>
              </a:buClr>
            </a:pPr>
            <a:r>
              <a:rPr lang="en-US" sz="2400" dirty="0" smtClean="0"/>
              <a:t>Background</a:t>
            </a:r>
          </a:p>
          <a:p>
            <a:pPr lvl="1">
              <a:lnSpc>
                <a:spcPts val="2800"/>
              </a:lnSpc>
              <a:spcBef>
                <a:spcPts val="1200"/>
              </a:spcBef>
              <a:buClr>
                <a:srgbClr val="000099"/>
              </a:buClr>
            </a:pPr>
            <a:r>
              <a:rPr lang="en-US" sz="2000" dirty="0" smtClean="0"/>
              <a:t>At </a:t>
            </a:r>
            <a:r>
              <a:rPr lang="en-US" sz="2000" dirty="0"/>
              <a:t>Universities – </a:t>
            </a:r>
            <a:r>
              <a:rPr lang="en-US" sz="2000" dirty="0" smtClean="0"/>
              <a:t>research outcome is important to researcher and institution. </a:t>
            </a:r>
          </a:p>
          <a:p>
            <a:pPr lvl="1">
              <a:lnSpc>
                <a:spcPts val="2800"/>
              </a:lnSpc>
              <a:spcBef>
                <a:spcPts val="1200"/>
              </a:spcBef>
              <a:buClr>
                <a:srgbClr val="000099"/>
              </a:buClr>
            </a:pPr>
            <a:r>
              <a:rPr lang="en-US" sz="2000" dirty="0" smtClean="0"/>
              <a:t>Research findings lead to publications which in turn lead to tenure and prestige for the researcher and the University. </a:t>
            </a:r>
          </a:p>
          <a:p>
            <a:pPr lvl="1">
              <a:lnSpc>
                <a:spcPts val="2800"/>
              </a:lnSpc>
              <a:spcBef>
                <a:spcPts val="1200"/>
              </a:spcBef>
              <a:buClr>
                <a:srgbClr val="000099"/>
              </a:buClr>
            </a:pPr>
            <a:r>
              <a:rPr lang="en-US" sz="2000" dirty="0" smtClean="0"/>
              <a:t>Research findings lead to new technology breakthroughs and patents and licenses which bring revenues to the University. </a:t>
            </a:r>
            <a:endParaRPr lang="en-US" sz="1600" dirty="0" smtClean="0"/>
          </a:p>
          <a:p>
            <a:pPr lvl="1">
              <a:lnSpc>
                <a:spcPts val="2800"/>
              </a:lnSpc>
              <a:spcBef>
                <a:spcPts val="1200"/>
              </a:spcBef>
              <a:buClr>
                <a:srgbClr val="000099"/>
              </a:buClr>
            </a:pPr>
            <a:r>
              <a:rPr lang="en-US" sz="2000" dirty="0" smtClean="0"/>
              <a:t>However, Corporations look at how research will impact their financial bottom line. </a:t>
            </a:r>
          </a:p>
        </p:txBody>
      </p:sp>
    </p:spTree>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4503</TotalTime>
  <Words>2112</Words>
  <Application>Microsoft Office PowerPoint</Application>
  <PresentationFormat>On-screen Show (4:3)</PresentationFormat>
  <Paragraphs>176</Paragraphs>
  <Slides>28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Courier New</vt:lpstr>
      <vt:lpstr>Times New Roman</vt:lpstr>
      <vt:lpstr>Wingdings</vt:lpstr>
      <vt:lpstr>Custom Design</vt:lpstr>
      <vt:lpstr>Corporate/University Collaborations In New Product Development</vt:lpstr>
      <vt:lpstr>Acknowledgement</vt:lpstr>
      <vt:lpstr>Key Learning Objectives</vt:lpstr>
      <vt:lpstr>What is KT4TT?   </vt:lpstr>
      <vt:lpstr>What is the Overall Mission of the KT4TT Center?</vt:lpstr>
      <vt:lpstr>Presentation Focus</vt:lpstr>
      <vt:lpstr>Presentation Focus</vt:lpstr>
      <vt:lpstr>Process for Corporate/University Collaborations   </vt:lpstr>
      <vt:lpstr>Process for Corporate/University Collaborations</vt:lpstr>
      <vt:lpstr>Process for Corporate/University Collaborations</vt:lpstr>
      <vt:lpstr>Obstacle 1: Confidentiality Agreements</vt:lpstr>
      <vt:lpstr>Obstacle 2: Defined Scope of Work for All Parties</vt:lpstr>
      <vt:lpstr>Obstacle 2: Defined Scope of Work for All Parties</vt:lpstr>
      <vt:lpstr>Obstacle 3: Intellectual Property Ownership Agreements</vt:lpstr>
      <vt:lpstr>Obstacle 3: Intellectual Property Ownership Agreements</vt:lpstr>
      <vt:lpstr>Steps to Mitigate the Obstacles</vt:lpstr>
      <vt:lpstr>Steps to Mitigate the Obstacles</vt:lpstr>
      <vt:lpstr>Steps to Mitigate the Obstacles </vt:lpstr>
      <vt:lpstr>Steps to Mitigate the Obstacles </vt:lpstr>
      <vt:lpstr>Steps to Mitigate the Obstacles </vt:lpstr>
      <vt:lpstr>Steps to Mitigate the Obstacles </vt:lpstr>
      <vt:lpstr>Criteria for Vetting Potential Corporate Collaborators for a Joint R&amp;D Project</vt:lpstr>
      <vt:lpstr>Criteria for Vetting Potential Corporate Collaborators for a Joint R&amp;D Project</vt:lpstr>
      <vt:lpstr>Criteria for Vetting Potential Corporate Collaborators for a Joint R&amp;D Project </vt:lpstr>
      <vt:lpstr>Criteria for Vetting Potential Corporate Collaborators for a Joint R&amp;D Project </vt:lpstr>
      <vt:lpstr>Summary</vt:lpstr>
      <vt:lpstr>Summary</vt:lpstr>
      <vt:lpstr>Thank You for Attending this Session</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phhp.leahy</dc:creator>
  <cp:lastModifiedBy>lyarnes</cp:lastModifiedBy>
  <cp:revision>418</cp:revision>
  <cp:lastPrinted>2015-12-10T17:29:18Z</cp:lastPrinted>
  <dcterms:created xsi:type="dcterms:W3CDTF">2008-11-09T14:52:48Z</dcterms:created>
  <dcterms:modified xsi:type="dcterms:W3CDTF">2018-04-20T15:42:48Z</dcterms:modified>
</cp:coreProperties>
</file>