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1"/>
  </p:notesMasterIdLst>
  <p:sldIdLst>
    <p:sldId id="283" r:id="rId2"/>
    <p:sldId id="322" r:id="rId3"/>
    <p:sldId id="321" r:id="rId4"/>
    <p:sldId id="291" r:id="rId5"/>
    <p:sldId id="298" r:id="rId6"/>
    <p:sldId id="323" r:id="rId7"/>
    <p:sldId id="297" r:id="rId8"/>
    <p:sldId id="325" r:id="rId9"/>
    <p:sldId id="326" r:id="rId10"/>
    <p:sldId id="327" r:id="rId11"/>
    <p:sldId id="328" r:id="rId12"/>
    <p:sldId id="332" r:id="rId13"/>
    <p:sldId id="315" r:id="rId14"/>
    <p:sldId id="311" r:id="rId15"/>
    <p:sldId id="314" r:id="rId16"/>
    <p:sldId id="312" r:id="rId17"/>
    <p:sldId id="302" r:id="rId18"/>
    <p:sldId id="330" r:id="rId19"/>
    <p:sldId id="265" r:id="rId20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3" autoAdjust="0"/>
    <p:restoredTop sz="84900" autoAdjust="0"/>
  </p:normalViewPr>
  <p:slideViewPr>
    <p:cSldViewPr>
      <p:cViewPr varScale="1">
        <p:scale>
          <a:sx n="77" d="100"/>
          <a:sy n="77" d="100"/>
        </p:scale>
        <p:origin x="108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/>
          <a:lstStyle>
            <a:lvl1pPr algn="r">
              <a:defRPr sz="1200"/>
            </a:lvl1pPr>
          </a:lstStyle>
          <a:p>
            <a:fld id="{4FF9917A-102C-497B-9305-FBB8B0B85F0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4" tIns="46268" rIns="92534" bIns="462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34" tIns="46268" rIns="92534" bIns="4626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34" tIns="46268" rIns="92534" bIns="46268" rtlCol="0" anchor="b"/>
          <a:lstStyle>
            <a:lvl1pPr algn="r">
              <a:defRPr sz="1200"/>
            </a:lvl1pPr>
          </a:lstStyle>
          <a:p>
            <a:fld id="{CA3E684B-A3DE-4BD4-A58A-36B9691552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0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0A623-4745-4CD1-BF31-EBBEAFD0647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0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02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79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41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4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06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85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9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4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1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4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28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5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6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E684B-A3DE-4BD4-A58A-36B96915528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4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 no sine wav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4175F-47C7-4785-B7D7-FB3B785E950E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4FD0BA-2776-4D58-B153-5FC92D04F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t4tt.buffalo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a.org/CE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www.atia.org/orlandohandouts" TargetMode="External"/><Relationship Id="rId4" Type="http://schemas.openxmlformats.org/officeDocument/2006/relationships/hyperlink" Target="http://www.aacinstitut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morphwheel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0" y="4343400"/>
            <a:ext cx="3657600" cy="143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>
                <a:solidFill>
                  <a:srgbClr val="000099"/>
                </a:solidFill>
              </a:rPr>
              <a:t>9:20 – 10:50 a.m.</a:t>
            </a:r>
          </a:p>
          <a:p>
            <a:pPr algn="ctr">
              <a:lnSpc>
                <a:spcPts val="2800"/>
              </a:lnSpc>
            </a:pPr>
            <a:r>
              <a:rPr lang="en-US" b="1" dirty="0">
                <a:solidFill>
                  <a:srgbClr val="000099"/>
                </a:solidFill>
              </a:rPr>
              <a:t>February 4, 2016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pPr algn="ctr">
              <a:lnSpc>
                <a:spcPts val="2600"/>
              </a:lnSpc>
            </a:pPr>
            <a:r>
              <a:rPr lang="en-US" dirty="0">
                <a:solidFill>
                  <a:srgbClr val="000099"/>
                </a:solidFill>
              </a:rPr>
              <a:t>ATIA </a:t>
            </a:r>
          </a:p>
          <a:p>
            <a:pPr algn="ctr">
              <a:lnSpc>
                <a:spcPts val="2400"/>
              </a:lnSpc>
            </a:pPr>
            <a:r>
              <a:rPr lang="en-US" dirty="0">
                <a:solidFill>
                  <a:srgbClr val="000099"/>
                </a:solidFill>
              </a:rPr>
              <a:t>Orlando, </a:t>
            </a:r>
            <a:r>
              <a:rPr lang="en-US" dirty="0" smtClean="0">
                <a:solidFill>
                  <a:srgbClr val="000099"/>
                </a:solidFill>
              </a:rPr>
              <a:t>Florida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971800"/>
            <a:ext cx="4038600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2400"/>
              </a:lnSpc>
            </a:pPr>
            <a:r>
              <a:rPr lang="en-US" sz="2000" b="1" dirty="0"/>
              <a:t>Kathleen </a:t>
            </a:r>
            <a:r>
              <a:rPr lang="en-US" sz="2000" b="1" dirty="0" err="1"/>
              <a:t>Hanek</a:t>
            </a:r>
            <a:r>
              <a:rPr lang="en-US" sz="2000" b="1" dirty="0"/>
              <a:t> </a:t>
            </a:r>
          </a:p>
          <a:p>
            <a:pPr marL="342900" indent="-342900" algn="ctr">
              <a:lnSpc>
                <a:spcPts val="2400"/>
              </a:lnSpc>
            </a:pPr>
            <a:r>
              <a:rPr lang="en-US" dirty="0"/>
              <a:t>SP </a:t>
            </a:r>
            <a:r>
              <a:rPr lang="en-US" dirty="0" err="1"/>
              <a:t>Ableware</a:t>
            </a:r>
            <a:r>
              <a:rPr lang="en-US" dirty="0"/>
              <a:t>, a Division of SP</a:t>
            </a:r>
          </a:p>
          <a:p>
            <a:pPr marL="342900" indent="-342900" algn="ctr">
              <a:lnSpc>
                <a:spcPts val="2400"/>
              </a:lnSpc>
            </a:pPr>
            <a:r>
              <a:rPr lang="en-US" u="sng" dirty="0">
                <a:solidFill>
                  <a:srgbClr val="0000FF"/>
                </a:solidFill>
              </a:rPr>
              <a:t>http://</a:t>
            </a:r>
            <a:r>
              <a:rPr lang="en-US" u="sng" dirty="0" smtClean="0">
                <a:solidFill>
                  <a:srgbClr val="0000FF"/>
                </a:solidFill>
              </a:rPr>
              <a:t>www.maddak.com/index.php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81000" y="2971800"/>
            <a:ext cx="419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ts val="2400"/>
              </a:lnSpc>
              <a:spcBef>
                <a:spcPct val="25000"/>
              </a:spcBef>
            </a:pPr>
            <a:r>
              <a:rPr lang="en-US" sz="2000" b="1" dirty="0" smtClean="0"/>
              <a:t>James A. Leahy</a:t>
            </a:r>
          </a:p>
          <a:p>
            <a:pPr marL="342900" indent="-342900" algn="ctr" eaLnBrk="1" hangingPunct="1">
              <a:lnSpc>
                <a:spcPts val="2400"/>
              </a:lnSpc>
            </a:pPr>
            <a:r>
              <a:rPr lang="en-US" dirty="0" smtClean="0"/>
              <a:t>KT4TT Center, University at </a:t>
            </a:r>
            <a:r>
              <a:rPr lang="en-US" dirty="0"/>
              <a:t>Buffalo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342900" indent="-342900" algn="ctr">
              <a:lnSpc>
                <a:spcPts val="2400"/>
              </a:lnSpc>
            </a:pPr>
            <a:r>
              <a:rPr lang="en-US" u="sng" dirty="0" smtClean="0">
                <a:solidFill>
                  <a:srgbClr val="0000FF"/>
                </a:solidFill>
                <a:hlinkClick r:id="rId3"/>
              </a:rPr>
              <a:t>http://sphhp.buffalo.edu/</a:t>
            </a:r>
            <a:r>
              <a:rPr lang="en-US" u="sng" dirty="0" smtClean="0">
                <a:solidFill>
                  <a:srgbClr val="0000FF"/>
                </a:solidFill>
              </a:rPr>
              <a:t>cat/kt4tt.html</a:t>
            </a:r>
          </a:p>
          <a:p>
            <a:pPr marL="342900" indent="-342900" algn="ctr"/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2400"/>
              </a:lnSpc>
            </a:pPr>
            <a:r>
              <a:rPr lang="en-US" dirty="0" smtClean="0">
                <a:solidFill>
                  <a:srgbClr val="000099"/>
                </a:solidFill>
              </a:rPr>
              <a:t>Section </a:t>
            </a:r>
            <a:r>
              <a:rPr lang="en-US" dirty="0">
                <a:solidFill>
                  <a:srgbClr val="000099"/>
                </a:solidFill>
              </a:rPr>
              <a:t>Code: </a:t>
            </a:r>
            <a:r>
              <a:rPr lang="en-US" dirty="0" smtClean="0">
                <a:solidFill>
                  <a:srgbClr val="000099"/>
                </a:solidFill>
              </a:rPr>
              <a:t>RSCH-15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5237"/>
            <a:ext cx="9131440" cy="1325563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Researcher-Industry Collaboration:</a:t>
            </a:r>
            <a:b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Establishing and Maintaining Trusted Partnerships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a Manufacturer’s Mindset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affects the decision?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057400"/>
            <a:ext cx="7772400" cy="4525963"/>
          </a:xfrm>
          <a:prstGeom prst="rect">
            <a:avLst/>
          </a:prstGeom>
        </p:spPr>
        <p:txBody>
          <a:bodyPr/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b="1" dirty="0" smtClean="0"/>
              <a:t>Product Design Flexibility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Can the design be updated to reach a broader market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Can the design be updated to reduce costs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Is the researcher/inventor flexible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Is there an emotional attachment to the product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b="1" dirty="0" smtClean="0"/>
              <a:t>Researcher/Inventor Expectations: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Patent ownership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This is dictated by law not the company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Licensing/Royalty (ROI)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Product line extensions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1325563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a Manufacturer’s Mindset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affects the decision?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57400"/>
            <a:ext cx="8001000" cy="4525963"/>
          </a:xfrm>
          <a:prstGeom prst="rect">
            <a:avLst/>
          </a:prstGeom>
        </p:spPr>
        <p:txBody>
          <a:bodyPr/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b="1" dirty="0" smtClean="0"/>
              <a:t>Project Justification (There’s that ROI again)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Project justification can be time consuming (very!)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 smtClean="0"/>
              <a:t>Decision making can be easier if you have research data to back up product claims, target population market size, estimated costs etc.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Be realistic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Be as thorough as possible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You will gain points for pertinent/useful information!</a:t>
            </a: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Balance this with excluding “non-decision” making information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dirty="0"/>
              <a:t> </a:t>
            </a:r>
            <a:r>
              <a:rPr lang="en-US" sz="2000" dirty="0" smtClean="0"/>
              <a:t>Justification is on-going throughout a projects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Things can change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Stage gate decisions can affect the outcome of the project</a:t>
            </a: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7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0437"/>
            <a:ext cx="7886700" cy="1325563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a Manufacturer’s Mindset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affects the decision? (cont.)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77200" cy="4525963"/>
          </a:xfrm>
          <a:prstGeom prst="rect">
            <a:avLst/>
          </a:prstGeom>
        </p:spPr>
        <p:txBody>
          <a:bodyPr/>
          <a:lstStyle/>
          <a:p>
            <a:pPr marL="231775" indent="-231775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</a:pPr>
            <a:r>
              <a:rPr lang="en-US" sz="2400" b="1" dirty="0" smtClean="0"/>
              <a:t>Qualities of the successful partnership</a:t>
            </a:r>
          </a:p>
          <a:p>
            <a:pPr marL="682625" lvl="1" indent="-225425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</a:pPr>
            <a:r>
              <a:rPr lang="en-US" sz="2000" dirty="0" smtClean="0"/>
              <a:t>Cooperation:</a:t>
            </a:r>
          </a:p>
          <a:p>
            <a:pPr lvl="2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Cooperation is important because the </a:t>
            </a:r>
            <a:r>
              <a:rPr lang="en-US" sz="1800" dirty="0" smtClean="0"/>
              <a:t>process is </a:t>
            </a:r>
            <a:r>
              <a:rPr lang="en-US" sz="1800" dirty="0"/>
              <a:t>most successful when it is collaborative.</a:t>
            </a:r>
            <a:endParaRPr lang="en-US" sz="3200" dirty="0" smtClean="0"/>
          </a:p>
          <a:p>
            <a:pPr marL="682625" lvl="1" indent="-225425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</a:pPr>
            <a:r>
              <a:rPr lang="en-US" sz="2000" dirty="0" smtClean="0"/>
              <a:t>Flexibility</a:t>
            </a:r>
          </a:p>
          <a:p>
            <a:pPr lvl="2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Flexibility is necessary since inventions often have to be tweaked or modified in order to increase their change of success</a:t>
            </a:r>
          </a:p>
          <a:p>
            <a:pPr marL="682625" lvl="1" indent="-225425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</a:pPr>
            <a:r>
              <a:rPr lang="en-US" sz="2000" dirty="0" smtClean="0"/>
              <a:t>Patience</a:t>
            </a:r>
          </a:p>
          <a:p>
            <a:pPr lvl="2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Patience is critical because doing a good job can take time</a:t>
            </a:r>
          </a:p>
          <a:p>
            <a:pPr marL="682625" lvl="1" indent="-225425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</a:pPr>
            <a:r>
              <a:rPr lang="en-US" sz="2000" dirty="0" smtClean="0"/>
              <a:t>Respect</a:t>
            </a:r>
          </a:p>
          <a:p>
            <a:pPr lvl="2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Each party brings a skill set to the table </a:t>
            </a:r>
          </a:p>
          <a:p>
            <a:pPr lvl="2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Playing off of each other’s strength increases the chances for success</a:t>
            </a:r>
          </a:p>
          <a:p>
            <a:pPr lvl="1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27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Morph Wheels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55837"/>
            <a:ext cx="77724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Foldable Wheel Concept previously reviewed by KT4TT via Invention Submission/Technical Assistance request from a University professor.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In correspondence with inventor and his University TTO, KT4TT brought to their attention a patent out of England on the same concept that they would probably be infringing upon.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University TTO agreed and the project was dropped.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Few years later, </a:t>
            </a:r>
            <a:r>
              <a:rPr lang="en-US" sz="2000" dirty="0" err="1" smtClean="0"/>
              <a:t>Maddak</a:t>
            </a:r>
            <a:r>
              <a:rPr lang="en-US" sz="2000" dirty="0" smtClean="0"/>
              <a:t> became interested in the foldable wheel concept and licensed the patent. </a:t>
            </a:r>
          </a:p>
          <a:p>
            <a:pPr marL="0" indent="0">
              <a:spcBef>
                <a:spcPts val="1200"/>
              </a:spcBef>
              <a:buClr>
                <a:srgbClr val="000099"/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1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Morph Wheels (cont.)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305800" cy="5029200"/>
          </a:xfrm>
          <a:prstGeom prst="rect">
            <a:avLst/>
          </a:prstGeo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After Licensing the patent on the foldable wheel concept, Kathleen </a:t>
            </a:r>
            <a:r>
              <a:rPr lang="en-US" sz="2000" dirty="0" err="1" smtClean="0"/>
              <a:t>Hanek</a:t>
            </a:r>
            <a:r>
              <a:rPr lang="en-US" sz="2000" dirty="0" smtClean="0"/>
              <a:t> of </a:t>
            </a:r>
            <a:r>
              <a:rPr lang="en-US" sz="2000" dirty="0" err="1" smtClean="0"/>
              <a:t>Maddak</a:t>
            </a:r>
            <a:r>
              <a:rPr lang="en-US" sz="2000" dirty="0" smtClean="0"/>
              <a:t> contacted the KT4TT to discuss what assistance KT4TT could provide in product development.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Project fit within KT4TT’s Participant/Observer Product Development project.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KT4TT recruited the NIDILRR funded RERC on Wheeled Mobility (WM) at Georgia Tech to assist with meeting wheelchair wheel testing and standard guidelines.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KT4TT, </a:t>
            </a:r>
            <a:r>
              <a:rPr lang="en-US" sz="2000" dirty="0" err="1" smtClean="0"/>
              <a:t>Maddak</a:t>
            </a:r>
            <a:r>
              <a:rPr lang="en-US" sz="2000" dirty="0" smtClean="0"/>
              <a:t> and RERC on WM possessed a shared vision for designing innovative concepts to provide solutions to the everyday problems faced by manual w/c users.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 Wheels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09800"/>
            <a:ext cx="7620000" cy="43735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Communication among partners of paramount importance. Worked on Corporate schedule, not Academic schedule.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Constant email and telephone conference calls to keep all informed on progress, challenges, etc.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First and foremost – consumer involvement in all stages of new product development is critical. KT4TT scheduled Concept Definition (Alpha) focus groups on the topic area. </a:t>
            </a:r>
            <a:r>
              <a:rPr lang="en-US" sz="2000" dirty="0" err="1" smtClean="0"/>
              <a:t>Maddak</a:t>
            </a:r>
            <a:r>
              <a:rPr lang="en-US" sz="2000" dirty="0" smtClean="0"/>
              <a:t> attended the focus groups and demonstrated a first generation prototype to focus group participants.  </a:t>
            </a:r>
          </a:p>
        </p:txBody>
      </p:sp>
    </p:spTree>
    <p:extLst>
      <p:ext uri="{BB962C8B-B14F-4D97-AF65-F5344CB8AC3E}">
        <p14:creationId xmlns:p14="http://schemas.microsoft.com/office/powerpoint/2010/main" val="3002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Morph Wheels (cont.)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399" y="2209800"/>
            <a:ext cx="7405635" cy="48307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err="1" smtClean="0"/>
              <a:t>Maddak</a:t>
            </a:r>
            <a:r>
              <a:rPr lang="en-US" sz="2000" dirty="0" smtClean="0"/>
              <a:t> </a:t>
            </a:r>
            <a:r>
              <a:rPr lang="en-US" sz="2000" dirty="0"/>
              <a:t>engineers and product designers took the </a:t>
            </a:r>
            <a:r>
              <a:rPr lang="en-US" sz="2000" dirty="0" smtClean="0"/>
              <a:t>needed</a:t>
            </a:r>
            <a:r>
              <a:rPr lang="en-US" sz="2000" dirty="0"/>
              <a:t> product functions and features identified in the </a:t>
            </a:r>
            <a:r>
              <a:rPr lang="en-US" sz="2000" dirty="0" smtClean="0"/>
              <a:t>Alpha Focus </a:t>
            </a:r>
            <a:r>
              <a:rPr lang="en-US" sz="2000" dirty="0"/>
              <a:t>groups and incorporated them into their design. </a:t>
            </a: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Upon completion of the Alpha prototype, Beta Focus groups were scheduled and held for product refinement.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Modifications groups to the pre-production prototype were made by </a:t>
            </a:r>
            <a:r>
              <a:rPr lang="en-US" sz="2000" dirty="0" err="1" smtClean="0"/>
              <a:t>Maddak</a:t>
            </a:r>
            <a:r>
              <a:rPr lang="en-US" sz="2000" dirty="0" smtClean="0"/>
              <a:t> engineers </a:t>
            </a:r>
            <a:r>
              <a:rPr lang="en-US" sz="2000" dirty="0"/>
              <a:t>based on the consumer feedback from the </a:t>
            </a:r>
            <a:r>
              <a:rPr lang="en-US" sz="2000" dirty="0" smtClean="0"/>
              <a:t>Beta.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Beneficial Design was enlisted to conduct the final product testing of the Morph Wheels prior to product introduction. </a:t>
            </a: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85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rph Wheels advertsiemen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12" y="3962400"/>
            <a:ext cx="3892088" cy="2743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2209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31775" indent="-231775">
              <a:buClr>
                <a:srgbClr val="000099"/>
              </a:buClr>
            </a:pPr>
            <a:r>
              <a:rPr lang="en-US" sz="2400" dirty="0" smtClean="0"/>
              <a:t>Initiated an aggressive PR and Marketing Campaign</a:t>
            </a:r>
          </a:p>
          <a:p>
            <a:pPr marL="573088" lvl="1" indent="-231775">
              <a:buClr>
                <a:srgbClr val="000099"/>
              </a:buClr>
            </a:pPr>
            <a:r>
              <a:rPr lang="en-US" sz="2000" dirty="0" smtClean="0"/>
              <a:t>Enlisted PR Firm</a:t>
            </a:r>
          </a:p>
          <a:p>
            <a:pPr marL="573088" lvl="1" indent="-231775">
              <a:buClr>
                <a:srgbClr val="000099"/>
              </a:buClr>
            </a:pPr>
            <a:r>
              <a:rPr lang="en-US" sz="2000" dirty="0" smtClean="0"/>
              <a:t>Brand Ambassadors</a:t>
            </a:r>
          </a:p>
          <a:p>
            <a:pPr marL="573088" lvl="1" indent="-231775">
              <a:buClr>
                <a:srgbClr val="000099"/>
              </a:buClr>
            </a:pPr>
            <a:r>
              <a:rPr lang="en-US" sz="2000" dirty="0" smtClean="0"/>
              <a:t>Advertised in key publications</a:t>
            </a:r>
          </a:p>
          <a:p>
            <a:pPr marL="573088" lvl="1" indent="-231775">
              <a:buClr>
                <a:srgbClr val="000099"/>
              </a:buClr>
            </a:pPr>
            <a:r>
              <a:rPr lang="en-US" sz="2000" dirty="0" smtClean="0"/>
              <a:t>Attended key shows and conferences</a:t>
            </a:r>
          </a:p>
          <a:p>
            <a:pPr marL="231775" indent="-231775">
              <a:buClr>
                <a:srgbClr val="000099"/>
              </a:buClr>
            </a:pPr>
            <a:r>
              <a:rPr lang="en-US" sz="2400" dirty="0" smtClean="0"/>
              <a:t>Innovative collateral material</a:t>
            </a:r>
          </a:p>
          <a:p>
            <a:pPr marL="231775" indent="-231775">
              <a:buClr>
                <a:srgbClr val="000099"/>
              </a:buClr>
            </a:pPr>
            <a:r>
              <a:rPr lang="en-US" sz="2400" dirty="0" smtClean="0"/>
              <a:t>Targeted key business customers</a:t>
            </a:r>
          </a:p>
          <a:p>
            <a:pPr marL="231775" indent="-231775">
              <a:buClr>
                <a:srgbClr val="000099"/>
              </a:buClr>
            </a:pPr>
            <a:r>
              <a:rPr lang="en-US" sz="2400" dirty="0" smtClean="0"/>
              <a:t>Grass roots approach to end users</a:t>
            </a:r>
          </a:p>
          <a:p>
            <a:pPr marL="231775" indent="-231775">
              <a:buClr>
                <a:srgbClr val="000099"/>
              </a:buClr>
            </a:pPr>
            <a:r>
              <a:rPr lang="en-US" sz="2400" dirty="0" smtClean="0"/>
              <a:t>Email blasts and social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 Wheels (cont.) Commercialization Process</a:t>
            </a:r>
            <a:b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pular Science Best of What’s New&#10; award.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313" y="3936772"/>
            <a:ext cx="17605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edtrade Spring New Product Pavilion Innovation Award.&#10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149" y="1905000"/>
            <a:ext cx="2439707" cy="16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14400" y="1981200"/>
            <a:ext cx="7162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indent="-171450">
              <a:buClr>
                <a:srgbClr val="000099"/>
              </a:buClr>
            </a:pPr>
            <a:r>
              <a:rPr lang="en-US" sz="1200" dirty="0" smtClean="0"/>
              <a:t>Popular Science Best of What’s New</a:t>
            </a:r>
          </a:p>
          <a:p>
            <a:pPr marL="171450" indent="-171450">
              <a:buClr>
                <a:srgbClr val="000099"/>
              </a:buClr>
            </a:pPr>
            <a:r>
              <a:rPr lang="en-US" sz="1200" dirty="0" err="1" smtClean="0"/>
              <a:t>Medtrade</a:t>
            </a:r>
            <a:r>
              <a:rPr lang="en-US" sz="1200" dirty="0" smtClean="0"/>
              <a:t> Spring New Product Pavilion Innovation Award</a:t>
            </a:r>
          </a:p>
          <a:p>
            <a:pPr marL="171450" indent="-171450">
              <a:buClr>
                <a:srgbClr val="000099"/>
              </a:buClr>
            </a:pPr>
            <a:r>
              <a:rPr lang="en-US" sz="1200" dirty="0" smtClean="0"/>
              <a:t>London Design Museum’s Product of the Year – Transportation Category</a:t>
            </a:r>
          </a:p>
          <a:p>
            <a:pPr marL="171450" indent="-171450">
              <a:buClr>
                <a:srgbClr val="000099"/>
              </a:buClr>
            </a:pPr>
            <a:r>
              <a:rPr lang="en-US" sz="1200" dirty="0" smtClean="0"/>
              <a:t>Television Appearances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CNN Blueprint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Fox and Friends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My Fox - Boston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New England News Channel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KTLA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err="1" smtClean="0"/>
              <a:t>Telemundo</a:t>
            </a:r>
            <a:endParaRPr lang="en-US" sz="1100" dirty="0" smtClean="0"/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The Daily Buzz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Fox 4 – Kansas City</a:t>
            </a:r>
          </a:p>
          <a:p>
            <a:pPr marL="171450" indent="-171450">
              <a:buClr>
                <a:srgbClr val="000099"/>
              </a:buClr>
            </a:pPr>
            <a:r>
              <a:rPr lang="en-US" sz="1200" dirty="0" smtClean="0"/>
              <a:t>Newspaper and Magazine Articles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USA Today ( 2 times)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Atlantic Magazine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Wall Street Journal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Quest Magazine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PN Magazine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Sports-n-Spokes</a:t>
            </a:r>
          </a:p>
          <a:p>
            <a:pPr marL="171450" indent="-171450">
              <a:buClr>
                <a:srgbClr val="000099"/>
              </a:buClr>
            </a:pPr>
            <a:r>
              <a:rPr lang="en-US" sz="1200" dirty="0" smtClean="0"/>
              <a:t>Radio and Internet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smtClean="0"/>
              <a:t>Gizmodo</a:t>
            </a:r>
          </a:p>
          <a:p>
            <a:pPr marL="682625" lvl="1" indent="-225425">
              <a:buClr>
                <a:srgbClr val="000099"/>
              </a:buClr>
            </a:pPr>
            <a:r>
              <a:rPr lang="en-US" sz="1100" dirty="0" err="1" smtClean="0"/>
              <a:t>MomRN</a:t>
            </a:r>
            <a:endParaRPr lang="en-US" sz="1100" dirty="0" smtClean="0"/>
          </a:p>
          <a:p>
            <a:pPr marL="682625" lvl="1" indent="-225425">
              <a:buClr>
                <a:srgbClr val="000099"/>
              </a:buClr>
            </a:pPr>
            <a:r>
              <a:rPr lang="en-US" sz="1200" dirty="0" smtClean="0"/>
              <a:t>Disabled Life Media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lvl="1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Morph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Wheels (cont.) Commercialization Process </a:t>
            </a:r>
            <a:r>
              <a:rPr lang="en-US" sz="3200" dirty="0" smtClean="0"/>
              <a:t>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Highlights and Recognition</a:t>
            </a:r>
          </a:p>
        </p:txBody>
      </p:sp>
    </p:spTree>
    <p:extLst>
      <p:ext uri="{BB962C8B-B14F-4D97-AF65-F5344CB8AC3E}">
        <p14:creationId xmlns:p14="http://schemas.microsoft.com/office/powerpoint/2010/main" val="20518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 You for Attending this Session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686800" cy="4525963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000099"/>
              </a:buClr>
              <a:buNone/>
            </a:pPr>
            <a:endParaRPr lang="en-US" sz="2000" dirty="0" smtClean="0"/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dirty="0" smtClean="0"/>
              <a:t>CEU’s – Session Code  RSCH-15</a:t>
            </a:r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More info at </a:t>
            </a:r>
            <a:r>
              <a:rPr lang="en-US" sz="1600" dirty="0">
                <a:hlinkClick r:id="rId3"/>
              </a:rPr>
              <a:t>www.atia.org/CEU</a:t>
            </a:r>
            <a:endParaRPr lang="en-US" sz="1600" dirty="0"/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For ACVREP, AOTA, and ASHA CEU’s, hand in completed Attendance Forms to REGISTRATION DESK at the end of the conference. Please note </a:t>
            </a:r>
            <a:r>
              <a:rPr lang="en-US" sz="1600" dirty="0" smtClean="0"/>
              <a:t>there </a:t>
            </a:r>
            <a:r>
              <a:rPr lang="en-US" sz="1600" dirty="0"/>
              <a:t>is a $15 fee for AOTA CEU’s. </a:t>
            </a:r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For general CEU’s, apply online with THE AAC Institute: </a:t>
            </a:r>
            <a:r>
              <a:rPr lang="en-US" sz="1600" dirty="0">
                <a:hlinkClick r:id="rId4"/>
              </a:rPr>
              <a:t>www.aacinstitute.org</a:t>
            </a:r>
            <a:endParaRPr lang="en-US" sz="1600" dirty="0"/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dirty="0" smtClean="0"/>
              <a:t>Session Evaluation: URL </a:t>
            </a:r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Please help us improve the quality of our conference by completing your evaluation form. </a:t>
            </a:r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Completed evaluation forms should be submitted as you exit or to staff at the registration desk. 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dirty="0" smtClean="0"/>
              <a:t>Handouts</a:t>
            </a:r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Handouts are available at </a:t>
            </a:r>
            <a:r>
              <a:rPr lang="en-US" sz="1600" dirty="0" smtClean="0">
                <a:hlinkClick r:id="rId5"/>
              </a:rPr>
              <a:t>www.atia.org/orlandohandouts</a:t>
            </a:r>
            <a:endParaRPr lang="en-US" sz="1600" dirty="0" smtClean="0"/>
          </a:p>
          <a:p>
            <a:pPr marL="633413" lvl="1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Handout link remains live for 3 months after the conference ends.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1336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spcBef>
                <a:spcPct val="25000"/>
              </a:spcBef>
              <a:buClr>
                <a:srgbClr val="000099"/>
              </a:buClr>
              <a:buNone/>
            </a:pPr>
            <a:r>
              <a:rPr lang="en-US" sz="2400" dirty="0" smtClean="0"/>
              <a:t>The contents of this presentation were developed under a grant from the National </a:t>
            </a:r>
            <a:r>
              <a:rPr lang="en-US" sz="2400" dirty="0"/>
              <a:t>Institute on </a:t>
            </a:r>
            <a:r>
              <a:rPr lang="en-US" sz="2400" dirty="0" smtClean="0"/>
              <a:t>Disability, Independent Living, and Rehabilitation </a:t>
            </a:r>
            <a:r>
              <a:rPr lang="en-US" sz="2400" dirty="0"/>
              <a:t>Research </a:t>
            </a:r>
            <a:r>
              <a:rPr lang="en-US" sz="2400" dirty="0" smtClean="0"/>
              <a:t>(NIDILRR grant number 90DP0054-01-00). NIDILRR is a Center within the Administration for Community Living (ACL), Department of Health and Human Services (HHS). The contents of this presentation do </a:t>
            </a:r>
            <a:r>
              <a:rPr lang="en-US" sz="2400" dirty="0"/>
              <a:t>not necessarily represent the policy of </a:t>
            </a:r>
            <a:r>
              <a:rPr lang="en-US" sz="2400" dirty="0" smtClean="0"/>
              <a:t>NIDILRR, ACL, HHS, and </a:t>
            </a:r>
            <a:r>
              <a:rPr lang="en-US" sz="2400" dirty="0"/>
              <a:t>you should not assume endorsement by the Federal Government.</a:t>
            </a:r>
          </a:p>
          <a:p>
            <a:pPr marL="0" indent="0">
              <a:spcBef>
                <a:spcPct val="25000"/>
              </a:spcBef>
              <a:buClr>
                <a:srgbClr val="000099"/>
              </a:buClr>
              <a:buFontTx/>
              <a:buNone/>
            </a:pPr>
            <a:endParaRPr lang="en-US" sz="2800" dirty="0"/>
          </a:p>
          <a:p>
            <a:pPr>
              <a:spcBef>
                <a:spcPct val="25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ph Wheels wheelchair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32619"/>
            <a:ext cx="4086225" cy="2905125"/>
          </a:xfrm>
          <a:prstGeom prst="rect">
            <a:avLst/>
          </a:prstGeom>
        </p:spPr>
      </p:pic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133600"/>
            <a:ext cx="8001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-4016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Describe and Discuss a Case Example of Successful Researcher Industry Partnership </a:t>
            </a:r>
          </a:p>
          <a:p>
            <a:pPr lvl="1" indent="-40163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Morph Wheels </a:t>
            </a:r>
            <a:r>
              <a:rPr lang="en-US" dirty="0" smtClean="0">
                <a:hlinkClick r:id="rId4"/>
              </a:rPr>
              <a:t>http://morphwheels.com</a:t>
            </a:r>
            <a:endParaRPr lang="en-US" dirty="0" smtClean="0"/>
          </a:p>
          <a:p>
            <a:pPr marL="1025525" lvl="2" indent="-2825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dirty="0" smtClean="0"/>
              <a:t>Foldable 24” manual wheelchair wheel whose dimensions when folded are 32” x 12.5”. 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Key Learning Objective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2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o cup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6" y="4114800"/>
            <a:ext cx="2279904" cy="2039112"/>
          </a:xfrm>
          <a:prstGeom prst="rect">
            <a:avLst/>
          </a:prstGeom>
        </p:spPr>
      </p:pic>
      <p:pic>
        <p:nvPicPr>
          <p:cNvPr id="4" name="Picture 3" descr="Elevated toilet sea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58" y="4038600"/>
            <a:ext cx="1822242" cy="228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1"/>
            <a:ext cx="8229600" cy="5105400"/>
          </a:xfrm>
          <a:prstGeom prst="rect">
            <a:avLst/>
          </a:prstGeom>
        </p:spPr>
        <p:txBody>
          <a:bodyPr/>
          <a:lstStyle/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800" dirty="0" smtClean="0"/>
              <a:t>Longstanding </a:t>
            </a:r>
            <a:r>
              <a:rPr lang="en-US" sz="2800" dirty="0" err="1" smtClean="0"/>
              <a:t>Maddak</a:t>
            </a:r>
            <a:r>
              <a:rPr lang="en-US" sz="2800" dirty="0" smtClean="0"/>
              <a:t>/ KT4TT (T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RERC) Collaboration</a:t>
            </a:r>
          </a:p>
          <a:p>
            <a:pPr marL="573088" lvl="1" indent="-29210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400" dirty="0" smtClean="0"/>
              <a:t>Co-sponsored Invention Competitions at AOTA</a:t>
            </a:r>
          </a:p>
          <a:p>
            <a:pPr marL="573088" lvl="1" indent="-29210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400" dirty="0" smtClean="0"/>
              <a:t>Licensed ADL products to </a:t>
            </a:r>
            <a:r>
              <a:rPr lang="en-US" sz="2400" dirty="0" err="1" smtClean="0"/>
              <a:t>Maddak</a:t>
            </a:r>
            <a:r>
              <a:rPr lang="en-US" sz="2400" dirty="0" smtClean="0"/>
              <a:t> ranging from toilet seats to drinking cups</a:t>
            </a:r>
          </a:p>
          <a:p>
            <a:pPr marL="400050" lvl="1" indent="0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  <a:buNone/>
            </a:pPr>
            <a:endParaRPr lang="en-US" sz="2400" dirty="0" smtClean="0"/>
          </a:p>
          <a:p>
            <a:pPr marL="233363" indent="-233363"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Background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Initiating  a Collaboration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1"/>
            <a:ext cx="8229600" cy="4724400"/>
          </a:xfrm>
          <a:prstGeom prst="rect">
            <a:avLst/>
          </a:prstGeom>
        </p:spPr>
        <p:txBody>
          <a:bodyPr/>
          <a:lstStyle/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800" dirty="0" smtClean="0"/>
              <a:t>How do you institute a collaboration with a company? In some cases it’s through a referral, but in many cases, it’s a cold call. Topic of other presentations I have made on </a:t>
            </a:r>
            <a:r>
              <a:rPr lang="en-US" sz="1800" b="1" i="1" dirty="0" smtClean="0"/>
              <a:t>Knowing What to Say</a:t>
            </a:r>
            <a:r>
              <a:rPr lang="en-US" sz="1800" dirty="0" smtClean="0"/>
              <a:t>, </a:t>
            </a:r>
            <a:r>
              <a:rPr lang="en-US" sz="1800" b="1" i="1" dirty="0" smtClean="0"/>
              <a:t>How to Say It, and</a:t>
            </a:r>
            <a:r>
              <a:rPr lang="en-US" sz="1800" dirty="0" smtClean="0"/>
              <a:t> </a:t>
            </a:r>
            <a:r>
              <a:rPr lang="en-US" sz="1800" b="1" i="1" dirty="0" smtClean="0"/>
              <a:t>When to Say It  </a:t>
            </a:r>
            <a:r>
              <a:rPr lang="en-US" sz="1800" dirty="0" smtClean="0"/>
              <a:t>to a company.  Bottom line - want to be perceived as a resource by the company. </a:t>
            </a:r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800" dirty="0" smtClean="0"/>
              <a:t>Need </a:t>
            </a:r>
            <a:r>
              <a:rPr lang="en-US" sz="1800" dirty="0"/>
              <a:t>to Become Knowledgeable of the Industry you are </a:t>
            </a:r>
            <a:r>
              <a:rPr lang="en-US" sz="1800" dirty="0" smtClean="0"/>
              <a:t>Approaching. 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Know the Industry, the players, the product development cycles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Who </a:t>
            </a:r>
            <a:r>
              <a:rPr lang="en-US" sz="1400" dirty="0"/>
              <a:t>are the companies? What are the trade shows? How do they introduce new products? 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What are the mark-ups for products in this industry? 3:1, 4:1, 6:1 or higher (software)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Do they routinely license products?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Will they accept your NDA? 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/>
              <a:t>Will they only accept patented products</a:t>
            </a:r>
            <a:r>
              <a:rPr lang="en-US" sz="1600" dirty="0" smtClean="0"/>
              <a:t>?</a:t>
            </a:r>
          </a:p>
          <a:p>
            <a:pPr marL="682625" lvl="1" indent="-22542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b="1" i="1" dirty="0" smtClean="0"/>
              <a:t>NEVER</a:t>
            </a:r>
            <a:r>
              <a:rPr lang="en-US" sz="1600" dirty="0" smtClean="0"/>
              <a:t>, </a:t>
            </a:r>
            <a:r>
              <a:rPr lang="en-US" sz="1600" b="1" i="1" dirty="0" smtClean="0"/>
              <a:t>EVER </a:t>
            </a:r>
            <a:r>
              <a:rPr lang="en-US" sz="1600" dirty="0" smtClean="0"/>
              <a:t>say anything negative about the company or its products!!!! </a:t>
            </a:r>
            <a:endParaRPr lang="en-US" sz="1600" b="1" i="1" dirty="0"/>
          </a:p>
          <a:p>
            <a:pPr marL="233363" indent="-2333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800" dirty="0" smtClean="0"/>
              <a:t>Communication - </a:t>
            </a:r>
            <a:r>
              <a:rPr lang="en-US" sz="1800" dirty="0"/>
              <a:t>partnering/brokering role is of tantamount </a:t>
            </a:r>
            <a:r>
              <a:rPr lang="en-US" sz="1800" dirty="0" smtClean="0"/>
              <a:t>importance.</a:t>
            </a:r>
            <a:endParaRPr lang="en-US" sz="1800" dirty="0"/>
          </a:p>
          <a:p>
            <a:pPr marL="233363" indent="-233363">
              <a:spcBef>
                <a:spcPts val="0"/>
              </a:spcBef>
              <a:buClr>
                <a:srgbClr val="000099"/>
              </a:buClr>
            </a:pPr>
            <a:endParaRPr lang="en-US" sz="1800" dirty="0"/>
          </a:p>
          <a:p>
            <a:pPr marL="0" indent="0">
              <a:buClr>
                <a:srgbClr val="000099"/>
              </a:buClr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Initiating a Collaboration (cont.) 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2179637"/>
            <a:ext cx="8534400" cy="452596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sz="2800" dirty="0" smtClean="0"/>
              <a:t>Previous ATIA Presentation:</a:t>
            </a:r>
          </a:p>
          <a:p>
            <a:pPr marL="457200" lvl="1" indent="0">
              <a:buClr>
                <a:srgbClr val="000099"/>
              </a:buClr>
              <a:buNone/>
            </a:pPr>
            <a:endParaRPr lang="en-US" sz="2000" dirty="0" smtClean="0"/>
          </a:p>
          <a:p>
            <a:pPr marL="682625" lvl="1" indent="-225425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Outlined a Process of Industry/University Collaborations.</a:t>
            </a:r>
          </a:p>
          <a:p>
            <a:pPr marL="682625" lvl="2" indent="-225425">
              <a:buClr>
                <a:srgbClr val="000099"/>
              </a:buClr>
            </a:pPr>
            <a:endParaRPr lang="en-US" dirty="0" smtClean="0"/>
          </a:p>
          <a:p>
            <a:pPr marL="682625" lvl="1" indent="-225425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Discussed the Template Agreements that should be in place.</a:t>
            </a:r>
          </a:p>
          <a:p>
            <a:pPr marL="682625" lvl="1" indent="-225425">
              <a:buClr>
                <a:srgbClr val="000099"/>
              </a:buCl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682625" lvl="1" indent="-225425"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Discussed the Criteria for Vetting Potential Corporate Collaborators for a Joint R &amp;D Project.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59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6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Initiating a Collaboration (cont.)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179637"/>
            <a:ext cx="8305800" cy="5287963"/>
          </a:xfrm>
          <a:prstGeom prst="rect">
            <a:avLst/>
          </a:prstGeom>
        </p:spPr>
        <p:txBody>
          <a:bodyPr/>
          <a:lstStyle/>
          <a:p>
            <a:pPr marL="231775" indent="-231775"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400" b="1" dirty="0" smtClean="0"/>
              <a:t>How to Succeed:</a:t>
            </a:r>
          </a:p>
          <a:p>
            <a:pPr marL="682625" lvl="1" indent="-282575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000" b="1" i="1" u="sng" dirty="0" smtClean="0"/>
              <a:t>Follow Up</a:t>
            </a:r>
            <a:r>
              <a:rPr lang="en-US" sz="2000" dirty="0" smtClean="0"/>
              <a:t>. Ask for a specific date and time for the next conversation. </a:t>
            </a:r>
          </a:p>
          <a:p>
            <a:pPr marL="682625" lvl="1" indent="-282575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000" b="1" i="1" u="sng" dirty="0" smtClean="0"/>
              <a:t>Follow </a:t>
            </a:r>
            <a:r>
              <a:rPr lang="en-US" sz="2000" b="1" i="1" u="sng" dirty="0"/>
              <a:t>Up</a:t>
            </a:r>
            <a:r>
              <a:rPr lang="en-US" sz="2000" dirty="0"/>
              <a:t>. Make the call at that date and time. If progress is made, that’s great. Either way – ask for a specific date and time for the next conversation.</a:t>
            </a:r>
          </a:p>
          <a:p>
            <a:pPr marL="682625" lvl="1" indent="-282575">
              <a:lnSpc>
                <a:spcPts val="2800"/>
              </a:lnSpc>
              <a:spcBef>
                <a:spcPts val="1200"/>
              </a:spcBef>
              <a:spcAft>
                <a:spcPts val="1200"/>
              </a:spcAft>
              <a:buClr>
                <a:srgbClr val="000099"/>
              </a:buClr>
            </a:pPr>
            <a:r>
              <a:rPr lang="en-US" sz="2000" b="1" i="1" u="sng" dirty="0"/>
              <a:t>Follow Up</a:t>
            </a:r>
            <a:r>
              <a:rPr lang="en-US" sz="2000" dirty="0"/>
              <a:t>. This is a contact sport. If you are asked for anything, deliver it on time. </a:t>
            </a:r>
            <a:r>
              <a:rPr lang="en-US" sz="2000" dirty="0" smtClean="0"/>
              <a:t>Work on Corporate Schedule, not an Academic Schedule. </a:t>
            </a:r>
            <a:endParaRPr lang="en-US" sz="2000" dirty="0"/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6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a Manufacturer’s Mindset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affects the decision?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74837"/>
            <a:ext cx="8077200" cy="4983163"/>
          </a:xfrm>
          <a:prstGeom prst="rect">
            <a:avLst/>
          </a:prstGeom>
        </p:spPr>
        <p:txBody>
          <a:bodyPr/>
          <a:lstStyle/>
          <a:p>
            <a:pPr marL="396875" indent="-396875">
              <a:spcBef>
                <a:spcPts val="1200"/>
              </a:spcBef>
              <a:spcAft>
                <a:spcPts val="600"/>
              </a:spcAft>
            </a:pPr>
            <a:endParaRPr lang="en-US" sz="2400" b="1" i="1" u="sng" dirty="0" smtClean="0"/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b="1" dirty="0" smtClean="0"/>
              <a:t>Product Line Focus:</a:t>
            </a:r>
          </a:p>
          <a:p>
            <a:pPr marL="573088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Manufacturers may have many product lines, family/product categories</a:t>
            </a:r>
          </a:p>
          <a:p>
            <a:pPr marL="573088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Typically they will have dedicated focus – inquire about what that focus is</a:t>
            </a:r>
          </a:p>
          <a:p>
            <a:pPr marL="854075" lvl="3" indent="-2206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A rejection to a product does not mean it is not a good product</a:t>
            </a:r>
          </a:p>
          <a:p>
            <a:pPr marL="854075" lvl="3" indent="-220663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Rejection is not personal, it is ALWAYS a business decision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b="1" dirty="0" smtClean="0"/>
              <a:t>Build a Relationship</a:t>
            </a:r>
          </a:p>
          <a:p>
            <a:pPr marL="573088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Understand the manufacturer’s focus</a:t>
            </a:r>
          </a:p>
          <a:p>
            <a:pPr marL="573088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Gear submissions towards focus </a:t>
            </a:r>
          </a:p>
          <a:p>
            <a:pPr marL="573088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If possible work with manufacturer during the design process to make the transition to manufacturing easier</a:t>
            </a:r>
          </a:p>
          <a:p>
            <a:pPr marL="1654175" lvl="3" indent="-396875">
              <a:spcBef>
                <a:spcPts val="1200"/>
              </a:spcBef>
              <a:spcAft>
                <a:spcPts val="600"/>
              </a:spcAft>
            </a:pPr>
            <a:endParaRPr lang="en-US" sz="1200" b="1" i="1" u="sng" dirty="0" smtClean="0"/>
          </a:p>
          <a:p>
            <a:pPr marL="800100" lvl="2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1600" b="1" i="1" u="sng" dirty="0" smtClean="0"/>
          </a:p>
          <a:p>
            <a:pPr marL="0" lvl="1" indent="0"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629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 a Manufacturer’s Mindset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affects the decision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525963"/>
          </a:xfrm>
          <a:prstGeom prst="rect">
            <a:avLst/>
          </a:prstGeom>
        </p:spPr>
        <p:txBody>
          <a:bodyPr/>
          <a:lstStyle/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2000" b="1" dirty="0"/>
              <a:t>Go to Market and Start Up Costs: </a:t>
            </a:r>
          </a:p>
          <a:p>
            <a:pPr marL="461963" lvl="2" indent="-2301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Courier New" panose="02070309020205020404" pitchFamily="49" charset="0"/>
              <a:buChar char="o"/>
            </a:pPr>
            <a:r>
              <a:rPr lang="en-US" sz="1800" dirty="0" smtClean="0"/>
              <a:t>Familiarize yourself with the terminology ROI (Return on Investment)</a:t>
            </a:r>
          </a:p>
          <a:p>
            <a:pPr marL="742950" lvl="3" indent="-2301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600" dirty="0" smtClean="0"/>
              <a:t>Corporate decisions are based on the projects projected ROI</a:t>
            </a:r>
            <a:endParaRPr lang="en-US" sz="1600" dirty="0"/>
          </a:p>
          <a:p>
            <a:pPr marL="974725" lvl="2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What can affect ROI?</a:t>
            </a:r>
          </a:p>
          <a:p>
            <a:pPr marL="1255713" lvl="3" indent="-2809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Market Size</a:t>
            </a:r>
          </a:p>
          <a:p>
            <a:pPr marL="1255713" lvl="3" indent="-2809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Product Cost vs. Market Price</a:t>
            </a:r>
          </a:p>
          <a:p>
            <a:pPr marL="1487488" lvl="4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Distribution methods:  Direct to Consumer; Business to Business</a:t>
            </a:r>
          </a:p>
          <a:p>
            <a:pPr marL="1255713" lvl="3" indent="-2809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Prototyping and </a:t>
            </a:r>
            <a:r>
              <a:rPr lang="en-US" sz="1400" dirty="0"/>
              <a:t>Tooling investments can be </a:t>
            </a:r>
            <a:r>
              <a:rPr lang="en-US" sz="1400" dirty="0" smtClean="0"/>
              <a:t>significant</a:t>
            </a:r>
          </a:p>
          <a:p>
            <a:pPr marL="1487488" lvl="4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 smtClean="0"/>
              <a:t>Investment costs vary depending on manufacturing method, number of parts etc. </a:t>
            </a:r>
            <a:endParaRPr lang="en-US" sz="1400" dirty="0"/>
          </a:p>
          <a:p>
            <a:pPr marL="1255713" lvl="3" indent="-280988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/>
              <a:t>R&amp;D budgets and personal resources often require both small and large projects</a:t>
            </a:r>
          </a:p>
          <a:p>
            <a:pPr marL="1487488" lvl="4" indent="-231775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</a:pPr>
            <a:r>
              <a:rPr lang="en-US" sz="1400" dirty="0"/>
              <a:t>Does your project fit in the resource allocation for the year?</a:t>
            </a:r>
          </a:p>
          <a:p>
            <a:pPr marL="1654175" lvl="3" indent="-396875">
              <a:spcBef>
                <a:spcPts val="1200"/>
              </a:spcBef>
              <a:spcAft>
                <a:spcPts val="600"/>
              </a:spcAft>
            </a:pPr>
            <a:endParaRPr lang="en-US" sz="1200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10128</TotalTime>
  <Words>1513</Words>
  <Application>Microsoft Office PowerPoint</Application>
  <PresentationFormat>On-screen Show (4:3)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Custom Design</vt:lpstr>
      <vt:lpstr>Researcher-Industry Collaboration: Establishing and Maintaining Trusted Partnerships!</vt:lpstr>
      <vt:lpstr>Acknowledgement</vt:lpstr>
      <vt:lpstr>Key Learning Objective</vt:lpstr>
      <vt:lpstr>Background</vt:lpstr>
      <vt:lpstr>Initiating  a Collaboration</vt:lpstr>
      <vt:lpstr>Initiating a Collaboration (cont.)  </vt:lpstr>
      <vt:lpstr>Initiating a Collaboration (cont.)  </vt:lpstr>
      <vt:lpstr>Understanding a Manufacturer’s Mindset What affects the decision?</vt:lpstr>
      <vt:lpstr>Understanding a Manufacturer’s Mindset What affects the decision? (cont.)</vt:lpstr>
      <vt:lpstr>Understanding a Manufacturer’s Mindset What affects the decision? (cont.)</vt:lpstr>
      <vt:lpstr>Understanding a Manufacturer’s Mindset What affects the decision? (cont.)</vt:lpstr>
      <vt:lpstr>Understanding a Manufacturer’s Mindset What affects the decision? (cont.) </vt:lpstr>
      <vt:lpstr>Morph Wheels</vt:lpstr>
      <vt:lpstr>Morph Wheels (cont.) </vt:lpstr>
      <vt:lpstr>Morph Wheels (cont.)</vt:lpstr>
      <vt:lpstr> Morph Wheels (cont.)  </vt:lpstr>
      <vt:lpstr>Morph Wheels (cont.) Commercialization Process </vt:lpstr>
      <vt:lpstr>Morph Wheels (cont.) Commercialization Process  Highlights and Recognition</vt:lpstr>
      <vt:lpstr>Thank You for Attending this Session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phhp.leahy</dc:creator>
  <cp:lastModifiedBy>lyarnes</cp:lastModifiedBy>
  <cp:revision>579</cp:revision>
  <cp:lastPrinted>2015-11-20T20:08:19Z</cp:lastPrinted>
  <dcterms:created xsi:type="dcterms:W3CDTF">2008-11-09T14:52:48Z</dcterms:created>
  <dcterms:modified xsi:type="dcterms:W3CDTF">2018-04-20T16:46:28Z</dcterms:modified>
</cp:coreProperties>
</file>