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31"/>
  </p:notesMasterIdLst>
  <p:sldIdLst>
    <p:sldId id="283" r:id="rId2"/>
    <p:sldId id="321" r:id="rId3"/>
    <p:sldId id="285" r:id="rId4"/>
    <p:sldId id="290" r:id="rId5"/>
    <p:sldId id="298" r:id="rId6"/>
    <p:sldId id="297" r:id="rId7"/>
    <p:sldId id="310" r:id="rId8"/>
    <p:sldId id="315" r:id="rId9"/>
    <p:sldId id="311" r:id="rId10"/>
    <p:sldId id="314" r:id="rId11"/>
    <p:sldId id="312" r:id="rId12"/>
    <p:sldId id="322" r:id="rId13"/>
    <p:sldId id="323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25" r:id="rId24"/>
    <p:sldId id="326" r:id="rId25"/>
    <p:sldId id="327" r:id="rId26"/>
    <p:sldId id="328" r:id="rId27"/>
    <p:sldId id="318" r:id="rId28"/>
    <p:sldId id="341" r:id="rId29"/>
    <p:sldId id="340" r:id="rId30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6433" autoAdjust="0"/>
  </p:normalViewPr>
  <p:slideViewPr>
    <p:cSldViewPr>
      <p:cViewPr varScale="1">
        <p:scale>
          <a:sx n="109" d="100"/>
          <a:sy n="109" d="100"/>
        </p:scale>
        <p:origin x="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2534" tIns="46268" rIns="92534" bIns="462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2534" tIns="46268" rIns="92534" bIns="46268" rtlCol="0"/>
          <a:lstStyle>
            <a:lvl1pPr algn="r">
              <a:defRPr sz="1200"/>
            </a:lvl1pPr>
          </a:lstStyle>
          <a:p>
            <a:fld id="{4FF9917A-102C-497B-9305-FBB8B0B85F0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8038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4" tIns="46268" rIns="92534" bIns="462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389398"/>
            <a:ext cx="5563870" cy="4158377"/>
          </a:xfrm>
          <a:prstGeom prst="rect">
            <a:avLst/>
          </a:prstGeom>
        </p:spPr>
        <p:txBody>
          <a:bodyPr vert="horz" lIns="92534" tIns="46268" rIns="92534" bIns="4626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2042"/>
          </a:xfrm>
          <a:prstGeom prst="rect">
            <a:avLst/>
          </a:prstGeom>
        </p:spPr>
        <p:txBody>
          <a:bodyPr vert="horz" lIns="92534" tIns="46268" rIns="92534" bIns="462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2042"/>
          </a:xfrm>
          <a:prstGeom prst="rect">
            <a:avLst/>
          </a:prstGeom>
        </p:spPr>
        <p:txBody>
          <a:bodyPr vert="horz" lIns="92534" tIns="46268" rIns="92534" bIns="46268" rtlCol="0" anchor="b"/>
          <a:lstStyle>
            <a:lvl1pPr algn="r">
              <a:defRPr sz="1200"/>
            </a:lvl1pPr>
          </a:lstStyle>
          <a:p>
            <a:fld id="{CA3E684B-A3DE-4BD4-A58A-36B96915528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0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F0A623-4745-4CD1-BF31-EBBEAFD0647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71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i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 pag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emplate no sine wa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64175F-47C7-4785-B7D7-FB3B785E950E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4FD0BA-2776-4D58-B153-5FC92D04F4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phhp.buffal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phhp.buffalo.edu/cat/kt4tt.html" TargetMode="External"/><Relationship Id="rId2" Type="http://schemas.openxmlformats.org/officeDocument/2006/relationships/hyperlink" Target="mailto:jimleahy@buffalo.edu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sphhp.buffalo.edu/cat/kt4tt/technical-assistance-and-resources/technical-assistance-form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sphhp.buffalo.edu/" TargetMode="Externa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phion.com/" TargetMode="External"/><Relationship Id="rId7" Type="http://schemas.openxmlformats.org/officeDocument/2006/relationships/hyperlink" Target="http://www.wny-lawyers.com/getting_started_checklist.php" TargetMode="External"/><Relationship Id="rId2" Type="http://schemas.openxmlformats.org/officeDocument/2006/relationships/hyperlink" Target="http://www.uspto.gov/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www2.erie.gov/clerk/sites/www2.erie.gov.clerk/files/uploads/County%20Clerk%20Starting%20Your%20Business%20Brochure%206_2012.pdf" TargetMode="External"/><Relationship Id="rId5" Type="http://schemas.openxmlformats.org/officeDocument/2006/relationships/hyperlink" Target="http://sphhp.buffalo.edu/" TargetMode="External"/><Relationship Id="rId4" Type="http://schemas.openxmlformats.org/officeDocument/2006/relationships/hyperlink" Target="http://www.abledata.com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cinstitute.org/" TargetMode="External"/><Relationship Id="rId2" Type="http://schemas.openxmlformats.org/officeDocument/2006/relationships/hyperlink" Target="http://www.atia.org/CEU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atia.org/orlandohandout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685800" y="2819400"/>
            <a:ext cx="77724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ts val="2400"/>
              </a:lnSpc>
              <a:spcBef>
                <a:spcPct val="25000"/>
              </a:spcBef>
            </a:pPr>
            <a:r>
              <a:rPr lang="en-US" sz="2000" b="1" dirty="0" smtClean="0"/>
              <a:t>James A. Leahy</a:t>
            </a:r>
          </a:p>
          <a:p>
            <a:pPr marL="342900" indent="-342900" algn="ctr" eaLnBrk="1" hangingPunct="1">
              <a:lnSpc>
                <a:spcPts val="2400"/>
              </a:lnSpc>
            </a:pPr>
            <a:r>
              <a:rPr lang="en-US" dirty="0" smtClean="0"/>
              <a:t>Center on Knowledge Translation for Technology Transfer (KT4TT)</a:t>
            </a:r>
          </a:p>
          <a:p>
            <a:pPr marL="342900" indent="-342900" algn="ctr" eaLnBrk="1" hangingPunct="1">
              <a:lnSpc>
                <a:spcPts val="2400"/>
              </a:lnSpc>
            </a:pPr>
            <a:r>
              <a:rPr lang="en-US" dirty="0" smtClean="0"/>
              <a:t>University at </a:t>
            </a:r>
            <a:r>
              <a:rPr lang="en-US" dirty="0"/>
              <a:t>Buffalo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pPr marL="342900" indent="-342900" algn="ctr">
              <a:lnSpc>
                <a:spcPts val="2400"/>
              </a:lnSpc>
            </a:pPr>
            <a:r>
              <a:rPr lang="en-US" u="sng" dirty="0" smtClean="0">
                <a:solidFill>
                  <a:srgbClr val="0000FF"/>
                </a:solidFill>
                <a:hlinkClick r:id="rId3"/>
              </a:rPr>
              <a:t>http://sphhp.buffalo.edu/</a:t>
            </a:r>
            <a:r>
              <a:rPr lang="en-US" u="sng" dirty="0" smtClean="0">
                <a:solidFill>
                  <a:srgbClr val="0000FF"/>
                </a:solidFill>
              </a:rPr>
              <a:t>cat/kt4tt.html</a:t>
            </a:r>
          </a:p>
          <a:p>
            <a:pPr marL="342900" indent="-342900" algn="ctr"/>
            <a:endParaRPr lang="en-US" u="sng" dirty="0">
              <a:solidFill>
                <a:srgbClr val="0000FF"/>
              </a:solidFill>
            </a:endParaRPr>
          </a:p>
          <a:p>
            <a:pPr algn="ctr">
              <a:lnSpc>
                <a:spcPts val="2800"/>
              </a:lnSpc>
            </a:pPr>
            <a:r>
              <a:rPr lang="en-US" sz="2000" b="1" dirty="0" smtClean="0">
                <a:solidFill>
                  <a:srgbClr val="000099"/>
                </a:solidFill>
              </a:rPr>
              <a:t>8:00 - 9:00 a.m.</a:t>
            </a:r>
          </a:p>
          <a:p>
            <a:pPr algn="ctr">
              <a:lnSpc>
                <a:spcPts val="2800"/>
              </a:lnSpc>
            </a:pPr>
            <a:r>
              <a:rPr lang="en-US" sz="2000" b="1" dirty="0" smtClean="0">
                <a:solidFill>
                  <a:srgbClr val="000099"/>
                </a:solidFill>
              </a:rPr>
              <a:t>February 5, 2016</a:t>
            </a:r>
            <a:r>
              <a:rPr lang="en-US" sz="2000" dirty="0" smtClean="0">
                <a:latin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</a:endParaRPr>
          </a:p>
          <a:p>
            <a:pPr algn="ctr">
              <a:lnSpc>
                <a:spcPts val="2600"/>
              </a:lnSpc>
            </a:pPr>
            <a:r>
              <a:rPr lang="en-US" dirty="0">
                <a:solidFill>
                  <a:srgbClr val="000099"/>
                </a:solidFill>
              </a:rPr>
              <a:t>ATIA </a:t>
            </a:r>
          </a:p>
          <a:p>
            <a:pPr algn="ctr">
              <a:lnSpc>
                <a:spcPts val="2400"/>
              </a:lnSpc>
            </a:pPr>
            <a:r>
              <a:rPr lang="en-US" dirty="0">
                <a:solidFill>
                  <a:srgbClr val="000099"/>
                </a:solidFill>
              </a:rPr>
              <a:t>Orlando, Florida</a:t>
            </a:r>
          </a:p>
          <a:p>
            <a:pPr marL="342900" indent="-342900" algn="ctr"/>
            <a:endParaRPr lang="en-US" u="sng" dirty="0">
              <a:solidFill>
                <a:srgbClr val="0000FF"/>
              </a:solidFill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6096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ts val="2400"/>
              </a:lnSpc>
            </a:pPr>
            <a:r>
              <a:rPr lang="en-US" dirty="0" smtClean="0">
                <a:solidFill>
                  <a:srgbClr val="000099"/>
                </a:solidFill>
              </a:rPr>
              <a:t>Section </a:t>
            </a:r>
            <a:r>
              <a:rPr lang="en-US" dirty="0">
                <a:solidFill>
                  <a:srgbClr val="000099"/>
                </a:solidFill>
              </a:rPr>
              <a:t>Code: </a:t>
            </a:r>
            <a:r>
              <a:rPr lang="en-US" dirty="0" smtClean="0">
                <a:solidFill>
                  <a:srgbClr val="000099"/>
                </a:solidFill>
              </a:rPr>
              <a:t>RSCH-03</a:t>
            </a:r>
            <a:endParaRPr lang="en-US" dirty="0" smtClean="0">
              <a:solidFill>
                <a:srgbClr val="000099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71600"/>
            <a:ext cx="9144000" cy="1325563"/>
          </a:xfrm>
        </p:spPr>
        <p:txBody>
          <a:bodyPr/>
          <a:lstStyle/>
          <a:p>
            <a:pPr>
              <a:lnSpc>
                <a:spcPts val="4800"/>
              </a:lnSpc>
            </a:pP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Developing/Commercializing a New Product? KT4TT Center is Here to Assist!!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914400"/>
            <a:ext cx="8229600" cy="13716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Areas of Technical Assistance (TA) Available from the KT4TT Center for New Product Developers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2971800"/>
            <a:ext cx="8534400" cy="3733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      1. </a:t>
            </a:r>
            <a:r>
              <a:rPr lang="en-US" sz="2400" b="1" dirty="0" err="1" smtClean="0"/>
              <a:t>NtK</a:t>
            </a:r>
            <a:r>
              <a:rPr lang="en-US" sz="2400" b="1" dirty="0" smtClean="0"/>
              <a:t> Model and Literature Review</a:t>
            </a:r>
            <a:r>
              <a:rPr lang="en-US" sz="2400" dirty="0" smtClean="0"/>
              <a:t>  </a:t>
            </a:r>
          </a:p>
          <a:p>
            <a:pPr marL="800100" lvl="1" indent="-342900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arenR"/>
            </a:pPr>
            <a:r>
              <a:rPr lang="en-US" sz="2000" b="1" dirty="0" smtClean="0"/>
              <a:t>Applied Researchers and Engineers </a:t>
            </a:r>
            <a:r>
              <a:rPr lang="en-US" sz="2000" dirty="0" smtClean="0"/>
              <a:t>– </a:t>
            </a:r>
            <a:r>
              <a:rPr lang="en-US" sz="1600" dirty="0" smtClean="0"/>
              <a:t>provides a complete vision of the research, development, production continuum; allows one to review supporting evidence that shows how to complete unfamiliar steps; use the toolbox to learn about resources that can assist at any step in the process.  </a:t>
            </a:r>
          </a:p>
          <a:p>
            <a:pPr marL="800100" lvl="1" indent="-342900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arenR"/>
            </a:pPr>
            <a:r>
              <a:rPr lang="en-US" sz="2000" b="1" dirty="0" smtClean="0"/>
              <a:t>New Product Development Professionals </a:t>
            </a:r>
            <a:r>
              <a:rPr lang="en-US" sz="2000" dirty="0" smtClean="0"/>
              <a:t>– </a:t>
            </a:r>
            <a:r>
              <a:rPr lang="en-US" sz="1600" dirty="0" smtClean="0"/>
              <a:t>review supporting evidence to learn about methods, measures, tools and tips. </a:t>
            </a:r>
          </a:p>
          <a:p>
            <a:pPr marL="800100" lvl="1" indent="-342900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arenR"/>
            </a:pPr>
            <a:r>
              <a:rPr lang="en-US" sz="2000" b="1" dirty="0" smtClean="0"/>
              <a:t>Grantees/Grant Applicants – </a:t>
            </a:r>
            <a:r>
              <a:rPr lang="en-US" sz="1600" dirty="0" smtClean="0"/>
              <a:t>use the </a:t>
            </a:r>
            <a:r>
              <a:rPr lang="en-US" sz="1600" dirty="0" err="1" smtClean="0"/>
              <a:t>NtK</a:t>
            </a:r>
            <a:r>
              <a:rPr lang="en-US" sz="1600" dirty="0" smtClean="0"/>
              <a:t> as a template for project proposals; use the technology transfer plan template to guide your commercialization or licensing efforts. </a:t>
            </a:r>
          </a:p>
          <a:p>
            <a:pPr marL="800100" lvl="1" indent="-342900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arenR"/>
            </a:pPr>
            <a:r>
              <a:rPr lang="en-US" sz="2000" b="1" dirty="0" smtClean="0"/>
              <a:t>Project Sponsors </a:t>
            </a:r>
            <a:r>
              <a:rPr lang="en-US" sz="2000" dirty="0" smtClean="0"/>
              <a:t>– </a:t>
            </a:r>
            <a:r>
              <a:rPr lang="en-US" sz="1600" dirty="0" smtClean="0"/>
              <a:t>use the </a:t>
            </a:r>
            <a:r>
              <a:rPr lang="en-US" sz="1600" dirty="0" err="1" smtClean="0"/>
              <a:t>NtK</a:t>
            </a:r>
            <a:r>
              <a:rPr lang="en-US" sz="1600" dirty="0" smtClean="0"/>
              <a:t> Model as a checklist to ensure proposals  include all steps needed to achieve commercial outcomes that generate socio-economic impacts.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022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43000"/>
            <a:ext cx="8229600" cy="121920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Areas of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 </a:t>
            </a:r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Available from the KT4TT Center for New Product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Developers (cont.)  </a:t>
            </a:r>
            <a:endParaRPr lang="en-US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408237"/>
            <a:ext cx="7543800" cy="42973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 startAt="2"/>
            </a:pPr>
            <a:r>
              <a:rPr lang="en-US" sz="2400" b="1" dirty="0" smtClean="0"/>
              <a:t>Chronological Guide for Inventors </a:t>
            </a:r>
            <a:r>
              <a:rPr lang="en-US" sz="2400" dirty="0"/>
              <a:t>– </a:t>
            </a:r>
            <a:r>
              <a:rPr lang="en-US" sz="1600" dirty="0" smtClean="0"/>
              <a:t>Takes you through a sample invention timeline and provides definitions, examples, and resources as you proceed along your development path. 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 startAt="2"/>
            </a:pPr>
            <a:r>
              <a:rPr lang="en-US" sz="2400" b="1" dirty="0" smtClean="0"/>
              <a:t>Intellectual Property (IP) Training Module </a:t>
            </a:r>
            <a:r>
              <a:rPr lang="en-US" sz="2400" dirty="0"/>
              <a:t>– </a:t>
            </a:r>
            <a:r>
              <a:rPr lang="en-US" sz="1600" dirty="0" smtClean="0"/>
              <a:t>Explains each type of IP protection (including which types of protection are most appropriate for different developments) and discuss the need for confidentiality and non- disclosure agreements throughout the development process.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 startAt="2"/>
            </a:pPr>
            <a:r>
              <a:rPr lang="en-US" sz="2400" b="1" dirty="0" smtClean="0"/>
              <a:t>Sample Contextualized Knowledge Package (CKP) </a:t>
            </a:r>
            <a:r>
              <a:rPr lang="en-US" sz="2400" dirty="0" smtClean="0"/>
              <a:t>– </a:t>
            </a:r>
            <a:r>
              <a:rPr lang="en-US" sz="1600" dirty="0" smtClean="0"/>
              <a:t>Examples of how to tailor research findings for 5 different stakeholder groups (Consumers, Brokers, Manufacturers, Researchers, and Clinicians).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 startAt="2"/>
            </a:pPr>
            <a:r>
              <a:rPr lang="en-US" sz="2400" b="1" dirty="0" smtClean="0"/>
              <a:t>Sample Value Proposition </a:t>
            </a:r>
            <a:r>
              <a:rPr lang="en-US" sz="2400" dirty="0" smtClean="0"/>
              <a:t>– </a:t>
            </a:r>
            <a:r>
              <a:rPr lang="en-US" sz="1600" dirty="0" smtClean="0"/>
              <a:t>Example of how to present and what to include in a Value proposition for a company.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sz="2400" dirty="0"/>
              <a:t>	</a:t>
            </a:r>
            <a:endParaRPr lang="en-US" sz="24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endParaRPr lang="en-US" sz="24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858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idx="4294967295"/>
          </p:nvPr>
        </p:nvSpPr>
        <p:spPr>
          <a:xfrm>
            <a:off x="457200" y="11430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Areas of TA Available from the KT4TT Center for New Product Developers (cont.) </a:t>
            </a:r>
            <a:endParaRPr lang="en-US" sz="32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4294967295"/>
          </p:nvPr>
        </p:nvSpPr>
        <p:spPr>
          <a:xfrm>
            <a:off x="914400" y="2057400"/>
            <a:ext cx="77724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b="1" dirty="0" smtClean="0"/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r>
              <a:rPr lang="en-US" sz="2400" b="1" dirty="0" smtClean="0"/>
              <a:t>Sample Commercialization Package </a:t>
            </a:r>
            <a:r>
              <a:rPr lang="en-US" sz="2400" dirty="0"/>
              <a:t>– </a:t>
            </a:r>
            <a:r>
              <a:rPr lang="en-US" sz="1600" dirty="0" smtClean="0"/>
              <a:t>Examples of commercialization packages that include the format and type of information that needs to be presented to potential licensing companies for their initial review. </a:t>
            </a:r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endParaRPr lang="en-US" sz="1600" dirty="0" smtClean="0"/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r>
              <a:rPr lang="en-US" sz="2400" b="1" dirty="0" smtClean="0"/>
              <a:t>Evaluation Resource Guide </a:t>
            </a:r>
            <a:r>
              <a:rPr lang="en-US" sz="2400" dirty="0"/>
              <a:t>– </a:t>
            </a:r>
            <a:r>
              <a:rPr lang="en-US" sz="1600" dirty="0" smtClean="0"/>
              <a:t>Describes the role and methods of evaluation through and beyond the development process. </a:t>
            </a:r>
            <a:r>
              <a:rPr lang="en-US" sz="1600" b="1" dirty="0" smtClean="0"/>
              <a:t> </a:t>
            </a:r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endParaRPr lang="en-US" sz="1600" b="1" dirty="0"/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r>
              <a:rPr lang="en-US" sz="2400" b="1" dirty="0" smtClean="0"/>
              <a:t>Sampling of Assistive Technology Companies </a:t>
            </a:r>
            <a:r>
              <a:rPr lang="en-US" sz="2400" dirty="0" smtClean="0"/>
              <a:t>– </a:t>
            </a:r>
            <a:r>
              <a:rPr lang="en-US" sz="1600" dirty="0" smtClean="0"/>
              <a:t>A listing of companies in the Assistive Technology field with their topic areas and contact information listed. </a:t>
            </a:r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endParaRPr lang="en-US" sz="1600" dirty="0"/>
          </a:p>
          <a:p>
            <a:pPr>
              <a:spcBef>
                <a:spcPts val="0"/>
              </a:spcBef>
              <a:buClr>
                <a:srgbClr val="000099"/>
              </a:buClr>
              <a:buFont typeface="+mj-lt"/>
              <a:buAutoNum type="arabicPeriod" startAt="6"/>
            </a:pPr>
            <a:r>
              <a:rPr lang="en-US" sz="2400" b="1" dirty="0" smtClean="0"/>
              <a:t>Media Outreach Strategies </a:t>
            </a:r>
            <a:r>
              <a:rPr lang="en-US" sz="2400" dirty="0" smtClean="0"/>
              <a:t>– </a:t>
            </a:r>
            <a:r>
              <a:rPr lang="en-US" sz="1600" dirty="0" smtClean="0"/>
              <a:t>A presentation on how to contact the Media and what information to provide – Knowing What to Say, When to Say It, and How to Say It. </a:t>
            </a:r>
          </a:p>
        </p:txBody>
      </p:sp>
    </p:spTree>
    <p:extLst>
      <p:ext uri="{BB962C8B-B14F-4D97-AF65-F5344CB8AC3E}">
        <p14:creationId xmlns:p14="http://schemas.microsoft.com/office/powerpoint/2010/main" val="347863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15887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 Areas of TA Available from the KT4TT Center for New Product Developers (cont.)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484437"/>
            <a:ext cx="8229600" cy="3992563"/>
          </a:xfrm>
          <a:prstGeom prst="rect">
            <a:avLst/>
          </a:prstGeom>
        </p:spPr>
        <p:txBody>
          <a:bodyPr/>
          <a:lstStyle/>
          <a:p>
            <a:pPr marL="228600" indent="-228600"/>
            <a:r>
              <a:rPr lang="en-US" sz="2000" dirty="0" smtClean="0"/>
              <a:t>For prospective or existing NIDILRR grantees to request Technical Assistance you may contact us at: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 smtClean="0"/>
              <a:t>	100 </a:t>
            </a:r>
            <a:r>
              <a:rPr lang="en-US" sz="1600" dirty="0"/>
              <a:t>Sylvan Parkway, Suite 400</a:t>
            </a:r>
            <a:br>
              <a:rPr lang="en-US" sz="1600" dirty="0"/>
            </a:br>
            <a:r>
              <a:rPr lang="en-US" sz="1600" dirty="0" smtClean="0"/>
              <a:t>	Amherst</a:t>
            </a:r>
            <a:r>
              <a:rPr lang="en-US" sz="1600" dirty="0"/>
              <a:t>, NY 14228-1162</a:t>
            </a:r>
            <a:br>
              <a:rPr lang="en-US" sz="1600" dirty="0"/>
            </a:br>
            <a:r>
              <a:rPr lang="en-US" sz="1600" dirty="0" smtClean="0"/>
              <a:t>	Phone</a:t>
            </a:r>
            <a:r>
              <a:rPr lang="en-US" sz="1600" dirty="0"/>
              <a:t>: (716) </a:t>
            </a:r>
            <a:r>
              <a:rPr lang="en-US" sz="1600" dirty="0" smtClean="0"/>
              <a:t>204-8606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Toll free Phone at: 1-877-742-4141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	Fax</a:t>
            </a:r>
            <a:r>
              <a:rPr lang="en-US" sz="1600" dirty="0"/>
              <a:t>: (716) 204-8610</a:t>
            </a:r>
            <a:br>
              <a:rPr lang="en-US" sz="1600" dirty="0"/>
            </a:br>
            <a:r>
              <a:rPr lang="en-US" sz="1600" dirty="0" smtClean="0"/>
              <a:t>	</a:t>
            </a:r>
            <a:r>
              <a:rPr lang="en-US" sz="1600" dirty="0" smtClean="0">
                <a:hlinkClick r:id="rId2"/>
              </a:rPr>
              <a:t>jimleahy@buffalo.edu</a:t>
            </a:r>
            <a:endParaRPr lang="en-US" sz="1600" dirty="0" smtClean="0"/>
          </a:p>
          <a:p>
            <a:pPr marL="0" indent="0">
              <a:spcBef>
                <a:spcPts val="0"/>
              </a:spcBef>
              <a:buNone/>
            </a:pPr>
            <a:endParaRPr lang="en-US" sz="1600" dirty="0"/>
          </a:p>
          <a:p>
            <a:pPr marL="228600" indent="-228600">
              <a:spcBef>
                <a:spcPts val="0"/>
              </a:spcBef>
              <a:buClr>
                <a:srgbClr val="000099"/>
              </a:buClr>
            </a:pPr>
            <a:r>
              <a:rPr lang="en-US" sz="2000" dirty="0" smtClean="0"/>
              <a:t>Or go to our web site at: </a:t>
            </a:r>
            <a:r>
              <a:rPr lang="en-US" sz="2000" u="sng" dirty="0">
                <a:solidFill>
                  <a:srgbClr val="0000FF"/>
                </a:solidFill>
                <a:hlinkClick r:id="rId3"/>
              </a:rPr>
              <a:t>http://</a:t>
            </a:r>
            <a:r>
              <a:rPr lang="en-US" sz="2000" u="sng" dirty="0" smtClean="0">
                <a:solidFill>
                  <a:srgbClr val="0000FF"/>
                </a:solidFill>
                <a:hlinkClick r:id="rId3"/>
              </a:rPr>
              <a:t>sphhp.buffalo.edu/cat/kt4tt.html</a:t>
            </a:r>
            <a:r>
              <a:rPr lang="en-US" sz="2000" u="sng" dirty="0" smtClean="0">
                <a:solidFill>
                  <a:srgbClr val="0000FF"/>
                </a:solidFill>
              </a:rPr>
              <a:t> </a:t>
            </a:r>
            <a:endParaRPr lang="en-US" sz="2000" u="sng" dirty="0">
              <a:solidFill>
                <a:srgbClr val="0000FF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1600" dirty="0"/>
              <a:t>	</a:t>
            </a:r>
            <a:r>
              <a:rPr lang="en-US" sz="1600" dirty="0" smtClean="0"/>
              <a:t>Click on the Technical Assistance Section and fill out the form at: </a:t>
            </a:r>
          </a:p>
          <a:p>
            <a:pPr marL="914400" indent="-914400">
              <a:spcBef>
                <a:spcPts val="0"/>
              </a:spcBef>
              <a:buNone/>
            </a:pPr>
            <a:r>
              <a:rPr lang="en-US" sz="1600" dirty="0"/>
              <a:t>	</a:t>
            </a:r>
            <a:r>
              <a:rPr lang="en-US" sz="1600" dirty="0">
                <a:hlinkClick r:id="rId4"/>
              </a:rPr>
              <a:t>http://</a:t>
            </a:r>
            <a:r>
              <a:rPr lang="en-US" sz="1600" dirty="0" smtClean="0">
                <a:hlinkClick r:id="rId4"/>
              </a:rPr>
              <a:t>sphhp.buffalo.edu/cat/kt4tt/technical-assistance-and-resources/technical-assistance-form.html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86473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Elements Every Inventor Should Know about 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Technology Transfer/Commercialization:                             O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rphan versus Mainstream AT Product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941637"/>
            <a:ext cx="8229600" cy="4525963"/>
          </a:xfrm>
          <a:prstGeom prst="rect">
            <a:avLst/>
          </a:prstGeom>
        </p:spPr>
        <p:txBody>
          <a:bodyPr/>
          <a:lstStyle/>
          <a:p>
            <a:pPr marL="233363" indent="-233363">
              <a:buClr>
                <a:srgbClr val="000099"/>
              </a:buClr>
            </a:pPr>
            <a:r>
              <a:rPr lang="en-US" sz="2800" dirty="0" smtClean="0"/>
              <a:t>What is an Orphan Product? </a:t>
            </a:r>
          </a:p>
          <a:p>
            <a:pPr lvl="1"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/>
              <a:t>Orphan Product is one that has a very small market. Orphan products generally follow the same regulatory development path as any other </a:t>
            </a:r>
            <a:r>
              <a:rPr lang="en-US" sz="1600" dirty="0" smtClean="0"/>
              <a:t>product. Ex. A cell phone app to alert a deaf or hard of hearing individual to noises in their environment (ex. Siren, horns, alarms).  </a:t>
            </a:r>
            <a:endParaRPr lang="en-US" sz="1600" dirty="0"/>
          </a:p>
          <a:p>
            <a:pPr marL="233363" indent="-233363">
              <a:buClr>
                <a:srgbClr val="000099"/>
              </a:buClr>
            </a:pPr>
            <a:r>
              <a:rPr lang="en-US" sz="2800" dirty="0" smtClean="0"/>
              <a:t>What is a Mainstream AT Product?</a:t>
            </a:r>
            <a:r>
              <a:rPr lang="en-US" dirty="0" smtClean="0"/>
              <a:t>	</a:t>
            </a:r>
          </a:p>
          <a:p>
            <a:pPr lvl="1"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Intended for general use rather than for use entirely or primarily by people with disabilities. </a:t>
            </a:r>
          </a:p>
          <a:p>
            <a:pPr lvl="1"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Larger market – can be used by general population in addition to people with functional limitations/disabilities/children/elderly – wide market appeal – will be sold through mainstream stores and web sites. Oxo good grips; jar opener; tv remote; glasses…</a:t>
            </a:r>
          </a:p>
        </p:txBody>
      </p:sp>
    </p:spTree>
    <p:extLst>
      <p:ext uri="{BB962C8B-B14F-4D97-AF65-F5344CB8AC3E}">
        <p14:creationId xmlns:p14="http://schemas.microsoft.com/office/powerpoint/2010/main" val="6257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8267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Orphan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versus Mainstream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2209800"/>
            <a:ext cx="8077200" cy="4906963"/>
          </a:xfrm>
          <a:prstGeom prst="rect">
            <a:avLst/>
          </a:prstGeom>
        </p:spPr>
        <p:txBody>
          <a:bodyPr/>
          <a:lstStyle/>
          <a:p>
            <a:pPr marL="233363" lvl="1" indent="-233363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000" dirty="0" smtClean="0"/>
              <a:t>Significant sales volume difference between Orphan and Mainstream.</a:t>
            </a:r>
          </a:p>
          <a:p>
            <a:pPr marL="233363" lvl="1" indent="-233363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000" dirty="0" smtClean="0"/>
              <a:t>Orphan – due to low sales volume – is IP protection warranted? Cost of IP protection versus the expected sales return. Must know what your potential market will be – Line Butler example. R&amp;D costs? AT mark-up on products at least 4:1 to stay in business. Product costs $50 to produce – should sell for $199!</a:t>
            </a:r>
          </a:p>
          <a:p>
            <a:pPr marL="233363" lvl="1" indent="-233363"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000" dirty="0" smtClean="0"/>
              <a:t>Mainstream AT </a:t>
            </a:r>
            <a:r>
              <a:rPr lang="en-US" sz="2000" dirty="0"/>
              <a:t>- Coinulator example – </a:t>
            </a:r>
            <a:r>
              <a:rPr lang="en-US" sz="2000" dirty="0" smtClean="0"/>
              <a:t>patented. Larger market – not just developmentally disabled  but also all children learning to count money. Caveat </a:t>
            </a:r>
            <a:r>
              <a:rPr lang="en-US" sz="2000" dirty="0"/>
              <a:t>here on ancillary products. Little </a:t>
            </a:r>
            <a:r>
              <a:rPr lang="en-US" sz="2000" dirty="0" smtClean="0"/>
              <a:t>Fingers keyboard – not just for people who have a hand functional limitation – can’t spread </a:t>
            </a:r>
            <a:r>
              <a:rPr lang="en-US" sz="2000" dirty="0"/>
              <a:t>fingers – but </a:t>
            </a:r>
            <a:r>
              <a:rPr lang="en-US" sz="2000" dirty="0" smtClean="0"/>
              <a:t>also for children learning to touch type at an early age. Tupperware Children’s Healthy Eating System (children, elderly, general).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96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Paths to Market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33363" indent="-233363">
              <a:spcBef>
                <a:spcPts val="1200"/>
              </a:spcBef>
              <a:buClr>
                <a:srgbClr val="000099"/>
              </a:buClr>
            </a:pPr>
            <a:r>
              <a:rPr lang="en-US" sz="2800" dirty="0" smtClean="0"/>
              <a:t>Three Different Paths to Market. </a:t>
            </a:r>
          </a:p>
          <a:p>
            <a:pPr lvl="1">
              <a:spcBef>
                <a:spcPts val="120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b="1" dirty="0" smtClean="0"/>
              <a:t>E commerce </a:t>
            </a:r>
            <a:r>
              <a:rPr lang="en-US" sz="2000" dirty="0" smtClean="0"/>
              <a:t>(small scale limited production run) </a:t>
            </a:r>
            <a:r>
              <a:rPr lang="en-US" sz="2000" dirty="0"/>
              <a:t>– offers </a:t>
            </a:r>
            <a:r>
              <a:rPr lang="en-US" sz="2000" dirty="0" smtClean="0"/>
              <a:t>an opportunity to create a demand for a product and to generate preliminary sales; Assurance that a market exists; testing the waters at low cost. </a:t>
            </a:r>
          </a:p>
          <a:p>
            <a:pPr lvl="1">
              <a:spcBef>
                <a:spcPts val="120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b="1" dirty="0" smtClean="0"/>
              <a:t>Standard licensing </a:t>
            </a:r>
            <a:r>
              <a:rPr lang="en-US" sz="2000" dirty="0" smtClean="0"/>
              <a:t>– Conventional path – present device to companies in the device’s target industry sector. </a:t>
            </a:r>
          </a:p>
          <a:p>
            <a:pPr lvl="1">
              <a:spcBef>
                <a:spcPts val="1200"/>
              </a:spcBef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b="1" dirty="0" smtClean="0"/>
              <a:t>Market Cultivation </a:t>
            </a:r>
            <a:r>
              <a:rPr lang="en-US" sz="2000" dirty="0" smtClean="0"/>
              <a:t>– Nurturing the vision of a new product or service that exceeds the currently expected product characteristics. Market cultivation results in the collaboration between the inventor, a potential customer (not necessarily the end user) and one or more manufacturers. Global Public Inclusive Infrastructure (GPII) example.</a:t>
            </a:r>
            <a:endParaRPr lang="en-US" sz="2000" b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4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Five Crucial Points of Information An Inventor Needs to Compile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332037"/>
            <a:ext cx="8686800" cy="4525963"/>
          </a:xfrm>
          <a:prstGeom prst="rect">
            <a:avLst/>
          </a:prstGeom>
        </p:spPr>
        <p:txBody>
          <a:bodyPr/>
          <a:lstStyle/>
          <a:p>
            <a:pPr marL="2333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What is the </a:t>
            </a:r>
            <a:r>
              <a:rPr lang="en-US" sz="2000" dirty="0" smtClean="0"/>
              <a:t>unmet Market Need your device addresses? </a:t>
            </a:r>
            <a:r>
              <a:rPr lang="en-US" sz="2000" dirty="0"/>
              <a:t>What </a:t>
            </a:r>
            <a:r>
              <a:rPr lang="en-US" sz="2000" dirty="0" smtClean="0"/>
              <a:t>are consumers/users doing now to address that need or problem? What would they like to do? Must have consumer/user involvement early on. Need NDA here. </a:t>
            </a:r>
          </a:p>
          <a:p>
            <a:pPr marL="2333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How large is the market? Is it growing? Can it be broadened? Think outside of the box – AAC vocabulary lists example. Must have realistic numbers. </a:t>
            </a:r>
          </a:p>
          <a:p>
            <a:pPr marL="2333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What are the competing products/methods? What are their shortcomings? (hair dryer example). </a:t>
            </a:r>
          </a:p>
          <a:p>
            <a:pPr marL="690563" lvl="2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200" dirty="0" smtClean="0"/>
              <a:t>Do a competing product search – prior art search – look for obsolete products – cane ice tip example, some researchers like to do things themselves – not looking what others are doing – reinvention of the wheel. </a:t>
            </a:r>
            <a:r>
              <a:rPr lang="en-US" sz="1200" dirty="0" smtClean="0">
                <a:sym typeface="Wingdings" panose="05000000000000000000" pitchFamily="2" charset="2"/>
              </a:rPr>
              <a:t> </a:t>
            </a:r>
            <a:endParaRPr lang="en-US" sz="1200" dirty="0" smtClean="0"/>
          </a:p>
          <a:p>
            <a:pPr marL="2333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Who is going to buy/pay for the product? End user? Third party reimbursement? Someone else? And at what price? </a:t>
            </a:r>
          </a:p>
          <a:p>
            <a:pPr marL="2333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anose="020B0604020202020204" pitchFamily="34" charset="0"/>
              <a:buChar char="•"/>
            </a:pPr>
            <a:r>
              <a:rPr lang="en-US" sz="2000" dirty="0" smtClean="0"/>
              <a:t>Technical/financial feasibility of device? 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083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Elements Every Inventor Should Know about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TT/Commercialization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713037"/>
            <a:ext cx="8229600" cy="4525963"/>
          </a:xfrm>
          <a:prstGeom prst="rect">
            <a:avLst/>
          </a:prstGeom>
        </p:spPr>
        <p:txBody>
          <a:bodyPr/>
          <a:lstStyle/>
          <a:p>
            <a:pPr marL="227013" indent="-22701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Vast Majority of inventions </a:t>
            </a:r>
            <a:r>
              <a:rPr lang="en-US" sz="2000" b="1" i="1" dirty="0" smtClean="0"/>
              <a:t>DON’T</a:t>
            </a:r>
            <a:r>
              <a:rPr lang="en-US" sz="2000" dirty="0" smtClean="0"/>
              <a:t> Make it in the Marketplace.</a:t>
            </a:r>
          </a:p>
          <a:p>
            <a:pPr marL="227013" indent="-22701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Will your invention  generate enough of a financial return to justify patent costs?</a:t>
            </a:r>
          </a:p>
          <a:p>
            <a:pPr marL="227013" indent="-22701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Consider a provisional patent while you are testing the waters. </a:t>
            </a:r>
          </a:p>
          <a:p>
            <a:pPr marL="685800"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50-65</a:t>
            </a:r>
            <a:r>
              <a:rPr lang="en-US" sz="1600" dirty="0"/>
              <a:t>% of invention disclosures from U.S. universities are converted into U.S. patent applications (AUTM 2008</a:t>
            </a:r>
            <a:r>
              <a:rPr lang="en-US" sz="1600" dirty="0" smtClean="0"/>
              <a:t>).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/>
              <a:t>30-50% of U.S. Patent applications are converted into Utility patents. (AUTM 2008</a:t>
            </a:r>
            <a:r>
              <a:rPr lang="en-US" sz="1600" dirty="0" smtClean="0"/>
              <a:t>).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/>
              <a:t>99.8% of inventions fail. Only 3,000 patents out of 1.5 million are commercially viable. (Richard Maulsby, Director of Public Affairs USPTO</a:t>
            </a:r>
            <a:r>
              <a:rPr lang="en-US" sz="1600" dirty="0" smtClean="0"/>
              <a:t>). 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25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Patent Misconceptions! 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2209800"/>
            <a:ext cx="7543800" cy="4525963"/>
          </a:xfrm>
          <a:prstGeom prst="rect">
            <a:avLst/>
          </a:prstGeom>
        </p:spPr>
        <p:txBody>
          <a:bodyPr/>
          <a:lstStyle/>
          <a:p>
            <a:pPr marL="233363" indent="-233363">
              <a:lnSpc>
                <a:spcPts val="28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400" dirty="0"/>
              <a:t>Patent does not ensure overall functional uniqueness of your device. </a:t>
            </a:r>
          </a:p>
          <a:p>
            <a:pPr marL="233363" indent="-233363">
              <a:lnSpc>
                <a:spcPts val="28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400" dirty="0"/>
              <a:t>Patent does not ensure marketability. </a:t>
            </a:r>
          </a:p>
          <a:p>
            <a:pPr marL="233363" indent="-233363">
              <a:lnSpc>
                <a:spcPts val="28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400" dirty="0"/>
              <a:t>Patent does not ensure someone won’t steal your invention. </a:t>
            </a:r>
            <a:endParaRPr lang="en-US" sz="2400" dirty="0" smtClean="0"/>
          </a:p>
          <a:p>
            <a:pPr marL="233363" indent="-233363">
              <a:lnSpc>
                <a:spcPts val="28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400" dirty="0" smtClean="0"/>
              <a:t>Patent </a:t>
            </a:r>
            <a:r>
              <a:rPr lang="en-US" sz="2400" dirty="0"/>
              <a:t>does not automatically cover ancillary products. </a:t>
            </a:r>
          </a:p>
        </p:txBody>
      </p:sp>
    </p:spTree>
    <p:extLst>
      <p:ext uri="{BB962C8B-B14F-4D97-AF65-F5344CB8AC3E}">
        <p14:creationId xmlns:p14="http://schemas.microsoft.com/office/powerpoint/2010/main" val="394628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Key Learning Objectives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2133600"/>
            <a:ext cx="80010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 indent="-51435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dirty="0"/>
              <a:t>Identify 5 Key Best Practices Used in New Product Development.</a:t>
            </a:r>
          </a:p>
          <a:p>
            <a:pPr lvl="1" indent="-51435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Discuss </a:t>
            </a:r>
            <a:r>
              <a:rPr lang="en-US" dirty="0"/>
              <a:t>in detail 9 Areas of Technical </a:t>
            </a:r>
            <a:r>
              <a:rPr lang="en-US" dirty="0" smtClean="0"/>
              <a:t>Assistance </a:t>
            </a:r>
            <a:r>
              <a:rPr lang="en-US" dirty="0"/>
              <a:t>available for </a:t>
            </a:r>
            <a:r>
              <a:rPr lang="en-US" dirty="0" smtClean="0"/>
              <a:t>New Product Developers </a:t>
            </a:r>
            <a:r>
              <a:rPr lang="en-US" dirty="0"/>
              <a:t>from the KT4TT </a:t>
            </a:r>
            <a:r>
              <a:rPr lang="en-US" dirty="0" smtClean="0"/>
              <a:t>Center.</a:t>
            </a:r>
            <a:endParaRPr lang="en-US" dirty="0"/>
          </a:p>
          <a:p>
            <a:pPr lvl="1" indent="-514350"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Describe 3 Key Elements to successful Technology Transfer and Media Relations activities.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3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06680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Traits a Potential Licensing Partner Must Possess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713038"/>
            <a:ext cx="7315200" cy="4525962"/>
          </a:xfrm>
          <a:prstGeom prst="rect">
            <a:avLst/>
          </a:prstGeom>
        </p:spPr>
        <p:txBody>
          <a:bodyPr/>
          <a:lstStyle/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Is the corporation amenable to accepting and evaluating outside inventions? Have they previously entered into external licensing agreements with an outside entity?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If not, you are breaking new ground with the company and the internal corporate framework is not in place for a successful collaboration.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dirty="0" smtClean="0"/>
              <a:t>If yes, was the outcome successful? Were both parties pleased with the outcome?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sz="2000" dirty="0"/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endParaRPr lang="en-US" sz="20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347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0668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Traits a Potential Licensing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255837"/>
            <a:ext cx="8229600" cy="4525963"/>
          </a:xfrm>
          <a:prstGeom prst="rect">
            <a:avLst/>
          </a:prstGeom>
        </p:spPr>
        <p:txBody>
          <a:bodyPr/>
          <a:lstStyle/>
          <a:p>
            <a:pPr lvl="1">
              <a:spcBef>
                <a:spcPts val="600"/>
              </a:spcBef>
              <a:buNone/>
            </a:pPr>
            <a:endParaRPr lang="en-US" sz="2000" dirty="0" smtClean="0"/>
          </a:p>
          <a:p>
            <a:pPr marL="233363" lvl="1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400" dirty="0" smtClean="0"/>
              <a:t>What are the corporations policies toward outside invention submissions?</a:t>
            </a:r>
          </a:p>
          <a:p>
            <a:pPr marL="690563" lvl="2" indent="-2333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Their total ownership of anything submitted? (Ireland example</a:t>
            </a:r>
            <a:r>
              <a:rPr lang="en-US" sz="2000" dirty="0" smtClean="0"/>
              <a:t>).</a:t>
            </a:r>
            <a:endParaRPr lang="en-US" sz="2000" dirty="0"/>
          </a:p>
          <a:p>
            <a:pPr marL="690563" lvl="2" indent="-2333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No claim to </a:t>
            </a:r>
            <a:r>
              <a:rPr lang="en-US" sz="2000" dirty="0" smtClean="0"/>
              <a:t>ownership by the company?</a:t>
            </a:r>
            <a:endParaRPr lang="en-US" sz="2000" dirty="0"/>
          </a:p>
          <a:p>
            <a:pPr marL="690563" lvl="2" indent="-2333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2000" dirty="0"/>
              <a:t>Will they sign your NDA agreement? Do they have their </a:t>
            </a:r>
            <a:r>
              <a:rPr lang="en-US" sz="2000" dirty="0" smtClean="0"/>
              <a:t>own NDA? </a:t>
            </a:r>
            <a:endParaRPr lang="en-US" sz="2000" dirty="0"/>
          </a:p>
          <a:p>
            <a:pPr marL="233363" lvl="1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Arial" pitchFamily="34" charset="0"/>
              <a:buChar char="•"/>
            </a:pPr>
            <a:r>
              <a:rPr lang="en-US" sz="2400" dirty="0" smtClean="0"/>
              <a:t>If no policy exists, again you are breaking new ground. You may have difficulties working with the internal corporate group – not invented here syndrome. </a:t>
            </a:r>
          </a:p>
          <a:p>
            <a:pPr lvl="1">
              <a:buFont typeface="Arial" pitchFamily="34" charset="0"/>
              <a:buChar char="•"/>
            </a:pPr>
            <a:endParaRPr lang="en-US" sz="2000" dirty="0" smtClean="0">
              <a:solidFill>
                <a:prstClr val="black"/>
              </a:solidFill>
            </a:endParaRPr>
          </a:p>
          <a:p>
            <a:pPr lvl="1">
              <a:buFont typeface="Arial" pitchFamily="34" charset="0"/>
              <a:buChar char="•"/>
            </a:pPr>
            <a:endParaRPr lang="en-US" sz="2000" dirty="0">
              <a:solidFill>
                <a:prstClr val="black"/>
              </a:solidFill>
            </a:endParaRPr>
          </a:p>
          <a:p>
            <a:pPr lvl="1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350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0668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Traits a Potential Licensing Partner Must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endParaRPr lang="en-US" sz="2400" dirty="0" smtClean="0"/>
          </a:p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From the corporate standpoint, in the evaluation of your idea will you be working with a team or just 1 individual? </a:t>
            </a:r>
          </a:p>
          <a:p>
            <a:pPr marL="6905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If 1 individual, your risk not knowing the corporate culture (only 1 person perspective) you risk that person leaving or being laid off; you risk timely communication failures. </a:t>
            </a:r>
          </a:p>
          <a:p>
            <a:pPr marL="6905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If a team, you may have multiple contacts (in case 1 leaves – project will continue, you have multiple perspectives – everything from marketing to engineering to process.</a:t>
            </a:r>
          </a:p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000" dirty="0" smtClean="0"/>
              <a:t>Does the corporation have a firm timetable and objective in mind? </a:t>
            </a:r>
          </a:p>
          <a:p>
            <a:pPr marL="6905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For when your invention evaluation will be completed and decision made? </a:t>
            </a:r>
          </a:p>
          <a:p>
            <a:pPr marL="69056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sz="1600" dirty="0" smtClean="0"/>
              <a:t>Do they have specific timeframes for the introduction of new products and you may have to wait for a window of opportunity? (new product introduction s revolving around specific trade shows).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0447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ey to success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43400"/>
            <a:ext cx="4114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00200"/>
            <a:ext cx="8229600" cy="4602162"/>
          </a:xfrm>
          <a:prstGeom prst="rect">
            <a:avLst/>
          </a:prstGeom>
        </p:spPr>
        <p:txBody>
          <a:bodyPr/>
          <a:lstStyle/>
          <a:p>
            <a:pPr marL="633413" lvl="1" indent="-233363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endParaRPr lang="en-US" sz="1000" dirty="0" smtClean="0">
              <a:solidFill>
                <a:schemeClr val="accent5"/>
              </a:solidFill>
              <a:latin typeface="Lucida Handwriting" pitchFamily="66" charset="0"/>
            </a:endParaRPr>
          </a:p>
          <a:p>
            <a:pPr marL="633413" lvl="1" indent="-233363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r>
              <a:rPr lang="en-US" sz="3200" dirty="0" smtClean="0">
                <a:solidFill>
                  <a:schemeClr val="accent5"/>
                </a:solidFill>
                <a:latin typeface="Lucida Handwriting" pitchFamily="66" charset="0"/>
              </a:rPr>
              <a:t>1. Patience</a:t>
            </a:r>
          </a:p>
          <a:p>
            <a:pPr marL="633413" lvl="1" indent="-233363" algn="ctr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r>
              <a:rPr lang="en-US" sz="3200" dirty="0" smtClean="0">
                <a:solidFill>
                  <a:srgbClr val="0070C0"/>
                </a:solidFill>
                <a:latin typeface="Copperplate Gothic Light" pitchFamily="34" charset="0"/>
              </a:rPr>
              <a:t>2. Persistence</a:t>
            </a:r>
          </a:p>
          <a:p>
            <a:pPr marL="633413" lvl="1" indent="-233363" algn="r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r>
              <a:rPr lang="en-US" sz="3200" b="1" dirty="0" smtClean="0">
                <a:solidFill>
                  <a:srgbClr val="9966FF"/>
                </a:solidFill>
                <a:latin typeface="Bradley Hand ITC" pitchFamily="66" charset="0"/>
              </a:rPr>
              <a:t>3. Perseverance</a:t>
            </a:r>
          </a:p>
          <a:p>
            <a:pPr marL="633413" lvl="1" indent="-233363" algn="r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endParaRPr lang="en-US" sz="3600" dirty="0" smtClean="0">
              <a:solidFill>
                <a:srgbClr val="0070C0"/>
              </a:solidFill>
              <a:latin typeface="Copperplate Gothic Light" pitchFamily="34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Key Elements for Successful Media Relations Activities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65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51038"/>
            <a:ext cx="8229600" cy="460216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r>
              <a:rPr lang="en-US" sz="2600" dirty="0" smtClean="0"/>
              <a:t>Identify Media Target &amp; Cold Call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Make convincing pitch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Leave message OR hang up after leaving 2 messages</a:t>
            </a:r>
          </a:p>
          <a:p>
            <a:pPr marL="1662113" lvl="3" indent="-404813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200" dirty="0" smtClean="0"/>
              <a:t>Keep trying!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Contact administrative assistant</a:t>
            </a:r>
          </a:p>
          <a:p>
            <a:pPr marL="1662113" lvl="3" indent="-404813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200" dirty="0" smtClean="0"/>
              <a:t>Make convincing pitch</a:t>
            </a:r>
          </a:p>
          <a:p>
            <a:pPr marL="1662113" lvl="4" indent="-404813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200" dirty="0" smtClean="0"/>
              <a:t>Schedule a time to call when target is available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Patience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560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appointment schedule calendar 10am mee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58789" y="5394960"/>
            <a:ext cx="2885211" cy="146304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828800"/>
            <a:ext cx="8305800" cy="460216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None/>
            </a:pPr>
            <a:r>
              <a:rPr lang="en-US" sz="2600" dirty="0" smtClean="0"/>
              <a:t>Target has heard convincing pitch and is hesitant: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Ask: Is there any additional information the target needs that you can provide?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Follow-up with target at future point in time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dirty="0" smtClean="0"/>
              <a:t>Before hanging up, make next callback appointment</a:t>
            </a:r>
          </a:p>
          <a:p>
            <a:pPr marL="1662113" lvl="3" indent="-404813"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  <a:buFont typeface="Wingdings" pitchFamily="2" charset="2"/>
              <a:buChar char="Ø"/>
            </a:pPr>
            <a:r>
              <a:rPr lang="en-US" sz="2200" dirty="0" smtClean="0"/>
              <a:t>Always call back at appointed day and time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Persistence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503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Steve Jobs, co-founded Apple Computers."/>
          <p:cNvPicPr>
            <a:picLocks noChangeAspect="1" noChangeArrowheads="1"/>
          </p:cNvPicPr>
          <p:nvPr/>
        </p:nvPicPr>
        <p:blipFill>
          <a:blip r:embed="rId2" cstate="print"/>
          <a:srcRect l="6236"/>
          <a:stretch>
            <a:fillRect/>
          </a:stretch>
        </p:blipFill>
        <p:spPr bwMode="auto">
          <a:xfrm>
            <a:off x="6754851" y="4572000"/>
            <a:ext cx="238914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09800" y="5486400"/>
            <a:ext cx="449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“I’m convinced that about half of what separates the successful entrepreneurs from the non-successful ones is pure perseverance.” – Steve Jobs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27238"/>
            <a:ext cx="8305800" cy="460216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600" dirty="0" smtClean="0"/>
              <a:t>Do not give up!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600" dirty="0" smtClean="0"/>
              <a:t>Keep trying until you find a mainstream outlet willing to work with you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0099"/>
              </a:buClr>
            </a:pPr>
            <a:r>
              <a:rPr lang="en-US" sz="2600" dirty="0" smtClean="0"/>
              <a:t>Approach media coverage as if your financial livelihood depends on it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Perseverance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15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2192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179637"/>
            <a:ext cx="7848600" cy="3535363"/>
          </a:xfrm>
          <a:prstGeom prst="rect">
            <a:avLst/>
          </a:prstGeom>
        </p:spPr>
        <p:txBody>
          <a:bodyPr/>
          <a:lstStyle/>
          <a:p>
            <a:pPr marL="233363" indent="-233363">
              <a:lnSpc>
                <a:spcPts val="3000"/>
              </a:lnSpc>
              <a:spcBef>
                <a:spcPts val="12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/>
              <a:t>Visit the </a:t>
            </a:r>
            <a:r>
              <a:rPr lang="en-US" sz="2400" dirty="0" smtClean="0"/>
              <a:t>KT4TT web site at:</a:t>
            </a:r>
          </a:p>
          <a:p>
            <a:pPr marL="228600" inden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sz="2400" u="sng" dirty="0" smtClean="0">
                <a:solidFill>
                  <a:srgbClr val="0000FF"/>
                </a:solidFill>
                <a:hlinkClick r:id="rId2"/>
              </a:rPr>
              <a:t>http</a:t>
            </a:r>
            <a:r>
              <a:rPr lang="en-US" sz="2400" u="sng" dirty="0">
                <a:solidFill>
                  <a:srgbClr val="0000FF"/>
                </a:solidFill>
                <a:hlinkClick r:id="rId2"/>
              </a:rPr>
              <a:t>://sphhp.buffalo.edu/</a:t>
            </a:r>
            <a:r>
              <a:rPr lang="en-US" sz="2400" u="sng" dirty="0">
                <a:solidFill>
                  <a:srgbClr val="0000FF"/>
                </a:solidFill>
              </a:rPr>
              <a:t>cat/kt4tt.html</a:t>
            </a:r>
          </a:p>
          <a:p>
            <a:pPr marL="228600" indent="-22860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None/>
            </a:pPr>
            <a:r>
              <a:rPr lang="en-US" sz="2400" dirty="0"/>
              <a:t> </a:t>
            </a:r>
            <a:r>
              <a:rPr lang="en-US" sz="2400" dirty="0" smtClean="0"/>
              <a:t>  for </a:t>
            </a:r>
            <a:r>
              <a:rPr lang="en-US" sz="2400" dirty="0"/>
              <a:t>additional information, more </a:t>
            </a:r>
            <a:r>
              <a:rPr lang="en-US" sz="2400" dirty="0" smtClean="0"/>
              <a:t>examples, and </a:t>
            </a:r>
            <a:r>
              <a:rPr lang="en-US" sz="2400" dirty="0"/>
              <a:t>a Checklist titled – </a:t>
            </a:r>
            <a:r>
              <a:rPr lang="en-US" sz="2400" i="1" dirty="0"/>
              <a:t>‘From </a:t>
            </a:r>
            <a:r>
              <a:rPr lang="en-US" sz="2400" i="1" dirty="0" smtClean="0"/>
              <a:t>Pre-Proposal </a:t>
            </a:r>
            <a:r>
              <a:rPr lang="en-US" sz="2400" i="1" dirty="0"/>
              <a:t>to Implementation of Development </a:t>
            </a:r>
            <a:r>
              <a:rPr lang="en-US" sz="2400" i="1" dirty="0" smtClean="0"/>
              <a:t>Projects</a:t>
            </a:r>
            <a:r>
              <a:rPr lang="en-US" sz="2400" i="1" dirty="0"/>
              <a:t>’. </a:t>
            </a:r>
          </a:p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/>
              <a:t>Electronic handouts are available on the ATIA web site and there are also a few hard copy handouts available here too. </a:t>
            </a:r>
          </a:p>
          <a:p>
            <a:pPr>
              <a:buNone/>
            </a:pPr>
            <a:r>
              <a:rPr lang="en-US" sz="5400" dirty="0"/>
              <a:t>      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798637"/>
            <a:ext cx="8229600" cy="4525963"/>
          </a:xfrm>
          <a:prstGeom prst="rect">
            <a:avLst/>
          </a:prstGeom>
        </p:spPr>
        <p:txBody>
          <a:bodyPr/>
          <a:lstStyle/>
          <a:p>
            <a:pPr marL="233363" indent="-233363">
              <a:buClr>
                <a:srgbClr val="000099"/>
              </a:buClr>
            </a:pPr>
            <a:r>
              <a:rPr lang="en-US" sz="2000" dirty="0" smtClean="0"/>
              <a:t>USPTO </a:t>
            </a:r>
            <a:r>
              <a:rPr lang="en-US" sz="2000" dirty="0"/>
              <a:t>– </a:t>
            </a:r>
            <a:r>
              <a:rPr lang="en-US" sz="2000" dirty="0" smtClean="0"/>
              <a:t>Intellectual Property Information </a:t>
            </a:r>
            <a:r>
              <a:rPr lang="en-US" sz="2000" dirty="0" smtClean="0">
                <a:hlinkClick r:id="rId2"/>
              </a:rPr>
              <a:t>www.uspto.gov</a:t>
            </a:r>
            <a:endParaRPr lang="en-US" sz="2000" dirty="0" smtClean="0"/>
          </a:p>
          <a:p>
            <a:pPr marL="233363" indent="-233363">
              <a:buClr>
                <a:srgbClr val="000099"/>
              </a:buClr>
            </a:pPr>
            <a:r>
              <a:rPr lang="en-US" sz="2000" dirty="0" err="1" smtClean="0"/>
              <a:t>Delphion</a:t>
            </a:r>
            <a:r>
              <a:rPr lang="en-US" sz="2000" dirty="0"/>
              <a:t> – </a:t>
            </a:r>
            <a:r>
              <a:rPr lang="en-US" sz="2000" dirty="0" smtClean="0"/>
              <a:t>Intellectual property information </a:t>
            </a:r>
            <a:r>
              <a:rPr lang="en-US" sz="2000" dirty="0" smtClean="0">
                <a:hlinkClick r:id="rId3"/>
              </a:rPr>
              <a:t>www.delphion.com/</a:t>
            </a:r>
            <a:endParaRPr lang="en-US" sz="2000" dirty="0" smtClean="0"/>
          </a:p>
          <a:p>
            <a:pPr marL="233363" indent="-233363">
              <a:buClr>
                <a:srgbClr val="000099"/>
              </a:buClr>
            </a:pPr>
            <a:r>
              <a:rPr lang="en-US" sz="2000" dirty="0" smtClean="0"/>
              <a:t>Abledata – AT products  </a:t>
            </a:r>
            <a:r>
              <a:rPr lang="en-US" sz="2000" dirty="0" smtClean="0">
                <a:hlinkClick r:id="rId4"/>
              </a:rPr>
              <a:t>www.abledata.com</a:t>
            </a:r>
            <a:endParaRPr lang="en-US" sz="2000" dirty="0" smtClean="0"/>
          </a:p>
          <a:p>
            <a:pPr marL="233363" indent="-233363">
              <a:buClr>
                <a:srgbClr val="000099"/>
              </a:buClr>
            </a:pPr>
            <a:r>
              <a:rPr lang="en-US" sz="2000" dirty="0" smtClean="0"/>
              <a:t>KT4TT </a:t>
            </a:r>
            <a:r>
              <a:rPr lang="en-US" sz="2000" dirty="0"/>
              <a:t>– </a:t>
            </a:r>
            <a:r>
              <a:rPr lang="en-US" sz="2000" dirty="0" smtClean="0"/>
              <a:t>AT Industry Profiles. Chronological Guide for Inventors, New Product Development Literature database, new product development model </a:t>
            </a:r>
            <a:r>
              <a:rPr lang="en-US" sz="2000" u="sng" dirty="0">
                <a:solidFill>
                  <a:srgbClr val="0000FF"/>
                </a:solidFill>
                <a:hlinkClick r:id="rId5"/>
              </a:rPr>
              <a:t>http://sphhp.buffalo.edu/</a:t>
            </a:r>
            <a:r>
              <a:rPr lang="en-US" sz="2000" u="sng" dirty="0">
                <a:solidFill>
                  <a:srgbClr val="0000FF"/>
                </a:solidFill>
              </a:rPr>
              <a:t>cat/kt4tt.html</a:t>
            </a:r>
          </a:p>
          <a:p>
            <a:pPr marL="233363" indent="-233363">
              <a:buClr>
                <a:srgbClr val="000099"/>
              </a:buClr>
            </a:pPr>
            <a:r>
              <a:rPr lang="en-US" sz="2000" dirty="0" smtClean="0"/>
              <a:t>Look for local start-up information – ex. WNY </a:t>
            </a:r>
            <a:r>
              <a:rPr lang="en-US" sz="2000" dirty="0"/>
              <a:t>has a Start-up business Guide – </a:t>
            </a:r>
            <a:r>
              <a:rPr lang="en-US" sz="2000" dirty="0" smtClean="0"/>
              <a:t>everything </a:t>
            </a:r>
            <a:r>
              <a:rPr lang="en-US" sz="2000" dirty="0"/>
              <a:t>from legal structure, licensing and permits, basic steps – for start-ups (including drafting a business plan) to tax incentives etc.  </a:t>
            </a:r>
            <a:r>
              <a:rPr lang="en-US" sz="2000" dirty="0" smtClean="0"/>
              <a:t> </a:t>
            </a:r>
            <a:r>
              <a:rPr lang="en-US" sz="2000" u="sng" dirty="0">
                <a:hlinkClick r:id="rId6"/>
              </a:rPr>
              <a:t>http://www2.erie.gov/clerk/sites/www2.erie.gov.clerk/files/uploads/County%20Clerk%20Starting%20Your%20Business%20Brochure%206_2012.pdf</a:t>
            </a:r>
            <a:endParaRPr lang="en-US" sz="2000" dirty="0" smtClean="0"/>
          </a:p>
          <a:p>
            <a:pPr marL="233363" indent="-233363">
              <a:buClr>
                <a:srgbClr val="000099"/>
              </a:buClr>
            </a:pPr>
            <a:r>
              <a:rPr lang="en-US" sz="2000" dirty="0"/>
              <a:t>From an attorney/legal  perspective, Friedman &amp; Razenhofer's web site – provides  a nice start-up business checklist and even has a Small business Legal guide. </a:t>
            </a:r>
            <a:r>
              <a:rPr lang="en-US" sz="2000" dirty="0">
                <a:hlinkClick r:id="rId7"/>
              </a:rPr>
              <a:t>http://</a:t>
            </a:r>
            <a:r>
              <a:rPr lang="en-US" sz="2000" dirty="0" smtClean="0">
                <a:hlinkClick r:id="rId7"/>
              </a:rPr>
              <a:t>www.wny-lawyers.com/getting_started_checklist.php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8193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914400"/>
            <a:ext cx="8229600" cy="838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hank You for Attending this Session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46237"/>
            <a:ext cx="8686800" cy="4525963"/>
          </a:xfrm>
          <a:prstGeom prst="rect">
            <a:avLst/>
          </a:prstGeom>
        </p:spPr>
        <p:txBody>
          <a:bodyPr/>
          <a:lstStyle/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CEU’s – Session Code </a:t>
            </a:r>
            <a:r>
              <a:rPr lang="en-US" sz="2400" dirty="0" smtClean="0">
                <a:solidFill>
                  <a:srgbClr val="000099"/>
                </a:solidFill>
              </a:rPr>
              <a:t>RSCH-03</a:t>
            </a:r>
            <a:endParaRPr lang="en-US" sz="2400" dirty="0" smtClean="0"/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/>
              <a:t>More info at </a:t>
            </a:r>
            <a:r>
              <a:rPr lang="en-US" sz="1600" dirty="0">
                <a:hlinkClick r:id="rId2"/>
              </a:rPr>
              <a:t>www.atia.org/CEU</a:t>
            </a:r>
            <a:endParaRPr lang="en-US" sz="1600" dirty="0"/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/>
              <a:t>For </a:t>
            </a:r>
            <a:r>
              <a:rPr lang="en-US" sz="1600" smtClean="0"/>
              <a:t>AAC Institute, </a:t>
            </a:r>
            <a:r>
              <a:rPr lang="en-US" sz="1600" dirty="0"/>
              <a:t>AOTA, and ASHA CEU’s, hand in completed Attendance Forms to REGISTRATION DESK at the end of the conference. </a:t>
            </a:r>
            <a:r>
              <a:rPr lang="en-US" sz="1600" dirty="0" smtClean="0"/>
              <a:t>For </a:t>
            </a:r>
            <a:r>
              <a:rPr lang="en-US" sz="1600" dirty="0"/>
              <a:t>general CEU’s, apply online with THE AAC Institute: </a:t>
            </a:r>
            <a:r>
              <a:rPr lang="en-US" sz="1600" dirty="0">
                <a:hlinkClick r:id="rId3"/>
              </a:rPr>
              <a:t>www.aacinstitute.org</a:t>
            </a:r>
            <a:endParaRPr lang="en-US" sz="1600" dirty="0"/>
          </a:p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Session Evaluation: URL </a:t>
            </a:r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 smtClean="0"/>
              <a:t>Please help us improve the quality of our conference by completing your evaluation form. </a:t>
            </a:r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 smtClean="0"/>
              <a:t>Completed evaluation forms should be submitted as you exit or to staff at the registration desk. </a:t>
            </a:r>
          </a:p>
          <a:p>
            <a:pPr marL="233363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Handouts</a:t>
            </a:r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 smtClean="0"/>
              <a:t>Handouts are available at </a:t>
            </a:r>
            <a:r>
              <a:rPr lang="en-US" sz="1600" dirty="0" smtClean="0">
                <a:hlinkClick r:id="rId4"/>
              </a:rPr>
              <a:t>www.atia.org/orlandohandouts</a:t>
            </a:r>
            <a:endParaRPr lang="en-US" sz="1600" dirty="0" smtClean="0"/>
          </a:p>
          <a:p>
            <a:pPr marL="633413" lvl="1" indent="-233363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1600" dirty="0" smtClean="0"/>
              <a:t>Handout link remains live for 3 months after the conference ends. </a:t>
            </a:r>
          </a:p>
        </p:txBody>
      </p:sp>
    </p:spTree>
    <p:extLst>
      <p:ext uri="{BB962C8B-B14F-4D97-AF65-F5344CB8AC3E}">
        <p14:creationId xmlns:p14="http://schemas.microsoft.com/office/powerpoint/2010/main" val="2210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066800"/>
            <a:ext cx="7772400" cy="1143000"/>
          </a:xfrm>
          <a:prstGeom prst="rect">
            <a:avLst/>
          </a:prstGeom>
          <a:noFill/>
          <a:ln/>
        </p:spPr>
        <p:txBody>
          <a:bodyPr/>
          <a:lstStyle/>
          <a:p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Acknowledgement</a:t>
            </a:r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spcBef>
                <a:spcPct val="25000"/>
              </a:spcBef>
              <a:buClr>
                <a:srgbClr val="000099"/>
              </a:buClr>
              <a:buNone/>
            </a:pPr>
            <a:r>
              <a:rPr lang="en-US" sz="2400" dirty="0" smtClean="0"/>
              <a:t>The contents of this presentation were developed under a grant from the National </a:t>
            </a:r>
            <a:r>
              <a:rPr lang="en-US" sz="2400" dirty="0"/>
              <a:t>Institute on </a:t>
            </a:r>
            <a:r>
              <a:rPr lang="en-US" sz="2400" dirty="0" smtClean="0"/>
              <a:t>Disability, Independent Living, and Rehabilitation </a:t>
            </a:r>
            <a:r>
              <a:rPr lang="en-US" sz="2400" dirty="0"/>
              <a:t>Research </a:t>
            </a:r>
            <a:r>
              <a:rPr lang="en-US" sz="2400" dirty="0" smtClean="0"/>
              <a:t>(NIDILRR grant number 90DP0054-01-00). NIDILRR is a Center within the Administration for Community Living (ACL), Department of Health and Human Services (HHS). The contents of this presentation do </a:t>
            </a:r>
            <a:r>
              <a:rPr lang="en-US" sz="2400" dirty="0"/>
              <a:t>not necessarily represent the policy of </a:t>
            </a:r>
            <a:r>
              <a:rPr lang="en-US" sz="2400" dirty="0" smtClean="0"/>
              <a:t>NIDILRR, ACL, HHS, and </a:t>
            </a:r>
            <a:r>
              <a:rPr lang="en-US" sz="2400" dirty="0"/>
              <a:t>you should not assume endorsement by the Federal Government.</a:t>
            </a:r>
          </a:p>
          <a:p>
            <a:pPr marL="0" indent="0">
              <a:spcBef>
                <a:spcPct val="25000"/>
              </a:spcBef>
              <a:buClr>
                <a:srgbClr val="000099"/>
              </a:buClr>
              <a:buFontTx/>
              <a:buNone/>
            </a:pPr>
            <a:endParaRPr lang="en-US" sz="2800" dirty="0"/>
          </a:p>
          <a:p>
            <a:pPr>
              <a:spcBef>
                <a:spcPct val="25000"/>
              </a:spcBef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Who or What is the KT4TT? 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191000"/>
          </a:xfrm>
          <a:prstGeom prst="rect">
            <a:avLst/>
          </a:prstGeom>
        </p:spPr>
        <p:txBody>
          <a:bodyPr/>
          <a:lstStyle/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NIDILRR grantee </a:t>
            </a:r>
            <a:r>
              <a:rPr lang="en-US" sz="2400" dirty="0"/>
              <a:t>– </a:t>
            </a:r>
            <a:r>
              <a:rPr lang="en-US" sz="2400" dirty="0" smtClean="0"/>
              <a:t>from 1993-2008 the RERC on Technology Transfer; from 2008-2018 the Center on Knowledge Translation for Technology Transfer. </a:t>
            </a:r>
          </a:p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Current Center is to contribute </a:t>
            </a:r>
            <a:r>
              <a:rPr lang="en-US" sz="2400" dirty="0"/>
              <a:t>to the increased rate of successful technology transfer of rehabilitation technology products developed by </a:t>
            </a:r>
            <a:r>
              <a:rPr lang="en-US" sz="2400" dirty="0" smtClean="0"/>
              <a:t>NIDILRR-funded </a:t>
            </a:r>
            <a:r>
              <a:rPr lang="en-US" sz="2400" dirty="0"/>
              <a:t>technology </a:t>
            </a:r>
            <a:r>
              <a:rPr lang="en-US" sz="2400" dirty="0" smtClean="0"/>
              <a:t>grantees. </a:t>
            </a:r>
          </a:p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Provides Technical Assistance to current and prospective grantees (those writing proposals) on development project (NPD and TT) best practices.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5181601"/>
          </a:xfrm>
          <a:prstGeom prst="rect">
            <a:avLst/>
          </a:prstGeom>
        </p:spPr>
        <p:txBody>
          <a:bodyPr/>
          <a:lstStyle/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Federally </a:t>
            </a:r>
            <a:r>
              <a:rPr lang="en-US" sz="2400" dirty="0"/>
              <a:t>funded </a:t>
            </a:r>
            <a:r>
              <a:rPr lang="en-US" sz="2400" dirty="0" smtClean="0"/>
              <a:t>AT </a:t>
            </a:r>
            <a:r>
              <a:rPr lang="en-US" sz="2400" dirty="0"/>
              <a:t>grant programs are being evaluated on the direct benefits their new AT products and services are contributing to an improvement in the Quality of Life of </a:t>
            </a:r>
            <a:r>
              <a:rPr lang="en-US" sz="2400" dirty="0" smtClean="0"/>
              <a:t>PWD. </a:t>
            </a:r>
          </a:p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In RFPs, </a:t>
            </a:r>
            <a:r>
              <a:rPr lang="en-US" sz="2400" dirty="0"/>
              <a:t>federal grant programs are stating that ‘</a:t>
            </a:r>
            <a:r>
              <a:rPr lang="en-US" sz="2400" b="1" i="1" dirty="0"/>
              <a:t>technologies developed or adapted must be designed for commercialization as consumer products or for integration into rehabilitation practice or relevant service delivery systems.’ </a:t>
            </a:r>
            <a:endParaRPr lang="en-US" sz="2400" b="1" i="1" dirty="0" smtClean="0"/>
          </a:p>
          <a:p>
            <a:pPr marL="233363" indent="-2333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en-US" sz="2400" dirty="0" smtClean="0"/>
              <a:t>Applicants/Grantees </a:t>
            </a:r>
            <a:r>
              <a:rPr lang="en-US" sz="2400" dirty="0"/>
              <a:t>are expected to utilize best practices in </a:t>
            </a:r>
            <a:r>
              <a:rPr lang="en-US" sz="2400" dirty="0" smtClean="0"/>
              <a:t>NPD </a:t>
            </a:r>
            <a:r>
              <a:rPr lang="en-US" sz="2400" dirty="0"/>
              <a:t>development and sound </a:t>
            </a:r>
            <a:r>
              <a:rPr lang="en-US" sz="2400" dirty="0" smtClean="0"/>
              <a:t>TT practices </a:t>
            </a:r>
            <a:r>
              <a:rPr lang="en-US" sz="2400" dirty="0"/>
              <a:t>to </a:t>
            </a:r>
            <a:r>
              <a:rPr lang="en-US" sz="2400" dirty="0" smtClean="0"/>
              <a:t>generate planned </a:t>
            </a:r>
            <a:r>
              <a:rPr lang="en-US" sz="2400" dirty="0"/>
              <a:t>outputs and </a:t>
            </a:r>
            <a:r>
              <a:rPr lang="en-US" sz="2400" dirty="0" smtClean="0"/>
              <a:t>achieve intended </a:t>
            </a:r>
            <a:r>
              <a:rPr lang="en-US" sz="2400" dirty="0"/>
              <a:t>outcomes and impacts. 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08267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Five Best Practices in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Product Development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514600"/>
            <a:ext cx="8382000" cy="4419600"/>
          </a:xfrm>
          <a:prstGeom prst="rect">
            <a:avLst/>
          </a:prstGeom>
        </p:spPr>
        <p:txBody>
          <a:bodyPr/>
          <a:lstStyle/>
          <a:p>
            <a:pPr marL="347663" lvl="1" indent="-3476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b="1" dirty="0" smtClean="0"/>
              <a:t>Clear stated identification of project and project goal</a:t>
            </a:r>
          </a:p>
          <a:p>
            <a:pPr marL="804863" lvl="2" indent="-3476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If your project goal is to bring a product to the marketplace, you need to state that in your development project, and provide the plan on how you will get there. </a:t>
            </a:r>
          </a:p>
          <a:p>
            <a:pPr marL="347663" lvl="1" indent="-347663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rabicPeriod"/>
            </a:pPr>
            <a:r>
              <a:rPr lang="en-US" sz="2400" b="1" dirty="0" smtClean="0"/>
              <a:t>What void is the product/device/tool/standard/guideline filling? Why is it needed? </a:t>
            </a:r>
          </a:p>
          <a:p>
            <a:pPr marL="804863" lvl="2" indent="-3476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Perform in depth, not cursory,  scoping or preliminary assessment reviews (business, consumer, technical). </a:t>
            </a:r>
          </a:p>
          <a:p>
            <a:pPr marL="804863" lvl="2" indent="-34766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Team needs to be well versed in regulatory and business perspectives.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990600"/>
            <a:ext cx="8229600" cy="12192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Five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Best Practices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 Development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(cont.)  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457200" y="2179637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US" sz="2400" dirty="0" smtClean="0"/>
          </a:p>
          <a:p>
            <a:pPr marL="347663" indent="-347663"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3. </a:t>
            </a:r>
            <a:r>
              <a:rPr lang="en-US" sz="2400" b="1" dirty="0" smtClean="0"/>
              <a:t>Generation of a Timeline and Resource Allocations </a:t>
            </a:r>
          </a:p>
          <a:p>
            <a:pPr marL="747713" indent="-29051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Show forethought and planning where each step of the project is identified and the time it will take to accomplish those steps or tasks. </a:t>
            </a:r>
          </a:p>
          <a:p>
            <a:pPr marL="747713" indent="-29051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Show adequate amounts of researcher’s time and staff time are allocated to ensure reviewers that the project will be completed.</a:t>
            </a:r>
            <a:br>
              <a:rPr lang="en-US" sz="2000" dirty="0" smtClean="0"/>
            </a:br>
            <a:r>
              <a:rPr lang="en-US" sz="2000" dirty="0" smtClean="0"/>
              <a:t>Who will do What, When! </a:t>
            </a:r>
          </a:p>
          <a:p>
            <a:pPr marL="747713" indent="-290513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Show adequate resources are allocated to allow completion of each step of the project. Don’t underfund!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914400"/>
            <a:ext cx="8229600" cy="12192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Five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Best Practices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 Development (cont.) </a:t>
            </a:r>
            <a:endParaRPr lang="en-US" sz="4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133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Clr>
                <a:srgbClr val="000099"/>
              </a:buClr>
              <a:buNone/>
            </a:pPr>
            <a:endParaRPr lang="en-US" sz="2400" dirty="0" smtClean="0"/>
          </a:p>
          <a:p>
            <a:pPr marL="0" indent="0">
              <a:spcBef>
                <a:spcPts val="1200"/>
              </a:spcBef>
              <a:buClr>
                <a:srgbClr val="000099"/>
              </a:buClr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4. </a:t>
            </a:r>
            <a:r>
              <a:rPr lang="en-US" sz="2400" b="1" dirty="0" smtClean="0"/>
              <a:t>Consumer/End User involvement in all stages of NPD!</a:t>
            </a:r>
          </a:p>
          <a:p>
            <a:pPr marL="747713" indent="-295275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Plan to involve consumers/end users in every aspect of the project. </a:t>
            </a:r>
          </a:p>
          <a:p>
            <a:pPr marL="747713" indent="-295275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Involve consumers early to identify needed design functions and features of the new product. Involve consumers in the evaluations of prototypes and the final design. </a:t>
            </a:r>
          </a:p>
          <a:p>
            <a:pPr marL="747713" indent="-295275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Involve consumers to ascertain purchase intent and price point for the new product.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515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914400"/>
            <a:ext cx="8229600" cy="1219200"/>
          </a:xfrm>
          <a:prstGeom prst="rect">
            <a:avLst/>
          </a:prstGeom>
        </p:spPr>
        <p:txBody>
          <a:bodyPr/>
          <a:lstStyle/>
          <a:p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Five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Best Practices </a:t>
            </a: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</a:t>
            </a:r>
            <a:b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 </a:t>
            </a:r>
            <a:r>
              <a:rPr lang="en-US" sz="40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Product Development (cont.)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332037"/>
            <a:ext cx="8686800" cy="4525963"/>
          </a:xfrm>
          <a:prstGeom prst="rect">
            <a:avLst/>
          </a:prstGeom>
        </p:spPr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2400" b="1" dirty="0" smtClean="0">
                <a:solidFill>
                  <a:srgbClr val="000099"/>
                </a:solidFill>
              </a:rPr>
              <a:t>5. </a:t>
            </a:r>
            <a:r>
              <a:rPr lang="en-US" sz="2400" b="1" dirty="0" smtClean="0"/>
              <a:t>Identify Path to Market Early On! </a:t>
            </a:r>
          </a:p>
          <a:p>
            <a:pPr marL="1028700" lvl="1" indent="-280988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Develop your Intellectual Property (IP) Strategy. Who and how will you protect any IP developed?  </a:t>
            </a:r>
          </a:p>
          <a:p>
            <a:pPr marL="1028700" lvl="1" indent="-280988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If licensing is your goal, you need to screen and identify a potential partner as early on in the design process as possible. Delays here make licensing more difficult downrange.  </a:t>
            </a:r>
          </a:p>
          <a:p>
            <a:pPr marL="1028700" lvl="1" indent="-280988">
              <a:lnSpc>
                <a:spcPts val="2800"/>
              </a:lnSpc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+mj-lt"/>
              <a:buAutoNum type="alphaLcPeriod"/>
            </a:pPr>
            <a:r>
              <a:rPr lang="en-US" sz="2000" dirty="0" smtClean="0"/>
              <a:t>If you plan to produce and market the product yourself, you need to develop your Business Plan! </a:t>
            </a:r>
          </a:p>
          <a:p>
            <a:pPr marL="457200" lvl="1" indent="0">
              <a:buNone/>
            </a:pPr>
            <a:r>
              <a:rPr lang="en-US" sz="2400" b="1" dirty="0"/>
              <a:t>	</a:t>
            </a:r>
            <a:endParaRPr lang="en-US" sz="2400" b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10021</TotalTime>
  <Words>2487</Words>
  <Application>Microsoft Office PowerPoint</Application>
  <PresentationFormat>On-screen Show (4:3)</PresentationFormat>
  <Paragraphs>198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Bradley Hand ITC</vt:lpstr>
      <vt:lpstr>Calibri</vt:lpstr>
      <vt:lpstr>Copperplate Gothic Light</vt:lpstr>
      <vt:lpstr>Lucida Handwriting</vt:lpstr>
      <vt:lpstr>Times New Roman</vt:lpstr>
      <vt:lpstr>Wingdings</vt:lpstr>
      <vt:lpstr>Custom Design</vt:lpstr>
      <vt:lpstr>Developing/Commercializing a New Product? KT4TT Center is Here to Assist!!</vt:lpstr>
      <vt:lpstr>Key Learning Objectives</vt:lpstr>
      <vt:lpstr>Acknowledgement</vt:lpstr>
      <vt:lpstr>Who or What is the KT4TT?   </vt:lpstr>
      <vt:lpstr>Background</vt:lpstr>
      <vt:lpstr>Five Best Practices in New Product Development  </vt:lpstr>
      <vt:lpstr>Five Best Practices in New Product Development (cont.)  </vt:lpstr>
      <vt:lpstr>Five Best Practices in New Product Development (cont.) </vt:lpstr>
      <vt:lpstr>Five Best Practices in New Product Development (cont.) </vt:lpstr>
      <vt:lpstr>9 Areas of Technical Assistance (TA) Available from the KT4TT Center for New Product Developers </vt:lpstr>
      <vt:lpstr>9 Areas of TA Available from the KT4TT Center for New Product Developers (cont.)  </vt:lpstr>
      <vt:lpstr>9 Areas of TA Available from the KT4TT Center for New Product Developers (cont.) </vt:lpstr>
      <vt:lpstr>9 Areas of TA Available from the KT4TT Center for New Product Developers (cont.) </vt:lpstr>
      <vt:lpstr>Key Elements Every Inventor Should Know about Technology Transfer/Commercialization:                             Orphan versus Mainstream AT Product</vt:lpstr>
      <vt:lpstr>Orphan versus Mainstream AT  </vt:lpstr>
      <vt:lpstr>Paths to Market</vt:lpstr>
      <vt:lpstr>Five Crucial Points of Information An Inventor Needs to Compile</vt:lpstr>
      <vt:lpstr>Key Elements Every Inventor Should Know about TT/Commercialization</vt:lpstr>
      <vt:lpstr>Patent Misconceptions! </vt:lpstr>
      <vt:lpstr>Key Traits a Potential Licensing Partner Must Possess</vt:lpstr>
      <vt:lpstr>Key Traits a Potential Licensing Partner Must Possess</vt:lpstr>
      <vt:lpstr>Key Traits a Potential Licensing Partner Must Possess</vt:lpstr>
      <vt:lpstr>Key Elements for Successful Media Relations Activities</vt:lpstr>
      <vt:lpstr>Patience</vt:lpstr>
      <vt:lpstr>Persistence</vt:lpstr>
      <vt:lpstr>Perseverance</vt:lpstr>
      <vt:lpstr>Summary </vt:lpstr>
      <vt:lpstr>Resources</vt:lpstr>
      <vt:lpstr>Thank You for Attending this Session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phhp.leahy</dc:creator>
  <cp:lastModifiedBy>lyarnes</cp:lastModifiedBy>
  <cp:revision>581</cp:revision>
  <cp:lastPrinted>2014-12-09T16:49:24Z</cp:lastPrinted>
  <dcterms:created xsi:type="dcterms:W3CDTF">2008-11-09T14:52:48Z</dcterms:created>
  <dcterms:modified xsi:type="dcterms:W3CDTF">2018-04-20T16:55:40Z</dcterms:modified>
</cp:coreProperties>
</file>