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17"/>
  </p:notesMasterIdLst>
  <p:sldIdLst>
    <p:sldId id="283" r:id="rId2"/>
    <p:sldId id="322" r:id="rId3"/>
    <p:sldId id="321" r:id="rId4"/>
    <p:sldId id="291" r:id="rId5"/>
    <p:sldId id="298" r:id="rId6"/>
    <p:sldId id="323" r:id="rId7"/>
    <p:sldId id="297" r:id="rId8"/>
    <p:sldId id="315" r:id="rId9"/>
    <p:sldId id="311" r:id="rId10"/>
    <p:sldId id="326" r:id="rId11"/>
    <p:sldId id="302" r:id="rId12"/>
    <p:sldId id="325" r:id="rId13"/>
    <p:sldId id="327" r:id="rId14"/>
    <p:sldId id="318" r:id="rId15"/>
    <p:sldId id="265" r:id="rId16"/>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2" autoAdjust="0"/>
    <p:restoredTop sz="84900" autoAdjust="0"/>
  </p:normalViewPr>
  <p:slideViewPr>
    <p:cSldViewPr>
      <p:cViewPr varScale="1">
        <p:scale>
          <a:sx n="57" d="100"/>
          <a:sy n="57" d="100"/>
        </p:scale>
        <p:origin x="90" y="918"/>
      </p:cViewPr>
      <p:guideLst>
        <p:guide orient="horz" pos="2160"/>
        <p:guide pos="2880"/>
      </p:guideLst>
    </p:cSldViewPr>
  </p:slideViewPr>
  <p:outlineViewPr>
    <p:cViewPr>
      <p:scale>
        <a:sx n="33" d="100"/>
        <a:sy n="33" d="100"/>
      </p:scale>
      <p:origin x="0" y="22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2042"/>
          </a:xfrm>
          <a:prstGeom prst="rect">
            <a:avLst/>
          </a:prstGeom>
        </p:spPr>
        <p:txBody>
          <a:bodyPr vert="horz" lIns="92534" tIns="46268" rIns="92534" bIns="46268" rtlCol="0"/>
          <a:lstStyle>
            <a:lvl1pPr algn="r">
              <a:defRPr sz="1200"/>
            </a:lvl1pPr>
          </a:lstStyle>
          <a:p>
            <a:fld id="{4FF9917A-102C-497B-9305-FBB8B0B85F07}" type="datetimeFigureOut">
              <a:rPr lang="en-US" smtClean="0"/>
              <a:pPr/>
              <a:t>4/20/2018</a:t>
            </a:fld>
            <a:endParaRPr lang="en-US" dirty="0"/>
          </a:p>
        </p:txBody>
      </p:sp>
      <p:sp>
        <p:nvSpPr>
          <p:cNvPr id="4" name="Slide Image Placeholder 3"/>
          <p:cNvSpPr>
            <a:spLocks noGrp="1" noRot="1" noChangeAspect="1"/>
          </p:cNvSpPr>
          <p:nvPr>
            <p:ph type="sldImg" idx="2"/>
          </p:nvPr>
        </p:nvSpPr>
        <p:spPr>
          <a:xfrm>
            <a:off x="1168400" y="692150"/>
            <a:ext cx="4618038" cy="3465513"/>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34" tIns="46268" rIns="92534" bIns="4626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193"/>
            <a:ext cx="3013763" cy="462042"/>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2042"/>
          </a:xfrm>
          <a:prstGeom prst="rect">
            <a:avLst/>
          </a:prstGeom>
        </p:spPr>
        <p:txBody>
          <a:bodyPr vert="horz" lIns="92534" tIns="46268" rIns="92534" bIns="46268" rtlCol="0" anchor="b"/>
          <a:lstStyle>
            <a:lvl1pPr algn="r">
              <a:defRPr sz="1200"/>
            </a:lvl1pPr>
          </a:lstStyle>
          <a:p>
            <a:fld id="{CA3E684B-A3DE-4BD4-A58A-36B96915528B}" type="slidenum">
              <a:rPr lang="en-US" smtClean="0"/>
              <a:pPr/>
              <a:t>‹#›</a:t>
            </a:fld>
            <a:endParaRPr lang="en-US" dirty="0"/>
          </a:p>
        </p:txBody>
      </p:sp>
    </p:spTree>
    <p:extLst>
      <p:ext uri="{BB962C8B-B14F-4D97-AF65-F5344CB8AC3E}">
        <p14:creationId xmlns:p14="http://schemas.microsoft.com/office/powerpoint/2010/main" val="1469503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F0A623-4745-4CD1-BF31-EBBEAFD06479}" type="slidenum">
              <a:rPr lang="en-US" smtClean="0"/>
              <a:pPr/>
              <a:t>1</a:t>
            </a:fld>
            <a:endParaRPr lang="en-US" dirty="0"/>
          </a:p>
        </p:txBody>
      </p:sp>
    </p:spTree>
    <p:extLst>
      <p:ext uri="{BB962C8B-B14F-4D97-AF65-F5344CB8AC3E}">
        <p14:creationId xmlns:p14="http://schemas.microsoft.com/office/powerpoint/2010/main" val="127270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tile slide">
    <p:spTree>
      <p:nvGrpSpPr>
        <p:cNvPr id="1" name=""/>
        <p:cNvGrpSpPr/>
        <p:nvPr/>
      </p:nvGrpSpPr>
      <p:grpSpPr>
        <a:xfrm>
          <a:off x="0" y="0"/>
          <a:ext cx="0" cy="0"/>
          <a:chOff x="0" y="0"/>
          <a:chExt cx="0" cy="0"/>
        </a:xfrm>
      </p:grpSpPr>
      <p:pic>
        <p:nvPicPr>
          <p:cNvPr id="6" name="Picture 5" descr="title pag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pic>
        <p:nvPicPr>
          <p:cNvPr id="10" name="Picture 9" descr="template no sine wav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http/www.comforts-of-home.ne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kt4tt.buffalo.edu/"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0.jpeg"/><Relationship Id="rId1" Type="http://schemas.openxmlformats.org/officeDocument/2006/relationships/slideLayout" Target="../slideLayouts/slideLayout8.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hyperlink" Target="http://www.aacinstitute.org/" TargetMode="External"/><Relationship Id="rId2" Type="http://schemas.openxmlformats.org/officeDocument/2006/relationships/hyperlink" Target="http://www.atia.org/CEU" TargetMode="External"/><Relationship Id="rId1" Type="http://schemas.openxmlformats.org/officeDocument/2006/relationships/slideLayout" Target="../slideLayouts/slideLayout8.xml"/><Relationship Id="rId4" Type="http://schemas.openxmlformats.org/officeDocument/2006/relationships/hyperlink" Target="http://www.atia.org/orlandohandout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tiff"/><Relationship Id="rId1" Type="http://schemas.openxmlformats.org/officeDocument/2006/relationships/slideLayout" Target="../slideLayouts/slideLayout8.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8.xml"/><Relationship Id="rId4"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67100" y="4513824"/>
            <a:ext cx="2209800" cy="1353576"/>
          </a:xfrm>
          <a:prstGeom prst="rect">
            <a:avLst/>
          </a:prstGeom>
          <a:noFill/>
        </p:spPr>
        <p:txBody>
          <a:bodyPr wrap="square" rtlCol="0">
            <a:spAutoFit/>
          </a:bodyPr>
          <a:lstStyle/>
          <a:p>
            <a:pPr marL="342900" indent="-342900" algn="ctr"/>
            <a:r>
              <a:rPr lang="en-US" b="1" dirty="0">
                <a:solidFill>
                  <a:srgbClr val="000099"/>
                </a:solidFill>
              </a:rPr>
              <a:t>9:20 – 10:50 </a:t>
            </a:r>
            <a:r>
              <a:rPr lang="en-US" b="1" dirty="0" smtClean="0">
                <a:solidFill>
                  <a:srgbClr val="000099"/>
                </a:solidFill>
              </a:rPr>
              <a:t>a.m.</a:t>
            </a:r>
            <a:endParaRPr lang="en-US" b="1" dirty="0">
              <a:solidFill>
                <a:srgbClr val="000099"/>
              </a:solidFill>
            </a:endParaRPr>
          </a:p>
          <a:p>
            <a:pPr algn="ctr">
              <a:lnSpc>
                <a:spcPts val="2800"/>
              </a:lnSpc>
            </a:pPr>
            <a:r>
              <a:rPr lang="en-US" b="1" dirty="0">
                <a:solidFill>
                  <a:srgbClr val="000099"/>
                </a:solidFill>
              </a:rPr>
              <a:t>February 5, 2016</a:t>
            </a:r>
            <a:r>
              <a:rPr lang="en-US" dirty="0">
                <a:latin typeface="Times New Roman" pitchFamily="18" charset="0"/>
              </a:rPr>
              <a:t> </a:t>
            </a:r>
          </a:p>
          <a:p>
            <a:pPr algn="ctr">
              <a:lnSpc>
                <a:spcPts val="2600"/>
              </a:lnSpc>
            </a:pPr>
            <a:r>
              <a:rPr lang="en-US" dirty="0">
                <a:solidFill>
                  <a:srgbClr val="000099"/>
                </a:solidFill>
              </a:rPr>
              <a:t>ATIA </a:t>
            </a:r>
          </a:p>
          <a:p>
            <a:pPr algn="ctr">
              <a:lnSpc>
                <a:spcPts val="2400"/>
              </a:lnSpc>
            </a:pPr>
            <a:r>
              <a:rPr lang="en-US" dirty="0">
                <a:solidFill>
                  <a:srgbClr val="000099"/>
                </a:solidFill>
              </a:rPr>
              <a:t>Orlando, </a:t>
            </a:r>
            <a:r>
              <a:rPr lang="en-US" dirty="0" smtClean="0">
                <a:solidFill>
                  <a:srgbClr val="000099"/>
                </a:solidFill>
              </a:rPr>
              <a:t>Florida</a:t>
            </a:r>
            <a:endParaRPr lang="en-US" dirty="0">
              <a:solidFill>
                <a:srgbClr val="000099"/>
              </a:solidFill>
            </a:endParaRPr>
          </a:p>
        </p:txBody>
      </p:sp>
      <p:sp>
        <p:nvSpPr>
          <p:cNvPr id="3" name="TextBox 2"/>
          <p:cNvSpPr txBox="1"/>
          <p:nvPr/>
        </p:nvSpPr>
        <p:spPr>
          <a:xfrm>
            <a:off x="4724400" y="2971800"/>
            <a:ext cx="3581400" cy="1231106"/>
          </a:xfrm>
          <a:prstGeom prst="rect">
            <a:avLst/>
          </a:prstGeom>
          <a:noFill/>
        </p:spPr>
        <p:txBody>
          <a:bodyPr wrap="square" rtlCol="0">
            <a:spAutoFit/>
          </a:bodyPr>
          <a:lstStyle/>
          <a:p>
            <a:pPr marL="342900" indent="-342900" algn="ctr"/>
            <a:r>
              <a:rPr lang="en-US" sz="2000" b="1" dirty="0"/>
              <a:t>David Arnott </a:t>
            </a:r>
          </a:p>
          <a:p>
            <a:pPr algn="ctr"/>
            <a:r>
              <a:rPr lang="en-US" dirty="0"/>
              <a:t>Comforts of Home Companion Services/Black and Decker</a:t>
            </a:r>
          </a:p>
          <a:p>
            <a:pPr marL="342900" indent="-342900" algn="ctr"/>
            <a:r>
              <a:rPr lang="en-US" u="sng" dirty="0">
                <a:solidFill>
                  <a:srgbClr val="0000FF"/>
                </a:solidFill>
                <a:hlinkClick r:id="rId3"/>
              </a:rPr>
              <a:t>http://www.comforts-of-home.net</a:t>
            </a:r>
            <a:r>
              <a:rPr lang="en-US" u="sng" dirty="0" smtClean="0">
                <a:solidFill>
                  <a:srgbClr val="0000FF"/>
                </a:solidFill>
                <a:hlinkClick r:id="rId3"/>
              </a:rPr>
              <a:t>/</a:t>
            </a:r>
            <a:endParaRPr lang="en-US" u="sng" dirty="0">
              <a:solidFill>
                <a:srgbClr val="0000FF"/>
              </a:solidFill>
            </a:endParaRPr>
          </a:p>
        </p:txBody>
      </p:sp>
      <p:sp>
        <p:nvSpPr>
          <p:cNvPr id="2059" name="Rectangle 11"/>
          <p:cNvSpPr>
            <a:spLocks noChangeArrowheads="1"/>
          </p:cNvSpPr>
          <p:nvPr/>
        </p:nvSpPr>
        <p:spPr bwMode="auto">
          <a:xfrm>
            <a:off x="457200" y="2971800"/>
            <a:ext cx="3962400" cy="1237224"/>
          </a:xfrm>
          <a:prstGeom prst="rect">
            <a:avLst/>
          </a:prstGeom>
          <a:noFill/>
          <a:ln w="9525">
            <a:noFill/>
            <a:miter lim="800000"/>
            <a:headEnd/>
            <a:tailEnd/>
          </a:ln>
          <a:effectLst/>
        </p:spPr>
        <p:txBody>
          <a:bodyPr/>
          <a:lstStyle/>
          <a:p>
            <a:pPr marL="342900" indent="-342900" algn="ctr" eaLnBrk="1" hangingPunct="1">
              <a:lnSpc>
                <a:spcPts val="2400"/>
              </a:lnSpc>
              <a:spcBef>
                <a:spcPct val="25000"/>
              </a:spcBef>
            </a:pPr>
            <a:r>
              <a:rPr lang="en-US" sz="2000" b="1" dirty="0" smtClean="0"/>
              <a:t>James A. Leahy</a:t>
            </a:r>
          </a:p>
          <a:p>
            <a:pPr marL="342900" indent="-342900" algn="ctr" eaLnBrk="1" hangingPunct="1">
              <a:lnSpc>
                <a:spcPts val="2400"/>
              </a:lnSpc>
            </a:pPr>
            <a:r>
              <a:rPr lang="en-US" dirty="0" smtClean="0"/>
              <a:t>KT4TT Center University at </a:t>
            </a:r>
            <a:r>
              <a:rPr lang="en-US" dirty="0"/>
              <a:t>Buffalo</a:t>
            </a:r>
            <a:r>
              <a:rPr lang="en-US" dirty="0">
                <a:solidFill>
                  <a:srgbClr val="0000FF"/>
                </a:solidFill>
              </a:rPr>
              <a:t> </a:t>
            </a:r>
          </a:p>
          <a:p>
            <a:pPr marL="342900" indent="-342900" algn="ctr">
              <a:lnSpc>
                <a:spcPts val="2400"/>
              </a:lnSpc>
            </a:pPr>
            <a:r>
              <a:rPr lang="en-US" u="sng" dirty="0" smtClean="0">
                <a:solidFill>
                  <a:srgbClr val="0000FF"/>
                </a:solidFill>
                <a:hlinkClick r:id="rId4"/>
              </a:rPr>
              <a:t>http://sphhp.buffalo.edu/</a:t>
            </a:r>
            <a:r>
              <a:rPr lang="en-US" u="sng" dirty="0" smtClean="0">
                <a:solidFill>
                  <a:srgbClr val="0000FF"/>
                </a:solidFill>
              </a:rPr>
              <a:t>cat/kt4tt.html</a:t>
            </a:r>
          </a:p>
          <a:p>
            <a:pPr marL="342900" indent="-342900" algn="ctr"/>
            <a:endParaRPr lang="en-US" u="sng" dirty="0">
              <a:solidFill>
                <a:srgbClr val="0000FF"/>
              </a:solidFill>
            </a:endParaRPr>
          </a:p>
        </p:txBody>
      </p:sp>
      <p:sp>
        <p:nvSpPr>
          <p:cNvPr id="2058" name="Rectangle 10"/>
          <p:cNvSpPr>
            <a:spLocks noChangeArrowheads="1"/>
          </p:cNvSpPr>
          <p:nvPr/>
        </p:nvSpPr>
        <p:spPr bwMode="auto">
          <a:xfrm>
            <a:off x="0" y="685800"/>
            <a:ext cx="9144000" cy="914400"/>
          </a:xfrm>
          <a:prstGeom prst="rect">
            <a:avLst/>
          </a:prstGeom>
          <a:noFill/>
          <a:ln w="9525">
            <a:noFill/>
            <a:miter lim="800000"/>
            <a:headEnd/>
            <a:tailEnd/>
          </a:ln>
          <a:effectLst/>
        </p:spPr>
        <p:txBody>
          <a:bodyPr anchor="ctr"/>
          <a:lstStyle/>
          <a:p>
            <a:pPr algn="ctr">
              <a:lnSpc>
                <a:spcPts val="2400"/>
              </a:lnSpc>
            </a:pPr>
            <a:r>
              <a:rPr lang="en-US" dirty="0" smtClean="0">
                <a:solidFill>
                  <a:srgbClr val="000099"/>
                </a:solidFill>
              </a:rPr>
              <a:t>Section </a:t>
            </a:r>
            <a:r>
              <a:rPr lang="en-US" dirty="0">
                <a:solidFill>
                  <a:srgbClr val="000099"/>
                </a:solidFill>
              </a:rPr>
              <a:t>Code: </a:t>
            </a:r>
            <a:r>
              <a:rPr lang="en-US" dirty="0" smtClean="0">
                <a:solidFill>
                  <a:srgbClr val="000099"/>
                </a:solidFill>
              </a:rPr>
              <a:t>RSCH-16</a:t>
            </a:r>
            <a:endParaRPr lang="en-US" sz="2400" b="1" dirty="0">
              <a:solidFill>
                <a:srgbClr val="000099"/>
              </a:solidFill>
              <a:effectLst>
                <a:outerShdw blurRad="38100" dist="38100" dir="2700000" algn="tl">
                  <a:srgbClr val="C0C0C0"/>
                </a:outerShdw>
              </a:effectLst>
              <a:latin typeface="+mj-lt"/>
            </a:endParaRPr>
          </a:p>
        </p:txBody>
      </p:sp>
      <p:sp>
        <p:nvSpPr>
          <p:cNvPr id="5" name="Title 4"/>
          <p:cNvSpPr>
            <a:spLocks noGrp="1"/>
          </p:cNvSpPr>
          <p:nvPr>
            <p:ph type="title"/>
          </p:nvPr>
        </p:nvSpPr>
        <p:spPr>
          <a:xfrm>
            <a:off x="0" y="1371600"/>
            <a:ext cx="9144000" cy="1325563"/>
          </a:xfrm>
        </p:spPr>
        <p:txBody>
          <a:bodyPr/>
          <a:lstStyle/>
          <a:p>
            <a:pPr>
              <a:lnSpc>
                <a:spcPts val="4600"/>
              </a:lnSpc>
            </a:pPr>
            <a:r>
              <a:rPr lang="en-US" sz="3600" b="1" dirty="0">
                <a:solidFill>
                  <a:srgbClr val="000099"/>
                </a:solidFill>
                <a:effectLst>
                  <a:outerShdw blurRad="38100" dist="38100" dir="2700000" algn="tl">
                    <a:srgbClr val="C0C0C0"/>
                  </a:outerShdw>
                </a:effectLst>
              </a:rPr>
              <a:t>Researcher-Industry Collaboration: Realizing Evidence-Based and Sustainable Products!</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799"/>
            <a:ext cx="8229600" cy="9906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Lids Off Jar Opener (cont.)</a:t>
            </a:r>
            <a:br>
              <a:rPr lang="en-US" sz="4000" b="1" dirty="0" smtClean="0">
                <a:solidFill>
                  <a:srgbClr val="000099"/>
                </a:solidFill>
                <a:effectLst>
                  <a:outerShdw blurRad="38100" dist="38100" dir="2700000" algn="tl">
                    <a:srgbClr val="000000">
                      <a:alpha val="43137"/>
                    </a:srgbClr>
                  </a:outerShdw>
                </a:effectLst>
              </a:rPr>
            </a:b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381000" y="2209800"/>
            <a:ext cx="8610600" cy="4495800"/>
          </a:xfrm>
          <a:prstGeom prst="rect">
            <a:avLst/>
          </a:prstGeom>
        </p:spPr>
        <p:txBody>
          <a:bodyPr/>
          <a:lstStyle/>
          <a:p>
            <a:pPr marL="401638" lvl="1" indent="-290513">
              <a:lnSpc>
                <a:spcPts val="3000"/>
              </a:lnSpc>
              <a:spcBef>
                <a:spcPts val="600"/>
              </a:spcBef>
              <a:spcAft>
                <a:spcPts val="600"/>
              </a:spcAft>
              <a:buClr>
                <a:srgbClr val="000099"/>
              </a:buClr>
              <a:buFont typeface="Arial" panose="020B0604020202020204" pitchFamily="34" charset="0"/>
              <a:buChar char="•"/>
            </a:pPr>
            <a:r>
              <a:rPr lang="en-US" sz="2400" dirty="0" smtClean="0"/>
              <a:t>A functional prototype was fabricated by B&amp;D along with 3 foam models all with different handle and activation button designs. </a:t>
            </a:r>
          </a:p>
          <a:p>
            <a:pPr marL="401638" lvl="1" indent="-290513">
              <a:lnSpc>
                <a:spcPts val="3000"/>
              </a:lnSpc>
              <a:spcBef>
                <a:spcPts val="600"/>
              </a:spcBef>
              <a:spcAft>
                <a:spcPts val="600"/>
              </a:spcAft>
              <a:buClr>
                <a:srgbClr val="000099"/>
              </a:buClr>
              <a:buFont typeface="Arial" panose="020B0604020202020204" pitchFamily="34" charset="0"/>
              <a:buChar char="•"/>
            </a:pPr>
            <a:r>
              <a:rPr lang="en-US" sz="2400" dirty="0" smtClean="0"/>
              <a:t>Two Beta focus groups were held in late 2001 where participants performed a ranking by importance of the previously identified function and design features of the jar opener concept. </a:t>
            </a:r>
          </a:p>
          <a:p>
            <a:pPr marL="401638" lvl="1" indent="-290513">
              <a:lnSpc>
                <a:spcPts val="3000"/>
              </a:lnSpc>
              <a:spcBef>
                <a:spcPts val="600"/>
              </a:spcBef>
              <a:spcAft>
                <a:spcPts val="600"/>
              </a:spcAft>
              <a:buClr>
                <a:srgbClr val="000099"/>
              </a:buClr>
              <a:buFont typeface="Arial" panose="020B0604020202020204" pitchFamily="34" charset="0"/>
              <a:buChar char="•"/>
            </a:pPr>
            <a:r>
              <a:rPr lang="en-US" sz="2400" dirty="0" smtClean="0"/>
              <a:t>Beta focus group participants chose the final overall jar opener shape, activation button location, size, and shape, type of handle and the bottom jaws unlock activator for the device. </a:t>
            </a:r>
          </a:p>
          <a:p>
            <a:pPr marL="400050" lvl="1" indent="0">
              <a:spcBef>
                <a:spcPts val="600"/>
              </a:spcBef>
              <a:spcAft>
                <a:spcPts val="600"/>
              </a:spcAft>
              <a:buClr>
                <a:srgbClr val="000099"/>
              </a:buClr>
              <a:buNone/>
            </a:pPr>
            <a:endParaRPr lang="en-US" sz="2000" dirty="0" smtClean="0"/>
          </a:p>
          <a:p>
            <a:pPr lvl="2">
              <a:buClr>
                <a:srgbClr val="000099"/>
              </a:buClr>
              <a:buFont typeface="Wingdings" panose="05000000000000000000" pitchFamily="2" charset="2"/>
              <a:buChar char="Ø"/>
            </a:pPr>
            <a:endParaRPr lang="en-US" sz="2000" dirty="0" smtClean="0"/>
          </a:p>
          <a:p>
            <a:pPr lvl="2">
              <a:buClr>
                <a:srgbClr val="000099"/>
              </a:buClr>
              <a:buFont typeface="Wingdings" panose="05000000000000000000" pitchFamily="2" charset="2"/>
              <a:buChar char="Ø"/>
            </a:pPr>
            <a:endParaRPr lang="en-US" sz="2000" dirty="0" smtClean="0"/>
          </a:p>
          <a:p>
            <a:pPr lvl="2">
              <a:buClr>
                <a:srgbClr val="000099"/>
              </a:buClr>
            </a:pPr>
            <a:endParaRPr lang="en-US" dirty="0" smtClean="0"/>
          </a:p>
          <a:p>
            <a:pPr lvl="2"/>
            <a:endParaRPr lang="en-US" sz="2000" dirty="0"/>
          </a:p>
        </p:txBody>
      </p:sp>
    </p:spTree>
    <p:extLst>
      <p:ext uri="{BB962C8B-B14F-4D97-AF65-F5344CB8AC3E}">
        <p14:creationId xmlns:p14="http://schemas.microsoft.com/office/powerpoint/2010/main" val="232136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SA Today &quot;Technology.s helping hand&quot; article."/>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7394" y="4267200"/>
            <a:ext cx="3683406" cy="2383380"/>
          </a:xfrm>
          <a:prstGeom prst="rect">
            <a:avLst/>
          </a:prstGeom>
        </p:spPr>
      </p:pic>
      <p:sp>
        <p:nvSpPr>
          <p:cNvPr id="3" name="Content Placeholder 2"/>
          <p:cNvSpPr>
            <a:spLocks noGrp="1"/>
          </p:cNvSpPr>
          <p:nvPr>
            <p:ph idx="4294967295"/>
          </p:nvPr>
        </p:nvSpPr>
        <p:spPr>
          <a:xfrm>
            <a:off x="457200" y="1905000"/>
            <a:ext cx="8382000" cy="4419600"/>
          </a:xfrm>
          <a:prstGeom prst="rect">
            <a:avLst/>
          </a:prstGeom>
        </p:spPr>
        <p:txBody>
          <a:bodyPr/>
          <a:lstStyle/>
          <a:p>
            <a:pPr marL="633413" lvl="1" indent="-233363">
              <a:spcBef>
                <a:spcPts val="600"/>
              </a:spcBef>
              <a:spcAft>
                <a:spcPts val="600"/>
              </a:spcAft>
              <a:buClr>
                <a:srgbClr val="000099"/>
              </a:buClr>
              <a:buFont typeface="Arial" panose="020B0604020202020204" pitchFamily="34" charset="0"/>
              <a:buChar char="•"/>
            </a:pPr>
            <a:r>
              <a:rPr lang="en-US" sz="2000" dirty="0"/>
              <a:t>Beta focus group participants also identified a selling price of $40 and that it would be well received as a gift item at Holiday time. </a:t>
            </a:r>
          </a:p>
          <a:p>
            <a:pPr marL="633413" lvl="1" indent="-233363">
              <a:spcBef>
                <a:spcPts val="600"/>
              </a:spcBef>
              <a:spcAft>
                <a:spcPts val="600"/>
              </a:spcAft>
              <a:buClr>
                <a:srgbClr val="000099"/>
              </a:buClr>
              <a:buFont typeface="Arial" panose="020B0604020202020204" pitchFamily="34" charset="0"/>
              <a:buChar char="•"/>
            </a:pPr>
            <a:r>
              <a:rPr lang="en-US" sz="2000" dirty="0" smtClean="0"/>
              <a:t>Product was introduced and initially sold via the internet and then onto mainstream distribution channels (Wal-Mart, Target, etc.) </a:t>
            </a:r>
          </a:p>
          <a:p>
            <a:pPr marL="633413" lvl="1" indent="-233363">
              <a:spcBef>
                <a:spcPts val="600"/>
              </a:spcBef>
              <a:spcAft>
                <a:spcPts val="600"/>
              </a:spcAft>
              <a:buClr>
                <a:srgbClr val="000099"/>
              </a:buClr>
              <a:buFont typeface="Arial" panose="020B0604020202020204" pitchFamily="34" charset="0"/>
              <a:buChar char="•"/>
            </a:pPr>
            <a:r>
              <a:rPr lang="en-US" sz="2000" dirty="0" smtClean="0"/>
              <a:t>T</a:t>
            </a:r>
            <a:r>
              <a:rPr lang="en-US" sz="2000" baseline="30000" dirty="0" smtClean="0"/>
              <a:t>2</a:t>
            </a:r>
            <a:r>
              <a:rPr lang="en-US" sz="2000" dirty="0" smtClean="0"/>
              <a:t>RERC assisted B&amp;D Public Relations with everything from press releases, to contacting the USA Today for an article on the Jar Opener.   </a:t>
            </a:r>
          </a:p>
          <a:p>
            <a:pPr marL="914400" lvl="2" indent="0">
              <a:buClr>
                <a:srgbClr val="000099"/>
              </a:buClr>
              <a:buNone/>
            </a:pPr>
            <a:endParaRPr lang="en-US" sz="2000" dirty="0" smtClean="0"/>
          </a:p>
          <a:p>
            <a:pPr lvl="2">
              <a:buClr>
                <a:srgbClr val="000099"/>
              </a:buClr>
              <a:buFont typeface="Wingdings" panose="05000000000000000000" pitchFamily="2" charset="2"/>
              <a:buChar char="Ø"/>
            </a:pPr>
            <a:endParaRPr lang="en-US" sz="2000" dirty="0" smtClean="0"/>
          </a:p>
          <a:p>
            <a:pPr marL="914400" lvl="2" indent="0">
              <a:buNone/>
            </a:pPr>
            <a:endParaRPr lang="en-US" sz="2000" dirty="0"/>
          </a:p>
        </p:txBody>
      </p:sp>
      <p:sp>
        <p:nvSpPr>
          <p:cNvPr id="2" name="Title 1"/>
          <p:cNvSpPr>
            <a:spLocks noGrp="1"/>
          </p:cNvSpPr>
          <p:nvPr>
            <p:ph type="title"/>
          </p:nvPr>
        </p:nvSpPr>
        <p:spPr>
          <a:xfrm>
            <a:off x="457200" y="1066800"/>
            <a:ext cx="8229600" cy="12954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Lids Off Jar Opener (cont.) </a:t>
            </a:r>
            <a:br>
              <a:rPr lang="en-US" sz="4000" b="1" dirty="0" smtClean="0">
                <a:solidFill>
                  <a:srgbClr val="000099"/>
                </a:solidFill>
                <a:effectLst>
                  <a:outerShdw blurRad="38100" dist="38100" dir="2700000" algn="tl">
                    <a:srgbClr val="000000">
                      <a:alpha val="43137"/>
                    </a:srgbClr>
                  </a:outerShdw>
                </a:effectLst>
              </a:rPr>
            </a:b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9144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Lids Off Jar Opener (cont.)</a:t>
            </a:r>
            <a:endParaRPr lang="en-US" sz="4000" dirty="0"/>
          </a:p>
        </p:txBody>
      </p:sp>
      <p:sp>
        <p:nvSpPr>
          <p:cNvPr id="3" name="Content Placeholder 2"/>
          <p:cNvSpPr>
            <a:spLocks noGrp="1"/>
          </p:cNvSpPr>
          <p:nvPr>
            <p:ph idx="4294967295"/>
          </p:nvPr>
        </p:nvSpPr>
        <p:spPr>
          <a:xfrm>
            <a:off x="457200" y="2209800"/>
            <a:ext cx="8229600" cy="4373563"/>
          </a:xfrm>
          <a:prstGeom prst="rect">
            <a:avLst/>
          </a:prstGeom>
        </p:spPr>
        <p:txBody>
          <a:bodyPr/>
          <a:lstStyle/>
          <a:p>
            <a:pPr marL="342900" lvl="1" indent="-342900">
              <a:spcBef>
                <a:spcPts val="600"/>
              </a:spcBef>
              <a:spcAft>
                <a:spcPts val="600"/>
              </a:spcAft>
              <a:buClr>
                <a:srgbClr val="000099"/>
              </a:buClr>
              <a:buFont typeface="Arial" pitchFamily="34" charset="0"/>
              <a:buChar char="•"/>
            </a:pPr>
            <a:r>
              <a:rPr lang="en-US" sz="2400" dirty="0"/>
              <a:t>Lids Off Jar Opener work led to additional projects in future years on a Toaster/Convection Oven and the Gizmo can opener. </a:t>
            </a:r>
          </a:p>
          <a:p>
            <a:pPr>
              <a:spcBef>
                <a:spcPts val="600"/>
              </a:spcBef>
              <a:spcAft>
                <a:spcPts val="600"/>
              </a:spcAft>
              <a:buClr>
                <a:srgbClr val="000099"/>
              </a:buClr>
            </a:pPr>
            <a:r>
              <a:rPr lang="en-US" sz="2400" dirty="0" smtClean="0"/>
              <a:t>Communication among partners of paramount importance. Worked on Corporate schedule, not Academic schedule. </a:t>
            </a:r>
          </a:p>
          <a:p>
            <a:pPr>
              <a:spcBef>
                <a:spcPts val="600"/>
              </a:spcBef>
              <a:spcAft>
                <a:spcPts val="600"/>
              </a:spcAft>
              <a:buClr>
                <a:srgbClr val="000099"/>
              </a:buClr>
            </a:pPr>
            <a:r>
              <a:rPr lang="en-US" sz="2400" dirty="0" smtClean="0"/>
              <a:t>Constant email and telephone conference calls to keep all informed on progress, challenges, etc.</a:t>
            </a:r>
          </a:p>
          <a:p>
            <a:pPr>
              <a:spcBef>
                <a:spcPts val="600"/>
              </a:spcBef>
              <a:spcAft>
                <a:spcPts val="600"/>
              </a:spcAft>
              <a:buClr>
                <a:srgbClr val="000099"/>
              </a:buClr>
            </a:pPr>
            <a:r>
              <a:rPr lang="en-US" sz="2400" dirty="0" smtClean="0"/>
              <a:t>First and foremost – consumer involvement in all stages of new product development is critical. </a:t>
            </a:r>
          </a:p>
        </p:txBody>
      </p:sp>
    </p:spTree>
    <p:extLst>
      <p:ext uri="{BB962C8B-B14F-4D97-AF65-F5344CB8AC3E}">
        <p14:creationId xmlns:p14="http://schemas.microsoft.com/office/powerpoint/2010/main" val="4815701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ar Opene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19830" y="2057400"/>
            <a:ext cx="2308860" cy="3298371"/>
          </a:xfrm>
          <a:prstGeom prst="rect">
            <a:avLst/>
          </a:prstGeom>
        </p:spPr>
      </p:pic>
      <p:pic>
        <p:nvPicPr>
          <p:cNvPr id="5" name="Picture 4" descr="Gizmo can opene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9880" y="3235206"/>
            <a:ext cx="2268082" cy="1724548"/>
          </a:xfrm>
          <a:prstGeom prst="rect">
            <a:avLst/>
          </a:prstGeom>
        </p:spPr>
      </p:pic>
      <p:pic>
        <p:nvPicPr>
          <p:cNvPr id="6" name="Picture 5" descr="Toaster ov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2975715"/>
            <a:ext cx="2884210" cy="2243531"/>
          </a:xfrm>
          <a:prstGeom prst="rect">
            <a:avLst/>
          </a:prstGeom>
        </p:spPr>
      </p:pic>
      <p:sp>
        <p:nvSpPr>
          <p:cNvPr id="2" name="Title 1"/>
          <p:cNvSpPr>
            <a:spLocks noGrp="1"/>
          </p:cNvSpPr>
          <p:nvPr>
            <p:ph type="title"/>
          </p:nvPr>
        </p:nvSpPr>
        <p:spPr>
          <a:xfrm>
            <a:off x="628650" y="1341437"/>
            <a:ext cx="7886700" cy="1325563"/>
          </a:xfrm>
        </p:spPr>
        <p:txBody>
          <a:bodyPr/>
          <a:lstStyle/>
          <a:p>
            <a:pPr marL="231775" indent="-231775">
              <a:buFont typeface="Arial" panose="020B0604020202020204" pitchFamily="34" charset="0"/>
              <a:buChar char="•"/>
            </a:pPr>
            <a:r>
              <a:rPr lang="en-US" sz="3200" dirty="0">
                <a:latin typeface="+mn-lt"/>
              </a:rPr>
              <a:t>Pix of other B&amp;D </a:t>
            </a:r>
            <a:r>
              <a:rPr lang="en-US" sz="3200" dirty="0" smtClean="0">
                <a:latin typeface="+mn-lt"/>
              </a:rPr>
              <a:t>projects</a:t>
            </a:r>
            <a:endParaRPr lang="en-US" sz="3200" dirty="0">
              <a:latin typeface="+mn-lt"/>
            </a:endParaRPr>
          </a:p>
        </p:txBody>
      </p:sp>
    </p:spTree>
    <p:extLst>
      <p:ext uri="{BB962C8B-B14F-4D97-AF65-F5344CB8AC3E}">
        <p14:creationId xmlns:p14="http://schemas.microsoft.com/office/powerpoint/2010/main" val="2508470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9906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Summary </a:t>
            </a:r>
            <a:endParaRPr lang="en-US" sz="4000" dirty="0"/>
          </a:p>
        </p:txBody>
      </p:sp>
      <p:sp>
        <p:nvSpPr>
          <p:cNvPr id="3" name="Content Placeholder 2"/>
          <p:cNvSpPr>
            <a:spLocks noGrp="1"/>
          </p:cNvSpPr>
          <p:nvPr>
            <p:ph idx="4294967295"/>
          </p:nvPr>
        </p:nvSpPr>
        <p:spPr>
          <a:xfrm>
            <a:off x="304800" y="2209800"/>
            <a:ext cx="8610600" cy="4449763"/>
          </a:xfrm>
          <a:prstGeom prst="rect">
            <a:avLst/>
          </a:prstGeom>
        </p:spPr>
        <p:txBody>
          <a:bodyPr/>
          <a:lstStyle/>
          <a:p>
            <a:pPr>
              <a:spcBef>
                <a:spcPts val="600"/>
              </a:spcBef>
              <a:spcAft>
                <a:spcPts val="600"/>
              </a:spcAft>
              <a:buClr>
                <a:srgbClr val="000099"/>
              </a:buClr>
              <a:buFont typeface="Wingdings" panose="05000000000000000000" pitchFamily="2" charset="2"/>
              <a:buChar char="Ø"/>
            </a:pPr>
            <a:r>
              <a:rPr lang="en-US" sz="2400" dirty="0" smtClean="0"/>
              <a:t>Benefits of Effective University/Industry Partnerships</a:t>
            </a:r>
          </a:p>
          <a:p>
            <a:pPr lvl="1">
              <a:spcBef>
                <a:spcPts val="600"/>
              </a:spcBef>
              <a:spcAft>
                <a:spcPts val="600"/>
              </a:spcAft>
              <a:buClr>
                <a:srgbClr val="000099"/>
              </a:buClr>
              <a:buFont typeface="Wingdings" panose="05000000000000000000" pitchFamily="2" charset="2"/>
              <a:buChar char="Ø"/>
            </a:pPr>
            <a:r>
              <a:rPr lang="en-US" sz="2000" dirty="0" smtClean="0"/>
              <a:t>First, and foremost – delivering products needed by consumers in the marketplace. University Applied Research is focused on solving problems. </a:t>
            </a:r>
          </a:p>
          <a:p>
            <a:pPr lvl="1">
              <a:spcBef>
                <a:spcPts val="600"/>
              </a:spcBef>
              <a:spcAft>
                <a:spcPts val="600"/>
              </a:spcAft>
              <a:buClr>
                <a:srgbClr val="000099"/>
              </a:buClr>
              <a:buFont typeface="Wingdings" panose="05000000000000000000" pitchFamily="2" charset="2"/>
              <a:buChar char="Ø"/>
            </a:pPr>
            <a:r>
              <a:rPr lang="en-US" sz="2000" dirty="0" smtClean="0"/>
              <a:t>Training of University students in not just Academic endeavors but in corporate business. In </a:t>
            </a:r>
            <a:r>
              <a:rPr lang="en-US" sz="2000" dirty="0"/>
              <a:t>effect </a:t>
            </a:r>
            <a:r>
              <a:rPr lang="en-US" sz="2000" dirty="0" smtClean="0"/>
              <a:t>developing a highly </a:t>
            </a:r>
            <a:r>
              <a:rPr lang="en-US" sz="2000" dirty="0"/>
              <a:t>skilled workforce for a globally </a:t>
            </a:r>
            <a:r>
              <a:rPr lang="en-US" sz="2000" dirty="0" smtClean="0"/>
              <a:t>competitive </a:t>
            </a:r>
            <a:r>
              <a:rPr lang="en-US" sz="2000" dirty="0"/>
              <a:t>economy. </a:t>
            </a:r>
          </a:p>
          <a:p>
            <a:pPr lvl="1">
              <a:spcBef>
                <a:spcPts val="600"/>
              </a:spcBef>
              <a:spcAft>
                <a:spcPts val="600"/>
              </a:spcAft>
              <a:buClr>
                <a:srgbClr val="000099"/>
              </a:buClr>
              <a:buFont typeface="Wingdings" panose="05000000000000000000" pitchFamily="2" charset="2"/>
              <a:buChar char="Ø"/>
            </a:pPr>
            <a:r>
              <a:rPr lang="en-US" sz="2000" dirty="0" smtClean="0"/>
              <a:t>Corporations ability to leverage and use unique University research capabilities or facilities. Corporations are seeking much less expensive avenues for research and development. </a:t>
            </a:r>
            <a:r>
              <a:rPr lang="en-US" sz="2000" dirty="0"/>
              <a:t>		</a:t>
            </a:r>
          </a:p>
        </p:txBody>
      </p:sp>
    </p:spTree>
    <p:extLst>
      <p:ext uri="{BB962C8B-B14F-4D97-AF65-F5344CB8AC3E}">
        <p14:creationId xmlns:p14="http://schemas.microsoft.com/office/powerpoint/2010/main" val="139606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304800" y="1981200"/>
            <a:ext cx="87630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3363" indent="-233363">
              <a:spcBef>
                <a:spcPts val="600"/>
              </a:spcBef>
              <a:spcAft>
                <a:spcPts val="600"/>
              </a:spcAft>
              <a:buClr>
                <a:srgbClr val="000099"/>
              </a:buClr>
            </a:pPr>
            <a:r>
              <a:rPr lang="en-US" sz="2400" dirty="0" smtClean="0"/>
              <a:t>CEU’s – Session Code  RSCH-16</a:t>
            </a:r>
          </a:p>
          <a:p>
            <a:pPr marL="633413" lvl="1" indent="-233363">
              <a:spcBef>
                <a:spcPts val="600"/>
              </a:spcBef>
              <a:spcAft>
                <a:spcPts val="600"/>
              </a:spcAft>
              <a:buClr>
                <a:srgbClr val="000099"/>
              </a:buClr>
            </a:pPr>
            <a:r>
              <a:rPr lang="en-US" sz="1600" dirty="0" smtClean="0"/>
              <a:t>More info at </a:t>
            </a:r>
            <a:r>
              <a:rPr lang="en-US" sz="1600" dirty="0" smtClean="0">
                <a:hlinkClick r:id="rId2"/>
              </a:rPr>
              <a:t>www.atia.org/CEU</a:t>
            </a:r>
            <a:endParaRPr lang="en-US" sz="1600" dirty="0" smtClean="0"/>
          </a:p>
          <a:p>
            <a:pPr marL="633413" lvl="1" indent="-233363">
              <a:spcBef>
                <a:spcPts val="600"/>
              </a:spcBef>
              <a:spcAft>
                <a:spcPts val="600"/>
              </a:spcAft>
              <a:buClr>
                <a:srgbClr val="000099"/>
              </a:buClr>
            </a:pPr>
            <a:r>
              <a:rPr lang="en-US" sz="1600" dirty="0" smtClean="0"/>
              <a:t>For ACVREP, AOTA, and ASHA CEU’s, hand in completed Attendance Forms to REGISTRATION DESK at the end of the conference. Please note there is a $15 fee for AOTA CEU’s. </a:t>
            </a:r>
          </a:p>
          <a:p>
            <a:pPr marL="633413" lvl="1" indent="-233363">
              <a:spcBef>
                <a:spcPts val="600"/>
              </a:spcBef>
              <a:spcAft>
                <a:spcPts val="600"/>
              </a:spcAft>
              <a:buClr>
                <a:srgbClr val="000099"/>
              </a:buClr>
            </a:pPr>
            <a:r>
              <a:rPr lang="en-US" sz="1600" dirty="0" smtClean="0"/>
              <a:t>For general CEU’s, apply online with THE AAC Institute: </a:t>
            </a:r>
            <a:r>
              <a:rPr lang="en-US" sz="1600" dirty="0" smtClean="0">
                <a:hlinkClick r:id="rId3"/>
              </a:rPr>
              <a:t>www.aacinstitute.org</a:t>
            </a:r>
            <a:endParaRPr lang="en-US" sz="1600" dirty="0" smtClean="0"/>
          </a:p>
          <a:p>
            <a:pPr marL="233363" indent="-233363">
              <a:spcBef>
                <a:spcPts val="600"/>
              </a:spcBef>
              <a:spcAft>
                <a:spcPts val="600"/>
              </a:spcAft>
              <a:buClr>
                <a:srgbClr val="000099"/>
              </a:buClr>
            </a:pPr>
            <a:r>
              <a:rPr lang="en-US" sz="2400" dirty="0" smtClean="0"/>
              <a:t>Session Evaluation: URL </a:t>
            </a:r>
          </a:p>
          <a:p>
            <a:pPr marL="633413" lvl="1" indent="-233363">
              <a:spcBef>
                <a:spcPts val="600"/>
              </a:spcBef>
              <a:spcAft>
                <a:spcPts val="600"/>
              </a:spcAft>
              <a:buClr>
                <a:srgbClr val="000099"/>
              </a:buClr>
            </a:pPr>
            <a:r>
              <a:rPr lang="en-US" sz="1600" dirty="0" smtClean="0"/>
              <a:t>Please help us improve the quality of our conference by completing your evaluation form. </a:t>
            </a:r>
          </a:p>
          <a:p>
            <a:pPr marL="633413" lvl="1" indent="-233363">
              <a:spcBef>
                <a:spcPts val="600"/>
              </a:spcBef>
              <a:spcAft>
                <a:spcPts val="600"/>
              </a:spcAft>
              <a:buClr>
                <a:srgbClr val="000099"/>
              </a:buClr>
            </a:pPr>
            <a:r>
              <a:rPr lang="en-US" sz="1600" dirty="0" smtClean="0"/>
              <a:t>Completed evaluation forms should be submitted as you exit or to staff at the registration desk. </a:t>
            </a:r>
          </a:p>
          <a:p>
            <a:pPr marL="233363" indent="-233363">
              <a:spcBef>
                <a:spcPts val="600"/>
              </a:spcBef>
              <a:spcAft>
                <a:spcPts val="600"/>
              </a:spcAft>
              <a:buClr>
                <a:srgbClr val="000099"/>
              </a:buClr>
            </a:pPr>
            <a:r>
              <a:rPr lang="en-US" sz="2400" dirty="0" smtClean="0"/>
              <a:t>Handouts</a:t>
            </a:r>
          </a:p>
          <a:p>
            <a:pPr marL="633413" lvl="1" indent="-233363">
              <a:spcBef>
                <a:spcPts val="600"/>
              </a:spcBef>
              <a:spcAft>
                <a:spcPts val="600"/>
              </a:spcAft>
              <a:buClr>
                <a:srgbClr val="000099"/>
              </a:buClr>
            </a:pPr>
            <a:r>
              <a:rPr lang="en-US" sz="1600" dirty="0" smtClean="0"/>
              <a:t>Handouts are available at </a:t>
            </a:r>
            <a:r>
              <a:rPr lang="en-US" sz="1600" dirty="0" smtClean="0">
                <a:hlinkClick r:id="rId4"/>
              </a:rPr>
              <a:t>www.atia.org/orlandohandouts</a:t>
            </a:r>
            <a:endParaRPr lang="en-US" sz="1600" dirty="0" smtClean="0"/>
          </a:p>
          <a:p>
            <a:pPr marL="633413" lvl="1" indent="-233363">
              <a:spcBef>
                <a:spcPts val="600"/>
              </a:spcBef>
              <a:spcAft>
                <a:spcPts val="600"/>
              </a:spcAft>
              <a:buClr>
                <a:srgbClr val="000099"/>
              </a:buClr>
            </a:pPr>
            <a:r>
              <a:rPr lang="en-US" sz="1600" dirty="0" smtClean="0"/>
              <a:t>Handout link remains live for 3 months after the conference ends. </a:t>
            </a:r>
          </a:p>
        </p:txBody>
      </p:sp>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a:solidFill>
                  <a:srgbClr val="000099"/>
                </a:solidFill>
                <a:effectLst>
                  <a:outerShdw blurRad="38100" dist="38100" dir="2700000" algn="tl">
                    <a:srgbClr val="000000">
                      <a:alpha val="43137"/>
                    </a:srgbClr>
                  </a:outerShdw>
                </a:effectLst>
              </a:rPr>
              <a:t>T</a:t>
            </a:r>
            <a:r>
              <a:rPr lang="en-US" sz="4000" b="1" dirty="0" smtClean="0">
                <a:solidFill>
                  <a:srgbClr val="000099"/>
                </a:solidFill>
                <a:effectLst>
                  <a:outerShdw blurRad="38100" dist="38100" dir="2700000" algn="tl">
                    <a:srgbClr val="000000">
                      <a:alpha val="43137"/>
                    </a:srgbClr>
                  </a:outerShdw>
                </a:effectLst>
              </a:rPr>
              <a:t>hank You for Attending this Session</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6"/>
          <p:cNvSpPr>
            <a:spLocks noGrp="1" noChangeArrowheads="1"/>
          </p:cNvSpPr>
          <p:nvPr>
            <p:ph type="title"/>
          </p:nvPr>
        </p:nvSpPr>
        <p:spPr>
          <a:xfrm>
            <a:off x="685800" y="1066800"/>
            <a:ext cx="7772400" cy="1143000"/>
          </a:xfrm>
          <a:prstGeom prst="rect">
            <a:avLst/>
          </a:prstGeom>
          <a:noFill/>
          <a:ln/>
        </p:spPr>
        <p:txBody>
          <a:bodyPr/>
          <a:lstStyle/>
          <a:p>
            <a:r>
              <a:rPr lang="en-US" sz="4000" b="1" dirty="0">
                <a:solidFill>
                  <a:srgbClr val="000099"/>
                </a:solidFill>
                <a:effectLst>
                  <a:outerShdw blurRad="38100" dist="38100" dir="2700000" algn="tl">
                    <a:srgbClr val="C0C0C0"/>
                  </a:outerShdw>
                </a:effectLst>
              </a:rPr>
              <a:t>Acknowledgement</a:t>
            </a:r>
          </a:p>
        </p:txBody>
      </p:sp>
      <p:sp>
        <p:nvSpPr>
          <p:cNvPr id="114695" name="Rectangle 7"/>
          <p:cNvSpPr>
            <a:spLocks noGrp="1" noChangeArrowheads="1"/>
          </p:cNvSpPr>
          <p:nvPr>
            <p:ph type="body" idx="4294967295"/>
          </p:nvPr>
        </p:nvSpPr>
        <p:spPr>
          <a:xfrm>
            <a:off x="685800" y="2133600"/>
            <a:ext cx="7772400" cy="4114800"/>
          </a:xfrm>
          <a:prstGeom prst="rect">
            <a:avLst/>
          </a:prstGeom>
          <a:noFill/>
          <a:ln/>
        </p:spPr>
        <p:txBody>
          <a:bodyPr/>
          <a:lstStyle/>
          <a:p>
            <a:pPr marL="0" indent="0">
              <a:spcBef>
                <a:spcPct val="25000"/>
              </a:spcBef>
              <a:buClr>
                <a:srgbClr val="000099"/>
              </a:buClr>
              <a:buNone/>
            </a:pPr>
            <a:r>
              <a:rPr lang="en-US" sz="2400" dirty="0" smtClean="0"/>
              <a:t>The contents of this presentation were developed under a grant from the National </a:t>
            </a:r>
            <a:r>
              <a:rPr lang="en-US" sz="2400" dirty="0"/>
              <a:t>Institute on </a:t>
            </a:r>
            <a:r>
              <a:rPr lang="en-US" sz="2400" dirty="0" smtClean="0"/>
              <a:t>Disability, Independent Living, and Rehabilitation </a:t>
            </a:r>
            <a:r>
              <a:rPr lang="en-US" sz="2400" dirty="0"/>
              <a:t>Research </a:t>
            </a:r>
            <a:r>
              <a:rPr lang="en-US" sz="2400" dirty="0" smtClean="0"/>
              <a:t>(NIDILRR grant number 90DP0054-01-00). NIDILRR is a Center within the Administration for Community Living (ACL), Department of Health and Human Services (HHS). The contents of this presentation do </a:t>
            </a:r>
            <a:r>
              <a:rPr lang="en-US" sz="2400" dirty="0"/>
              <a:t>not necessarily represent the policy of </a:t>
            </a:r>
            <a:r>
              <a:rPr lang="en-US" sz="2400" dirty="0" smtClean="0"/>
              <a:t>NIDILRR, ACL, HHS, and </a:t>
            </a:r>
            <a:r>
              <a:rPr lang="en-US" sz="2400" dirty="0"/>
              <a:t>you should not assume endorsement by the Federal Government.</a:t>
            </a:r>
          </a:p>
          <a:p>
            <a:pPr marL="0" indent="0">
              <a:spcBef>
                <a:spcPct val="25000"/>
              </a:spcBef>
              <a:buClr>
                <a:srgbClr val="000099"/>
              </a:buClr>
              <a:buFontTx/>
              <a:buNone/>
            </a:pPr>
            <a:endParaRPr lang="en-US" sz="2800" dirty="0"/>
          </a:p>
          <a:p>
            <a:pPr>
              <a:spcBef>
                <a:spcPct val="25000"/>
              </a:spcBef>
            </a:pPr>
            <a:endParaRPr lang="en-US" dirty="0"/>
          </a:p>
        </p:txBody>
      </p:sp>
    </p:spTree>
    <p:extLst>
      <p:ext uri="{BB962C8B-B14F-4D97-AF65-F5344CB8AC3E}">
        <p14:creationId xmlns:p14="http://schemas.microsoft.com/office/powerpoint/2010/main" val="85325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ids Off Automated Jar Opener."/>
          <p:cNvPicPr>
            <a:picLocks noChangeAspect="1"/>
          </p:cNvPicPr>
          <p:nvPr/>
        </p:nvPicPr>
        <p:blipFill rotWithShape="1">
          <a:blip r:embed="rId2" cstate="print">
            <a:extLst>
              <a:ext uri="{28A0092B-C50C-407E-A947-70E740481C1C}">
                <a14:useLocalDpi xmlns:a14="http://schemas.microsoft.com/office/drawing/2010/main" val="0"/>
              </a:ext>
            </a:extLst>
          </a:blip>
          <a:srcRect l="10388" r="8660"/>
          <a:stretch/>
        </p:blipFill>
        <p:spPr>
          <a:xfrm>
            <a:off x="7086600" y="4800600"/>
            <a:ext cx="1295400" cy="1600200"/>
          </a:xfrm>
          <a:prstGeom prst="rect">
            <a:avLst/>
          </a:prstGeom>
        </p:spPr>
      </p:pic>
      <p:pic>
        <p:nvPicPr>
          <p:cNvPr id="3" name="Picture 2" descr="Lids Off Open-It All Jar, Can &amp; Bottle Opene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59480" y="4648200"/>
            <a:ext cx="1280160" cy="1828800"/>
          </a:xfrm>
          <a:prstGeom prst="rect">
            <a:avLst/>
          </a:prstGeom>
        </p:spPr>
      </p:pic>
      <p:pic>
        <p:nvPicPr>
          <p:cNvPr id="2" name="Picture 1" descr="Black and Decker Lids Off Automatic Jar Opener."/>
          <p:cNvPicPr>
            <a:picLocks noChangeAspect="1"/>
          </p:cNvPicPr>
          <p:nvPr/>
        </p:nvPicPr>
        <p:blipFill rotWithShape="1">
          <a:blip r:embed="rId4">
            <a:extLst>
              <a:ext uri="{28A0092B-C50C-407E-A947-70E740481C1C}">
                <a14:useLocalDpi xmlns:a14="http://schemas.microsoft.com/office/drawing/2010/main" val="0"/>
              </a:ext>
            </a:extLst>
          </a:blip>
          <a:srcRect l="15789" r="14035"/>
          <a:stretch/>
        </p:blipFill>
        <p:spPr>
          <a:xfrm>
            <a:off x="5257800" y="4724400"/>
            <a:ext cx="1524000" cy="1689100"/>
          </a:xfrm>
          <a:prstGeom prst="rect">
            <a:avLst/>
          </a:prstGeom>
        </p:spPr>
      </p:pic>
      <p:sp>
        <p:nvSpPr>
          <p:cNvPr id="160771" name="Rectangle 3"/>
          <p:cNvSpPr>
            <a:spLocks noGrp="1" noChangeArrowheads="1"/>
          </p:cNvSpPr>
          <p:nvPr>
            <p:ph type="body" idx="4294967295"/>
          </p:nvPr>
        </p:nvSpPr>
        <p:spPr>
          <a:xfrm>
            <a:off x="609600" y="2133600"/>
            <a:ext cx="8001000" cy="4114800"/>
          </a:xfrm>
          <a:prstGeom prst="rect">
            <a:avLst/>
          </a:prstGeom>
        </p:spPr>
        <p:txBody>
          <a:bodyPr>
            <a:normAutofit/>
          </a:bodyPr>
          <a:lstStyle/>
          <a:p>
            <a:pPr lvl="1" indent="-401638">
              <a:spcBef>
                <a:spcPts val="600"/>
              </a:spcBef>
              <a:spcAft>
                <a:spcPts val="600"/>
              </a:spcAft>
              <a:buClr>
                <a:srgbClr val="000099"/>
              </a:buClr>
              <a:buFont typeface="Wingdings" panose="05000000000000000000" pitchFamily="2" charset="2"/>
              <a:buChar char="Ø"/>
            </a:pPr>
            <a:r>
              <a:rPr lang="en-US" dirty="0" smtClean="0"/>
              <a:t>Describe 3 Key Benefits of Effective University-Industry Partnerships </a:t>
            </a:r>
          </a:p>
          <a:p>
            <a:pPr lvl="1" indent="-401638">
              <a:spcBef>
                <a:spcPts val="600"/>
              </a:spcBef>
              <a:spcAft>
                <a:spcPts val="600"/>
              </a:spcAft>
              <a:buClr>
                <a:srgbClr val="000099"/>
              </a:buClr>
              <a:buFont typeface="Wingdings" panose="05000000000000000000" pitchFamily="2" charset="2"/>
              <a:buChar char="Ø"/>
            </a:pPr>
            <a:r>
              <a:rPr lang="en-US" dirty="0" smtClean="0"/>
              <a:t>Case Example: Lids Off Jar Opener</a:t>
            </a:r>
          </a:p>
          <a:p>
            <a:pPr marL="1255713" lvl="2" indent="-341313">
              <a:spcBef>
                <a:spcPts val="600"/>
              </a:spcBef>
              <a:spcAft>
                <a:spcPts val="600"/>
              </a:spcAft>
              <a:buClr>
                <a:srgbClr val="000099"/>
              </a:buClr>
              <a:buFont typeface="Wingdings" panose="05000000000000000000" pitchFamily="2" charset="2"/>
              <a:buChar char="Ø"/>
            </a:pPr>
            <a:r>
              <a:rPr lang="en-US" dirty="0" smtClean="0"/>
              <a:t>Electrically powered automated jar opener; sold over 1 million units in its first year. </a:t>
            </a:r>
          </a:p>
        </p:txBody>
      </p:sp>
      <p:sp>
        <p:nvSpPr>
          <p:cNvPr id="160770" name="Rectangle 2"/>
          <p:cNvSpPr>
            <a:spLocks noGrp="1" noChangeArrowheads="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C0C0C0"/>
                  </a:outerShdw>
                </a:effectLst>
              </a:rPr>
              <a:t>Key Learning Objective</a:t>
            </a:r>
            <a:endParaRPr lang="en-US" sz="4000" b="1" dirty="0">
              <a:solidFill>
                <a:srgbClr val="000099"/>
              </a:solidFill>
              <a:effectLst>
                <a:outerShdw blurRad="38100" dist="38100" dir="2700000" algn="tl">
                  <a:srgbClr val="C0C0C0"/>
                </a:outerShdw>
              </a:effectLst>
            </a:endParaRPr>
          </a:p>
        </p:txBody>
      </p:sp>
    </p:spTree>
    <p:extLst>
      <p:ext uri="{BB962C8B-B14F-4D97-AF65-F5344CB8AC3E}">
        <p14:creationId xmlns:p14="http://schemas.microsoft.com/office/powerpoint/2010/main" val="2214237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Black and Decker Lids Off Automatic Jar Opener."/>
          <p:cNvPicPr>
            <a:picLocks noChangeAspect="1"/>
          </p:cNvPicPr>
          <p:nvPr/>
        </p:nvPicPr>
        <p:blipFill rotWithShape="1">
          <a:blip r:embed="rId2" cstate="print">
            <a:extLst>
              <a:ext uri="{28A0092B-C50C-407E-A947-70E740481C1C}">
                <a14:useLocalDpi xmlns:a14="http://schemas.microsoft.com/office/drawing/2010/main" val="0"/>
              </a:ext>
            </a:extLst>
          </a:blip>
          <a:srcRect l="6250" b="8333"/>
          <a:stretch/>
        </p:blipFill>
        <p:spPr>
          <a:xfrm>
            <a:off x="7086600" y="4572000"/>
            <a:ext cx="1143000" cy="1676400"/>
          </a:xfrm>
          <a:prstGeom prst="rect">
            <a:avLst/>
          </a:prstGeom>
        </p:spPr>
      </p:pic>
      <p:pic>
        <p:nvPicPr>
          <p:cNvPr id="6" name="Picture 5" descr="Toaster ov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00600" y="4775424"/>
            <a:ext cx="1893610" cy="1472976"/>
          </a:xfrm>
          <a:prstGeom prst="rect">
            <a:avLst/>
          </a:prstGeom>
        </p:spPr>
      </p:pic>
      <p:pic>
        <p:nvPicPr>
          <p:cNvPr id="7" name="Picture 6" descr="Gizmo can opene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72971" y="4876800"/>
            <a:ext cx="1746629" cy="1328058"/>
          </a:xfrm>
          <a:prstGeom prst="rect">
            <a:avLst/>
          </a:prstGeom>
        </p:spPr>
      </p:pic>
      <p:sp>
        <p:nvSpPr>
          <p:cNvPr id="3" name="Content Placeholder 2"/>
          <p:cNvSpPr>
            <a:spLocks noGrp="1"/>
          </p:cNvSpPr>
          <p:nvPr>
            <p:ph idx="4294967295"/>
          </p:nvPr>
        </p:nvSpPr>
        <p:spPr>
          <a:xfrm>
            <a:off x="457200" y="2514600"/>
            <a:ext cx="8229600" cy="3200400"/>
          </a:xfrm>
          <a:prstGeom prst="rect">
            <a:avLst/>
          </a:prstGeom>
        </p:spPr>
        <p:txBody>
          <a:bodyPr/>
          <a:lstStyle/>
          <a:p>
            <a:pPr marL="280988" indent="-280988">
              <a:lnSpc>
                <a:spcPts val="4500"/>
              </a:lnSpc>
              <a:spcBef>
                <a:spcPts val="1200"/>
              </a:spcBef>
              <a:spcAft>
                <a:spcPts val="1200"/>
              </a:spcAft>
              <a:buClr>
                <a:srgbClr val="000099"/>
              </a:buClr>
            </a:pPr>
            <a:r>
              <a:rPr lang="en-US" dirty="0" smtClean="0"/>
              <a:t>Longstanding Black and Decker / KT4TT (T</a:t>
            </a:r>
            <a:r>
              <a:rPr lang="en-US" baseline="30000" dirty="0" smtClean="0"/>
              <a:t>2</a:t>
            </a:r>
            <a:r>
              <a:rPr lang="en-US" dirty="0" smtClean="0"/>
              <a:t>RERC) Collaboration</a:t>
            </a:r>
          </a:p>
        </p:txBody>
      </p:sp>
      <p:sp>
        <p:nvSpPr>
          <p:cNvPr id="2" name="Title 1"/>
          <p:cNvSpPr>
            <a:spLocks noGrp="1"/>
          </p:cNvSpPr>
          <p:nvPr>
            <p:ph type="title"/>
          </p:nvPr>
        </p:nvSpPr>
        <p:spPr>
          <a:xfrm>
            <a:off x="457200" y="1066799"/>
            <a:ext cx="8229600" cy="990600"/>
          </a:xfrm>
          <a:prstGeom prst="rect">
            <a:avLst/>
          </a:prstGeom>
        </p:spPr>
        <p:txBody>
          <a:bodyPr/>
          <a:lstStyle/>
          <a:p>
            <a:r>
              <a:rPr lang="en-US" sz="4000" b="1" dirty="0" smtClean="0">
                <a:solidFill>
                  <a:srgbClr val="000099"/>
                </a:solidFill>
                <a:effectLst>
                  <a:outerShdw blurRad="38100" dist="38100" dir="2700000" algn="tl">
                    <a:srgbClr val="C0C0C0"/>
                  </a:outerShdw>
                </a:effectLst>
              </a:rPr>
              <a:t>Background</a:t>
            </a:r>
            <a:endParaRPr lang="en-US"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Initiating  a Collaboration</a:t>
            </a:r>
            <a:endParaRPr lang="en-US" sz="4000" dirty="0"/>
          </a:p>
        </p:txBody>
      </p:sp>
      <p:sp>
        <p:nvSpPr>
          <p:cNvPr id="3" name="Content Placeholder 2"/>
          <p:cNvSpPr>
            <a:spLocks noGrp="1"/>
          </p:cNvSpPr>
          <p:nvPr>
            <p:ph idx="4294967295"/>
          </p:nvPr>
        </p:nvSpPr>
        <p:spPr>
          <a:xfrm>
            <a:off x="457200" y="1828801"/>
            <a:ext cx="8229600" cy="4724400"/>
          </a:xfrm>
          <a:prstGeom prst="rect">
            <a:avLst/>
          </a:prstGeom>
        </p:spPr>
        <p:txBody>
          <a:bodyPr/>
          <a:lstStyle/>
          <a:p>
            <a:pPr marL="233363" indent="-233363">
              <a:lnSpc>
                <a:spcPts val="2100"/>
              </a:lnSpc>
              <a:spcBef>
                <a:spcPts val="600"/>
              </a:spcBef>
              <a:buClr>
                <a:srgbClr val="000099"/>
              </a:buClr>
            </a:pPr>
            <a:r>
              <a:rPr lang="en-US" sz="1800" dirty="0" smtClean="0"/>
              <a:t>How do you institute a collaboration with a company? In some cases it’s through a referral, but in many cases, it’s a cold call. Topic of other presentations I have made on </a:t>
            </a:r>
            <a:r>
              <a:rPr lang="en-US" sz="1800" b="1" i="1" dirty="0" smtClean="0"/>
              <a:t>Knowing What to Say</a:t>
            </a:r>
            <a:r>
              <a:rPr lang="en-US" sz="1800" dirty="0" smtClean="0"/>
              <a:t>, </a:t>
            </a:r>
            <a:r>
              <a:rPr lang="en-US" sz="1800" b="1" i="1" dirty="0" smtClean="0"/>
              <a:t>How to Say It, and</a:t>
            </a:r>
            <a:r>
              <a:rPr lang="en-US" sz="1800" dirty="0" smtClean="0"/>
              <a:t> </a:t>
            </a:r>
            <a:r>
              <a:rPr lang="en-US" sz="1800" b="1" i="1" dirty="0" smtClean="0"/>
              <a:t>When to Say It  </a:t>
            </a:r>
            <a:r>
              <a:rPr lang="en-US" sz="1800" dirty="0" smtClean="0"/>
              <a:t>to a company.  Bottom line - want to be perceived as a resource by the company. </a:t>
            </a:r>
          </a:p>
          <a:p>
            <a:pPr marL="233363" indent="-233363">
              <a:lnSpc>
                <a:spcPts val="2100"/>
              </a:lnSpc>
              <a:spcBef>
                <a:spcPts val="600"/>
              </a:spcBef>
              <a:buClr>
                <a:srgbClr val="000099"/>
              </a:buClr>
            </a:pPr>
            <a:r>
              <a:rPr lang="en-US" sz="1800" dirty="0" smtClean="0"/>
              <a:t>Need </a:t>
            </a:r>
            <a:r>
              <a:rPr lang="en-US" sz="1800" dirty="0"/>
              <a:t>to Become Knowledgeable of the Industry you are </a:t>
            </a:r>
            <a:r>
              <a:rPr lang="en-US" sz="1800" dirty="0" smtClean="0"/>
              <a:t>Approaching. </a:t>
            </a:r>
          </a:p>
          <a:p>
            <a:pPr lvl="1">
              <a:lnSpc>
                <a:spcPts val="2100"/>
              </a:lnSpc>
              <a:spcBef>
                <a:spcPts val="600"/>
              </a:spcBef>
              <a:buClr>
                <a:srgbClr val="000099"/>
              </a:buClr>
            </a:pPr>
            <a:r>
              <a:rPr lang="en-US" sz="1800" dirty="0" smtClean="0"/>
              <a:t>Know the Industry, the players, the product development cycles</a:t>
            </a:r>
          </a:p>
          <a:p>
            <a:pPr lvl="2">
              <a:lnSpc>
                <a:spcPts val="2100"/>
              </a:lnSpc>
              <a:spcBef>
                <a:spcPts val="600"/>
              </a:spcBef>
              <a:buClr>
                <a:srgbClr val="000099"/>
              </a:buClr>
            </a:pPr>
            <a:r>
              <a:rPr lang="en-US" sz="1800" dirty="0" smtClean="0"/>
              <a:t>Who </a:t>
            </a:r>
            <a:r>
              <a:rPr lang="en-US" sz="1800" dirty="0"/>
              <a:t>are the companies? What are the trade shows? How do they introduce new products? </a:t>
            </a:r>
          </a:p>
          <a:p>
            <a:pPr lvl="1">
              <a:lnSpc>
                <a:spcPts val="2100"/>
              </a:lnSpc>
              <a:spcBef>
                <a:spcPts val="600"/>
              </a:spcBef>
              <a:buClr>
                <a:srgbClr val="000099"/>
              </a:buClr>
            </a:pPr>
            <a:r>
              <a:rPr lang="en-US" sz="1800" dirty="0"/>
              <a:t>What are the mark-ups for products in this industry? 3:1, 4:1, 6:1 or higher (software)</a:t>
            </a:r>
          </a:p>
          <a:p>
            <a:pPr lvl="1">
              <a:lnSpc>
                <a:spcPts val="2100"/>
              </a:lnSpc>
              <a:spcBef>
                <a:spcPts val="600"/>
              </a:spcBef>
              <a:buClr>
                <a:srgbClr val="000099"/>
              </a:buClr>
            </a:pPr>
            <a:r>
              <a:rPr lang="en-US" sz="1800" dirty="0"/>
              <a:t>Do they routinely license products?</a:t>
            </a:r>
          </a:p>
          <a:p>
            <a:pPr lvl="1">
              <a:lnSpc>
                <a:spcPts val="2100"/>
              </a:lnSpc>
              <a:spcBef>
                <a:spcPts val="600"/>
              </a:spcBef>
              <a:buClr>
                <a:srgbClr val="000099"/>
              </a:buClr>
            </a:pPr>
            <a:r>
              <a:rPr lang="en-US" sz="1800" dirty="0"/>
              <a:t>Will they accept your NDA? </a:t>
            </a:r>
          </a:p>
          <a:p>
            <a:pPr lvl="1">
              <a:lnSpc>
                <a:spcPts val="2100"/>
              </a:lnSpc>
              <a:spcBef>
                <a:spcPts val="600"/>
              </a:spcBef>
              <a:buClr>
                <a:srgbClr val="000099"/>
              </a:buClr>
            </a:pPr>
            <a:r>
              <a:rPr lang="en-US" sz="1800" dirty="0"/>
              <a:t>Will they only accept patented products</a:t>
            </a:r>
            <a:r>
              <a:rPr lang="en-US" sz="1800" dirty="0" smtClean="0"/>
              <a:t>?</a:t>
            </a:r>
          </a:p>
          <a:p>
            <a:pPr lvl="1">
              <a:lnSpc>
                <a:spcPts val="2100"/>
              </a:lnSpc>
              <a:spcBef>
                <a:spcPts val="600"/>
              </a:spcBef>
              <a:buClr>
                <a:srgbClr val="000099"/>
              </a:buClr>
            </a:pPr>
            <a:r>
              <a:rPr lang="en-US" sz="1800" b="1" i="1" dirty="0" smtClean="0"/>
              <a:t>NEVER</a:t>
            </a:r>
            <a:r>
              <a:rPr lang="en-US" sz="1800" dirty="0" smtClean="0"/>
              <a:t>, </a:t>
            </a:r>
            <a:r>
              <a:rPr lang="en-US" sz="1800" b="1" i="1" dirty="0" smtClean="0"/>
              <a:t>EVER </a:t>
            </a:r>
            <a:r>
              <a:rPr lang="en-US" sz="1800" dirty="0" smtClean="0"/>
              <a:t>say anything negative about the company or its products!!!! </a:t>
            </a:r>
            <a:endParaRPr lang="en-US" sz="1800" b="1" i="1" dirty="0"/>
          </a:p>
          <a:p>
            <a:pPr marL="233363" indent="-233363">
              <a:lnSpc>
                <a:spcPts val="2100"/>
              </a:lnSpc>
              <a:spcBef>
                <a:spcPts val="600"/>
              </a:spcBef>
              <a:buClr>
                <a:srgbClr val="000099"/>
              </a:buClr>
            </a:pPr>
            <a:r>
              <a:rPr lang="en-US" sz="1800" dirty="0" smtClean="0"/>
              <a:t>Communication- </a:t>
            </a:r>
            <a:r>
              <a:rPr lang="en-US" sz="1800" dirty="0"/>
              <a:t>partnering/brokering role is of tantamount importance</a:t>
            </a:r>
          </a:p>
          <a:p>
            <a:pPr marL="233363" indent="-233363">
              <a:spcBef>
                <a:spcPts val="0"/>
              </a:spcBef>
              <a:buClr>
                <a:srgbClr val="000099"/>
              </a:buClr>
            </a:pPr>
            <a:endParaRPr lang="en-US" sz="1800" dirty="0"/>
          </a:p>
          <a:p>
            <a:pPr marL="0" indent="0">
              <a:buClr>
                <a:srgbClr val="000099"/>
              </a:buClr>
              <a:buNone/>
            </a:pPr>
            <a:r>
              <a:rPr lang="en-US" sz="1600" dirty="0"/>
              <a:t/>
            </a:r>
            <a:br>
              <a:rPr lang="en-US" sz="1600" dirty="0"/>
            </a:br>
            <a:endParaRPr lang="en-US" sz="16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066800"/>
            <a:ext cx="8229600" cy="1219200"/>
          </a:xfrm>
          <a:prstGeom prst="rect">
            <a:avLst/>
          </a:prstGeom>
        </p:spPr>
        <p:txBody>
          <a:bodyPr/>
          <a:lstStyle/>
          <a:p>
            <a:r>
              <a:rPr lang="en-US" sz="4000" b="1" dirty="0" smtClean="0">
                <a:solidFill>
                  <a:srgbClr val="000099"/>
                </a:solidFill>
                <a:effectLst>
                  <a:outerShdw blurRad="38100" dist="38100" dir="2700000" algn="tl">
                    <a:srgbClr val="C0C0C0"/>
                  </a:outerShdw>
                </a:effectLst>
              </a:rPr>
              <a:t>Initiating a Collaboration (cont.)  </a:t>
            </a:r>
            <a:endParaRPr lang="en-US" sz="4000" dirty="0"/>
          </a:p>
        </p:txBody>
      </p:sp>
      <p:sp>
        <p:nvSpPr>
          <p:cNvPr id="4" name="Content Placeholder 3"/>
          <p:cNvSpPr>
            <a:spLocks noGrp="1"/>
          </p:cNvSpPr>
          <p:nvPr>
            <p:ph idx="4294967295"/>
          </p:nvPr>
        </p:nvSpPr>
        <p:spPr>
          <a:xfrm>
            <a:off x="457200" y="2133600"/>
            <a:ext cx="8458200" cy="4525963"/>
          </a:xfrm>
          <a:prstGeom prst="rect">
            <a:avLst/>
          </a:prstGeom>
        </p:spPr>
        <p:txBody>
          <a:bodyPr/>
          <a:lstStyle/>
          <a:p>
            <a:pPr>
              <a:buClr>
                <a:srgbClr val="000099"/>
              </a:buClr>
              <a:buFont typeface="Wingdings" panose="05000000000000000000" pitchFamily="2" charset="2"/>
              <a:buChar char="Ø"/>
            </a:pPr>
            <a:r>
              <a:rPr lang="en-US" sz="2800" dirty="0" smtClean="0"/>
              <a:t>Previous ATIA Presentation:</a:t>
            </a:r>
          </a:p>
          <a:p>
            <a:pPr marL="457200" lvl="1" indent="0">
              <a:buClr>
                <a:srgbClr val="000099"/>
              </a:buClr>
              <a:buNone/>
            </a:pPr>
            <a:endParaRPr lang="en-US" sz="2000" dirty="0" smtClean="0"/>
          </a:p>
          <a:p>
            <a:pPr marL="682625" lvl="1" indent="-225425">
              <a:buClr>
                <a:srgbClr val="000099"/>
              </a:buClr>
              <a:buFont typeface="Arial" panose="020B0604020202020204" pitchFamily="34" charset="0"/>
              <a:buChar char="•"/>
            </a:pPr>
            <a:r>
              <a:rPr lang="en-US" sz="2400" dirty="0" smtClean="0"/>
              <a:t>Outlined a Process of Industry/University Collaborations.</a:t>
            </a:r>
          </a:p>
          <a:p>
            <a:pPr marL="682625" lvl="2" indent="-225425">
              <a:buClr>
                <a:srgbClr val="000099"/>
              </a:buClr>
            </a:pPr>
            <a:endParaRPr lang="en-US" dirty="0" smtClean="0"/>
          </a:p>
          <a:p>
            <a:pPr marL="682625" lvl="1" indent="-225425">
              <a:buClr>
                <a:srgbClr val="000099"/>
              </a:buClr>
              <a:buFont typeface="Arial" panose="020B0604020202020204" pitchFamily="34" charset="0"/>
              <a:buChar char="•"/>
            </a:pPr>
            <a:r>
              <a:rPr lang="en-US" sz="2400" dirty="0" smtClean="0"/>
              <a:t>Discussed the Template Agreements that should be in place.</a:t>
            </a:r>
          </a:p>
          <a:p>
            <a:pPr marL="682625" lvl="1" indent="-225425">
              <a:buClr>
                <a:srgbClr val="000099"/>
              </a:buClr>
              <a:buFont typeface="Arial" panose="020B0604020202020204" pitchFamily="34" charset="0"/>
              <a:buChar char="•"/>
            </a:pPr>
            <a:endParaRPr lang="en-US" sz="2400" dirty="0" smtClean="0"/>
          </a:p>
          <a:p>
            <a:pPr marL="682625" lvl="1" indent="-225425">
              <a:buClr>
                <a:srgbClr val="000099"/>
              </a:buClr>
              <a:buFont typeface="Arial" panose="020B0604020202020204" pitchFamily="34" charset="0"/>
              <a:buChar char="•"/>
            </a:pPr>
            <a:r>
              <a:rPr lang="en-US" sz="2400" dirty="0" smtClean="0"/>
              <a:t>Discussed the Criteria for Vetting Potential Corporate Collaborators for a Joint R &amp;D Project. </a:t>
            </a:r>
          </a:p>
          <a:p>
            <a:pPr>
              <a:buFont typeface="Wingdings" panose="05000000000000000000" pitchFamily="2" charset="2"/>
              <a:buChar char="Ø"/>
            </a:pPr>
            <a:endParaRPr lang="en-US" sz="2400" dirty="0" smtClean="0"/>
          </a:p>
          <a:p>
            <a:pPr marL="0" indent="0">
              <a:buNone/>
            </a:pPr>
            <a:endParaRPr lang="en-US" sz="2400" dirty="0" smtClean="0"/>
          </a:p>
        </p:txBody>
      </p:sp>
    </p:spTree>
    <p:extLst>
      <p:ext uri="{BB962C8B-B14F-4D97-AF65-F5344CB8AC3E}">
        <p14:creationId xmlns:p14="http://schemas.microsoft.com/office/powerpoint/2010/main" val="4159545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2675"/>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Initiating a Collaboration (cont.)</a:t>
            </a:r>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4294967295"/>
          </p:nvPr>
        </p:nvSpPr>
        <p:spPr>
          <a:xfrm>
            <a:off x="533400" y="2209800"/>
            <a:ext cx="8077200" cy="4114800"/>
          </a:xfrm>
          <a:prstGeom prst="rect">
            <a:avLst/>
          </a:prstGeom>
        </p:spPr>
        <p:txBody>
          <a:bodyPr/>
          <a:lstStyle/>
          <a:p>
            <a:pPr marL="280988" indent="-280988">
              <a:lnSpc>
                <a:spcPts val="3000"/>
              </a:lnSpc>
              <a:spcBef>
                <a:spcPts val="600"/>
              </a:spcBef>
              <a:spcAft>
                <a:spcPts val="600"/>
              </a:spcAft>
              <a:buClr>
                <a:srgbClr val="000099"/>
              </a:buClr>
            </a:pPr>
            <a:r>
              <a:rPr lang="en-US" sz="2400" b="1" dirty="0" smtClean="0"/>
              <a:t>How to Succeed:</a:t>
            </a:r>
          </a:p>
          <a:p>
            <a:pPr lvl="1" indent="-342900">
              <a:lnSpc>
                <a:spcPts val="3000"/>
              </a:lnSpc>
              <a:spcBef>
                <a:spcPts val="600"/>
              </a:spcBef>
              <a:spcAft>
                <a:spcPts val="600"/>
              </a:spcAft>
              <a:buClr>
                <a:srgbClr val="000099"/>
              </a:buClr>
            </a:pPr>
            <a:r>
              <a:rPr lang="en-US" sz="2000" b="1" i="1" u="sng" dirty="0" smtClean="0"/>
              <a:t>Follow Up</a:t>
            </a:r>
            <a:r>
              <a:rPr lang="en-US" sz="2000" dirty="0" smtClean="0"/>
              <a:t>. Ask for a specific date and time for the next conversation. </a:t>
            </a:r>
          </a:p>
          <a:p>
            <a:pPr lvl="1" indent="-342900">
              <a:lnSpc>
                <a:spcPts val="3000"/>
              </a:lnSpc>
              <a:spcBef>
                <a:spcPts val="600"/>
              </a:spcBef>
              <a:spcAft>
                <a:spcPts val="600"/>
              </a:spcAft>
              <a:buClr>
                <a:srgbClr val="000099"/>
              </a:buClr>
            </a:pPr>
            <a:r>
              <a:rPr lang="en-US" sz="2000" b="1" i="1" u="sng" dirty="0" smtClean="0"/>
              <a:t>Follow </a:t>
            </a:r>
            <a:r>
              <a:rPr lang="en-US" sz="2000" b="1" i="1" u="sng" dirty="0"/>
              <a:t>Up</a:t>
            </a:r>
            <a:r>
              <a:rPr lang="en-US" sz="2000" dirty="0"/>
              <a:t>. Make the call at that date and time. If progress is made, that’s great. Either way – ask for a specific date and time for the next conversation.</a:t>
            </a:r>
          </a:p>
          <a:p>
            <a:pPr lvl="1" indent="-342900">
              <a:lnSpc>
                <a:spcPts val="3000"/>
              </a:lnSpc>
              <a:spcBef>
                <a:spcPts val="600"/>
              </a:spcBef>
              <a:spcAft>
                <a:spcPts val="600"/>
              </a:spcAft>
              <a:buClr>
                <a:srgbClr val="000099"/>
              </a:buClr>
            </a:pPr>
            <a:r>
              <a:rPr lang="en-US" sz="2000" b="1" i="1" u="sng" dirty="0"/>
              <a:t>Follow Up</a:t>
            </a:r>
            <a:r>
              <a:rPr lang="en-US" sz="2000" dirty="0"/>
              <a:t>. This is a contact sport. If you are asked for anything, deliver it on time. </a:t>
            </a:r>
            <a:r>
              <a:rPr lang="en-US" sz="2000" dirty="0" smtClean="0"/>
              <a:t>Work on Corporate Schedule, not an Academic Schedule. </a:t>
            </a:r>
            <a:endParaRPr lang="en-US" sz="2000" dirty="0"/>
          </a:p>
          <a:p>
            <a:pPr marL="0" lvl="1" indent="0">
              <a:spcBef>
                <a:spcPts val="1200"/>
              </a:spcBef>
              <a:spcAft>
                <a:spcPts val="600"/>
              </a:spcAft>
              <a:buClr>
                <a:srgbClr val="000099"/>
              </a:buClr>
              <a:buNone/>
            </a:pPr>
            <a:endParaRPr lang="en-US"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219200"/>
          </a:xfrm>
          <a:prstGeom prst="rect">
            <a:avLst/>
          </a:prstGeom>
        </p:spPr>
        <p:txBody>
          <a:bodyPr/>
          <a:lstStyle/>
          <a:p>
            <a:r>
              <a:rPr lang="en-US" sz="4000" b="1" dirty="0" smtClean="0">
                <a:solidFill>
                  <a:srgbClr val="000099"/>
                </a:solidFill>
                <a:effectLst>
                  <a:outerShdw blurRad="38100" dist="38100" dir="2700000" algn="tl">
                    <a:srgbClr val="C0C0C0"/>
                  </a:outerShdw>
                </a:effectLst>
              </a:rPr>
              <a:t>Lids Off Jar Opener</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1951037"/>
            <a:ext cx="8229600" cy="4525963"/>
          </a:xfrm>
          <a:prstGeom prst="rect">
            <a:avLst/>
          </a:prstGeom>
        </p:spPr>
        <p:txBody>
          <a:bodyPr/>
          <a:lstStyle/>
          <a:p>
            <a:pPr marL="280988" indent="-280988">
              <a:spcBef>
                <a:spcPts val="1200"/>
              </a:spcBef>
              <a:buClr>
                <a:srgbClr val="000099"/>
              </a:buClr>
            </a:pPr>
            <a:r>
              <a:rPr lang="en-US" sz="2400" dirty="0" smtClean="0"/>
              <a:t>In 1999 Jen Davis, of Yale University, was a winning team leader at the BF Goodrich Collegiate Inventors Competition for her </a:t>
            </a:r>
            <a:r>
              <a:rPr lang="en-US" sz="2400" dirty="0" err="1" smtClean="0"/>
              <a:t>Twistmaster</a:t>
            </a:r>
            <a:r>
              <a:rPr lang="en-US" sz="2400" dirty="0" smtClean="0"/>
              <a:t>, automated jar opening device.  </a:t>
            </a:r>
          </a:p>
          <a:p>
            <a:pPr marL="280988" indent="-280988">
              <a:spcBef>
                <a:spcPts val="1200"/>
              </a:spcBef>
              <a:buClr>
                <a:srgbClr val="000099"/>
              </a:buClr>
            </a:pPr>
            <a:r>
              <a:rPr lang="en-US" sz="2400" dirty="0" smtClean="0"/>
              <a:t>T</a:t>
            </a:r>
            <a:r>
              <a:rPr lang="en-US" sz="2400" baseline="30000" dirty="0" smtClean="0"/>
              <a:t>2</a:t>
            </a:r>
            <a:r>
              <a:rPr lang="en-US" sz="2400" dirty="0" smtClean="0"/>
              <a:t>RERC (KT4TT) knew of the unmet need among older adults for such a device through work done by the RERC on Aging.   </a:t>
            </a:r>
          </a:p>
          <a:p>
            <a:pPr marL="280988" indent="-280988">
              <a:spcBef>
                <a:spcPts val="1200"/>
              </a:spcBef>
              <a:buClr>
                <a:srgbClr val="000099"/>
              </a:buClr>
            </a:pPr>
            <a:r>
              <a:rPr lang="en-US" sz="2400" dirty="0" smtClean="0"/>
              <a:t>T</a:t>
            </a:r>
            <a:r>
              <a:rPr lang="en-US" sz="2400" baseline="30000" dirty="0"/>
              <a:t>2</a:t>
            </a:r>
            <a:r>
              <a:rPr lang="en-US" sz="2400" dirty="0" smtClean="0"/>
              <a:t>RERC contacted Ms. Davis and were informed that B&amp;D owned the IP rights. In 1998 B&amp;D had approached Yale after receiving suggestions for student projects to fund from a corporate suggestion box. </a:t>
            </a:r>
          </a:p>
          <a:p>
            <a:pPr marL="280988" indent="-280988">
              <a:spcBef>
                <a:spcPts val="1200"/>
              </a:spcBef>
              <a:buClr>
                <a:srgbClr val="000099"/>
              </a:buClr>
            </a:pPr>
            <a:r>
              <a:rPr lang="en-US" sz="2400" dirty="0" smtClean="0"/>
              <a:t>T</a:t>
            </a:r>
            <a:r>
              <a:rPr lang="en-US" sz="2400" baseline="30000" dirty="0"/>
              <a:t>2</a:t>
            </a:r>
            <a:r>
              <a:rPr lang="en-US" sz="2400" dirty="0" smtClean="0"/>
              <a:t>RERC then cold called Black and Decker to ascertain their plans for the </a:t>
            </a:r>
            <a:r>
              <a:rPr lang="en-US" sz="2400" dirty="0" err="1" smtClean="0"/>
              <a:t>Twistmaster</a:t>
            </a:r>
            <a:r>
              <a:rPr lang="en-US" sz="2400" dirty="0" smtClean="0"/>
              <a:t>. </a:t>
            </a:r>
          </a:p>
          <a:p>
            <a:pPr>
              <a:spcBef>
                <a:spcPts val="1200"/>
              </a:spcBef>
              <a:buClr>
                <a:srgbClr val="000099"/>
              </a:buClr>
            </a:pPr>
            <a:endParaRPr lang="en-US" sz="2400" dirty="0" smtClean="0"/>
          </a:p>
          <a:p>
            <a:pPr>
              <a:spcBef>
                <a:spcPts val="1200"/>
              </a:spcBef>
              <a:buClr>
                <a:srgbClr val="000099"/>
              </a:buClr>
            </a:pPr>
            <a:endParaRPr lang="en-US" sz="2400" dirty="0"/>
          </a:p>
        </p:txBody>
      </p:sp>
    </p:spTree>
    <p:extLst>
      <p:ext uri="{BB962C8B-B14F-4D97-AF65-F5344CB8AC3E}">
        <p14:creationId xmlns:p14="http://schemas.microsoft.com/office/powerpoint/2010/main" val="1035156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219200"/>
          </a:xfrm>
          <a:prstGeom prst="rect">
            <a:avLst/>
          </a:prstGeom>
        </p:spPr>
        <p:txBody>
          <a:bodyPr/>
          <a:lstStyle/>
          <a:p>
            <a:r>
              <a:rPr lang="en-US" sz="4000" b="1" dirty="0" smtClean="0">
                <a:solidFill>
                  <a:srgbClr val="000099"/>
                </a:solidFill>
                <a:effectLst>
                  <a:outerShdw blurRad="38100" dist="38100" dir="2700000" algn="tl">
                    <a:srgbClr val="C0C0C0"/>
                  </a:outerShdw>
                </a:effectLst>
              </a:rPr>
              <a:t>Lids Off Jar Opener (cont.) </a:t>
            </a:r>
            <a:endParaRPr lang="en-US" sz="4000" dirty="0"/>
          </a:p>
        </p:txBody>
      </p:sp>
      <p:sp>
        <p:nvSpPr>
          <p:cNvPr id="3" name="Content Placeholder 2"/>
          <p:cNvSpPr>
            <a:spLocks noGrp="1"/>
          </p:cNvSpPr>
          <p:nvPr>
            <p:ph idx="4294967295"/>
          </p:nvPr>
        </p:nvSpPr>
        <p:spPr>
          <a:xfrm>
            <a:off x="228600" y="1828800"/>
            <a:ext cx="8686800" cy="5029200"/>
          </a:xfrm>
          <a:prstGeom prst="rect">
            <a:avLst/>
          </a:prstGeom>
        </p:spPr>
        <p:txBody>
          <a:bodyPr/>
          <a:lstStyle/>
          <a:p>
            <a:pPr lvl="1">
              <a:lnSpc>
                <a:spcPts val="2400"/>
              </a:lnSpc>
              <a:spcBef>
                <a:spcPts val="600"/>
              </a:spcBef>
              <a:buFont typeface="Wingdings" panose="05000000000000000000" pitchFamily="2" charset="2"/>
              <a:buChar char="Ø"/>
            </a:pPr>
            <a:endParaRPr lang="en-US" sz="2000" dirty="0" smtClean="0"/>
          </a:p>
          <a:p>
            <a:pPr marL="461963" lvl="1" indent="-230188">
              <a:lnSpc>
                <a:spcPts val="2400"/>
              </a:lnSpc>
              <a:spcBef>
                <a:spcPts val="600"/>
              </a:spcBef>
              <a:spcAft>
                <a:spcPts val="600"/>
              </a:spcAft>
              <a:buClr>
                <a:srgbClr val="000099"/>
              </a:buClr>
              <a:buFont typeface="Arial" panose="020B0604020202020204" pitchFamily="34" charset="0"/>
              <a:buChar char="•"/>
            </a:pPr>
            <a:r>
              <a:rPr lang="en-US" sz="2000" dirty="0" smtClean="0"/>
              <a:t>B&amp;D stated they were not satisfied with the current device design and possessed a hesitant attitude towards the product as they believed the market for the product was unclear and undefined. </a:t>
            </a:r>
          </a:p>
          <a:p>
            <a:pPr marL="461963" lvl="1" indent="-230188">
              <a:lnSpc>
                <a:spcPts val="2400"/>
              </a:lnSpc>
              <a:spcBef>
                <a:spcPts val="600"/>
              </a:spcBef>
              <a:spcAft>
                <a:spcPts val="600"/>
              </a:spcAft>
              <a:buClr>
                <a:srgbClr val="000099"/>
              </a:buClr>
              <a:buFont typeface="Arial" panose="020B0604020202020204" pitchFamily="34" charset="0"/>
              <a:buChar char="•"/>
            </a:pPr>
            <a:r>
              <a:rPr lang="en-US" sz="2000" dirty="0" smtClean="0"/>
              <a:t>In March 2000, the T</a:t>
            </a:r>
            <a:r>
              <a:rPr lang="en-US" sz="2000" baseline="30000" dirty="0" smtClean="0"/>
              <a:t>2</a:t>
            </a:r>
            <a:r>
              <a:rPr lang="en-US" sz="2000" dirty="0" smtClean="0"/>
              <a:t>RERC went about defining the need and delineating the market for an Automated Jar Opener through primary and secondary marketing. </a:t>
            </a:r>
          </a:p>
          <a:p>
            <a:pPr marL="461963" lvl="1" indent="-230188">
              <a:lnSpc>
                <a:spcPts val="2400"/>
              </a:lnSpc>
              <a:spcBef>
                <a:spcPts val="600"/>
              </a:spcBef>
              <a:spcAft>
                <a:spcPts val="600"/>
              </a:spcAft>
              <a:buClr>
                <a:srgbClr val="000099"/>
              </a:buClr>
              <a:buFont typeface="Arial" panose="020B0604020202020204" pitchFamily="34" charset="0"/>
              <a:buChar char="•"/>
            </a:pPr>
            <a:r>
              <a:rPr lang="en-US" sz="2000" dirty="0" smtClean="0"/>
              <a:t>Marketing Data and price point information was presented to B&amp;D who by October 2000 agreed to take on the project. </a:t>
            </a:r>
          </a:p>
          <a:p>
            <a:pPr marL="461963" lvl="1" indent="-230188">
              <a:lnSpc>
                <a:spcPts val="2400"/>
              </a:lnSpc>
              <a:spcBef>
                <a:spcPts val="600"/>
              </a:spcBef>
              <a:spcAft>
                <a:spcPts val="600"/>
              </a:spcAft>
              <a:buClr>
                <a:srgbClr val="000099"/>
              </a:buClr>
              <a:buFont typeface="Arial" panose="020B0604020202020204" pitchFamily="34" charset="0"/>
              <a:buChar char="•"/>
            </a:pPr>
            <a:r>
              <a:rPr lang="en-US" sz="2000" dirty="0" smtClean="0"/>
              <a:t>Early in 2001, Alpha or Concept definition focus groups were run detailing 29 specific needed functions and features of an Automated jar opener along with specific consumer purchase intent and price point information. This information was presented to B&amp;D product designers and their project team. </a:t>
            </a:r>
          </a:p>
          <a:p>
            <a:pPr lvl="1"/>
            <a:endParaRPr lang="en-US" sz="2000" dirty="0" smtClean="0"/>
          </a:p>
          <a:p>
            <a:endParaRPr lang="en-US" sz="2400" dirty="0" smtClean="0"/>
          </a:p>
          <a:p>
            <a:endParaRPr lang="en-US" sz="2400" dirty="0" smtClean="0"/>
          </a:p>
          <a:p>
            <a:pPr marL="0" indent="0">
              <a:buNone/>
            </a:pPr>
            <a:endParaRPr lang="en-US" sz="2400" dirty="0" smtClean="0"/>
          </a:p>
          <a:p>
            <a:pPr marL="0" indent="0">
              <a:buNone/>
            </a:pP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9939</TotalTime>
  <Words>1179</Words>
  <Application>Microsoft Office PowerPoint</Application>
  <PresentationFormat>On-screen Show (4:3)</PresentationFormat>
  <Paragraphs>95</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Wingdings</vt:lpstr>
      <vt:lpstr>Custom Design</vt:lpstr>
      <vt:lpstr>Researcher-Industry Collaboration: Realizing Evidence-Based and Sustainable Products!</vt:lpstr>
      <vt:lpstr>Acknowledgement</vt:lpstr>
      <vt:lpstr>Key Learning Objective</vt:lpstr>
      <vt:lpstr>Background</vt:lpstr>
      <vt:lpstr>Initiating  a Collaboration</vt:lpstr>
      <vt:lpstr>Initiating a Collaboration (cont.)  </vt:lpstr>
      <vt:lpstr>Initiating a Collaboration (cont.)  </vt:lpstr>
      <vt:lpstr>Lids Off Jar Opener</vt:lpstr>
      <vt:lpstr>Lids Off Jar Opener (cont.) </vt:lpstr>
      <vt:lpstr>Lids Off Jar Opener (cont.) </vt:lpstr>
      <vt:lpstr>Lids Off Jar Opener (cont.)  </vt:lpstr>
      <vt:lpstr>Lids Off Jar Opener (cont.)</vt:lpstr>
      <vt:lpstr>Pix of other B&amp;D projects</vt:lpstr>
      <vt:lpstr>Summary </vt:lpstr>
      <vt:lpstr>Thank You for Attending this Session</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phhp.leahy</dc:creator>
  <cp:lastModifiedBy>lyarnes</cp:lastModifiedBy>
  <cp:revision>573</cp:revision>
  <cp:lastPrinted>2015-11-20T20:08:19Z</cp:lastPrinted>
  <dcterms:created xsi:type="dcterms:W3CDTF">2008-11-09T14:52:48Z</dcterms:created>
  <dcterms:modified xsi:type="dcterms:W3CDTF">2018-04-20T17:24:45Z</dcterms:modified>
</cp:coreProperties>
</file>