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49"/>
  </p:notesMasterIdLst>
  <p:sldIdLst>
    <p:sldId id="283" r:id="rId2"/>
    <p:sldId id="285" r:id="rId3"/>
    <p:sldId id="290" r:id="rId4"/>
    <p:sldId id="291" r:id="rId5"/>
    <p:sldId id="293" r:id="rId6"/>
    <p:sldId id="294" r:id="rId7"/>
    <p:sldId id="287" r:id="rId8"/>
    <p:sldId id="298" r:id="rId9"/>
    <p:sldId id="297" r:id="rId10"/>
    <p:sldId id="257" r:id="rId11"/>
    <p:sldId id="258" r:id="rId12"/>
    <p:sldId id="300" r:id="rId13"/>
    <p:sldId id="301" r:id="rId14"/>
    <p:sldId id="299" r:id="rId15"/>
    <p:sldId id="302" r:id="rId16"/>
    <p:sldId id="303" r:id="rId17"/>
    <p:sldId id="304" r:id="rId18"/>
    <p:sldId id="305" r:id="rId19"/>
    <p:sldId id="306" r:id="rId20"/>
    <p:sldId id="259" r:id="rId21"/>
    <p:sldId id="260" r:id="rId22"/>
    <p:sldId id="261" r:id="rId23"/>
    <p:sldId id="262" r:id="rId24"/>
    <p:sldId id="263" r:id="rId25"/>
    <p:sldId id="264" r:id="rId26"/>
    <p:sldId id="265" r:id="rId27"/>
    <p:sldId id="266" r:id="rId28"/>
    <p:sldId id="267" r:id="rId29"/>
    <p:sldId id="295" r:id="rId30"/>
    <p:sldId id="307" r:id="rId31"/>
    <p:sldId id="308" r:id="rId32"/>
    <p:sldId id="309" r:id="rId33"/>
    <p:sldId id="268" r:id="rId34"/>
    <p:sldId id="269" r:id="rId35"/>
    <p:sldId id="270" r:id="rId36"/>
    <p:sldId id="271" r:id="rId37"/>
    <p:sldId id="272" r:id="rId38"/>
    <p:sldId id="273" r:id="rId39"/>
    <p:sldId id="274" r:id="rId40"/>
    <p:sldId id="275" r:id="rId41"/>
    <p:sldId id="276" r:id="rId42"/>
    <p:sldId id="277" r:id="rId43"/>
    <p:sldId id="288" r:id="rId44"/>
    <p:sldId id="278" r:id="rId45"/>
    <p:sldId id="279" r:id="rId46"/>
    <p:sldId id="289" r:id="rId47"/>
    <p:sldId id="296" r:id="rId4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84943" autoAdjust="0"/>
  </p:normalViewPr>
  <p:slideViewPr>
    <p:cSldViewPr>
      <p:cViewPr varScale="1">
        <p:scale>
          <a:sx n="109" d="100"/>
          <a:sy n="109" d="100"/>
        </p:scale>
        <p:origin x="102"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FF9917A-102C-497B-9305-FBB8B0B85F07}" type="datetimeFigureOut">
              <a:rPr lang="en-US" smtClean="0"/>
              <a:pPr/>
              <a:t>4/30/2018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A3E684B-A3DE-4BD4-A58A-36B96915528B}" type="slidenum">
              <a:rPr lang="en-US" smtClean="0"/>
              <a:pPr/>
              <a:t>‹#›</a:t>
            </a:fld>
            <a:endParaRPr lang="en-US" dirty="0"/>
          </a:p>
        </p:txBody>
      </p:sp>
    </p:spTree>
    <p:extLst>
      <p:ext uri="{BB962C8B-B14F-4D97-AF65-F5344CB8AC3E}">
        <p14:creationId xmlns:p14="http://schemas.microsoft.com/office/powerpoint/2010/main" val="2958486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F0A623-4745-4CD1-BF31-EBBEAFD06479}" type="slidenum">
              <a:rPr lang="en-US" smtClean="0"/>
              <a:pPr/>
              <a:t>1</a:t>
            </a:fld>
            <a:endParaRPr lang="en-US" dirty="0"/>
          </a:p>
        </p:txBody>
      </p:sp>
    </p:spTree>
    <p:extLst>
      <p:ext uri="{BB962C8B-B14F-4D97-AF65-F5344CB8AC3E}">
        <p14:creationId xmlns:p14="http://schemas.microsoft.com/office/powerpoint/2010/main" val="1658056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Need to make</a:t>
            </a:r>
            <a:r>
              <a:rPr lang="en-US" baseline="0" dirty="0" smtClean="0"/>
              <a:t> this flow – or look like it is a flow chart of sorts… </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20</a:t>
            </a:fld>
            <a:endParaRPr lang="en-US" dirty="0"/>
          </a:p>
        </p:txBody>
      </p:sp>
    </p:spTree>
    <p:extLst>
      <p:ext uri="{BB962C8B-B14F-4D97-AF65-F5344CB8AC3E}">
        <p14:creationId xmlns:p14="http://schemas.microsoft.com/office/powerpoint/2010/main" val="640701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Lots of info</a:t>
            </a:r>
            <a:r>
              <a:rPr lang="en-US" baseline="0" dirty="0" smtClean="0"/>
              <a:t> – try to shorten.  Don’t forget to add footnote below to the formatting:</a:t>
            </a:r>
            <a:endParaRPr lang="en-US" dirty="0" smtClean="0"/>
          </a:p>
          <a:p>
            <a:r>
              <a:rPr lang="en-US" dirty="0" smtClean="0"/>
              <a:t>Merges, Robert Patrick,</a:t>
            </a:r>
            <a:r>
              <a:rPr lang="en-US" baseline="0" dirty="0" smtClean="0"/>
              <a:t> et al.  </a:t>
            </a:r>
            <a:r>
              <a:rPr lang="en-US" i="1" baseline="0" dirty="0" smtClean="0"/>
              <a:t>Patent Law and Policy: Cases and Materials.</a:t>
            </a:r>
            <a:r>
              <a:rPr lang="en-US" baseline="0" dirty="0" smtClean="0"/>
              <a:t>  Newark: LexisNexis, 2002 (p. 644)</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21</a:t>
            </a:fld>
            <a:endParaRPr lang="en-US" dirty="0"/>
          </a:p>
        </p:txBody>
      </p:sp>
    </p:spTree>
    <p:extLst>
      <p:ext uri="{BB962C8B-B14F-4D97-AF65-F5344CB8AC3E}">
        <p14:creationId xmlns:p14="http://schemas.microsoft.com/office/powerpoint/2010/main" val="1006794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Play with the formatting –</a:t>
            </a:r>
            <a:r>
              <a:rPr lang="en-US" baseline="0" dirty="0" smtClean="0"/>
              <a:t> this slide is too cluttered</a:t>
            </a:r>
          </a:p>
          <a:p>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24</a:t>
            </a:fld>
            <a:endParaRPr lang="en-US" dirty="0"/>
          </a:p>
        </p:txBody>
      </p:sp>
    </p:spTree>
    <p:extLst>
      <p:ext uri="{BB962C8B-B14F-4D97-AF65-F5344CB8AC3E}">
        <p14:creationId xmlns:p14="http://schemas.microsoft.com/office/powerpoint/2010/main" val="1857620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Cluttered</a:t>
            </a:r>
            <a:r>
              <a:rPr lang="en-US" baseline="0" dirty="0" smtClean="0"/>
              <a:t> – shrink this down</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27</a:t>
            </a:fld>
            <a:endParaRPr lang="en-US" dirty="0"/>
          </a:p>
        </p:txBody>
      </p:sp>
    </p:spTree>
    <p:extLst>
      <p:ext uri="{BB962C8B-B14F-4D97-AF65-F5344CB8AC3E}">
        <p14:creationId xmlns:p14="http://schemas.microsoft.com/office/powerpoint/2010/main" val="2138897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Decrease clutter…</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40</a:t>
            </a:fld>
            <a:endParaRPr lang="en-US" dirty="0"/>
          </a:p>
        </p:txBody>
      </p:sp>
    </p:spTree>
    <p:extLst>
      <p:ext uri="{BB962C8B-B14F-4D97-AF65-F5344CB8AC3E}">
        <p14:creationId xmlns:p14="http://schemas.microsoft.com/office/powerpoint/2010/main" val="1308795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Cluttered – maybe split up?</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42</a:t>
            </a:fld>
            <a:endParaRPr lang="en-US" dirty="0"/>
          </a:p>
        </p:txBody>
      </p:sp>
    </p:spTree>
    <p:extLst>
      <p:ext uri="{BB962C8B-B14F-4D97-AF65-F5344CB8AC3E}">
        <p14:creationId xmlns:p14="http://schemas.microsoft.com/office/powerpoint/2010/main" val="4285524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tile slide">
    <p:spTree>
      <p:nvGrpSpPr>
        <p:cNvPr id="1" name=""/>
        <p:cNvGrpSpPr/>
        <p:nvPr/>
      </p:nvGrpSpPr>
      <p:grpSpPr>
        <a:xfrm>
          <a:off x="0" y="0"/>
          <a:ext cx="0" cy="0"/>
          <a:chOff x="0" y="0"/>
          <a:chExt cx="0" cy="0"/>
        </a:xfrm>
      </p:grpSpPr>
      <p:pic>
        <p:nvPicPr>
          <p:cNvPr id="6" name="Picture 5" descr="title pag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10" name="Picture 9" descr="template no sine wav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685800" y="2895600"/>
            <a:ext cx="7772400" cy="3200400"/>
          </a:xfrm>
          <a:prstGeom prst="rect">
            <a:avLst/>
          </a:prstGeom>
          <a:noFill/>
          <a:ln w="9525">
            <a:noFill/>
            <a:miter lim="800000"/>
            <a:headEnd/>
            <a:tailEnd/>
          </a:ln>
          <a:effectLst/>
        </p:spPr>
        <p:txBody>
          <a:bodyPr/>
          <a:lstStyle/>
          <a:p>
            <a:pPr marL="342900" indent="-342900" algn="ctr" eaLnBrk="1" hangingPunct="1">
              <a:spcBef>
                <a:spcPct val="25000"/>
              </a:spcBef>
            </a:pPr>
            <a:r>
              <a:rPr lang="en-US" sz="3200" dirty="0">
                <a:latin typeface="Times New Roman" pitchFamily="18" charset="0"/>
              </a:rPr>
              <a:t>    </a:t>
            </a:r>
          </a:p>
          <a:p>
            <a:pPr marL="342900" indent="-342900" algn="ctr" eaLnBrk="1" hangingPunct="1">
              <a:spcBef>
                <a:spcPct val="25000"/>
              </a:spcBef>
            </a:pPr>
            <a:endParaRPr lang="en-US" sz="2000" dirty="0" smtClean="0"/>
          </a:p>
          <a:p>
            <a:pPr marL="342900" indent="-342900" algn="ctr" eaLnBrk="1" hangingPunct="1">
              <a:spcBef>
                <a:spcPct val="25000"/>
              </a:spcBef>
            </a:pPr>
            <a:endParaRPr lang="en-US" sz="2000" dirty="0" smtClean="0"/>
          </a:p>
          <a:p>
            <a:pPr marL="342900" indent="-342900" algn="ctr" eaLnBrk="1" hangingPunct="1">
              <a:spcBef>
                <a:spcPct val="25000"/>
              </a:spcBef>
            </a:pPr>
            <a:r>
              <a:rPr lang="en-US" sz="2000" b="1" dirty="0" smtClean="0"/>
              <a:t>James </a:t>
            </a:r>
            <a:r>
              <a:rPr lang="en-US" sz="2000" b="1" dirty="0"/>
              <a:t>A. Leahy</a:t>
            </a:r>
          </a:p>
          <a:p>
            <a:pPr marL="342900" indent="-342900" algn="ctr" eaLnBrk="1" hangingPunct="1">
              <a:spcBef>
                <a:spcPct val="25000"/>
              </a:spcBef>
            </a:pPr>
            <a:r>
              <a:rPr lang="en-US" sz="2000" dirty="0" smtClean="0"/>
              <a:t>Center on Knowledge Translation for Technology Transfer</a:t>
            </a:r>
          </a:p>
          <a:p>
            <a:pPr marL="342900" indent="-342900" algn="ctr" eaLnBrk="1" hangingPunct="1">
              <a:spcBef>
                <a:spcPct val="25000"/>
              </a:spcBef>
            </a:pPr>
            <a:r>
              <a:rPr lang="en-US" sz="2000" dirty="0" smtClean="0"/>
              <a:t>University </a:t>
            </a:r>
            <a:r>
              <a:rPr lang="en-US" sz="2000" dirty="0"/>
              <a:t>at Buffalo</a:t>
            </a:r>
            <a:r>
              <a:rPr lang="en-US" sz="2000" dirty="0">
                <a:solidFill>
                  <a:srgbClr val="0000FF"/>
                </a:solidFill>
              </a:rPr>
              <a:t> </a:t>
            </a:r>
          </a:p>
          <a:p>
            <a:pPr marL="342900" indent="-342900" algn="ctr">
              <a:spcBef>
                <a:spcPct val="25000"/>
              </a:spcBef>
            </a:pPr>
            <a:r>
              <a:rPr lang="en-US" sz="2000" u="sng" dirty="0" smtClean="0">
                <a:solidFill>
                  <a:srgbClr val="0000FF"/>
                </a:solidFill>
              </a:rPr>
              <a:t>http://kt4tt.buffalo.edu/</a:t>
            </a:r>
            <a:endParaRPr lang="en-US" sz="2000" u="sng" dirty="0">
              <a:solidFill>
                <a:srgbClr val="0000FF"/>
              </a:solidFill>
            </a:endParaRPr>
          </a:p>
        </p:txBody>
      </p:sp>
      <p:sp>
        <p:nvSpPr>
          <p:cNvPr id="2058" name="Rectangle 10"/>
          <p:cNvSpPr>
            <a:spLocks noChangeArrowheads="1"/>
          </p:cNvSpPr>
          <p:nvPr/>
        </p:nvSpPr>
        <p:spPr bwMode="auto">
          <a:xfrm>
            <a:off x="0" y="2133600"/>
            <a:ext cx="9144000" cy="1143000"/>
          </a:xfrm>
          <a:prstGeom prst="rect">
            <a:avLst/>
          </a:prstGeom>
          <a:noFill/>
          <a:ln w="9525">
            <a:noFill/>
            <a:miter lim="800000"/>
            <a:headEnd/>
            <a:tailEnd/>
          </a:ln>
          <a:effectLst/>
        </p:spPr>
        <p:txBody>
          <a:bodyPr anchor="ctr"/>
          <a:lstStyle/>
          <a:p>
            <a:pPr algn="ctr"/>
            <a:r>
              <a:rPr lang="en-US" sz="2400" b="1" dirty="0">
                <a:solidFill>
                  <a:srgbClr val="000099"/>
                </a:solidFill>
                <a:effectLst>
                  <a:outerShdw blurRad="38100" dist="38100" dir="2700000" algn="tl">
                    <a:srgbClr val="C0C0C0"/>
                  </a:outerShdw>
                </a:effectLst>
                <a:latin typeface="+mj-lt"/>
              </a:rPr>
              <a:t/>
            </a:r>
            <a:br>
              <a:rPr lang="en-US" sz="2400" b="1" dirty="0">
                <a:solidFill>
                  <a:srgbClr val="000099"/>
                </a:solidFill>
                <a:effectLst>
                  <a:outerShdw blurRad="38100" dist="38100" dir="2700000" algn="tl">
                    <a:srgbClr val="C0C0C0"/>
                  </a:outerShdw>
                </a:effectLst>
                <a:latin typeface="+mj-lt"/>
              </a:rPr>
            </a:br>
            <a:endParaRPr lang="en-US" sz="2400" b="1" dirty="0" smtClean="0">
              <a:solidFill>
                <a:srgbClr val="000099"/>
              </a:solidFill>
              <a:effectLst>
                <a:outerShdw blurRad="38100" dist="38100" dir="2700000" algn="tl">
                  <a:srgbClr val="C0C0C0"/>
                </a:outerShdw>
              </a:effectLst>
              <a:latin typeface="+mj-lt"/>
            </a:endParaRPr>
          </a:p>
          <a:p>
            <a:pPr algn="ctr"/>
            <a:endParaRPr lang="en-US" sz="2400" b="1" dirty="0" smtClean="0">
              <a:solidFill>
                <a:srgbClr val="000099"/>
              </a:solidFill>
              <a:effectLst>
                <a:outerShdw blurRad="38100" dist="38100" dir="2700000" algn="tl">
                  <a:srgbClr val="C0C0C0"/>
                </a:outerShdw>
              </a:effectLst>
              <a:latin typeface="+mj-lt"/>
            </a:endParaRPr>
          </a:p>
          <a:p>
            <a:pPr algn="ctr"/>
            <a:endParaRPr lang="en-US" sz="2400" b="1" dirty="0" smtClean="0">
              <a:solidFill>
                <a:srgbClr val="000099"/>
              </a:solidFill>
              <a:effectLst>
                <a:outerShdw blurRad="38100" dist="38100" dir="2700000" algn="tl">
                  <a:srgbClr val="C0C0C0"/>
                </a:outerShdw>
              </a:effectLst>
              <a:latin typeface="+mj-lt"/>
            </a:endParaRPr>
          </a:p>
          <a:p>
            <a:pPr algn="ctr"/>
            <a:r>
              <a:rPr lang="en-US" sz="2400" b="1" dirty="0" smtClean="0">
                <a:solidFill>
                  <a:srgbClr val="000099"/>
                </a:solidFill>
              </a:rPr>
              <a:t>ATIA </a:t>
            </a:r>
            <a:endParaRPr lang="en-US" sz="2400" b="1" dirty="0" smtClean="0">
              <a:solidFill>
                <a:srgbClr val="000099"/>
              </a:solidFill>
            </a:endParaRPr>
          </a:p>
          <a:p>
            <a:pPr algn="ctr"/>
            <a:r>
              <a:rPr lang="en-US" sz="2400" b="1" dirty="0" smtClean="0">
                <a:solidFill>
                  <a:srgbClr val="000099"/>
                </a:solidFill>
              </a:rPr>
              <a:t>Orlando, Florida</a:t>
            </a:r>
          </a:p>
          <a:p>
            <a:pPr algn="ctr"/>
            <a:r>
              <a:rPr lang="en-US" sz="2400" b="1" dirty="0" smtClean="0">
                <a:solidFill>
                  <a:srgbClr val="000099"/>
                </a:solidFill>
              </a:rPr>
              <a:t>January 2011</a:t>
            </a:r>
            <a:r>
              <a:rPr lang="en-US" sz="2400" dirty="0" smtClean="0">
                <a:latin typeface="Times New Roman" pitchFamily="18" charset="0"/>
              </a:rPr>
              <a:t> </a:t>
            </a:r>
          </a:p>
          <a:p>
            <a:pPr algn="ctr"/>
            <a:endParaRPr lang="en-US" sz="2400" b="1" dirty="0">
              <a:solidFill>
                <a:srgbClr val="000099"/>
              </a:solidFill>
              <a:effectLst>
                <a:outerShdw blurRad="38100" dist="38100" dir="2700000" algn="tl">
                  <a:srgbClr val="C0C0C0"/>
                </a:outerShdw>
              </a:effectLst>
              <a:latin typeface="+mj-lt"/>
            </a:endParaRPr>
          </a:p>
        </p:txBody>
      </p:sp>
      <p:sp>
        <p:nvSpPr>
          <p:cNvPr id="2" name="Title 1"/>
          <p:cNvSpPr>
            <a:spLocks noGrp="1"/>
          </p:cNvSpPr>
          <p:nvPr>
            <p:ph type="title"/>
          </p:nvPr>
        </p:nvSpPr>
        <p:spPr>
          <a:xfrm>
            <a:off x="628650" y="1219200"/>
            <a:ext cx="7886700" cy="1325563"/>
          </a:xfrm>
        </p:spPr>
        <p:txBody>
          <a:bodyPr/>
          <a:lstStyle/>
          <a:p>
            <a:r>
              <a:rPr lang="en-US" sz="4000" b="1" dirty="0">
                <a:solidFill>
                  <a:srgbClr val="000099"/>
                </a:solidFill>
                <a:effectLst>
                  <a:outerShdw blurRad="38100" dist="38100" dir="2700000" algn="tl">
                    <a:srgbClr val="C0C0C0"/>
                  </a:outerShdw>
                </a:effectLst>
                <a:ea typeface="+mn-ea"/>
                <a:cs typeface="+mn-cs"/>
              </a:rPr>
              <a:t>Guide for Inventors: Idea for an</a:t>
            </a:r>
            <a:br>
              <a:rPr lang="en-US" sz="4000" b="1" dirty="0">
                <a:solidFill>
                  <a:srgbClr val="000099"/>
                </a:solidFill>
                <a:effectLst>
                  <a:outerShdw blurRad="38100" dist="38100" dir="2700000" algn="tl">
                    <a:srgbClr val="C0C0C0"/>
                  </a:outerShdw>
                </a:effectLst>
                <a:ea typeface="+mn-ea"/>
                <a:cs typeface="+mn-cs"/>
              </a:rPr>
            </a:br>
            <a:r>
              <a:rPr lang="en-US" sz="4000" b="1" dirty="0">
                <a:solidFill>
                  <a:srgbClr val="000099"/>
                </a:solidFill>
                <a:effectLst>
                  <a:outerShdw blurRad="38100" dist="38100" dir="2700000" algn="tl">
                    <a:srgbClr val="C0C0C0"/>
                  </a:outerShdw>
                </a:effectLst>
                <a:ea typeface="+mn-ea"/>
                <a:cs typeface="+mn-cs"/>
              </a:rPr>
              <a:t>AT Product? Now What Do You Do?</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2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Definitions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838200" y="2103438"/>
            <a:ext cx="7467600" cy="4525962"/>
          </a:xfrm>
          <a:prstGeom prst="rect">
            <a:avLst/>
          </a:prstGeom>
        </p:spPr>
        <p:txBody>
          <a:bodyPr>
            <a:normAutofit/>
          </a:bodyPr>
          <a:lstStyle/>
          <a:p>
            <a:pPr>
              <a:spcBef>
                <a:spcPts val="1200"/>
              </a:spcBef>
              <a:spcAft>
                <a:spcPts val="600"/>
              </a:spcAft>
            </a:pPr>
            <a:r>
              <a:rPr lang="en-US" b="1" dirty="0" smtClean="0">
                <a:solidFill>
                  <a:srgbClr val="000099"/>
                </a:solidFill>
                <a:effectLst>
                  <a:outerShdw blurRad="38100" dist="38100" dir="2700000" algn="tl">
                    <a:srgbClr val="000000">
                      <a:alpha val="43137"/>
                    </a:srgbClr>
                  </a:outerShdw>
                </a:effectLst>
              </a:rPr>
              <a:t>What is Intellectual Property?</a:t>
            </a:r>
          </a:p>
          <a:p>
            <a:pPr lvl="1">
              <a:spcBef>
                <a:spcPts val="1200"/>
              </a:spcBef>
              <a:spcAft>
                <a:spcPts val="600"/>
              </a:spcAft>
              <a:buClr>
                <a:srgbClr val="000099"/>
              </a:buClr>
            </a:pPr>
            <a:r>
              <a:rPr lang="en-US" dirty="0" smtClean="0"/>
              <a:t>“Creations of the mind – creative works or ideas embodied in a form that can be shared or can enable others to recreate, emulate, or manufacture them” (USPTO)</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9144000" cy="11430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Definitions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219200" y="2133600"/>
            <a:ext cx="6705600" cy="4525962"/>
          </a:xfrm>
          <a:prstGeom prst="rect">
            <a:avLst/>
          </a:prstGeom>
        </p:spPr>
        <p:txBody>
          <a:bodyPr/>
          <a:lstStyle/>
          <a:p>
            <a:pPr>
              <a:spcBef>
                <a:spcPts val="600"/>
              </a:spcBef>
              <a:spcAft>
                <a:spcPts val="600"/>
              </a:spcAft>
              <a:buClr>
                <a:srgbClr val="000099"/>
              </a:buClr>
            </a:pPr>
            <a:r>
              <a:rPr lang="en-US" sz="2800" dirty="0" smtClean="0"/>
              <a:t>Four primary types of intellectual property protection in the United States:</a:t>
            </a:r>
          </a:p>
          <a:p>
            <a:pPr marL="1828800" lvl="1" indent="-457200">
              <a:spcBef>
                <a:spcPts val="600"/>
              </a:spcBef>
              <a:spcAft>
                <a:spcPts val="600"/>
              </a:spcAft>
              <a:buFont typeface="+mj-lt"/>
              <a:buAutoNum type="arabicPeriod"/>
            </a:pPr>
            <a:r>
              <a:rPr lang="en-US" sz="2400" dirty="0" smtClean="0"/>
              <a:t>Patent</a:t>
            </a:r>
          </a:p>
          <a:p>
            <a:pPr marL="1828800" lvl="1" indent="-457200">
              <a:spcBef>
                <a:spcPts val="600"/>
              </a:spcBef>
              <a:spcAft>
                <a:spcPts val="600"/>
              </a:spcAft>
              <a:buFont typeface="+mj-lt"/>
              <a:buAutoNum type="arabicPeriod"/>
            </a:pPr>
            <a:r>
              <a:rPr lang="en-US" sz="2400" dirty="0" smtClean="0"/>
              <a:t>Copyright</a:t>
            </a:r>
          </a:p>
          <a:p>
            <a:pPr marL="1828800" lvl="1" indent="-457200">
              <a:spcBef>
                <a:spcPts val="600"/>
              </a:spcBef>
              <a:spcAft>
                <a:spcPts val="600"/>
              </a:spcAft>
              <a:buFont typeface="+mj-lt"/>
              <a:buAutoNum type="arabicPeriod"/>
            </a:pPr>
            <a:r>
              <a:rPr lang="en-US" sz="2400" dirty="0" smtClean="0"/>
              <a:t>Trademark</a:t>
            </a:r>
          </a:p>
          <a:p>
            <a:pPr marL="1828800" lvl="1" indent="-457200">
              <a:spcBef>
                <a:spcPts val="600"/>
              </a:spcBef>
              <a:spcAft>
                <a:spcPts val="600"/>
              </a:spcAft>
              <a:buFont typeface="+mj-lt"/>
              <a:buAutoNum type="arabicPeriod"/>
            </a:pPr>
            <a:r>
              <a:rPr lang="en-US" sz="2400" dirty="0" smtClean="0"/>
              <a:t>Trade Secret</a:t>
            </a:r>
          </a:p>
          <a:p>
            <a:pPr>
              <a:spcBef>
                <a:spcPts val="600"/>
              </a:spcBef>
              <a:spcAft>
                <a:spcPts val="600"/>
              </a:spcAft>
              <a:buClr>
                <a:srgbClr val="000099"/>
              </a:buClr>
            </a:pPr>
            <a:r>
              <a:rPr lang="en-US" sz="2800" dirty="0" smtClean="0"/>
              <a:t>More detail later</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Definitions</a:t>
            </a:r>
            <a:endParaRPr lang="en-US" sz="4000" dirty="0"/>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Non–disclosure or Confidentiality Agreement</a:t>
            </a:r>
          </a:p>
          <a:p>
            <a:pPr lvl="1">
              <a:spcBef>
                <a:spcPts val="600"/>
              </a:spcBef>
              <a:spcAft>
                <a:spcPts val="600"/>
              </a:spcAft>
              <a:buClr>
                <a:srgbClr val="000099"/>
              </a:buClr>
            </a:pPr>
            <a:r>
              <a:rPr lang="en-US" sz="2400" dirty="0" smtClean="0"/>
              <a:t>What is it?</a:t>
            </a:r>
          </a:p>
          <a:p>
            <a:pPr lvl="1">
              <a:spcBef>
                <a:spcPts val="600"/>
              </a:spcBef>
              <a:spcAft>
                <a:spcPts val="600"/>
              </a:spcAft>
              <a:buClr>
                <a:srgbClr val="000099"/>
              </a:buClr>
            </a:pPr>
            <a:r>
              <a:rPr lang="en-US" sz="2400" dirty="0" smtClean="0"/>
              <a:t>Why do I need one so early on in the invention process? </a:t>
            </a:r>
          </a:p>
          <a:p>
            <a:pPr lvl="1">
              <a:spcBef>
                <a:spcPts val="600"/>
              </a:spcBef>
              <a:spcAft>
                <a:spcPts val="600"/>
              </a:spcAft>
              <a:buClr>
                <a:srgbClr val="000099"/>
              </a:buClr>
            </a:pPr>
            <a:r>
              <a:rPr lang="en-US" sz="2400" dirty="0" smtClean="0"/>
              <a:t>Where can I get one?</a:t>
            </a:r>
          </a:p>
          <a:p>
            <a:pPr>
              <a:spcBef>
                <a:spcPts val="600"/>
              </a:spcBef>
              <a:spcAft>
                <a:spcPts val="600"/>
              </a:spcAft>
              <a:buClr>
                <a:srgbClr val="000099"/>
              </a:buClr>
            </a:pPr>
            <a:r>
              <a:rPr lang="en-US" sz="2800" dirty="0" smtClean="0"/>
              <a:t>Co-Invention </a:t>
            </a:r>
          </a:p>
          <a:p>
            <a:pPr lvl="1">
              <a:spcBef>
                <a:spcPts val="600"/>
              </a:spcBef>
              <a:spcAft>
                <a:spcPts val="600"/>
              </a:spcAft>
              <a:buClr>
                <a:srgbClr val="000099"/>
              </a:buClr>
            </a:pPr>
            <a:r>
              <a:rPr lang="en-US" sz="2400" dirty="0" smtClean="0"/>
              <a:t>What is it? </a:t>
            </a:r>
          </a:p>
          <a:p>
            <a:pPr lvl="1">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5: Protecting Your Invention</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Need to have people sign your NDA prior to discussing your invention with them. </a:t>
            </a:r>
          </a:p>
          <a:p>
            <a:pPr>
              <a:spcBef>
                <a:spcPts val="600"/>
              </a:spcBef>
              <a:spcAft>
                <a:spcPts val="600"/>
              </a:spcAft>
              <a:buClr>
                <a:srgbClr val="000099"/>
              </a:buClr>
            </a:pPr>
            <a:r>
              <a:rPr lang="en-US" sz="2800" dirty="0" smtClean="0"/>
              <a:t>Logbook’s initial entries have to be read, signed and dated by at least one – preferably 2 individuals – can’t be relatives or co-inventors</a:t>
            </a:r>
          </a:p>
          <a:p>
            <a:pPr>
              <a:spcBef>
                <a:spcPts val="600"/>
              </a:spcBef>
              <a:spcAft>
                <a:spcPts val="600"/>
              </a:spcAft>
              <a:buClr>
                <a:srgbClr val="000099"/>
              </a:buClr>
            </a:pPr>
            <a:r>
              <a:rPr lang="en-US" sz="2800" dirty="0" smtClean="0"/>
              <a:t>US patent system is First to Invent </a:t>
            </a:r>
            <a:r>
              <a:rPr lang="en-US" sz="2800" b="1" i="1" u="sng" dirty="0" smtClean="0"/>
              <a:t>not</a:t>
            </a:r>
            <a:r>
              <a:rPr lang="en-US" sz="2800" dirty="0" smtClean="0"/>
              <a:t> First to File!!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10: Homework Time</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Check to see if your product/idea is already in the marketplace. How?</a:t>
            </a:r>
          </a:p>
          <a:p>
            <a:pPr lvl="1">
              <a:spcBef>
                <a:spcPts val="600"/>
              </a:spcBef>
              <a:spcAft>
                <a:spcPts val="600"/>
              </a:spcAft>
              <a:buClr>
                <a:srgbClr val="000099"/>
              </a:buClr>
            </a:pPr>
            <a:r>
              <a:rPr lang="en-US" sz="2400" dirty="0" smtClean="0"/>
              <a:t>Catalogs, stores and of course the Internet are</a:t>
            </a:r>
            <a:br>
              <a:rPr lang="en-US" sz="2400" dirty="0" smtClean="0"/>
            </a:br>
            <a:r>
              <a:rPr lang="en-US" sz="2400" dirty="0" smtClean="0"/>
              <a:t>starting points</a:t>
            </a:r>
          </a:p>
          <a:p>
            <a:pPr lvl="1">
              <a:spcBef>
                <a:spcPts val="600"/>
              </a:spcBef>
              <a:spcAft>
                <a:spcPts val="600"/>
              </a:spcAft>
              <a:buClr>
                <a:srgbClr val="000099"/>
              </a:buClr>
            </a:pPr>
            <a:r>
              <a:rPr lang="en-US" sz="2400" dirty="0" smtClean="0"/>
              <a:t>Focus on companies making similar products</a:t>
            </a:r>
          </a:p>
          <a:p>
            <a:pPr lvl="1">
              <a:spcBef>
                <a:spcPts val="600"/>
              </a:spcBef>
              <a:spcAft>
                <a:spcPts val="600"/>
              </a:spcAft>
              <a:buClr>
                <a:srgbClr val="000099"/>
              </a:buClr>
            </a:pPr>
            <a:r>
              <a:rPr lang="en-US" sz="2400" dirty="0" smtClean="0"/>
              <a:t>Visit retailers and professionals to learn how individuals currently address the function your device addresses</a:t>
            </a:r>
          </a:p>
          <a:p>
            <a:pPr lvl="1">
              <a:spcBef>
                <a:spcPts val="600"/>
              </a:spcBef>
              <a:spcAft>
                <a:spcPts val="600"/>
              </a:spcAft>
              <a:buClr>
                <a:srgbClr val="000099"/>
              </a:buClr>
            </a:pPr>
            <a:r>
              <a:rPr lang="en-US" sz="2400" dirty="0" smtClean="0"/>
              <a:t>Contact prospective users of your device – </a:t>
            </a:r>
            <a:r>
              <a:rPr lang="en-US" sz="2400" b="1" i="1" u="sng" dirty="0" smtClean="0"/>
              <a:t>Be Careful – Protect Yourself!!!</a:t>
            </a:r>
            <a:endParaRPr lang="en-US" sz="2400" b="1" i="1" u="sng"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10: Homework Time</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2514600" y="2133600"/>
            <a:ext cx="4114800" cy="4525963"/>
          </a:xfrm>
          <a:prstGeom prst="rect">
            <a:avLst/>
          </a:prstGeom>
        </p:spPr>
        <p:txBody>
          <a:bodyPr/>
          <a:lstStyle/>
          <a:p>
            <a:pPr>
              <a:spcBef>
                <a:spcPts val="600"/>
              </a:spcBef>
              <a:spcAft>
                <a:spcPts val="600"/>
              </a:spcAft>
              <a:buClr>
                <a:srgbClr val="000099"/>
              </a:buClr>
            </a:pPr>
            <a:r>
              <a:rPr lang="en-US" sz="2800" dirty="0" smtClean="0"/>
              <a:t>What Not to say</a:t>
            </a:r>
          </a:p>
          <a:p>
            <a:pPr>
              <a:spcBef>
                <a:spcPts val="600"/>
              </a:spcBef>
              <a:spcAft>
                <a:spcPts val="600"/>
              </a:spcAft>
              <a:buClr>
                <a:srgbClr val="000099"/>
              </a:buClr>
            </a:pPr>
            <a:r>
              <a:rPr lang="en-US" sz="2800" dirty="0" smtClean="0"/>
              <a:t>Definitions:</a:t>
            </a:r>
          </a:p>
          <a:p>
            <a:pPr lvl="1">
              <a:spcBef>
                <a:spcPts val="600"/>
              </a:spcBef>
              <a:spcAft>
                <a:spcPts val="600"/>
              </a:spcAft>
              <a:buClr>
                <a:srgbClr val="000099"/>
              </a:buClr>
            </a:pPr>
            <a:r>
              <a:rPr lang="en-US" sz="2400" dirty="0" smtClean="0"/>
              <a:t>Prospective user</a:t>
            </a:r>
          </a:p>
          <a:p>
            <a:pPr lvl="1">
              <a:spcBef>
                <a:spcPts val="600"/>
              </a:spcBef>
              <a:spcAft>
                <a:spcPts val="600"/>
              </a:spcAft>
              <a:buClr>
                <a:srgbClr val="000099"/>
              </a:buClr>
            </a:pPr>
            <a:r>
              <a:rPr lang="en-US" sz="2400" dirty="0" smtClean="0"/>
              <a:t>Device function</a:t>
            </a:r>
          </a:p>
          <a:p>
            <a:pPr lvl="1">
              <a:spcBef>
                <a:spcPts val="600"/>
              </a:spcBef>
              <a:spcAft>
                <a:spcPts val="600"/>
              </a:spcAft>
              <a:buClr>
                <a:srgbClr val="000099"/>
              </a:buClr>
            </a:pPr>
            <a:r>
              <a:rPr lang="en-US" sz="2400" dirty="0" smtClean="0"/>
              <a:t>Enabling information</a:t>
            </a:r>
          </a:p>
          <a:p>
            <a:pPr lvl="1">
              <a:spcBef>
                <a:spcPts val="600"/>
              </a:spcBef>
              <a:spcAft>
                <a:spcPts val="600"/>
              </a:spcAft>
              <a:buClr>
                <a:srgbClr val="000099"/>
              </a:buClr>
            </a:pPr>
            <a:r>
              <a:rPr lang="en-US" sz="2400" dirty="0" smtClean="0"/>
              <a:t>Prototype</a:t>
            </a:r>
          </a:p>
          <a:p>
            <a:pPr lvl="1">
              <a:spcBef>
                <a:spcPts val="600"/>
              </a:spcBef>
              <a:spcAft>
                <a:spcPts val="600"/>
              </a:spcAft>
              <a:buClr>
                <a:srgbClr val="000099"/>
              </a:buClr>
            </a:pPr>
            <a:r>
              <a:rPr lang="en-US" sz="2400" dirty="0" smtClean="0"/>
              <a:t>Patenting</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30: Which Path do You Take?</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90600" y="2133600"/>
            <a:ext cx="7086600" cy="4525963"/>
          </a:xfrm>
          <a:prstGeom prst="rect">
            <a:avLst/>
          </a:prstGeom>
        </p:spPr>
        <p:txBody>
          <a:bodyPr/>
          <a:lstStyle/>
          <a:p>
            <a:pPr>
              <a:spcAft>
                <a:spcPts val="600"/>
              </a:spcAft>
              <a:buClr>
                <a:srgbClr val="000099"/>
              </a:buClr>
            </a:pPr>
            <a:r>
              <a:rPr lang="en-US" sz="2800" dirty="0" smtClean="0"/>
              <a:t>Funded Researcher or Technology Developer at a University?</a:t>
            </a:r>
          </a:p>
          <a:p>
            <a:pPr>
              <a:spcAft>
                <a:spcPts val="600"/>
              </a:spcAft>
              <a:buClr>
                <a:srgbClr val="000099"/>
              </a:buClr>
            </a:pPr>
            <a:r>
              <a:rPr lang="en-US" sz="2800" dirty="0" smtClean="0"/>
              <a:t>Independent Inventor? </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Funded Researcher or Technology Developer at a University?</a:t>
            </a:r>
            <a:r>
              <a:rPr lang="en-US" dirty="0" smtClean="0"/>
              <a:t/>
            </a:r>
            <a:br>
              <a:rPr lang="en-US" dirty="0" smtClean="0"/>
            </a:br>
            <a:endParaRPr lang="en-US" dirty="0"/>
          </a:p>
        </p:txBody>
      </p:sp>
      <p:sp>
        <p:nvSpPr>
          <p:cNvPr id="3" name="Content Placeholder 2"/>
          <p:cNvSpPr>
            <a:spLocks noGrp="1"/>
          </p:cNvSpPr>
          <p:nvPr>
            <p:ph idx="4294967295"/>
          </p:nvPr>
        </p:nvSpPr>
        <p:spPr>
          <a:xfrm>
            <a:off x="304800" y="2514600"/>
            <a:ext cx="8534400" cy="4525963"/>
          </a:xfrm>
          <a:prstGeom prst="rect">
            <a:avLst/>
          </a:prstGeom>
        </p:spPr>
        <p:txBody>
          <a:bodyPr/>
          <a:lstStyle/>
          <a:p>
            <a:pPr marL="344488" indent="-344488">
              <a:spcBef>
                <a:spcPts val="600"/>
              </a:spcBef>
              <a:buClr>
                <a:srgbClr val="000099"/>
              </a:buClr>
              <a:buNone/>
            </a:pPr>
            <a:r>
              <a:rPr lang="en-US" sz="2000" dirty="0" smtClean="0"/>
              <a:t>Intellectual Property ownership in a University setting</a:t>
            </a:r>
          </a:p>
          <a:p>
            <a:pPr marL="630238" lvl="1" indent="-230188">
              <a:spcBef>
                <a:spcPts val="600"/>
              </a:spcBef>
              <a:buClr>
                <a:srgbClr val="000099"/>
              </a:buClr>
            </a:pPr>
            <a:r>
              <a:rPr lang="en-US" sz="1800" dirty="0" smtClean="0"/>
              <a:t>If you are a university researcher and develop your invention as part of your employment at a university, you do not have exclusive ownership rights to</a:t>
            </a:r>
            <a:br>
              <a:rPr lang="en-US" sz="1800" dirty="0" smtClean="0"/>
            </a:br>
            <a:r>
              <a:rPr lang="en-US" sz="1800" dirty="0" smtClean="0"/>
              <a:t>your development</a:t>
            </a:r>
          </a:p>
          <a:p>
            <a:pPr marL="974725" lvl="2" indent="-174625">
              <a:spcBef>
                <a:spcPts val="600"/>
              </a:spcBef>
              <a:buClr>
                <a:srgbClr val="000099"/>
              </a:buClr>
            </a:pPr>
            <a:r>
              <a:rPr lang="en-US" sz="1600" dirty="0" smtClean="0"/>
              <a:t>The legal rights to the invention belong to the university and to any funding agency that may be helping to pay for the development</a:t>
            </a:r>
          </a:p>
          <a:p>
            <a:pPr marL="974725" lvl="2" indent="-174625">
              <a:spcBef>
                <a:spcPts val="600"/>
              </a:spcBef>
              <a:buClr>
                <a:srgbClr val="000099"/>
              </a:buClr>
            </a:pPr>
            <a:r>
              <a:rPr lang="en-US" sz="1600" dirty="0" smtClean="0"/>
              <a:t>This information should have been included in the terms you agreed to upon being hired at the University</a:t>
            </a:r>
          </a:p>
          <a:p>
            <a:pPr marL="630238" lvl="1" indent="-230188">
              <a:spcBef>
                <a:spcPts val="600"/>
              </a:spcBef>
              <a:buClr>
                <a:srgbClr val="000099"/>
              </a:buClr>
            </a:pPr>
            <a:r>
              <a:rPr lang="en-US" sz="1800" dirty="0" smtClean="0"/>
              <a:t>However, you will still remain eligible for some royalties from</a:t>
            </a:r>
            <a:br>
              <a:rPr lang="en-US" sz="1800" dirty="0" smtClean="0"/>
            </a:br>
            <a:r>
              <a:rPr lang="en-US" sz="1800" dirty="0" smtClean="0"/>
              <a:t>your invention </a:t>
            </a:r>
          </a:p>
          <a:p>
            <a:pPr marL="630238" lvl="1" indent="-230188">
              <a:spcBef>
                <a:spcPts val="600"/>
              </a:spcBef>
              <a:buClr>
                <a:srgbClr val="000099"/>
              </a:buClr>
            </a:pPr>
            <a:r>
              <a:rPr lang="en-US" sz="1800" dirty="0" smtClean="0"/>
              <a:t>If the government and your university decline ownership of the invention, all legal rights to the invention will revert to the inventors</a:t>
            </a:r>
          </a:p>
          <a:p>
            <a:pPr marL="974725" lvl="2" indent="-174625">
              <a:spcBef>
                <a:spcPts val="600"/>
              </a:spcBef>
              <a:buClr>
                <a:srgbClr val="000099"/>
              </a:buClr>
            </a:pPr>
            <a:r>
              <a:rPr lang="en-US" sz="1600" dirty="0" smtClean="0"/>
              <a:t>The inventors are third in line to claim ownership for the invention</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Funded Researcher or Technology Developer at a University?</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057400"/>
            <a:ext cx="8229600" cy="4525963"/>
          </a:xfrm>
          <a:prstGeom prst="rect">
            <a:avLst/>
          </a:prstGeom>
        </p:spPr>
        <p:txBody>
          <a:bodyPr/>
          <a:lstStyle/>
          <a:p>
            <a:pPr marL="396875" indent="-396875">
              <a:spcBef>
                <a:spcPts val="1200"/>
              </a:spcBef>
            </a:pPr>
            <a:endParaRPr lang="en-US" dirty="0" smtClean="0"/>
          </a:p>
          <a:p>
            <a:pPr marL="396875" indent="-396875">
              <a:spcBef>
                <a:spcPts val="1200"/>
              </a:spcBef>
              <a:spcAft>
                <a:spcPts val="600"/>
              </a:spcAft>
              <a:buClr>
                <a:srgbClr val="000099"/>
              </a:buClr>
            </a:pPr>
            <a:r>
              <a:rPr lang="en-US" sz="2800" dirty="0" smtClean="0"/>
              <a:t>Assistive technology development</a:t>
            </a:r>
          </a:p>
          <a:p>
            <a:pPr marL="741363" lvl="1" indent="-341313">
              <a:spcBef>
                <a:spcPts val="1200"/>
              </a:spcBef>
              <a:spcAft>
                <a:spcPts val="600"/>
              </a:spcAft>
              <a:buClr>
                <a:srgbClr val="000099"/>
              </a:buClr>
            </a:pPr>
            <a:r>
              <a:rPr lang="en-US" sz="2400" dirty="0" smtClean="0"/>
              <a:t>Expected returns on your invention may be very low since the potential market size for most assistive technologies is very small</a:t>
            </a:r>
          </a:p>
          <a:p>
            <a:pPr marL="741363" lvl="1" indent="-341313">
              <a:spcBef>
                <a:spcPts val="1200"/>
              </a:spcBef>
              <a:spcAft>
                <a:spcPts val="600"/>
              </a:spcAft>
              <a:buClr>
                <a:srgbClr val="000099"/>
              </a:buClr>
            </a:pPr>
            <a:r>
              <a:rPr lang="en-US" sz="2400" dirty="0" smtClean="0"/>
              <a:t>Therefore, in many cases the University Technology Transfer Office may decide that it is not worth investing time and resources to bring the product to market</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Independent Inventor</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Use your own resources</a:t>
            </a:r>
          </a:p>
          <a:p>
            <a:pPr>
              <a:spcBef>
                <a:spcPts val="600"/>
              </a:spcBef>
              <a:spcAft>
                <a:spcPts val="600"/>
              </a:spcAft>
              <a:buClr>
                <a:srgbClr val="000099"/>
              </a:buClr>
            </a:pPr>
            <a:r>
              <a:rPr lang="en-US" sz="2800" dirty="0" smtClean="0"/>
              <a:t>Don’t have to share ownership or royalties/profits</a:t>
            </a:r>
          </a:p>
          <a:p>
            <a:pPr>
              <a:spcBef>
                <a:spcPts val="600"/>
              </a:spcBef>
              <a:spcAft>
                <a:spcPts val="600"/>
              </a:spcAft>
              <a:buClr>
                <a:srgbClr val="000099"/>
              </a:buClr>
            </a:pPr>
            <a:r>
              <a:rPr lang="en-US" sz="2800" dirty="0" smtClean="0"/>
              <a:t>Chart your own course and timeframe</a:t>
            </a:r>
          </a:p>
          <a:p>
            <a:pPr>
              <a:spcBef>
                <a:spcPts val="600"/>
              </a:spcBef>
              <a:spcAft>
                <a:spcPts val="600"/>
              </a:spcAft>
              <a:buClr>
                <a:srgbClr val="000099"/>
              </a:buClr>
            </a:pPr>
            <a:r>
              <a:rPr lang="en-US" sz="2800" dirty="0" smtClean="0"/>
              <a:t>Should contact a qualified patent attorney on how</a:t>
            </a:r>
            <a:br>
              <a:rPr lang="en-US" sz="2800" dirty="0" smtClean="0"/>
            </a:br>
            <a:r>
              <a:rPr lang="en-US" sz="2800" dirty="0" smtClean="0"/>
              <a:t>to proceed.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p:cNvSpPr>
            <a:spLocks noGrp="1" noChangeArrowheads="1"/>
          </p:cNvSpPr>
          <p:nvPr>
            <p:ph type="title"/>
          </p:nvPr>
        </p:nvSpPr>
        <p:spPr>
          <a:xfrm>
            <a:off x="685800" y="10668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
        <p:nvSpPr>
          <p:cNvPr id="114695" name="Rectangle 7"/>
          <p:cNvSpPr>
            <a:spLocks noGrp="1" noChangeArrowheads="1"/>
          </p:cNvSpPr>
          <p:nvPr>
            <p:ph type="body" idx="4294967295"/>
          </p:nvPr>
        </p:nvSpPr>
        <p:spPr>
          <a:xfrm>
            <a:off x="685800" y="2133600"/>
            <a:ext cx="7772400" cy="4114800"/>
          </a:xfrm>
          <a:prstGeom prst="rect">
            <a:avLst/>
          </a:prstGeom>
          <a:noFill/>
          <a:ln/>
        </p:spPr>
        <p:txBody>
          <a:bodyPr/>
          <a:lstStyle/>
          <a:p>
            <a:pPr marL="0" indent="0">
              <a:spcBef>
                <a:spcPct val="25000"/>
              </a:spcBef>
              <a:buClr>
                <a:srgbClr val="000099"/>
              </a:buClr>
              <a:buFontTx/>
              <a:buNone/>
            </a:pPr>
            <a:r>
              <a:rPr lang="en-US" sz="2800" dirty="0" smtClean="0"/>
              <a:t>The KT4TT </a:t>
            </a:r>
            <a:r>
              <a:rPr lang="en-US" sz="2800" dirty="0"/>
              <a:t>is funded by the National Institute on Disability and Rehabilitation Research of the U.S. Department of Education, under grant number </a:t>
            </a:r>
            <a:r>
              <a:rPr lang="en-US" sz="2800" dirty="0" smtClean="0"/>
              <a:t> H133A080050. The </a:t>
            </a:r>
            <a:r>
              <a:rPr lang="en-US" sz="2800" dirty="0"/>
              <a:t>opinions contained in this presentation are those of the grantee and do not necessarily reflect those of the U.S. Department of Education.</a:t>
            </a:r>
          </a:p>
          <a:p>
            <a:pPr>
              <a:spcBef>
                <a:spcPct val="25000"/>
              </a:spcBef>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a:bodyPr>
          <a:lstStyle/>
          <a:p>
            <a:pPr>
              <a:spcAft>
                <a:spcPts val="600"/>
              </a:spcAft>
              <a:buClr>
                <a:srgbClr val="000099"/>
              </a:buClr>
            </a:pPr>
            <a:r>
              <a:rPr lang="en-US" sz="2800" dirty="0" smtClean="0"/>
              <a:t>Patents are property rights granted to an inventor to exclude others from:</a:t>
            </a:r>
          </a:p>
          <a:p>
            <a:pPr marL="914400" lvl="1" indent="-344488">
              <a:spcAft>
                <a:spcPts val="600"/>
              </a:spcAft>
              <a:buClr>
                <a:srgbClr val="000099"/>
              </a:buClr>
            </a:pPr>
            <a:r>
              <a:rPr lang="en-US" sz="2400" dirty="0" smtClean="0"/>
              <a:t>Making</a:t>
            </a:r>
          </a:p>
          <a:p>
            <a:pPr marL="914400" lvl="1" indent="-344488">
              <a:spcAft>
                <a:spcPts val="600"/>
              </a:spcAft>
              <a:buClr>
                <a:srgbClr val="000099"/>
              </a:buClr>
            </a:pPr>
            <a:r>
              <a:rPr lang="en-US" sz="2400" dirty="0" smtClean="0"/>
              <a:t>Using </a:t>
            </a:r>
          </a:p>
          <a:p>
            <a:pPr marL="914400" lvl="1" indent="-344488">
              <a:spcAft>
                <a:spcPts val="600"/>
              </a:spcAft>
              <a:buClr>
                <a:srgbClr val="000099"/>
              </a:buClr>
            </a:pPr>
            <a:r>
              <a:rPr lang="en-US" sz="2400" dirty="0" smtClean="0"/>
              <a:t>Offering for sale</a:t>
            </a:r>
          </a:p>
          <a:p>
            <a:pPr marL="914400" lvl="1" indent="-344488">
              <a:spcAft>
                <a:spcPts val="600"/>
              </a:spcAft>
              <a:buClr>
                <a:srgbClr val="000099"/>
              </a:buClr>
            </a:pPr>
            <a:r>
              <a:rPr lang="en-US" sz="2400" dirty="0"/>
              <a:t>S</a:t>
            </a:r>
            <a:r>
              <a:rPr lang="en-US" sz="2400" dirty="0" smtClean="0"/>
              <a:t>elling the invention</a:t>
            </a:r>
          </a:p>
          <a:p>
            <a:pPr marL="914400" lvl="1" indent="-344488">
              <a:spcAft>
                <a:spcPts val="600"/>
              </a:spcAft>
              <a:buClr>
                <a:srgbClr val="000099"/>
              </a:buClr>
            </a:pPr>
            <a:r>
              <a:rPr lang="en-US" sz="2400" dirty="0" smtClean="0"/>
              <a:t>For a limited time </a:t>
            </a:r>
          </a:p>
          <a:p>
            <a:pPr marL="914400" lvl="1" indent="-344488">
              <a:spcAft>
                <a:spcPts val="600"/>
              </a:spcAft>
              <a:buClr>
                <a:srgbClr val="000099"/>
              </a:buClr>
            </a:pPr>
            <a:r>
              <a:rPr lang="en-US" sz="2400" dirty="0" smtClean="0"/>
              <a:t>In exchange for public disclosure of the invention when the patent is granted</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Types of Patents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1905000"/>
            <a:ext cx="8229600" cy="4525963"/>
          </a:xfrm>
          <a:prstGeom prst="rect">
            <a:avLst/>
          </a:prstGeom>
        </p:spPr>
        <p:txBody>
          <a:bodyPr>
            <a:normAutofit fontScale="25000" lnSpcReduction="20000"/>
          </a:bodyPr>
          <a:lstStyle/>
          <a:p>
            <a:pPr marL="396875" indent="-396875">
              <a:lnSpc>
                <a:spcPct val="120000"/>
              </a:lnSpc>
              <a:spcBef>
                <a:spcPts val="600"/>
              </a:spcBef>
              <a:buFont typeface="+mj-lt"/>
              <a:buAutoNum type="arabicPeriod"/>
            </a:pPr>
            <a:r>
              <a:rPr lang="en-US" sz="8000" dirty="0" smtClean="0"/>
              <a:t>Utility Patents</a:t>
            </a:r>
          </a:p>
          <a:p>
            <a:pPr marL="630238" lvl="1" indent="-230188">
              <a:lnSpc>
                <a:spcPct val="120000"/>
              </a:lnSpc>
              <a:spcBef>
                <a:spcPts val="600"/>
              </a:spcBef>
              <a:buClr>
                <a:srgbClr val="000099"/>
              </a:buClr>
              <a:buFont typeface="Arial" pitchFamily="34" charset="0"/>
              <a:buChar char="•"/>
            </a:pPr>
            <a:r>
              <a:rPr lang="en-US" sz="7200" dirty="0" smtClean="0"/>
              <a:t>Essentially protects how the invention works</a:t>
            </a:r>
          </a:p>
          <a:p>
            <a:pPr marL="630238" lvl="1" indent="-230188">
              <a:lnSpc>
                <a:spcPct val="120000"/>
              </a:lnSpc>
              <a:spcBef>
                <a:spcPts val="600"/>
              </a:spcBef>
              <a:buClr>
                <a:srgbClr val="000099"/>
              </a:buClr>
              <a:buFont typeface="Arial" pitchFamily="34" charset="0"/>
              <a:buChar char="•"/>
            </a:pPr>
            <a:r>
              <a:rPr lang="en-US" sz="7200" dirty="0" smtClean="0"/>
              <a:t>Issued for inventions that are useful, novel, and nonobvious</a:t>
            </a:r>
            <a:endParaRPr lang="en-US" sz="7200" dirty="0"/>
          </a:p>
          <a:p>
            <a:pPr marL="974725" lvl="2" indent="-285750">
              <a:lnSpc>
                <a:spcPct val="120000"/>
              </a:lnSpc>
              <a:spcBef>
                <a:spcPts val="600"/>
              </a:spcBef>
              <a:buClr>
                <a:srgbClr val="000099"/>
              </a:buClr>
              <a:buFont typeface="Wingdings" pitchFamily="2" charset="2"/>
              <a:buChar char="§"/>
            </a:pPr>
            <a:r>
              <a:rPr lang="en-US" sz="6400" dirty="0" smtClean="0"/>
              <a:t>“Useful” – Invention must be minimally useful for some purpose</a:t>
            </a:r>
          </a:p>
          <a:p>
            <a:pPr marL="1484313" lvl="3" indent="-227013">
              <a:lnSpc>
                <a:spcPct val="120000"/>
              </a:lnSpc>
              <a:spcBef>
                <a:spcPts val="600"/>
              </a:spcBef>
              <a:buClr>
                <a:srgbClr val="000099"/>
              </a:buClr>
            </a:pPr>
            <a:r>
              <a:rPr lang="en-US" sz="5600" dirty="0" smtClean="0"/>
              <a:t>Few cases in which a new invention with no real use is created</a:t>
            </a:r>
          </a:p>
          <a:p>
            <a:pPr marL="974725" lvl="2" indent="-285750">
              <a:lnSpc>
                <a:spcPct val="120000"/>
              </a:lnSpc>
              <a:spcBef>
                <a:spcPts val="600"/>
              </a:spcBef>
              <a:buClr>
                <a:srgbClr val="000099"/>
              </a:buClr>
              <a:buFont typeface="Wingdings" pitchFamily="2" charset="2"/>
              <a:buChar char="§"/>
            </a:pPr>
            <a:r>
              <a:rPr lang="en-US" sz="6400" dirty="0" smtClean="0"/>
              <a:t>“Novel” – Invention must be truly new and unique</a:t>
            </a:r>
          </a:p>
          <a:p>
            <a:pPr marL="1484313" lvl="3" indent="-225425">
              <a:lnSpc>
                <a:spcPct val="120000"/>
              </a:lnSpc>
              <a:spcBef>
                <a:spcPts val="600"/>
              </a:spcBef>
              <a:buClr>
                <a:srgbClr val="000099"/>
              </a:buClr>
            </a:pPr>
            <a:r>
              <a:rPr lang="en-US" sz="5600" dirty="0" smtClean="0"/>
              <a:t>i.e. not previously invented, not previously discussed in a publication even though not created, etc.  </a:t>
            </a:r>
          </a:p>
          <a:p>
            <a:pPr marL="1484313" lvl="3" indent="-225425">
              <a:lnSpc>
                <a:spcPct val="120000"/>
              </a:lnSpc>
              <a:spcBef>
                <a:spcPts val="600"/>
              </a:spcBef>
              <a:buClr>
                <a:srgbClr val="000099"/>
              </a:buClr>
            </a:pPr>
            <a:r>
              <a:rPr lang="en-US" sz="5600" dirty="0" smtClean="0"/>
              <a:t>It does not matter that you may not have been aware of the previous invention or publication – it’s still not patentable</a:t>
            </a:r>
          </a:p>
          <a:p>
            <a:pPr marL="974725" lvl="2" indent="-233363">
              <a:lnSpc>
                <a:spcPct val="120000"/>
              </a:lnSpc>
              <a:spcBef>
                <a:spcPts val="600"/>
              </a:spcBef>
              <a:buClr>
                <a:srgbClr val="000099"/>
              </a:buClr>
              <a:buFont typeface="Wingdings" pitchFamily="2" charset="2"/>
              <a:buChar char="§"/>
            </a:pPr>
            <a:r>
              <a:rPr lang="en-US" sz="6400" dirty="0" smtClean="0"/>
              <a:t>“Nonobvious” – “Nonobviousness asks whether a development is a significant enough technical advance to merit the award of a </a:t>
            </a:r>
            <a:r>
              <a:rPr lang="en-US" sz="6400" dirty="0" smtClean="0">
                <a:solidFill>
                  <a:srgbClr val="FF0000"/>
                </a:solidFill>
              </a:rPr>
              <a:t>patent”*</a:t>
            </a:r>
            <a:endParaRPr lang="en-US" sz="6400" dirty="0" smtClean="0"/>
          </a:p>
          <a:p>
            <a:pPr marL="1484313" lvl="3" indent="-227013">
              <a:lnSpc>
                <a:spcPct val="120000"/>
              </a:lnSpc>
              <a:spcBef>
                <a:spcPts val="600"/>
              </a:spcBef>
              <a:buClr>
                <a:srgbClr val="000099"/>
              </a:buClr>
            </a:pPr>
            <a:r>
              <a:rPr lang="en-US" sz="5600" dirty="0" smtClean="0"/>
              <a:t>Likely the most important of the patent requirements, and it may also be the most difficult to satisfy</a:t>
            </a:r>
          </a:p>
          <a:p>
            <a:pPr marL="1371600" lvl="3" indent="-630238">
              <a:lnSpc>
                <a:spcPct val="120000"/>
              </a:lnSpc>
              <a:spcBef>
                <a:spcPts val="600"/>
              </a:spcBef>
              <a:buNone/>
            </a:pPr>
            <a:r>
              <a:rPr lang="en-US" sz="4000" dirty="0" smtClean="0"/>
              <a:t>*Merges, Robert Patrick, et al. </a:t>
            </a:r>
            <a:r>
              <a:rPr lang="en-US" sz="4000" i="1" dirty="0" smtClean="0"/>
              <a:t>Patent Law and Policy: Cases and Materials.</a:t>
            </a:r>
            <a:r>
              <a:rPr lang="en-US" sz="4000" dirty="0" smtClean="0"/>
              <a:t> Newark: LexisNexis, 2002 (p. 644)</a:t>
            </a:r>
          </a:p>
          <a:p>
            <a:pPr marL="1484313" lvl="3" indent="-227013">
              <a:lnSpc>
                <a:spcPts val="2200"/>
              </a:lnSpc>
              <a:spcBef>
                <a:spcPts val="600"/>
              </a:spcBef>
            </a:pPr>
            <a:endParaRPr lang="en-US" sz="1900" dirty="0" smtClean="0"/>
          </a:p>
          <a:p>
            <a:pPr marL="1771650" lvl="3" indent="-514350">
              <a:spcBef>
                <a:spcPts val="600"/>
              </a:spcBef>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Types of Patents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219200" y="2133600"/>
            <a:ext cx="6705600" cy="3581400"/>
          </a:xfrm>
          <a:prstGeom prst="rect">
            <a:avLst/>
          </a:prstGeom>
        </p:spPr>
        <p:txBody>
          <a:bodyPr/>
          <a:lstStyle/>
          <a:p>
            <a:pPr marL="396875" indent="-396875">
              <a:spcBef>
                <a:spcPts val="1200"/>
              </a:spcBef>
              <a:spcAft>
                <a:spcPts val="600"/>
              </a:spcAft>
              <a:buFont typeface="+mj-lt"/>
              <a:buAutoNum type="arabicPeriod" startAt="2"/>
            </a:pPr>
            <a:r>
              <a:rPr lang="en-US" sz="2800" dirty="0" smtClean="0"/>
              <a:t>Design Patents</a:t>
            </a:r>
          </a:p>
          <a:p>
            <a:pPr marL="741363" lvl="1" indent="-284163">
              <a:spcBef>
                <a:spcPts val="1200"/>
              </a:spcBef>
              <a:spcAft>
                <a:spcPts val="600"/>
              </a:spcAft>
              <a:buClr>
                <a:srgbClr val="000099"/>
              </a:buClr>
              <a:buFont typeface="Arial" pitchFamily="34" charset="0"/>
              <a:buChar char="•"/>
            </a:pPr>
            <a:r>
              <a:rPr lang="en-US" sz="2400" dirty="0" smtClean="0"/>
              <a:t>Granted to inventors that create a novel and nonobvious ornamental design for an article of manufacture</a:t>
            </a:r>
          </a:p>
          <a:p>
            <a:pPr marL="741363" lvl="1" indent="-284163">
              <a:spcBef>
                <a:spcPts val="1200"/>
              </a:spcBef>
              <a:spcAft>
                <a:spcPts val="600"/>
              </a:spcAft>
              <a:buClr>
                <a:srgbClr val="000099"/>
              </a:buClr>
              <a:buFont typeface="Arial" pitchFamily="34" charset="0"/>
              <a:buChar char="•"/>
            </a:pPr>
            <a:r>
              <a:rPr lang="en-US" sz="2400" dirty="0" smtClean="0"/>
              <a:t>Only protects how the invention looks, not</a:t>
            </a:r>
            <a:br>
              <a:rPr lang="en-US" sz="2400" dirty="0" smtClean="0"/>
            </a:br>
            <a:r>
              <a:rPr lang="en-US" sz="2400" dirty="0" smtClean="0"/>
              <a:t>how the invention works</a:t>
            </a:r>
            <a:endParaRPr lang="en-US" sz="24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Types of Patents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066800" y="2133600"/>
            <a:ext cx="7010400" cy="2255837"/>
          </a:xfrm>
          <a:prstGeom prst="rect">
            <a:avLst/>
          </a:prstGeom>
        </p:spPr>
        <p:txBody>
          <a:bodyPr/>
          <a:lstStyle/>
          <a:p>
            <a:pPr marL="457200" indent="-457200">
              <a:spcBef>
                <a:spcPts val="1200"/>
              </a:spcBef>
              <a:spcAft>
                <a:spcPts val="600"/>
              </a:spcAft>
              <a:buFont typeface="+mj-lt"/>
              <a:buAutoNum type="arabicPeriod" startAt="3"/>
            </a:pPr>
            <a:r>
              <a:rPr lang="en-US" sz="2800" dirty="0" smtClean="0"/>
              <a:t>Plant Patents</a:t>
            </a:r>
          </a:p>
          <a:p>
            <a:pPr marL="741363" lvl="1" indent="-341313">
              <a:spcBef>
                <a:spcPts val="1200"/>
              </a:spcBef>
              <a:spcAft>
                <a:spcPts val="600"/>
              </a:spcAft>
              <a:buClr>
                <a:srgbClr val="000099"/>
              </a:buClr>
            </a:pPr>
            <a:r>
              <a:rPr lang="en-US" sz="2400" dirty="0" smtClean="0"/>
              <a:t>Protects the development of new varieties of both sexually and asexually produced plants</a:t>
            </a:r>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Priority of Invention - Patents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fontScale="92500" lnSpcReduction="10000"/>
          </a:bodyPr>
          <a:lstStyle/>
          <a:p>
            <a:pPr>
              <a:lnSpc>
                <a:spcPct val="120000"/>
              </a:lnSpc>
              <a:spcBef>
                <a:spcPts val="1200"/>
              </a:spcBef>
              <a:spcAft>
                <a:spcPts val="600"/>
              </a:spcAft>
              <a:buClr>
                <a:srgbClr val="000099"/>
              </a:buClr>
            </a:pPr>
            <a:r>
              <a:rPr lang="en-US" sz="2800" dirty="0" smtClean="0"/>
              <a:t>The United States is a “first-to-invent” system rather than a “first-to-file” system</a:t>
            </a:r>
          </a:p>
          <a:p>
            <a:pPr lvl="1">
              <a:lnSpc>
                <a:spcPct val="120000"/>
              </a:lnSpc>
              <a:spcBef>
                <a:spcPts val="1200"/>
              </a:spcBef>
              <a:spcAft>
                <a:spcPts val="600"/>
              </a:spcAft>
              <a:buClr>
                <a:srgbClr val="000099"/>
              </a:buClr>
            </a:pPr>
            <a:r>
              <a:rPr lang="en-US" sz="2400" dirty="0" smtClean="0"/>
              <a:t>If two people invent the same device, priority in awarding a patent is given to the first person to invent the device rather than the first person to file an application</a:t>
            </a:r>
          </a:p>
          <a:p>
            <a:pPr lvl="1">
              <a:lnSpc>
                <a:spcPct val="120000"/>
              </a:lnSpc>
              <a:spcBef>
                <a:spcPts val="1200"/>
              </a:spcBef>
              <a:spcAft>
                <a:spcPts val="600"/>
              </a:spcAft>
              <a:buClr>
                <a:srgbClr val="000099"/>
              </a:buClr>
            </a:pPr>
            <a:r>
              <a:rPr lang="en-US" sz="2400" dirty="0" smtClean="0"/>
              <a:t>Therefore, it is important to use logbooks or laboratory notebooks to document the dates of invention, experiments, and other information about the invention process  </a:t>
            </a:r>
          </a:p>
          <a:p>
            <a:pPr lvl="2">
              <a:lnSpc>
                <a:spcPct val="120000"/>
              </a:lnSpc>
              <a:spcBef>
                <a:spcPts val="1200"/>
              </a:spcBef>
              <a:spcAft>
                <a:spcPts val="600"/>
              </a:spcAft>
            </a:pPr>
            <a:r>
              <a:rPr lang="en-US" sz="1900" dirty="0" smtClean="0">
                <a:solidFill>
                  <a:srgbClr val="FF0000"/>
                </a:solidFill>
              </a:rPr>
              <a:t>Please refer to module for more information on laboratory notebooks </a:t>
            </a:r>
          </a:p>
          <a:p>
            <a:pPr lvl="2">
              <a:spcBef>
                <a:spcPts val="1200"/>
              </a:spcBef>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Application Process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762000" y="2133600"/>
            <a:ext cx="7543800" cy="4525962"/>
          </a:xfrm>
          <a:prstGeom prst="rect">
            <a:avLst/>
          </a:prstGeom>
        </p:spPr>
        <p:txBody>
          <a:bodyPr/>
          <a:lstStyle/>
          <a:p>
            <a:pPr>
              <a:spcBef>
                <a:spcPts val="1200"/>
              </a:spcBef>
              <a:spcAft>
                <a:spcPts val="600"/>
              </a:spcAft>
              <a:buClr>
                <a:srgbClr val="000099"/>
              </a:buClr>
            </a:pPr>
            <a:r>
              <a:rPr lang="en-US" sz="2800" dirty="0" smtClean="0"/>
              <a:t>Three main types of applications:</a:t>
            </a:r>
          </a:p>
          <a:p>
            <a:pPr marL="801688" lvl="1" indent="-401638">
              <a:spcBef>
                <a:spcPts val="1200"/>
              </a:spcBef>
              <a:spcAft>
                <a:spcPts val="600"/>
              </a:spcAft>
              <a:buFont typeface="+mj-lt"/>
              <a:buAutoNum type="arabicPeriod"/>
            </a:pPr>
            <a:r>
              <a:rPr lang="en-US" sz="2400" dirty="0" smtClean="0"/>
              <a:t>Non-provisional Application for Patent</a:t>
            </a:r>
          </a:p>
          <a:p>
            <a:pPr marL="1027113" lvl="2" indent="-227013">
              <a:spcBef>
                <a:spcPts val="1200"/>
              </a:spcBef>
              <a:spcAft>
                <a:spcPts val="600"/>
              </a:spcAft>
              <a:buClr>
                <a:srgbClr val="000099"/>
              </a:buClr>
            </a:pPr>
            <a:r>
              <a:rPr lang="en-US" sz="2000" dirty="0" smtClean="0"/>
              <a:t>This is the application to use when you wish to be granted</a:t>
            </a:r>
            <a:br>
              <a:rPr lang="en-US" sz="2000" dirty="0" smtClean="0"/>
            </a:br>
            <a:r>
              <a:rPr lang="en-US" sz="2000" dirty="0" smtClean="0"/>
              <a:t>all rights associated with a patent</a:t>
            </a:r>
          </a:p>
          <a:p>
            <a:pPr marL="1027113" lvl="2" indent="-227013">
              <a:spcBef>
                <a:spcPts val="1200"/>
              </a:spcBef>
              <a:spcAft>
                <a:spcPts val="600"/>
              </a:spcAft>
              <a:buClr>
                <a:srgbClr val="000099"/>
              </a:buClr>
            </a:pPr>
            <a:r>
              <a:rPr lang="en-US" sz="2000" dirty="0" smtClean="0"/>
              <a:t>If granted, will result in a utility patent with a 20-year term</a:t>
            </a:r>
            <a:br>
              <a:rPr lang="en-US" sz="2000" dirty="0" smtClean="0"/>
            </a:br>
            <a:r>
              <a:rPr lang="en-US" sz="2000" dirty="0" smtClean="0"/>
              <a:t>from the filing date of the application</a:t>
            </a:r>
          </a:p>
          <a:p>
            <a:pPr marL="1027113" lvl="2" indent="-227013">
              <a:spcBef>
                <a:spcPts val="1200"/>
              </a:spcBef>
              <a:spcAft>
                <a:spcPts val="600"/>
              </a:spcAft>
              <a:buClr>
                <a:srgbClr val="000099"/>
              </a:buClr>
            </a:pPr>
            <a:r>
              <a:rPr lang="en-US" sz="2000" dirty="0" smtClean="0"/>
              <a:t>It is highly recommended that you contact a qualified patent attorney to assist you in drafting a patent application</a:t>
            </a: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Application Process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2"/>
          </a:xfrm>
          <a:prstGeom prst="rect">
            <a:avLst/>
          </a:prstGeom>
        </p:spPr>
        <p:txBody>
          <a:bodyPr>
            <a:normAutofit/>
          </a:bodyPr>
          <a:lstStyle/>
          <a:p>
            <a:pPr marL="396875" indent="-396875">
              <a:spcBef>
                <a:spcPts val="1200"/>
              </a:spcBef>
              <a:spcAft>
                <a:spcPts val="600"/>
              </a:spcAft>
              <a:buFont typeface="+mj-lt"/>
              <a:buAutoNum type="arabicPeriod" startAt="2"/>
            </a:pPr>
            <a:r>
              <a:rPr lang="en-US" sz="2800" dirty="0" smtClean="0"/>
              <a:t>Provisional Application for Patent</a:t>
            </a:r>
          </a:p>
          <a:p>
            <a:pPr marL="801688" lvl="1" indent="-401638">
              <a:spcBef>
                <a:spcPts val="1200"/>
              </a:spcBef>
              <a:spcAft>
                <a:spcPts val="600"/>
              </a:spcAft>
              <a:buClr>
                <a:srgbClr val="000099"/>
              </a:buClr>
            </a:pPr>
            <a:r>
              <a:rPr lang="en-US" sz="2400" dirty="0" smtClean="0"/>
              <a:t>Relatively low-cost way of postponing the cost and effort of drafting and filing a non-provisional patent application </a:t>
            </a:r>
          </a:p>
          <a:p>
            <a:pPr marL="801688" lvl="1" indent="-401638">
              <a:spcBef>
                <a:spcPts val="1200"/>
              </a:spcBef>
              <a:spcAft>
                <a:spcPts val="600"/>
              </a:spcAft>
              <a:buClr>
                <a:srgbClr val="000099"/>
              </a:buClr>
            </a:pPr>
            <a:r>
              <a:rPr lang="en-US" sz="2400" dirty="0" smtClean="0"/>
              <a:t>Provides the applicant one-year to determine whether they wish to proceed with the non-provisional application</a:t>
            </a:r>
          </a:p>
          <a:p>
            <a:pPr marL="801688" lvl="1" indent="-401638">
              <a:spcBef>
                <a:spcPts val="1200"/>
              </a:spcBef>
              <a:spcAft>
                <a:spcPts val="600"/>
              </a:spcAft>
              <a:buClr>
                <a:srgbClr val="000099"/>
              </a:buClr>
            </a:pPr>
            <a:r>
              <a:rPr lang="en-US" sz="2400" dirty="0" smtClean="0"/>
              <a:t>The 20-year utility patent term also does not begin with the filing of a provisional application for patent</a:t>
            </a: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512"/>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 Application Process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533400" y="2133600"/>
            <a:ext cx="8077200" cy="4525963"/>
          </a:xfrm>
          <a:prstGeom prst="rect">
            <a:avLst/>
          </a:prstGeom>
        </p:spPr>
        <p:txBody>
          <a:bodyPr>
            <a:normAutofit fontScale="77500" lnSpcReduction="20000"/>
          </a:bodyPr>
          <a:lstStyle/>
          <a:p>
            <a:pPr marL="457200" indent="-457200">
              <a:lnSpc>
                <a:spcPct val="120000"/>
              </a:lnSpc>
              <a:spcBef>
                <a:spcPts val="600"/>
              </a:spcBef>
              <a:spcAft>
                <a:spcPts val="600"/>
              </a:spcAft>
              <a:buFont typeface="+mj-lt"/>
              <a:buAutoNum type="arabicPeriod" startAt="3"/>
            </a:pPr>
            <a:r>
              <a:rPr lang="en-US" sz="3600" dirty="0" smtClean="0"/>
              <a:t>Patent Cooperation Treaty (PCT) Application</a:t>
            </a:r>
          </a:p>
          <a:p>
            <a:pPr marL="801688" lvl="1" indent="-344488">
              <a:lnSpc>
                <a:spcPct val="120000"/>
              </a:lnSpc>
              <a:spcBef>
                <a:spcPts val="600"/>
              </a:spcBef>
              <a:spcAft>
                <a:spcPts val="600"/>
              </a:spcAft>
              <a:buClr>
                <a:srgbClr val="000099"/>
              </a:buClr>
            </a:pPr>
            <a:r>
              <a:rPr lang="en-US" sz="2300" dirty="0" smtClean="0"/>
              <a:t>Used when the inventor is considering pursuing patents outside of the United States</a:t>
            </a:r>
          </a:p>
          <a:p>
            <a:pPr marL="801688" lvl="1" indent="-344488">
              <a:lnSpc>
                <a:spcPct val="120000"/>
              </a:lnSpc>
              <a:spcBef>
                <a:spcPts val="600"/>
              </a:spcBef>
              <a:spcAft>
                <a:spcPts val="600"/>
              </a:spcAft>
              <a:buClr>
                <a:srgbClr val="000099"/>
              </a:buClr>
            </a:pPr>
            <a:r>
              <a:rPr lang="en-US" sz="2300" dirty="0" smtClean="0"/>
              <a:t>Application is a “placeholder” that reserves a priority filing date in all of the countries that are a party to the PCT</a:t>
            </a:r>
          </a:p>
          <a:p>
            <a:pPr marL="801688" lvl="1" indent="-344488">
              <a:lnSpc>
                <a:spcPct val="120000"/>
              </a:lnSpc>
              <a:spcBef>
                <a:spcPts val="600"/>
              </a:spcBef>
              <a:spcAft>
                <a:spcPts val="600"/>
              </a:spcAft>
              <a:buClr>
                <a:srgbClr val="000099"/>
              </a:buClr>
            </a:pPr>
            <a:r>
              <a:rPr lang="en-US" sz="2300" dirty="0" smtClean="0"/>
              <a:t>It is recommended that you speak with a qualified patent attorney if you wish to pursue a PCT Application to ensure that all legal requirements</a:t>
            </a:r>
            <a:br>
              <a:rPr lang="en-US" sz="2300" dirty="0" smtClean="0"/>
            </a:br>
            <a:r>
              <a:rPr lang="en-US" sz="2300" dirty="0" smtClean="0"/>
              <a:t>are satisfied</a:t>
            </a:r>
          </a:p>
          <a:p>
            <a:pPr marL="801688" lvl="1" indent="-344488">
              <a:lnSpc>
                <a:spcPct val="120000"/>
              </a:lnSpc>
              <a:spcBef>
                <a:spcPts val="600"/>
              </a:spcBef>
              <a:spcAft>
                <a:spcPts val="600"/>
              </a:spcAft>
              <a:buClr>
                <a:srgbClr val="000099"/>
              </a:buClr>
            </a:pPr>
            <a:r>
              <a:rPr lang="en-US" sz="2300" dirty="0" smtClean="0"/>
              <a:t>However, before filing for patent applications in other countries, it is important to consider what the potential market for the invention is in each country.  If potential profits in those countries does not outweigh the patent prosecution fees, then you may not wish to pursue patents there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Patents – One-Year Time Bar</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fontScale="70000" lnSpcReduction="20000"/>
          </a:bodyPr>
          <a:lstStyle/>
          <a:p>
            <a:pPr marL="284163" indent="-284163">
              <a:lnSpc>
                <a:spcPct val="120000"/>
              </a:lnSpc>
              <a:spcBef>
                <a:spcPts val="600"/>
              </a:spcBef>
              <a:spcAft>
                <a:spcPts val="600"/>
              </a:spcAft>
              <a:buClr>
                <a:srgbClr val="000099"/>
              </a:buClr>
            </a:pPr>
            <a:r>
              <a:rPr lang="en-US" sz="3400" dirty="0" smtClean="0"/>
              <a:t>A person is not entitled to a patent if more than one year prior to the application, the invention was:</a:t>
            </a:r>
          </a:p>
          <a:p>
            <a:pPr lvl="1">
              <a:lnSpc>
                <a:spcPct val="120000"/>
              </a:lnSpc>
              <a:spcBef>
                <a:spcPts val="600"/>
              </a:spcBef>
              <a:spcAft>
                <a:spcPts val="600"/>
              </a:spcAft>
              <a:buClr>
                <a:srgbClr val="000099"/>
              </a:buClr>
            </a:pPr>
            <a:r>
              <a:rPr lang="en-US" sz="3100" dirty="0" smtClean="0"/>
              <a:t>Patented</a:t>
            </a:r>
          </a:p>
          <a:p>
            <a:pPr lvl="1">
              <a:lnSpc>
                <a:spcPct val="120000"/>
              </a:lnSpc>
              <a:spcBef>
                <a:spcPts val="600"/>
              </a:spcBef>
              <a:spcAft>
                <a:spcPts val="600"/>
              </a:spcAft>
              <a:buClr>
                <a:srgbClr val="000099"/>
              </a:buClr>
            </a:pPr>
            <a:r>
              <a:rPr lang="en-US" sz="3100" dirty="0" smtClean="0"/>
              <a:t>Described in a printed publication</a:t>
            </a:r>
          </a:p>
          <a:p>
            <a:pPr lvl="1">
              <a:lnSpc>
                <a:spcPct val="120000"/>
              </a:lnSpc>
              <a:spcBef>
                <a:spcPts val="600"/>
              </a:spcBef>
              <a:spcAft>
                <a:spcPts val="600"/>
              </a:spcAft>
              <a:buClr>
                <a:srgbClr val="000099"/>
              </a:buClr>
            </a:pPr>
            <a:r>
              <a:rPr lang="en-US" sz="3100" dirty="0" smtClean="0"/>
              <a:t>In public use</a:t>
            </a:r>
          </a:p>
          <a:p>
            <a:pPr lvl="1">
              <a:lnSpc>
                <a:spcPct val="120000"/>
              </a:lnSpc>
              <a:spcBef>
                <a:spcPts val="600"/>
              </a:spcBef>
              <a:spcAft>
                <a:spcPts val="600"/>
              </a:spcAft>
              <a:buClr>
                <a:srgbClr val="000099"/>
              </a:buClr>
            </a:pPr>
            <a:r>
              <a:rPr lang="en-US" sz="3100" dirty="0" smtClean="0"/>
              <a:t>On sale</a:t>
            </a:r>
          </a:p>
          <a:p>
            <a:pPr lvl="1">
              <a:lnSpc>
                <a:spcPct val="120000"/>
              </a:lnSpc>
              <a:spcBef>
                <a:spcPts val="600"/>
              </a:spcBef>
              <a:spcAft>
                <a:spcPts val="600"/>
              </a:spcAft>
              <a:buClr>
                <a:srgbClr val="000099"/>
              </a:buClr>
            </a:pPr>
            <a:r>
              <a:rPr lang="en-US" sz="3100" dirty="0" smtClean="0"/>
              <a:t>Disclosed publicly</a:t>
            </a:r>
          </a:p>
          <a:p>
            <a:pPr>
              <a:lnSpc>
                <a:spcPct val="120000"/>
              </a:lnSpc>
              <a:spcBef>
                <a:spcPts val="600"/>
              </a:spcBef>
              <a:spcAft>
                <a:spcPts val="600"/>
              </a:spcAft>
              <a:buClr>
                <a:srgbClr val="000099"/>
              </a:buClr>
              <a:tabLst>
                <a:tab pos="284163" algn="l"/>
              </a:tabLst>
            </a:pPr>
            <a:r>
              <a:rPr lang="en-US" sz="3400" dirty="0" smtClean="0"/>
              <a:t>Therefore, one must be careful when showing or describing the invention in public. Once you do, you only have one year to file your application.</a:t>
            </a:r>
            <a:endParaRPr lang="en-US" sz="3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What a Patent Does Not Do!</a:t>
            </a:r>
            <a:endParaRPr lang="en-US" sz="4000" dirty="0"/>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Patent does not ensure overall functional uniqueness of your device. Example </a:t>
            </a:r>
          </a:p>
          <a:p>
            <a:pPr>
              <a:spcBef>
                <a:spcPts val="600"/>
              </a:spcBef>
              <a:spcAft>
                <a:spcPts val="600"/>
              </a:spcAft>
              <a:buClr>
                <a:srgbClr val="000099"/>
              </a:buClr>
            </a:pPr>
            <a:r>
              <a:rPr lang="en-US" sz="2800" dirty="0" smtClean="0"/>
              <a:t>Patent does not ensure marketability. Example </a:t>
            </a:r>
          </a:p>
          <a:p>
            <a:pPr>
              <a:spcBef>
                <a:spcPts val="600"/>
              </a:spcBef>
              <a:spcAft>
                <a:spcPts val="600"/>
              </a:spcAft>
              <a:buClr>
                <a:srgbClr val="000099"/>
              </a:buClr>
            </a:pPr>
            <a:r>
              <a:rPr lang="en-US" sz="2800" dirty="0" smtClean="0"/>
              <a:t>Patent does not ensure someone won’t steal your invention. Example</a:t>
            </a:r>
          </a:p>
          <a:p>
            <a:pPr>
              <a:spcBef>
                <a:spcPts val="600"/>
              </a:spcBef>
              <a:spcAft>
                <a:spcPts val="600"/>
              </a:spcAft>
              <a:buClr>
                <a:srgbClr val="000099"/>
              </a:buClr>
            </a:pPr>
            <a:r>
              <a:rPr lang="en-US" sz="2800" dirty="0" smtClean="0"/>
              <a:t>Patent does not automatically cover ancillary products. Example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What is KT4TT? </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
            </a:r>
            <a:br>
              <a:rPr lang="en-US" sz="4000" b="1" dirty="0" smtClean="0">
                <a:solidFill>
                  <a:srgbClr val="000099"/>
                </a:solidFill>
                <a:effectLst>
                  <a:outerShdw blurRad="38100" dist="38100" dir="2700000" algn="tl">
                    <a:srgbClr val="C0C0C0"/>
                  </a:outerShdw>
                </a:effectLst>
              </a:rPr>
            </a:br>
            <a:endParaRPr lang="en-US" sz="4000" dirty="0"/>
          </a:p>
        </p:txBody>
      </p:sp>
      <p:sp>
        <p:nvSpPr>
          <p:cNvPr id="4" name="Content Placeholder 3"/>
          <p:cNvSpPr>
            <a:spLocks noGrp="1"/>
          </p:cNvSpPr>
          <p:nvPr>
            <p:ph idx="4294967295"/>
          </p:nvPr>
        </p:nvSpPr>
        <p:spPr>
          <a:xfrm>
            <a:off x="457200" y="2133600"/>
            <a:ext cx="8229600" cy="5257800"/>
          </a:xfrm>
          <a:prstGeom prst="rect">
            <a:avLst/>
          </a:prstGeom>
        </p:spPr>
        <p:txBody>
          <a:bodyPr/>
          <a:lstStyle/>
          <a:p>
            <a:pPr>
              <a:spcBef>
                <a:spcPts val="1200"/>
              </a:spcBef>
              <a:buClr>
                <a:srgbClr val="000099"/>
              </a:buClr>
            </a:pPr>
            <a:r>
              <a:rPr lang="en-US" sz="2800" dirty="0" smtClean="0"/>
              <a:t>KT4TT in the Context of NIDRR Technology grantees means the application of KT theory &amp; practice in R&amp;D to more effectively apply TT processes and generate TT outputs. </a:t>
            </a:r>
          </a:p>
          <a:p>
            <a:pPr>
              <a:spcBef>
                <a:spcPts val="1200"/>
              </a:spcBef>
              <a:buClr>
                <a:srgbClr val="000099"/>
              </a:buClr>
            </a:pPr>
            <a:r>
              <a:rPr lang="en-US" sz="2800" dirty="0" smtClean="0"/>
              <a:t>Goal is to have NIDRR technology grantees increase the application of their outputs by  manufacturers, clinicians, researchers, policy makers, brokers,</a:t>
            </a:r>
            <a:br>
              <a:rPr lang="en-US" sz="2800" dirty="0" smtClean="0"/>
            </a:br>
            <a:r>
              <a:rPr lang="en-US" sz="2800" dirty="0" smtClean="0"/>
              <a:t>and consumers.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45: Prototype Time</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If you are going to license your invention - you need to have a proof of concept prototype</a:t>
            </a:r>
          </a:p>
          <a:p>
            <a:pPr>
              <a:spcBef>
                <a:spcPts val="600"/>
              </a:spcBef>
              <a:spcAft>
                <a:spcPts val="600"/>
              </a:spcAft>
              <a:buClr>
                <a:srgbClr val="000099"/>
              </a:buClr>
            </a:pPr>
            <a:r>
              <a:rPr lang="en-US" sz="2800" dirty="0" smtClean="0"/>
              <a:t>Build a prototype to see if your idea is plausible</a:t>
            </a:r>
          </a:p>
          <a:p>
            <a:pPr>
              <a:spcBef>
                <a:spcPts val="600"/>
              </a:spcBef>
              <a:spcAft>
                <a:spcPts val="600"/>
              </a:spcAft>
              <a:buClr>
                <a:srgbClr val="000099"/>
              </a:buClr>
            </a:pPr>
            <a:r>
              <a:rPr lang="en-US" sz="2800" dirty="0" smtClean="0"/>
              <a:t>Look at materials and components </a:t>
            </a:r>
          </a:p>
          <a:p>
            <a:pPr>
              <a:spcBef>
                <a:spcPts val="600"/>
              </a:spcBef>
              <a:spcAft>
                <a:spcPts val="600"/>
              </a:spcAft>
              <a:buClr>
                <a:srgbClr val="000099"/>
              </a:buClr>
            </a:pPr>
            <a:r>
              <a:rPr lang="en-US" sz="2800" dirty="0" smtClean="0"/>
              <a:t>Working prototype assists tremendously in patent application (creation of drawings, describing</a:t>
            </a:r>
            <a:br>
              <a:rPr lang="en-US" sz="2800" dirty="0" smtClean="0"/>
            </a:br>
            <a:r>
              <a:rPr lang="en-US" sz="2800" dirty="0" smtClean="0"/>
              <a:t>the claims)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120 What’s next?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You have documented your idea, verified it’s unique, and fabricated a prototype</a:t>
            </a:r>
          </a:p>
          <a:p>
            <a:pPr>
              <a:spcBef>
                <a:spcPts val="600"/>
              </a:spcBef>
              <a:spcAft>
                <a:spcPts val="600"/>
              </a:spcAft>
              <a:buClr>
                <a:srgbClr val="000099"/>
              </a:buClr>
            </a:pPr>
            <a:r>
              <a:rPr lang="en-US" sz="2800" dirty="0" smtClean="0"/>
              <a:t>Next is the market analysis</a:t>
            </a:r>
          </a:p>
          <a:p>
            <a:pPr lvl="1">
              <a:spcBef>
                <a:spcPts val="600"/>
              </a:spcBef>
              <a:spcAft>
                <a:spcPts val="600"/>
              </a:spcAft>
              <a:buClr>
                <a:srgbClr val="000099"/>
              </a:buClr>
            </a:pPr>
            <a:r>
              <a:rPr lang="en-US" sz="2400" dirty="0" smtClean="0"/>
              <a:t>Identification of target market</a:t>
            </a:r>
          </a:p>
          <a:p>
            <a:pPr lvl="1">
              <a:spcBef>
                <a:spcPts val="600"/>
              </a:spcBef>
              <a:spcAft>
                <a:spcPts val="600"/>
              </a:spcAft>
              <a:buClr>
                <a:srgbClr val="000099"/>
              </a:buClr>
            </a:pPr>
            <a:r>
              <a:rPr lang="en-US" sz="2400" dirty="0" smtClean="0"/>
              <a:t>Market projections</a:t>
            </a:r>
          </a:p>
          <a:p>
            <a:pPr lvl="1">
              <a:spcBef>
                <a:spcPts val="600"/>
              </a:spcBef>
              <a:spcAft>
                <a:spcPts val="600"/>
              </a:spcAft>
              <a:buClr>
                <a:srgbClr val="000099"/>
              </a:buClr>
            </a:pPr>
            <a:r>
              <a:rPr lang="en-US" sz="2400" dirty="0" smtClean="0"/>
              <a:t>Market growth</a:t>
            </a:r>
          </a:p>
          <a:p>
            <a:pPr lvl="1">
              <a:spcBef>
                <a:spcPts val="600"/>
              </a:spcBef>
              <a:spcAft>
                <a:spcPts val="600"/>
              </a:spcAft>
              <a:buClr>
                <a:srgbClr val="000099"/>
              </a:buClr>
            </a:pPr>
            <a:r>
              <a:rPr lang="en-US" sz="2400" dirty="0" smtClean="0"/>
              <a:t>Distribution channels</a:t>
            </a:r>
          </a:p>
          <a:p>
            <a:pPr lvl="1">
              <a:spcBef>
                <a:spcPts val="600"/>
              </a:spcBef>
              <a:spcAft>
                <a:spcPts val="600"/>
              </a:spcAft>
              <a:buClr>
                <a:srgbClr val="000099"/>
              </a:buClr>
            </a:pPr>
            <a:r>
              <a:rPr lang="en-US" sz="2400" dirty="0" smtClean="0"/>
              <a:t>Development of competing product matrix</a:t>
            </a:r>
            <a:endParaRPr lang="en-US"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180: Journey Continues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219200" y="2133600"/>
            <a:ext cx="6629400" cy="4525963"/>
          </a:xfrm>
          <a:prstGeom prst="rect">
            <a:avLst/>
          </a:prstGeom>
        </p:spPr>
        <p:txBody>
          <a:bodyPr/>
          <a:lstStyle/>
          <a:p>
            <a:pPr>
              <a:spcBef>
                <a:spcPts val="600"/>
              </a:spcBef>
              <a:spcAft>
                <a:spcPts val="600"/>
              </a:spcAft>
              <a:buClr>
                <a:srgbClr val="000099"/>
              </a:buClr>
            </a:pPr>
            <a:r>
              <a:rPr lang="en-US" sz="2800" dirty="0" smtClean="0"/>
              <a:t>Commercialization</a:t>
            </a:r>
          </a:p>
          <a:p>
            <a:pPr lvl="1">
              <a:spcBef>
                <a:spcPts val="600"/>
              </a:spcBef>
              <a:spcAft>
                <a:spcPts val="600"/>
              </a:spcAft>
              <a:buClr>
                <a:srgbClr val="000099"/>
              </a:buClr>
            </a:pPr>
            <a:r>
              <a:rPr lang="en-US" sz="2400" dirty="0" smtClean="0"/>
              <a:t>Decision point – what do you do</a:t>
            </a:r>
          </a:p>
          <a:p>
            <a:pPr lvl="1">
              <a:spcBef>
                <a:spcPts val="600"/>
              </a:spcBef>
              <a:spcAft>
                <a:spcPts val="600"/>
              </a:spcAft>
              <a:buClr>
                <a:srgbClr val="000099"/>
              </a:buClr>
            </a:pPr>
            <a:r>
              <a:rPr lang="en-US" sz="2400" dirty="0" smtClean="0"/>
              <a:t>Patent?</a:t>
            </a:r>
          </a:p>
          <a:p>
            <a:pPr lvl="1">
              <a:spcBef>
                <a:spcPts val="600"/>
              </a:spcBef>
              <a:spcAft>
                <a:spcPts val="600"/>
              </a:spcAft>
              <a:buClr>
                <a:srgbClr val="000099"/>
              </a:buClr>
            </a:pPr>
            <a:r>
              <a:rPr lang="en-US" sz="2400" dirty="0" smtClean="0"/>
              <a:t>Start your own business versus licensing</a:t>
            </a:r>
          </a:p>
          <a:p>
            <a:pPr lvl="1">
              <a:spcBef>
                <a:spcPts val="600"/>
              </a:spcBef>
              <a:spcAft>
                <a:spcPts val="600"/>
              </a:spcAft>
              <a:buClr>
                <a:srgbClr val="000099"/>
              </a:buClr>
            </a:pPr>
            <a:r>
              <a:rPr lang="en-US" sz="2400" dirty="0" smtClean="0"/>
              <a:t>Two different processes</a:t>
            </a:r>
          </a:p>
          <a:p>
            <a:pPr lvl="1">
              <a:spcBef>
                <a:spcPts val="600"/>
              </a:spcBef>
              <a:spcAft>
                <a:spcPts val="600"/>
              </a:spcAft>
              <a:buClr>
                <a:srgbClr val="000099"/>
              </a:buClr>
            </a:pPr>
            <a:r>
              <a:rPr lang="en-US" sz="2400" dirty="0" smtClean="0"/>
              <a:t>Many decisions have to be made – topic for</a:t>
            </a:r>
            <a:br>
              <a:rPr lang="en-US" sz="2400" dirty="0" smtClean="0"/>
            </a:br>
            <a:r>
              <a:rPr lang="en-US" sz="2400" dirty="0" smtClean="0"/>
              <a:t>another presentation</a:t>
            </a:r>
          </a:p>
          <a:p>
            <a:pPr lvl="2"/>
            <a:endParaRPr lang="en-US" dirty="0" smtClean="0"/>
          </a:p>
          <a:p>
            <a:pPr lvl="1"/>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Copyright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103437"/>
            <a:ext cx="7315200" cy="4525963"/>
          </a:xfrm>
          <a:prstGeom prst="rect">
            <a:avLst/>
          </a:prstGeom>
        </p:spPr>
        <p:txBody>
          <a:bodyPr>
            <a:normAutofit lnSpcReduction="10000"/>
          </a:bodyPr>
          <a:lstStyle/>
          <a:p>
            <a:pPr marL="284163" indent="-284163">
              <a:lnSpc>
                <a:spcPct val="110000"/>
              </a:lnSpc>
              <a:spcBef>
                <a:spcPts val="600"/>
              </a:spcBef>
              <a:spcAft>
                <a:spcPts val="600"/>
              </a:spcAft>
              <a:buClr>
                <a:srgbClr val="000099"/>
              </a:buClr>
            </a:pPr>
            <a:r>
              <a:rPr lang="en-US" sz="2800" dirty="0" smtClean="0"/>
              <a:t>Applies to many different works, including, but not limited to:</a:t>
            </a:r>
          </a:p>
          <a:p>
            <a:pPr marL="1146175" lvl="1" indent="-404813">
              <a:lnSpc>
                <a:spcPct val="110000"/>
              </a:lnSpc>
              <a:spcBef>
                <a:spcPts val="600"/>
              </a:spcBef>
              <a:spcAft>
                <a:spcPts val="600"/>
              </a:spcAft>
              <a:buClr>
                <a:srgbClr val="000099"/>
              </a:buClr>
            </a:pPr>
            <a:r>
              <a:rPr lang="en-US" sz="2200" dirty="0" smtClean="0"/>
              <a:t>Literary works</a:t>
            </a:r>
          </a:p>
          <a:p>
            <a:pPr marL="1146175" lvl="1" indent="-404813">
              <a:lnSpc>
                <a:spcPct val="110000"/>
              </a:lnSpc>
              <a:spcBef>
                <a:spcPts val="600"/>
              </a:spcBef>
              <a:spcAft>
                <a:spcPts val="600"/>
              </a:spcAft>
              <a:buClr>
                <a:srgbClr val="000099"/>
              </a:buClr>
            </a:pPr>
            <a:r>
              <a:rPr lang="en-US" sz="2200" dirty="0" smtClean="0"/>
              <a:t>Musical works</a:t>
            </a:r>
          </a:p>
          <a:p>
            <a:pPr marL="1146175" lvl="1" indent="-404813">
              <a:lnSpc>
                <a:spcPct val="110000"/>
              </a:lnSpc>
              <a:spcBef>
                <a:spcPts val="600"/>
              </a:spcBef>
              <a:spcAft>
                <a:spcPts val="600"/>
              </a:spcAft>
              <a:buClr>
                <a:srgbClr val="000099"/>
              </a:buClr>
            </a:pPr>
            <a:r>
              <a:rPr lang="en-US" sz="2200" dirty="0" smtClean="0"/>
              <a:t>Pictures</a:t>
            </a:r>
          </a:p>
          <a:p>
            <a:pPr marL="1146175" lvl="1" indent="-404813">
              <a:lnSpc>
                <a:spcPct val="110000"/>
              </a:lnSpc>
              <a:spcBef>
                <a:spcPts val="600"/>
              </a:spcBef>
              <a:spcAft>
                <a:spcPts val="600"/>
              </a:spcAft>
              <a:buClr>
                <a:srgbClr val="000099"/>
              </a:buClr>
            </a:pPr>
            <a:r>
              <a:rPr lang="en-US" sz="2200" dirty="0" smtClean="0"/>
              <a:t>Graphics</a:t>
            </a:r>
          </a:p>
          <a:p>
            <a:pPr marL="1146175" lvl="1" indent="-404813">
              <a:lnSpc>
                <a:spcPct val="110000"/>
              </a:lnSpc>
              <a:spcBef>
                <a:spcPts val="600"/>
              </a:spcBef>
              <a:spcAft>
                <a:spcPts val="600"/>
              </a:spcAft>
              <a:buClr>
                <a:srgbClr val="000099"/>
              </a:buClr>
            </a:pPr>
            <a:r>
              <a:rPr lang="en-US" sz="2200" dirty="0" smtClean="0"/>
              <a:t>Dramatic works</a:t>
            </a:r>
          </a:p>
          <a:p>
            <a:pPr marL="1146175" lvl="1" indent="-404813">
              <a:lnSpc>
                <a:spcPct val="110000"/>
              </a:lnSpc>
              <a:spcBef>
                <a:spcPts val="600"/>
              </a:spcBef>
              <a:spcAft>
                <a:spcPts val="600"/>
              </a:spcAft>
              <a:buClr>
                <a:srgbClr val="000099"/>
              </a:buClr>
            </a:pPr>
            <a:r>
              <a:rPr lang="en-US" sz="2200" dirty="0" smtClean="0"/>
              <a:t>Sound recordings</a:t>
            </a:r>
          </a:p>
          <a:p>
            <a:pPr marL="1146175" lvl="1" indent="-404813">
              <a:lnSpc>
                <a:spcPct val="110000"/>
              </a:lnSpc>
              <a:spcBef>
                <a:spcPts val="600"/>
              </a:spcBef>
              <a:spcAft>
                <a:spcPts val="600"/>
              </a:spcAft>
              <a:buClr>
                <a:srgbClr val="000099"/>
              </a:buClr>
            </a:pPr>
            <a:r>
              <a:rPr lang="en-US" sz="2200" dirty="0" smtClean="0"/>
              <a:t>Computer software</a:t>
            </a:r>
          </a:p>
          <a:p>
            <a:pPr lvl="1"/>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512"/>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Copyright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a:bodyPr>
          <a:lstStyle/>
          <a:p>
            <a:pPr marL="284163" indent="-284163">
              <a:spcBef>
                <a:spcPts val="600"/>
              </a:spcBef>
              <a:spcAft>
                <a:spcPts val="600"/>
              </a:spcAft>
              <a:buClr>
                <a:srgbClr val="000099"/>
              </a:buClr>
            </a:pPr>
            <a:r>
              <a:rPr lang="en-US" sz="2800" dirty="0" smtClean="0"/>
              <a:t>Copyright protection is automatically afforded to</a:t>
            </a:r>
            <a:br>
              <a:rPr lang="en-US" sz="2800" dirty="0" smtClean="0"/>
            </a:br>
            <a:r>
              <a:rPr lang="en-US" sz="2800" dirty="0" smtClean="0"/>
              <a:t>the author of the materials previously listed upon creation, so long as it is “fixed in a tangible medium of expression”</a:t>
            </a:r>
          </a:p>
          <a:p>
            <a:pPr lvl="1">
              <a:spcBef>
                <a:spcPts val="600"/>
              </a:spcBef>
              <a:spcAft>
                <a:spcPts val="600"/>
              </a:spcAft>
              <a:buClr>
                <a:srgbClr val="000099"/>
              </a:buClr>
            </a:pPr>
            <a:r>
              <a:rPr lang="en-US" sz="2400" dirty="0" smtClean="0"/>
              <a:t>Therefore, you do not need to apply to the government for copyright protection</a:t>
            </a:r>
          </a:p>
          <a:p>
            <a:pPr lvl="1">
              <a:spcBef>
                <a:spcPts val="600"/>
              </a:spcBef>
              <a:spcAft>
                <a:spcPts val="600"/>
              </a:spcAft>
              <a:buClr>
                <a:srgbClr val="000099"/>
              </a:buClr>
            </a:pPr>
            <a:r>
              <a:rPr lang="en-US" sz="2400" dirty="0" smtClean="0"/>
              <a:t>However, registering your copyright may have some benefits for the author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512"/>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Copyright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fontScale="92500" lnSpcReduction="20000"/>
          </a:bodyPr>
          <a:lstStyle/>
          <a:p>
            <a:pPr marL="284163" indent="-284163">
              <a:lnSpc>
                <a:spcPct val="120000"/>
              </a:lnSpc>
              <a:spcBef>
                <a:spcPts val="600"/>
              </a:spcBef>
              <a:spcAft>
                <a:spcPts val="600"/>
              </a:spcAft>
              <a:buClr>
                <a:srgbClr val="000099"/>
              </a:buClr>
            </a:pPr>
            <a:r>
              <a:rPr lang="en-US" sz="3000" dirty="0" smtClean="0"/>
              <a:t>Copyright only protects the expression of an idea,</a:t>
            </a:r>
            <a:br>
              <a:rPr lang="en-US" sz="3000" dirty="0" smtClean="0"/>
            </a:br>
            <a:r>
              <a:rPr lang="en-US" sz="3000" dirty="0" smtClean="0"/>
              <a:t>not the idea itself</a:t>
            </a:r>
          </a:p>
          <a:p>
            <a:pPr lvl="1">
              <a:lnSpc>
                <a:spcPct val="120000"/>
              </a:lnSpc>
              <a:spcBef>
                <a:spcPts val="600"/>
              </a:spcBef>
              <a:spcAft>
                <a:spcPts val="600"/>
              </a:spcAft>
              <a:buClr>
                <a:srgbClr val="000099"/>
              </a:buClr>
            </a:pPr>
            <a:r>
              <a:rPr lang="en-US" sz="2200" dirty="0" smtClean="0"/>
              <a:t>For example, copyright protection cannot extend to theories about gravity or a new accounting method.  </a:t>
            </a:r>
          </a:p>
          <a:p>
            <a:pPr lvl="1">
              <a:lnSpc>
                <a:spcPct val="120000"/>
              </a:lnSpc>
              <a:spcBef>
                <a:spcPts val="600"/>
              </a:spcBef>
              <a:spcAft>
                <a:spcPts val="600"/>
              </a:spcAft>
              <a:buClr>
                <a:srgbClr val="000099"/>
              </a:buClr>
            </a:pPr>
            <a:r>
              <a:rPr lang="en-US" sz="2200" dirty="0" smtClean="0"/>
              <a:t>Copyright only protects the expression of those ideas on gravity and accounting, such as the books and articles that describe those ideas</a:t>
            </a:r>
          </a:p>
          <a:p>
            <a:pPr marL="284163" indent="-284163">
              <a:lnSpc>
                <a:spcPct val="120000"/>
              </a:lnSpc>
              <a:spcBef>
                <a:spcPts val="600"/>
              </a:spcBef>
              <a:spcAft>
                <a:spcPts val="600"/>
              </a:spcAft>
              <a:buClr>
                <a:srgbClr val="000099"/>
              </a:buClr>
            </a:pPr>
            <a:r>
              <a:rPr lang="en-US" sz="3000" dirty="0" smtClean="0"/>
              <a:t>The term of a copyright is for the life of the author plus 70 years</a:t>
            </a:r>
          </a:p>
          <a:p>
            <a:pPr lvl="1">
              <a:lnSpc>
                <a:spcPct val="120000"/>
              </a:lnSpc>
              <a:spcBef>
                <a:spcPts val="600"/>
              </a:spcBef>
              <a:spcAft>
                <a:spcPts val="600"/>
              </a:spcAft>
              <a:buClr>
                <a:srgbClr val="000099"/>
              </a:buClr>
            </a:pPr>
            <a:r>
              <a:rPr lang="en-US" sz="2200" dirty="0" smtClean="0"/>
              <a:t>For works of corporate authorship, the term is 120 years after creation or 95 years after publication, whichever end point is earlier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Trademark</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1905000"/>
            <a:ext cx="8229600" cy="4525963"/>
          </a:xfrm>
          <a:prstGeom prst="rect">
            <a:avLst/>
          </a:prstGeom>
        </p:spPr>
        <p:txBody>
          <a:bodyPr>
            <a:normAutofit/>
          </a:bodyPr>
          <a:lstStyle/>
          <a:p>
            <a:pPr marL="284163" indent="-284163">
              <a:lnSpc>
                <a:spcPct val="110000"/>
              </a:lnSpc>
              <a:spcBef>
                <a:spcPts val="600"/>
              </a:spcBef>
              <a:spcAft>
                <a:spcPts val="600"/>
              </a:spcAft>
              <a:buClr>
                <a:srgbClr val="000099"/>
              </a:buClr>
            </a:pPr>
            <a:r>
              <a:rPr lang="en-US" sz="2800" dirty="0" smtClean="0"/>
              <a:t>A trademark is a:</a:t>
            </a:r>
          </a:p>
          <a:p>
            <a:pPr marL="854075" lvl="1" indent="-284163">
              <a:lnSpc>
                <a:spcPct val="110000"/>
              </a:lnSpc>
              <a:spcBef>
                <a:spcPts val="600"/>
              </a:spcBef>
              <a:spcAft>
                <a:spcPts val="600"/>
              </a:spcAft>
              <a:buClr>
                <a:srgbClr val="000099"/>
              </a:buClr>
            </a:pPr>
            <a:r>
              <a:rPr lang="en-US" sz="2400" dirty="0" smtClean="0"/>
              <a:t>Word</a:t>
            </a:r>
          </a:p>
          <a:p>
            <a:pPr marL="854075" lvl="1" indent="-284163">
              <a:lnSpc>
                <a:spcPct val="110000"/>
              </a:lnSpc>
              <a:spcBef>
                <a:spcPts val="600"/>
              </a:spcBef>
              <a:spcAft>
                <a:spcPts val="600"/>
              </a:spcAft>
              <a:buClr>
                <a:srgbClr val="000099"/>
              </a:buClr>
            </a:pPr>
            <a:r>
              <a:rPr lang="en-US" sz="2400" dirty="0" smtClean="0"/>
              <a:t>Phrase</a:t>
            </a:r>
          </a:p>
          <a:p>
            <a:pPr marL="854075" lvl="1" indent="-284163">
              <a:lnSpc>
                <a:spcPct val="110000"/>
              </a:lnSpc>
              <a:spcBef>
                <a:spcPts val="600"/>
              </a:spcBef>
              <a:spcAft>
                <a:spcPts val="600"/>
              </a:spcAft>
              <a:buClr>
                <a:srgbClr val="000099"/>
              </a:buClr>
            </a:pPr>
            <a:r>
              <a:rPr lang="en-US" sz="2400" dirty="0" smtClean="0"/>
              <a:t>Symbol</a:t>
            </a:r>
          </a:p>
          <a:p>
            <a:pPr marL="854075" lvl="1" indent="-284163">
              <a:lnSpc>
                <a:spcPct val="110000"/>
              </a:lnSpc>
              <a:spcBef>
                <a:spcPts val="600"/>
              </a:spcBef>
              <a:spcAft>
                <a:spcPts val="600"/>
              </a:spcAft>
              <a:buClr>
                <a:srgbClr val="000099"/>
              </a:buClr>
            </a:pPr>
            <a:r>
              <a:rPr lang="en-US" sz="2400" dirty="0" smtClean="0"/>
              <a:t>Design</a:t>
            </a:r>
          </a:p>
          <a:p>
            <a:pPr marL="854075" lvl="1" indent="-284163">
              <a:lnSpc>
                <a:spcPct val="110000"/>
              </a:lnSpc>
              <a:spcBef>
                <a:spcPts val="600"/>
              </a:spcBef>
              <a:spcAft>
                <a:spcPts val="600"/>
              </a:spcAft>
              <a:buClr>
                <a:srgbClr val="000099"/>
              </a:buClr>
            </a:pPr>
            <a:r>
              <a:rPr lang="en-US" sz="2400" dirty="0" smtClean="0"/>
              <a:t>Or any combination of the above</a:t>
            </a:r>
          </a:p>
          <a:p>
            <a:pPr marL="284163" indent="-284163">
              <a:lnSpc>
                <a:spcPct val="110000"/>
              </a:lnSpc>
              <a:spcBef>
                <a:spcPts val="600"/>
              </a:spcBef>
              <a:spcAft>
                <a:spcPts val="600"/>
              </a:spcAft>
              <a:buClr>
                <a:srgbClr val="000099"/>
              </a:buClr>
            </a:pPr>
            <a:r>
              <a:rPr lang="en-US" sz="2800" dirty="0" smtClean="0"/>
              <a:t>“… which identify and distinguish the source of the goods or services of one party from those of others”</a:t>
            </a:r>
            <a:endParaRPr lang="en-US"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Trademark</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762000" y="2133600"/>
            <a:ext cx="7620000" cy="4525962"/>
          </a:xfrm>
          <a:prstGeom prst="rect">
            <a:avLst/>
          </a:prstGeom>
        </p:spPr>
        <p:txBody>
          <a:bodyPr/>
          <a:lstStyle/>
          <a:p>
            <a:pPr>
              <a:spcBef>
                <a:spcPts val="600"/>
              </a:spcBef>
              <a:spcAft>
                <a:spcPts val="600"/>
              </a:spcAft>
              <a:buClr>
                <a:srgbClr val="000099"/>
              </a:buClr>
            </a:pPr>
            <a:r>
              <a:rPr lang="en-US" sz="2800" dirty="0" smtClean="0"/>
              <a:t>Trademarks do not expire as long as they are being used in commerce</a:t>
            </a:r>
          </a:p>
          <a:p>
            <a:pPr lvl="1">
              <a:spcBef>
                <a:spcPts val="600"/>
              </a:spcBef>
              <a:spcAft>
                <a:spcPts val="600"/>
              </a:spcAft>
              <a:buClr>
                <a:srgbClr val="000099"/>
              </a:buClr>
            </a:pPr>
            <a:r>
              <a:rPr lang="en-US" sz="2400" dirty="0" smtClean="0"/>
              <a:t>You do not need to register your trademark in order to have trademark protection, but it is beneficial in some circumstances</a:t>
            </a:r>
            <a:endParaRPr lang="en-US"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2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 Secret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85800" y="2133600"/>
            <a:ext cx="7772400" cy="4525963"/>
          </a:xfrm>
          <a:prstGeom prst="rect">
            <a:avLst/>
          </a:prstGeom>
        </p:spPr>
        <p:txBody>
          <a:bodyPr>
            <a:normAutofit fontScale="92500" lnSpcReduction="20000"/>
          </a:bodyPr>
          <a:lstStyle/>
          <a:p>
            <a:pPr>
              <a:lnSpc>
                <a:spcPct val="120000"/>
              </a:lnSpc>
              <a:spcBef>
                <a:spcPts val="600"/>
              </a:spcBef>
              <a:buClr>
                <a:srgbClr val="000099"/>
              </a:buClr>
            </a:pPr>
            <a:r>
              <a:rPr lang="en-US" sz="2800" dirty="0" smtClean="0"/>
              <a:t>Information that a company keeps secret to allow the company to compete effectively in the marketplace.</a:t>
            </a:r>
          </a:p>
          <a:p>
            <a:pPr>
              <a:lnSpc>
                <a:spcPct val="120000"/>
              </a:lnSpc>
              <a:spcBef>
                <a:spcPts val="600"/>
              </a:spcBef>
              <a:buClr>
                <a:srgbClr val="000099"/>
              </a:buClr>
            </a:pPr>
            <a:endParaRPr lang="en-US" sz="1100" dirty="0" smtClean="0"/>
          </a:p>
          <a:p>
            <a:pPr>
              <a:lnSpc>
                <a:spcPct val="120000"/>
              </a:lnSpc>
              <a:spcBef>
                <a:spcPts val="600"/>
              </a:spcBef>
              <a:buClr>
                <a:srgbClr val="000099"/>
              </a:buClr>
            </a:pPr>
            <a:r>
              <a:rPr lang="en-US" sz="2800" dirty="0" smtClean="0"/>
              <a:t>Can include:</a:t>
            </a:r>
          </a:p>
          <a:p>
            <a:pPr marL="914400" lvl="1" indent="-225425">
              <a:lnSpc>
                <a:spcPct val="120000"/>
              </a:lnSpc>
              <a:spcBef>
                <a:spcPts val="600"/>
              </a:spcBef>
              <a:buClr>
                <a:srgbClr val="000099"/>
              </a:buClr>
            </a:pPr>
            <a:r>
              <a:rPr lang="en-US" sz="2400" dirty="0" smtClean="0"/>
              <a:t>Customer identities and preferences</a:t>
            </a:r>
          </a:p>
          <a:p>
            <a:pPr marL="914400" lvl="1" indent="-225425">
              <a:lnSpc>
                <a:spcPct val="120000"/>
              </a:lnSpc>
              <a:spcBef>
                <a:spcPts val="600"/>
              </a:spcBef>
              <a:buClr>
                <a:srgbClr val="000099"/>
              </a:buClr>
            </a:pPr>
            <a:r>
              <a:rPr lang="en-US" sz="2400" dirty="0" smtClean="0"/>
              <a:t>Vendors</a:t>
            </a:r>
          </a:p>
          <a:p>
            <a:pPr marL="914400" lvl="1" indent="-225425">
              <a:lnSpc>
                <a:spcPct val="120000"/>
              </a:lnSpc>
              <a:spcBef>
                <a:spcPts val="600"/>
              </a:spcBef>
              <a:buClr>
                <a:srgbClr val="000099"/>
              </a:buClr>
            </a:pPr>
            <a:r>
              <a:rPr lang="en-US" sz="2400" dirty="0" smtClean="0"/>
              <a:t>Product pricing</a:t>
            </a:r>
          </a:p>
          <a:p>
            <a:pPr marL="914400" lvl="1" indent="-225425">
              <a:lnSpc>
                <a:spcPct val="120000"/>
              </a:lnSpc>
              <a:spcBef>
                <a:spcPts val="600"/>
              </a:spcBef>
              <a:buClr>
                <a:srgbClr val="000099"/>
              </a:buClr>
            </a:pPr>
            <a:r>
              <a:rPr lang="en-US" sz="2400" dirty="0" smtClean="0"/>
              <a:t>Marketing strategies</a:t>
            </a:r>
          </a:p>
          <a:p>
            <a:pPr marL="914400" lvl="1" indent="-225425">
              <a:lnSpc>
                <a:spcPct val="120000"/>
              </a:lnSpc>
              <a:spcBef>
                <a:spcPts val="600"/>
              </a:spcBef>
              <a:buClr>
                <a:srgbClr val="000099"/>
              </a:buClr>
            </a:pPr>
            <a:r>
              <a:rPr lang="en-US" sz="2400" dirty="0" smtClean="0"/>
              <a:t>Company finances</a:t>
            </a:r>
          </a:p>
          <a:p>
            <a:pPr marL="914400" lvl="1" indent="-225425">
              <a:lnSpc>
                <a:spcPct val="120000"/>
              </a:lnSpc>
              <a:spcBef>
                <a:spcPts val="600"/>
              </a:spcBef>
              <a:buClr>
                <a:srgbClr val="000099"/>
              </a:buClr>
            </a:pPr>
            <a:r>
              <a:rPr lang="en-US" sz="2400" dirty="0" smtClean="0"/>
              <a:t>Manufacturing processes</a:t>
            </a:r>
          </a:p>
          <a:p>
            <a:pPr marL="914400" lvl="1" indent="-225425">
              <a:lnSpc>
                <a:spcPct val="120000"/>
              </a:lnSpc>
              <a:spcBef>
                <a:spcPts val="600"/>
              </a:spcBef>
              <a:buClr>
                <a:srgbClr val="000099"/>
              </a:buClr>
            </a:pPr>
            <a:r>
              <a:rPr lang="en-US" sz="2400" dirty="0" smtClean="0"/>
              <a:t>Other competitively valuable information</a:t>
            </a:r>
            <a:endParaRPr lang="en-US"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 Secret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133600"/>
            <a:ext cx="7315200" cy="4525963"/>
          </a:xfrm>
          <a:prstGeom prst="rect">
            <a:avLst/>
          </a:prstGeom>
        </p:spPr>
        <p:txBody>
          <a:bodyPr/>
          <a:lstStyle/>
          <a:p>
            <a:pPr marL="284163" indent="-284163">
              <a:spcBef>
                <a:spcPts val="600"/>
              </a:spcBef>
              <a:spcAft>
                <a:spcPts val="600"/>
              </a:spcAft>
              <a:buClr>
                <a:srgbClr val="000099"/>
              </a:buClr>
            </a:pPr>
            <a:r>
              <a:rPr lang="en-US" sz="2800" dirty="0" smtClean="0"/>
              <a:t>Trade secrets are not protected by federal law</a:t>
            </a:r>
          </a:p>
          <a:p>
            <a:pPr lvl="1">
              <a:spcBef>
                <a:spcPts val="600"/>
              </a:spcBef>
              <a:spcAft>
                <a:spcPts val="600"/>
              </a:spcAft>
              <a:buClr>
                <a:srgbClr val="000099"/>
              </a:buClr>
            </a:pPr>
            <a:r>
              <a:rPr lang="en-US" sz="2400" dirty="0" smtClean="0"/>
              <a:t>Protected through common law and the Uniform Trade Secrets Act (UTSA) in the states that have chosen to adopt it</a:t>
            </a:r>
          </a:p>
          <a:p>
            <a:pPr marL="284163" indent="-284163">
              <a:spcBef>
                <a:spcPts val="600"/>
              </a:spcBef>
              <a:spcAft>
                <a:spcPts val="600"/>
              </a:spcAft>
              <a:buClr>
                <a:srgbClr val="000099"/>
              </a:buClr>
            </a:pPr>
            <a:r>
              <a:rPr lang="en-US" sz="2800" dirty="0" smtClean="0"/>
              <a:t>Trade secret rights do not need to be applied for or approved by any agency</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What is the Overall Mission of the KT4TT Center?</a:t>
            </a:r>
            <a:endParaRPr lang="en-US" sz="4000" dirty="0"/>
          </a:p>
        </p:txBody>
      </p:sp>
      <p:sp>
        <p:nvSpPr>
          <p:cNvPr id="3" name="Content Placeholder 2"/>
          <p:cNvSpPr>
            <a:spLocks noGrp="1"/>
          </p:cNvSpPr>
          <p:nvPr>
            <p:ph idx="4294967295"/>
          </p:nvPr>
        </p:nvSpPr>
        <p:spPr>
          <a:xfrm>
            <a:off x="457200" y="3048000"/>
            <a:ext cx="8229600" cy="3535363"/>
          </a:xfrm>
          <a:prstGeom prst="rect">
            <a:avLst/>
          </a:prstGeom>
        </p:spPr>
        <p:txBody>
          <a:bodyPr/>
          <a:lstStyle/>
          <a:p>
            <a:pPr>
              <a:spcBef>
                <a:spcPts val="1200"/>
              </a:spcBef>
              <a:buClr>
                <a:srgbClr val="000099"/>
              </a:buClr>
            </a:pPr>
            <a:r>
              <a:rPr lang="en-US" sz="2800" dirty="0" smtClean="0"/>
              <a:t>Mission is to provide resources and technical assistance to Improve both the KT and TT skills of NIDRR technology grantees</a:t>
            </a:r>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Trade Secret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a:bodyPr>
          <a:lstStyle/>
          <a:p>
            <a:pPr marL="231775" indent="-231775">
              <a:spcBef>
                <a:spcPts val="600"/>
              </a:spcBef>
              <a:spcAft>
                <a:spcPts val="600"/>
              </a:spcAft>
              <a:buClr>
                <a:srgbClr val="000099"/>
              </a:buClr>
            </a:pPr>
            <a:r>
              <a:rPr lang="en-US" sz="2600" dirty="0" smtClean="0"/>
              <a:t>In UTSA jurisdictions, information must meet three criteria to qualify as a trade secret:</a:t>
            </a:r>
          </a:p>
          <a:p>
            <a:pPr marL="971550" lvl="1" indent="-282575">
              <a:spcBef>
                <a:spcPts val="600"/>
              </a:spcBef>
              <a:spcAft>
                <a:spcPts val="600"/>
              </a:spcAft>
              <a:buFont typeface="+mj-lt"/>
              <a:buAutoNum type="arabicPeriod"/>
            </a:pPr>
            <a:r>
              <a:rPr lang="en-US" sz="2200" dirty="0" smtClean="0"/>
              <a:t>Must not be “generally known or readily ascertainable” through proper means</a:t>
            </a:r>
          </a:p>
          <a:p>
            <a:pPr marL="971550" lvl="1" indent="-282575">
              <a:spcBef>
                <a:spcPts val="600"/>
              </a:spcBef>
              <a:spcAft>
                <a:spcPts val="600"/>
              </a:spcAft>
              <a:buFont typeface="+mj-lt"/>
              <a:buAutoNum type="arabicPeriod"/>
            </a:pPr>
            <a:r>
              <a:rPr lang="en-US" sz="2200" dirty="0" smtClean="0"/>
              <a:t>Must have “independent economic value due to its secrecy”</a:t>
            </a:r>
          </a:p>
          <a:p>
            <a:pPr marL="971550" lvl="1" indent="-282575">
              <a:spcBef>
                <a:spcPts val="600"/>
              </a:spcBef>
              <a:spcAft>
                <a:spcPts val="600"/>
              </a:spcAft>
              <a:buFont typeface="+mj-lt"/>
              <a:buAutoNum type="arabicPeriod"/>
            </a:pPr>
            <a:r>
              <a:rPr lang="en-US" sz="2200" dirty="0" smtClean="0"/>
              <a:t>Trade secret holder must use “reasonable measures under the circumstances to protect” the secrecy of the information</a:t>
            </a:r>
          </a:p>
          <a:p>
            <a:pPr marL="231775" indent="-174625">
              <a:spcBef>
                <a:spcPts val="600"/>
              </a:spcBef>
              <a:spcAft>
                <a:spcPts val="600"/>
              </a:spcAft>
              <a:buClr>
                <a:srgbClr val="000099"/>
              </a:buClr>
            </a:pPr>
            <a:r>
              <a:rPr lang="en-US" sz="2600" dirty="0" smtClean="0"/>
              <a:t>Therefore, as long as the information is kept secret,</a:t>
            </a:r>
            <a:br>
              <a:rPr lang="en-US" sz="2600" dirty="0" smtClean="0"/>
            </a:br>
            <a:r>
              <a:rPr lang="en-US" sz="2600" dirty="0" smtClean="0"/>
              <a:t>trade secrets can potentially be protected in perpetuity</a:t>
            </a:r>
            <a:endParaRPr lang="en-US" sz="2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fontScale="90000"/>
          </a:bodyPr>
          <a:lstStyle/>
          <a:p>
            <a:r>
              <a:rPr lang="en-US" b="1" dirty="0" smtClean="0">
                <a:solidFill>
                  <a:srgbClr val="000099"/>
                </a:solidFill>
                <a:effectLst>
                  <a:outerShdw blurRad="38100" dist="38100" dir="2700000" algn="tl">
                    <a:srgbClr val="000000">
                      <a:alpha val="43137"/>
                    </a:srgbClr>
                  </a:outerShdw>
                </a:effectLst>
              </a:rPr>
              <a:t>Summary: Early Steps to Protect Your Intellectual Property</a:t>
            </a:r>
            <a:endParaRPr lang="en-US"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304800" y="2560637"/>
            <a:ext cx="8534400" cy="4525963"/>
          </a:xfrm>
          <a:prstGeom prst="rect">
            <a:avLst/>
          </a:prstGeom>
        </p:spPr>
        <p:txBody>
          <a:bodyPr>
            <a:normAutofit/>
          </a:bodyPr>
          <a:lstStyle/>
          <a:p>
            <a:pPr marL="514350" indent="-514350">
              <a:lnSpc>
                <a:spcPct val="110000"/>
              </a:lnSpc>
              <a:spcBef>
                <a:spcPts val="600"/>
              </a:spcBef>
              <a:buFont typeface="+mj-lt"/>
              <a:buAutoNum type="arabicPeriod"/>
            </a:pPr>
            <a:r>
              <a:rPr lang="en-US" sz="2800" dirty="0" smtClean="0"/>
              <a:t>Logbooks/laboratory notebooks</a:t>
            </a:r>
          </a:p>
          <a:p>
            <a:pPr marL="688975" lvl="1" indent="-288925">
              <a:lnSpc>
                <a:spcPct val="110000"/>
              </a:lnSpc>
              <a:spcBef>
                <a:spcPts val="600"/>
              </a:spcBef>
              <a:buClr>
                <a:srgbClr val="000099"/>
              </a:buClr>
            </a:pPr>
            <a:r>
              <a:rPr lang="en-US" sz="2000" dirty="0" smtClean="0"/>
              <a:t>Complete, detailed dated records</a:t>
            </a:r>
          </a:p>
          <a:p>
            <a:pPr marL="688975" lvl="1" indent="-288925">
              <a:lnSpc>
                <a:spcPct val="110000"/>
              </a:lnSpc>
              <a:spcBef>
                <a:spcPts val="600"/>
              </a:spcBef>
              <a:buClr>
                <a:srgbClr val="000099"/>
              </a:buClr>
            </a:pPr>
            <a:r>
              <a:rPr lang="en-US" sz="2000" dirty="0" smtClean="0"/>
              <a:t>Recommended to use a bound logbook with pre-numbered pages</a:t>
            </a:r>
          </a:p>
          <a:p>
            <a:pPr marL="688975" lvl="1" indent="-288925">
              <a:lnSpc>
                <a:spcPct val="110000"/>
              </a:lnSpc>
              <a:spcBef>
                <a:spcPts val="600"/>
              </a:spcBef>
              <a:buClr>
                <a:srgbClr val="000099"/>
              </a:buClr>
            </a:pPr>
            <a:r>
              <a:rPr lang="en-US" sz="2000" dirty="0" smtClean="0"/>
              <a:t>All drawings, notes, dates, and any information about the development of your invention should be included in the notebook</a:t>
            </a:r>
          </a:p>
          <a:p>
            <a:pPr marL="688975" lvl="1" indent="-288925">
              <a:lnSpc>
                <a:spcPct val="110000"/>
              </a:lnSpc>
              <a:spcBef>
                <a:spcPts val="600"/>
              </a:spcBef>
              <a:buClr>
                <a:srgbClr val="000099"/>
              </a:buClr>
            </a:pPr>
            <a:r>
              <a:rPr lang="en-US" sz="2000" dirty="0" smtClean="0"/>
              <a:t>Each entry should be dated and signed</a:t>
            </a:r>
          </a:p>
          <a:p>
            <a:pPr marL="688975" lvl="1" indent="-288925">
              <a:lnSpc>
                <a:spcPct val="110000"/>
              </a:lnSpc>
              <a:spcBef>
                <a:spcPts val="600"/>
              </a:spcBef>
              <a:buClr>
                <a:srgbClr val="000099"/>
              </a:buClr>
            </a:pPr>
            <a:r>
              <a:rPr lang="en-US" sz="2000" dirty="0" smtClean="0"/>
              <a:t>Each entry should also be signed by at least one other person who is not a co-inventor</a:t>
            </a:r>
          </a:p>
          <a:p>
            <a:pPr marL="1087438" lvl="2" indent="-285750">
              <a:lnSpc>
                <a:spcPct val="110000"/>
              </a:lnSpc>
              <a:spcBef>
                <a:spcPts val="600"/>
              </a:spcBef>
              <a:buClr>
                <a:srgbClr val="000099"/>
              </a:buClr>
            </a:pPr>
            <a:r>
              <a:rPr lang="en-US" sz="1800" dirty="0" smtClean="0"/>
              <a:t>This person should be bound by a non-disclosure agreement to protect your concepts and to avoid triggering the one-year time bar</a:t>
            </a:r>
            <a:endParaRPr lang="en-US" sz="1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fontScale="90000"/>
          </a:bodyPr>
          <a:lstStyle/>
          <a:p>
            <a:r>
              <a:rPr lang="en-US" b="1" dirty="0" smtClean="0">
                <a:solidFill>
                  <a:srgbClr val="000099"/>
                </a:solidFill>
                <a:effectLst>
                  <a:outerShdw blurRad="38100" dist="38100" dir="2700000" algn="tl">
                    <a:srgbClr val="000000">
                      <a:alpha val="43137"/>
                    </a:srgbClr>
                  </a:outerShdw>
                </a:effectLst>
              </a:rPr>
              <a:t>Summary: Early Steps to Protect Your Intellectual Property</a:t>
            </a:r>
            <a:endParaRPr lang="en-US"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143000" y="2713037"/>
            <a:ext cx="6858000" cy="3230563"/>
          </a:xfrm>
          <a:prstGeom prst="rect">
            <a:avLst/>
          </a:prstGeom>
        </p:spPr>
        <p:txBody>
          <a:bodyPr>
            <a:normAutofit lnSpcReduction="10000"/>
          </a:bodyPr>
          <a:lstStyle/>
          <a:p>
            <a:pPr marL="457200" indent="-457200">
              <a:lnSpc>
                <a:spcPct val="110000"/>
              </a:lnSpc>
              <a:spcBef>
                <a:spcPts val="600"/>
              </a:spcBef>
              <a:spcAft>
                <a:spcPts val="600"/>
              </a:spcAft>
              <a:buFont typeface="+mj-lt"/>
              <a:buAutoNum type="arabicPeriod" startAt="2"/>
            </a:pPr>
            <a:r>
              <a:rPr lang="en-US" sz="2800" dirty="0" smtClean="0"/>
              <a:t>Non-disclosure Agreements</a:t>
            </a:r>
          </a:p>
          <a:p>
            <a:pPr marL="688975" lvl="1" indent="-288925">
              <a:lnSpc>
                <a:spcPct val="110000"/>
              </a:lnSpc>
              <a:spcBef>
                <a:spcPts val="600"/>
              </a:spcBef>
              <a:spcAft>
                <a:spcPts val="600"/>
              </a:spcAft>
              <a:buClr>
                <a:srgbClr val="000099"/>
              </a:buClr>
            </a:pPr>
            <a:r>
              <a:rPr lang="en-US" sz="2400" dirty="0" smtClean="0"/>
              <a:t>Legal document that states the person signing the agreement will not disclose or use any of the information that is shared for any reason</a:t>
            </a:r>
          </a:p>
          <a:p>
            <a:pPr marL="688975" lvl="1" indent="-288925">
              <a:lnSpc>
                <a:spcPct val="110000"/>
              </a:lnSpc>
              <a:spcBef>
                <a:spcPts val="600"/>
              </a:spcBef>
              <a:spcAft>
                <a:spcPts val="600"/>
              </a:spcAft>
              <a:buClr>
                <a:srgbClr val="000099"/>
              </a:buClr>
            </a:pPr>
            <a:r>
              <a:rPr lang="en-US" sz="2400" dirty="0" smtClean="0"/>
              <a:t>Anyone who is not a co-inventor should sign a non-disclosure agreement before you share any information with them</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1143000" y="2713037"/>
            <a:ext cx="6858000" cy="4525963"/>
          </a:xfrm>
          <a:prstGeom prst="rect">
            <a:avLst/>
          </a:prstGeom>
        </p:spPr>
        <p:txBody>
          <a:bodyPr vert="horz" lIns="91440" tIns="45720" rIns="91440" bIns="45720" rtlCol="0">
            <a:normAutofit/>
          </a:bodyPr>
          <a:lstStyle/>
          <a:p>
            <a:pPr marL="457200" marR="0" lvl="0" indent="-457200" algn="l" defTabSz="914400" rtl="0" eaLnBrk="1" fontAlgn="auto" latinLnBrk="0" hangingPunct="1">
              <a:spcBef>
                <a:spcPts val="600"/>
              </a:spcBef>
              <a:spcAft>
                <a:spcPts val="600"/>
              </a:spcAft>
              <a:buClrTx/>
              <a:buSzTx/>
              <a:buFont typeface="+mj-lt"/>
              <a:buAutoNum type="arabicPeriod" startAt="2"/>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Non-disclosure Agreements (continued)</a:t>
            </a:r>
          </a:p>
          <a:p>
            <a:pPr marL="688975" marR="0" lvl="1" indent="-288925" algn="l" defTabSz="914400" rtl="0" eaLnBrk="1" fontAlgn="auto" latinLnBrk="0" hangingPunct="1">
              <a:spcBef>
                <a:spcPts val="600"/>
              </a:spcBef>
              <a:spcAft>
                <a:spcPts val="600"/>
              </a:spcAft>
              <a:buClr>
                <a:srgbClr val="000099"/>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If you are a university-based researcher, check with your University Technology Transfer office for approved agreements for you to use.</a:t>
            </a:r>
          </a:p>
          <a:p>
            <a:pPr marL="688975" marR="0" lvl="1" indent="-288925" algn="l" defTabSz="914400" rtl="0" eaLnBrk="1" fontAlgn="auto" latinLnBrk="0" hangingPunct="1">
              <a:spcBef>
                <a:spcPts val="600"/>
              </a:spcBef>
              <a:spcAft>
                <a:spcPts val="600"/>
              </a:spcAft>
              <a:buClr>
                <a:srgbClr val="000099"/>
              </a:buClr>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If you are an independent inventor, you should contact an intellectual property attorney to have an agreement drafted for specifically for your invention and your situation</a:t>
            </a:r>
          </a:p>
        </p:txBody>
      </p:sp>
      <p:sp>
        <p:nvSpPr>
          <p:cNvPr id="2" name="Title 1"/>
          <p:cNvSpPr>
            <a:spLocks noGrp="1"/>
          </p:cNvSpPr>
          <p:nvPr>
            <p:ph type="title"/>
          </p:nvPr>
        </p:nvSpPr>
        <p:spPr>
          <a:xfrm>
            <a:off x="628650" y="1066800"/>
            <a:ext cx="7886700" cy="1325563"/>
          </a:xfrm>
        </p:spPr>
        <p:txBody>
          <a:bodyPr/>
          <a:lstStyle/>
          <a:p>
            <a:pPr lvl="0"/>
            <a:r>
              <a:rPr lang="en-US" sz="4000" b="1" dirty="0">
                <a:solidFill>
                  <a:srgbClr val="000099"/>
                </a:solidFill>
                <a:effectLst>
                  <a:outerShdw blurRad="38100" dist="38100" dir="2700000" algn="tl">
                    <a:srgbClr val="000000">
                      <a:alpha val="43137"/>
                    </a:srgbClr>
                  </a:outerShdw>
                </a:effectLst>
                <a:ea typeface="+mn-ea"/>
                <a:cs typeface="+mn-cs"/>
              </a:rPr>
              <a:t>Summary: Early Steps to Protect Your Intellectual </a:t>
            </a:r>
            <a:r>
              <a:rPr lang="en-US" sz="4000" b="1" dirty="0" smtClean="0">
                <a:solidFill>
                  <a:srgbClr val="000099"/>
                </a:solidFill>
                <a:effectLst>
                  <a:outerShdw blurRad="38100" dist="38100" dir="2700000" algn="tl">
                    <a:srgbClr val="000000">
                      <a:alpha val="43137"/>
                    </a:srgbClr>
                  </a:outerShdw>
                </a:effectLst>
                <a:ea typeface="+mn-ea"/>
                <a:cs typeface="+mn-cs"/>
              </a:rPr>
              <a:t>Property</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Other Considerations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normAutofit/>
          </a:bodyPr>
          <a:lstStyle/>
          <a:p>
            <a:pPr marL="457200" indent="-457200">
              <a:spcBef>
                <a:spcPts val="600"/>
              </a:spcBef>
              <a:spcAft>
                <a:spcPts val="600"/>
              </a:spcAft>
              <a:buFont typeface="+mj-lt"/>
              <a:buAutoNum type="arabicPeriod"/>
            </a:pPr>
            <a:r>
              <a:rPr lang="en-US" sz="2800" dirty="0" smtClean="0"/>
              <a:t>Prior Art Searching</a:t>
            </a:r>
          </a:p>
          <a:p>
            <a:pPr marL="854075" lvl="1" indent="-336550">
              <a:spcBef>
                <a:spcPts val="600"/>
              </a:spcBef>
              <a:spcAft>
                <a:spcPts val="600"/>
              </a:spcAft>
              <a:buClr>
                <a:srgbClr val="000099"/>
              </a:buClr>
            </a:pPr>
            <a:r>
              <a:rPr lang="en-US" sz="2400" dirty="0" smtClean="0"/>
              <a:t>If someone else has already invented or published information about your device, you may not be able to get a patent on the device</a:t>
            </a:r>
          </a:p>
          <a:p>
            <a:pPr marL="854075" lvl="1" indent="-336550">
              <a:spcBef>
                <a:spcPts val="600"/>
              </a:spcBef>
              <a:spcAft>
                <a:spcPts val="600"/>
              </a:spcAft>
              <a:buClr>
                <a:srgbClr val="000099"/>
              </a:buClr>
            </a:pPr>
            <a:r>
              <a:rPr lang="en-US" sz="2400" dirty="0" smtClean="0"/>
              <a:t>Searches can save you a significant amount of time and money in both development and pursuit of intellectual property protection</a:t>
            </a:r>
          </a:p>
          <a:p>
            <a:pPr marL="1027113" lvl="2" indent="-227013">
              <a:spcBef>
                <a:spcPts val="600"/>
              </a:spcBef>
              <a:spcAft>
                <a:spcPts val="600"/>
              </a:spcAft>
              <a:buClr>
                <a:srgbClr val="000099"/>
              </a:buClr>
            </a:pPr>
            <a:r>
              <a:rPr lang="en-US" sz="2000" dirty="0" smtClean="0"/>
              <a:t>Will ensure your invention isn’t already in the marketplace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Other Considerations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03437"/>
            <a:ext cx="8229600" cy="4525963"/>
          </a:xfrm>
          <a:prstGeom prst="rect">
            <a:avLst/>
          </a:prstGeom>
        </p:spPr>
        <p:txBody>
          <a:bodyPr>
            <a:normAutofit fontScale="92500" lnSpcReduction="10000"/>
          </a:bodyPr>
          <a:lstStyle/>
          <a:p>
            <a:pPr marL="457200" indent="-457200">
              <a:lnSpc>
                <a:spcPct val="110000"/>
              </a:lnSpc>
              <a:spcBef>
                <a:spcPts val="600"/>
              </a:spcBef>
              <a:spcAft>
                <a:spcPts val="600"/>
              </a:spcAft>
              <a:buFont typeface="+mj-lt"/>
              <a:buAutoNum type="arabicPeriod" startAt="2"/>
            </a:pPr>
            <a:r>
              <a:rPr lang="en-US" sz="3000" dirty="0" smtClean="0"/>
              <a:t>Marketability assessment</a:t>
            </a:r>
          </a:p>
          <a:p>
            <a:pPr marL="741363" lvl="1" indent="-284163">
              <a:lnSpc>
                <a:spcPct val="110000"/>
              </a:lnSpc>
              <a:spcBef>
                <a:spcPts val="600"/>
              </a:spcBef>
              <a:spcAft>
                <a:spcPts val="600"/>
              </a:spcAft>
              <a:buClr>
                <a:srgbClr val="000099"/>
              </a:buClr>
            </a:pPr>
            <a:r>
              <a:rPr lang="en-US" sz="2600" dirty="0" smtClean="0"/>
              <a:t>This is a very complicated process that is best left to Technology Transfer Offices in the University setting</a:t>
            </a:r>
          </a:p>
          <a:p>
            <a:pPr marL="741363" lvl="1" indent="-284163">
              <a:lnSpc>
                <a:spcPct val="110000"/>
              </a:lnSpc>
              <a:spcBef>
                <a:spcPts val="600"/>
              </a:spcBef>
              <a:spcAft>
                <a:spcPts val="600"/>
              </a:spcAft>
              <a:buClr>
                <a:srgbClr val="000099"/>
              </a:buClr>
            </a:pPr>
            <a:r>
              <a:rPr lang="en-US" sz="2600" dirty="0" smtClean="0"/>
              <a:t>It will help determine whether you could potentially</a:t>
            </a:r>
            <a:br>
              <a:rPr lang="en-US" sz="2600" dirty="0" smtClean="0"/>
            </a:br>
            <a:r>
              <a:rPr lang="en-US" sz="2600" dirty="0" smtClean="0"/>
              <a:t>make a profit (and how much profit) on your device </a:t>
            </a:r>
          </a:p>
          <a:p>
            <a:pPr marL="1027113" lvl="2" indent="-227013">
              <a:lnSpc>
                <a:spcPct val="110000"/>
              </a:lnSpc>
              <a:spcBef>
                <a:spcPts val="600"/>
              </a:spcBef>
              <a:spcAft>
                <a:spcPts val="600"/>
              </a:spcAft>
              <a:buClr>
                <a:srgbClr val="000099"/>
              </a:buClr>
            </a:pPr>
            <a:r>
              <a:rPr lang="en-US" sz="2200" dirty="0" smtClean="0"/>
              <a:t>If you find that you will not be able to make enough profit on the device prior to development to justify the potential costs, you may be better off not going through the invention process</a:t>
            </a:r>
          </a:p>
          <a:p>
            <a:pPr marL="1484313" lvl="3" indent="-227013">
              <a:lnSpc>
                <a:spcPct val="110000"/>
              </a:lnSpc>
              <a:spcBef>
                <a:spcPts val="600"/>
              </a:spcBef>
              <a:spcAft>
                <a:spcPts val="600"/>
              </a:spcAft>
              <a:buClr>
                <a:srgbClr val="000099"/>
              </a:buClr>
            </a:pPr>
            <a:r>
              <a:rPr lang="en-US" sz="1900" dirty="0" smtClean="0"/>
              <a:t>Potential costs include the time and cost of development, manufacturing costs, the time and cost to pursue intellectual</a:t>
            </a:r>
            <a:br>
              <a:rPr lang="en-US" sz="1900" dirty="0" smtClean="0"/>
            </a:br>
            <a:r>
              <a:rPr lang="en-US" sz="1900" dirty="0" smtClean="0"/>
              <a:t>property protection, etc.</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2133600"/>
            <a:ext cx="7315200" cy="3416320"/>
          </a:xfrm>
          <a:prstGeom prst="rect">
            <a:avLst/>
          </a:prstGeom>
          <a:noFill/>
        </p:spPr>
        <p:txBody>
          <a:bodyPr wrap="square" rtlCol="0">
            <a:spAutoFit/>
          </a:bodyPr>
          <a:lstStyle/>
          <a:p>
            <a:pPr marL="396875" indent="-396875">
              <a:spcBef>
                <a:spcPts val="1200"/>
              </a:spcBef>
              <a:spcAft>
                <a:spcPts val="600"/>
              </a:spcAft>
            </a:pPr>
            <a:r>
              <a:rPr lang="en-US" sz="2800" dirty="0" smtClean="0"/>
              <a:t>Choose the Appropriate IP protection</a:t>
            </a:r>
          </a:p>
          <a:p>
            <a:pPr marL="688975" lvl="1" indent="-288925">
              <a:spcBef>
                <a:spcPts val="1200"/>
              </a:spcBef>
              <a:spcAft>
                <a:spcPts val="600"/>
              </a:spcAft>
              <a:buFont typeface="+mj-lt"/>
              <a:buAutoNum type="alphaLcParenR"/>
            </a:pPr>
            <a:r>
              <a:rPr lang="en-US" sz="2400" dirty="0" smtClean="0"/>
              <a:t>Invent a New Medicine – Patent it</a:t>
            </a:r>
          </a:p>
          <a:p>
            <a:pPr marL="688975" lvl="1" indent="-288925">
              <a:spcBef>
                <a:spcPts val="1200"/>
              </a:spcBef>
              <a:spcAft>
                <a:spcPts val="600"/>
              </a:spcAft>
              <a:buFont typeface="+mj-lt"/>
              <a:buAutoNum type="alphaLcParenR"/>
            </a:pPr>
            <a:r>
              <a:rPr lang="en-US" sz="2400" dirty="0" smtClean="0"/>
              <a:t>Choose a distinctive name for a medicine – Trademark it</a:t>
            </a:r>
          </a:p>
          <a:p>
            <a:pPr marL="688975" lvl="1" indent="-288925">
              <a:spcBef>
                <a:spcPts val="1200"/>
              </a:spcBef>
              <a:spcAft>
                <a:spcPts val="600"/>
              </a:spcAft>
              <a:buFont typeface="+mj-lt"/>
              <a:buAutoNum type="alphaLcParenR"/>
            </a:pPr>
            <a:r>
              <a:rPr lang="en-US" sz="2400" dirty="0" smtClean="0"/>
              <a:t>Create a Unique picture for the package of a medicine – Copyright it</a:t>
            </a:r>
          </a:p>
          <a:p>
            <a:endParaRPr lang="en-US" dirty="0"/>
          </a:p>
        </p:txBody>
      </p:sp>
      <p:sp>
        <p:nvSpPr>
          <p:cNvPr id="5" name="Title 4"/>
          <p:cNvSpPr>
            <a:spLocks noGrp="1"/>
          </p:cNvSpPr>
          <p:nvPr>
            <p:ph type="title"/>
          </p:nvPr>
        </p:nvSpPr>
        <p:spPr>
          <a:xfrm>
            <a:off x="628650" y="1066800"/>
            <a:ext cx="7886700" cy="1325563"/>
          </a:xfrm>
        </p:spPr>
        <p:txBody>
          <a:bodyPr/>
          <a:lstStyle/>
          <a:p>
            <a:r>
              <a:rPr lang="en-US" sz="4000" b="1" dirty="0">
                <a:solidFill>
                  <a:srgbClr val="000099"/>
                </a:solidFill>
                <a:effectLst>
                  <a:outerShdw blurRad="38100" dist="38100" dir="2700000" algn="tl">
                    <a:srgbClr val="000000">
                      <a:alpha val="43137"/>
                    </a:srgbClr>
                  </a:outerShdw>
                </a:effectLst>
                <a:ea typeface="+mn-ea"/>
                <a:cs typeface="+mn-cs"/>
              </a:rPr>
              <a:t>Summary</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pPr lvl="0"/>
            <a:r>
              <a:rPr lang="en-US" sz="4000" b="1" dirty="0" smtClean="0">
                <a:solidFill>
                  <a:srgbClr val="000099"/>
                </a:solidFill>
                <a:effectLst>
                  <a:outerShdw blurRad="38100" dist="38100" dir="2700000" algn="tl">
                    <a:srgbClr val="000000">
                      <a:alpha val="43137"/>
                    </a:srgbClr>
                  </a:outerShdw>
                </a:effectLst>
              </a:rPr>
              <a:t>Summary (continued)</a:t>
            </a:r>
            <a:br>
              <a:rPr lang="en-US" sz="4000" b="1" dirty="0" smtClean="0">
                <a:solidFill>
                  <a:srgbClr val="000099"/>
                </a:solidFill>
                <a:effectLst>
                  <a:outerShdw blurRad="38100" dist="38100" dir="2700000" algn="tl">
                    <a:srgbClr val="000000">
                      <a:alpha val="43137"/>
                    </a:srgbClr>
                  </a:outerShdw>
                </a:effectLst>
              </a:rPr>
            </a:br>
            <a:endParaRPr lang="en-US" sz="4000" dirty="0"/>
          </a:p>
        </p:txBody>
      </p:sp>
      <p:sp>
        <p:nvSpPr>
          <p:cNvPr id="3" name="Content Placeholder 2"/>
          <p:cNvSpPr>
            <a:spLocks noGrp="1"/>
          </p:cNvSpPr>
          <p:nvPr>
            <p:ph idx="4294967295"/>
          </p:nvPr>
        </p:nvSpPr>
        <p:spPr>
          <a:xfrm>
            <a:off x="457200" y="2133600"/>
            <a:ext cx="8229600" cy="4525963"/>
          </a:xfrm>
          <a:prstGeom prst="rect">
            <a:avLst/>
          </a:prstGeom>
        </p:spPr>
        <p:txBody>
          <a:bodyPr/>
          <a:lstStyle/>
          <a:p>
            <a:pPr>
              <a:spcBef>
                <a:spcPts val="600"/>
              </a:spcBef>
              <a:spcAft>
                <a:spcPts val="600"/>
              </a:spcAft>
              <a:buClr>
                <a:srgbClr val="000099"/>
              </a:buClr>
            </a:pPr>
            <a:r>
              <a:rPr lang="en-US" sz="2800" dirty="0" smtClean="0"/>
              <a:t>Visit the </a:t>
            </a:r>
            <a:r>
              <a:rPr lang="en-US" sz="2800" u="sng" dirty="0" smtClean="0"/>
              <a:t>kt4tt.buffalo.edu</a:t>
            </a:r>
            <a:r>
              <a:rPr lang="en-US" sz="2800" dirty="0" smtClean="0"/>
              <a:t> web site for additional information, more examples and a chronological step by step guide for inventors. </a:t>
            </a:r>
          </a:p>
          <a:p>
            <a:pPr>
              <a:buNone/>
            </a:pPr>
            <a:r>
              <a:rPr lang="en-US" sz="4800" dirty="0" smtClean="0"/>
              <a:t>      </a:t>
            </a:r>
          </a:p>
          <a:p>
            <a:pPr algn="ctr">
              <a:buNone/>
            </a:pPr>
            <a:r>
              <a:rPr lang="en-US" sz="4000" i="1" dirty="0" smtClean="0"/>
              <a:t>Thank you!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Intellectual Property Modules</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and Resources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408237"/>
            <a:ext cx="8229600" cy="4525963"/>
          </a:xfrm>
          <a:prstGeom prst="rect">
            <a:avLst/>
          </a:prstGeom>
        </p:spPr>
        <p:txBody>
          <a:bodyPr/>
          <a:lstStyle/>
          <a:p>
            <a:endParaRPr lang="en-US" dirty="0" smtClean="0"/>
          </a:p>
          <a:p>
            <a:pPr>
              <a:spcBef>
                <a:spcPts val="1200"/>
              </a:spcBef>
              <a:buClr>
                <a:srgbClr val="000099"/>
              </a:buClr>
            </a:pPr>
            <a:r>
              <a:rPr lang="en-US" sz="2800" dirty="0" smtClean="0"/>
              <a:t>Topic for today’s presentation is an Inventors Guide for AT products. </a:t>
            </a:r>
          </a:p>
          <a:p>
            <a:pPr>
              <a:spcBef>
                <a:spcPts val="1200"/>
              </a:spcBef>
              <a:buClr>
                <a:srgbClr val="000099"/>
              </a:buClr>
            </a:pPr>
            <a:r>
              <a:rPr lang="en-US" sz="2800" dirty="0" smtClean="0"/>
              <a:t>Two resources available  on our website </a:t>
            </a:r>
            <a:r>
              <a:rPr lang="en-US" sz="2800" u="sng" dirty="0" smtClean="0"/>
              <a:t>kt4tt.buffalo.edu</a:t>
            </a:r>
            <a:r>
              <a:rPr lang="en-US" sz="2800" dirty="0" smtClean="0"/>
              <a:t> </a:t>
            </a:r>
          </a:p>
          <a:p>
            <a:pPr lvl="1">
              <a:spcBef>
                <a:spcPts val="1200"/>
              </a:spcBef>
              <a:buClr>
                <a:srgbClr val="000099"/>
              </a:buClr>
            </a:pPr>
            <a:r>
              <a:rPr lang="en-US" sz="2400" dirty="0" smtClean="0"/>
              <a:t>Intellectual Property Module</a:t>
            </a:r>
          </a:p>
          <a:p>
            <a:pPr lvl="1">
              <a:spcBef>
                <a:spcPts val="1200"/>
              </a:spcBef>
              <a:buClr>
                <a:srgbClr val="000099"/>
              </a:buClr>
            </a:pPr>
            <a:r>
              <a:rPr lang="en-US" sz="2400" dirty="0" smtClean="0"/>
              <a:t>Chronological Guide for Inventors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3048000"/>
            <a:ext cx="8229600" cy="4525963"/>
          </a:xfrm>
          <a:prstGeom prst="rect">
            <a:avLst/>
          </a:prstGeom>
        </p:spPr>
        <p:txBody>
          <a:bodyPr/>
          <a:lstStyle/>
          <a:p>
            <a:pPr>
              <a:buClr>
                <a:srgbClr val="000099"/>
              </a:buClr>
            </a:pPr>
            <a:r>
              <a:rPr lang="en-US" sz="2800" dirty="0" smtClean="0"/>
              <a:t>Information in these modules </a:t>
            </a:r>
            <a:r>
              <a:rPr lang="en-US" sz="2800" b="1" i="1" u="sng" dirty="0" smtClean="0"/>
              <a:t>does not provide nor is it intended to provide</a:t>
            </a:r>
            <a:r>
              <a:rPr lang="en-US" sz="2800" dirty="0" smtClean="0"/>
              <a:t> you with legal advice. All legal advice should be obtained from a qualified intellectual property attorney. These modules provide definitions, examples and resources, a starting point of sorts, for your information gathering journey as a technology developer. </a:t>
            </a:r>
          </a:p>
          <a:p>
            <a:endParaRPr lang="en-US" dirty="0"/>
          </a:p>
        </p:txBody>
      </p:sp>
      <p:sp>
        <p:nvSpPr>
          <p:cNvPr id="4" name="Title 1"/>
          <p:cNvSpPr>
            <a:spLocks noGrp="1"/>
          </p:cNvSpPr>
          <p:nvPr>
            <p:ph type="title"/>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Intellectual Property Modules</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and Resources</a:t>
            </a:r>
            <a:endParaRPr lang="en-US" sz="4000" b="1" dirty="0">
              <a:solidFill>
                <a:srgbClr val="000099"/>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457200" y="1066800"/>
            <a:ext cx="8229600" cy="1143000"/>
          </a:xfrm>
          <a:prstGeom prst="rect">
            <a:avLst/>
          </a:prstGeom>
        </p:spPr>
        <p:txBody>
          <a:bodyPr>
            <a:normAutofit/>
          </a:bodyPr>
          <a:lstStyle/>
          <a:p>
            <a:r>
              <a:rPr lang="en-US" sz="4000" b="1" dirty="0">
                <a:solidFill>
                  <a:srgbClr val="000099"/>
                </a:solidFill>
                <a:effectLst>
                  <a:outerShdw blurRad="38100" dist="38100" dir="2700000" algn="tl">
                    <a:srgbClr val="C0C0C0"/>
                  </a:outerShdw>
                </a:effectLst>
              </a:rPr>
              <a:t>Presentation Focus</a:t>
            </a:r>
          </a:p>
        </p:txBody>
      </p:sp>
      <p:sp>
        <p:nvSpPr>
          <p:cNvPr id="160771" name="Rectangle 3"/>
          <p:cNvSpPr>
            <a:spLocks noGrp="1" noChangeArrowheads="1"/>
          </p:cNvSpPr>
          <p:nvPr>
            <p:ph type="body" idx="4294967295"/>
          </p:nvPr>
        </p:nvSpPr>
        <p:spPr>
          <a:xfrm>
            <a:off x="609600" y="2209800"/>
            <a:ext cx="8001000" cy="4114800"/>
          </a:xfrm>
          <a:prstGeom prst="rect">
            <a:avLst/>
          </a:prstGeom>
        </p:spPr>
        <p:txBody>
          <a:bodyPr>
            <a:normAutofit fontScale="62500" lnSpcReduction="20000"/>
          </a:bodyPr>
          <a:lstStyle/>
          <a:p>
            <a:pPr marL="231775" indent="-231775">
              <a:lnSpc>
                <a:spcPct val="120000"/>
              </a:lnSpc>
              <a:spcBef>
                <a:spcPts val="600"/>
              </a:spcBef>
              <a:spcAft>
                <a:spcPts val="600"/>
              </a:spcAft>
              <a:buClr>
                <a:srgbClr val="000099"/>
              </a:buClr>
            </a:pPr>
            <a:r>
              <a:rPr lang="en-US" dirty="0" smtClean="0"/>
              <a:t>Take you through the first 180 days of the invention process. </a:t>
            </a:r>
          </a:p>
          <a:p>
            <a:pPr marL="231775" indent="-231775">
              <a:lnSpc>
                <a:spcPct val="120000"/>
              </a:lnSpc>
              <a:spcBef>
                <a:spcPts val="600"/>
              </a:spcBef>
              <a:spcAft>
                <a:spcPts val="600"/>
              </a:spcAft>
              <a:buClr>
                <a:srgbClr val="000099"/>
              </a:buClr>
            </a:pPr>
            <a:r>
              <a:rPr lang="en-US" dirty="0" smtClean="0"/>
              <a:t>Provide you with definitions and  explanation of terms you will be hearing and using. </a:t>
            </a:r>
          </a:p>
          <a:p>
            <a:pPr marL="231775" indent="-231775">
              <a:lnSpc>
                <a:spcPct val="120000"/>
              </a:lnSpc>
              <a:spcBef>
                <a:spcPts val="600"/>
              </a:spcBef>
              <a:spcAft>
                <a:spcPts val="600"/>
              </a:spcAft>
              <a:buClr>
                <a:srgbClr val="000099"/>
              </a:buClr>
            </a:pPr>
            <a:r>
              <a:rPr lang="en-US" dirty="0" smtClean="0"/>
              <a:t>Protecting your idea so that you can discuss it with others.</a:t>
            </a:r>
          </a:p>
          <a:p>
            <a:pPr marL="231775" indent="-231775">
              <a:lnSpc>
                <a:spcPct val="120000"/>
              </a:lnSpc>
              <a:spcBef>
                <a:spcPts val="600"/>
              </a:spcBef>
              <a:spcAft>
                <a:spcPts val="600"/>
              </a:spcAft>
              <a:buClr>
                <a:srgbClr val="000099"/>
              </a:buClr>
            </a:pPr>
            <a:r>
              <a:rPr lang="en-US" dirty="0" smtClean="0"/>
              <a:t>Beginning of due diligence – what homework do you have to do to see if your product or idea is already in the marketplace? </a:t>
            </a:r>
          </a:p>
          <a:p>
            <a:pPr marL="231775" indent="-231775">
              <a:lnSpc>
                <a:spcPct val="120000"/>
              </a:lnSpc>
              <a:spcBef>
                <a:spcPts val="600"/>
              </a:spcBef>
              <a:spcAft>
                <a:spcPts val="600"/>
              </a:spcAft>
              <a:buClr>
                <a:srgbClr val="000099"/>
              </a:buClr>
            </a:pPr>
            <a:r>
              <a:rPr lang="en-US" dirty="0" smtClean="0"/>
              <a:t>Identify which path you must travel – funded Researcher/Technology developer versus Independent Inventor</a:t>
            </a:r>
          </a:p>
          <a:p>
            <a:pPr marL="231775" indent="-231775">
              <a:lnSpc>
                <a:spcPct val="120000"/>
              </a:lnSpc>
              <a:spcBef>
                <a:spcPts val="600"/>
              </a:spcBef>
              <a:spcAft>
                <a:spcPts val="600"/>
              </a:spcAft>
              <a:buClr>
                <a:srgbClr val="000099"/>
              </a:buClr>
            </a:pPr>
            <a:r>
              <a:rPr lang="en-US" dirty="0" smtClean="0"/>
              <a:t>What is Intellectual Property (IP) and what are the four different types of Intellectual Property protection available in the US?</a:t>
            </a:r>
          </a:p>
          <a:p>
            <a:pPr lvl="1">
              <a:spcBef>
                <a:spcPts val="600"/>
              </a:spcBef>
              <a:spcAft>
                <a:spcPts val="600"/>
              </a:spcAft>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Presentation Focus</a:t>
            </a:r>
            <a:endParaRPr lang="en-US" sz="4000" dirty="0"/>
          </a:p>
        </p:txBody>
      </p:sp>
      <p:sp>
        <p:nvSpPr>
          <p:cNvPr id="3" name="Content Placeholder 2"/>
          <p:cNvSpPr>
            <a:spLocks noGrp="1"/>
          </p:cNvSpPr>
          <p:nvPr>
            <p:ph idx="4294967295"/>
          </p:nvPr>
        </p:nvSpPr>
        <p:spPr>
          <a:xfrm>
            <a:off x="457200" y="2179637"/>
            <a:ext cx="8229600" cy="4525963"/>
          </a:xfrm>
          <a:prstGeom prst="rect">
            <a:avLst/>
          </a:prstGeom>
        </p:spPr>
        <p:txBody>
          <a:bodyPr/>
          <a:lstStyle/>
          <a:p>
            <a:pPr marL="231775" indent="-231775">
              <a:lnSpc>
                <a:spcPct val="120000"/>
              </a:lnSpc>
              <a:spcBef>
                <a:spcPts val="600"/>
              </a:spcBef>
              <a:spcAft>
                <a:spcPts val="600"/>
              </a:spcAft>
              <a:buClr>
                <a:srgbClr val="000099"/>
              </a:buClr>
            </a:pPr>
            <a:r>
              <a:rPr lang="en-US" sz="2000" dirty="0" smtClean="0"/>
              <a:t>What is a patent and what are the three main types of US patents an inventor may obtain?    </a:t>
            </a:r>
          </a:p>
          <a:p>
            <a:pPr marL="231775" indent="-231775">
              <a:lnSpc>
                <a:spcPct val="120000"/>
              </a:lnSpc>
              <a:spcBef>
                <a:spcPts val="600"/>
              </a:spcBef>
              <a:spcAft>
                <a:spcPts val="600"/>
              </a:spcAft>
              <a:buClr>
                <a:srgbClr val="000099"/>
              </a:buClr>
            </a:pPr>
            <a:r>
              <a:rPr lang="en-US" sz="2000" dirty="0" smtClean="0"/>
              <a:t>What are the differences between Copyright, Trademark and Trade Secret types of intellectual property protection? </a:t>
            </a:r>
          </a:p>
          <a:p>
            <a:pPr marL="231775" indent="-231775">
              <a:lnSpc>
                <a:spcPct val="120000"/>
              </a:lnSpc>
              <a:spcBef>
                <a:spcPts val="600"/>
              </a:spcBef>
              <a:spcAft>
                <a:spcPts val="600"/>
              </a:spcAft>
              <a:buClr>
                <a:srgbClr val="000099"/>
              </a:buClr>
            </a:pPr>
            <a:r>
              <a:rPr lang="en-US" sz="2000" dirty="0" smtClean="0"/>
              <a:t>What are the early steps to protecting your Intellectual Property (IP)?</a:t>
            </a:r>
          </a:p>
          <a:p>
            <a:pPr marL="231775" indent="-231775">
              <a:lnSpc>
                <a:spcPct val="120000"/>
              </a:lnSpc>
              <a:spcBef>
                <a:spcPts val="600"/>
              </a:spcBef>
              <a:spcAft>
                <a:spcPts val="600"/>
              </a:spcAft>
              <a:buClr>
                <a:srgbClr val="000099"/>
              </a:buClr>
            </a:pPr>
            <a:r>
              <a:rPr lang="en-US" sz="2000" dirty="0" smtClean="0"/>
              <a:t>Prototyping – why is it necessary? </a:t>
            </a:r>
          </a:p>
          <a:p>
            <a:pPr marL="231775" indent="-231775">
              <a:lnSpc>
                <a:spcPct val="120000"/>
              </a:lnSpc>
              <a:spcBef>
                <a:spcPts val="600"/>
              </a:spcBef>
              <a:spcAft>
                <a:spcPts val="600"/>
              </a:spcAft>
              <a:buClr>
                <a:srgbClr val="000099"/>
              </a:buClr>
            </a:pPr>
            <a:r>
              <a:rPr lang="en-US" sz="2000" dirty="0" smtClean="0"/>
              <a:t>Other considerations - such as Prior Art searching, Marketability Assessment, IP ownership in a University setting, and IP ownership of Assistive Technology.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Day 1: Idea Light Bulb Turns On:</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Now What? </a:t>
            </a: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4294967295"/>
          </p:nvPr>
        </p:nvSpPr>
        <p:spPr>
          <a:xfrm>
            <a:off x="457200" y="2514600"/>
            <a:ext cx="8229600" cy="4525963"/>
          </a:xfrm>
          <a:prstGeom prst="rect">
            <a:avLst/>
          </a:prstGeom>
        </p:spPr>
        <p:txBody>
          <a:bodyPr/>
          <a:lstStyle/>
          <a:p>
            <a:endParaRPr lang="en-US" sz="2800" dirty="0" smtClean="0"/>
          </a:p>
          <a:p>
            <a:pPr>
              <a:spcBef>
                <a:spcPts val="1200"/>
              </a:spcBef>
              <a:spcAft>
                <a:spcPts val="600"/>
              </a:spcAft>
              <a:buClr>
                <a:srgbClr val="000099"/>
              </a:buClr>
            </a:pPr>
            <a:r>
              <a:rPr lang="en-US" sz="2400" dirty="0" smtClean="0"/>
              <a:t>Need to become a detail oriented individual</a:t>
            </a:r>
          </a:p>
          <a:p>
            <a:pPr>
              <a:spcBef>
                <a:spcPts val="1200"/>
              </a:spcBef>
              <a:spcAft>
                <a:spcPts val="600"/>
              </a:spcAft>
              <a:buClr>
                <a:srgbClr val="000099"/>
              </a:buClr>
            </a:pPr>
            <a:r>
              <a:rPr lang="en-US" sz="2400" dirty="0" smtClean="0"/>
              <a:t>Procure a notebook – bound type with pre-numbered pages</a:t>
            </a:r>
          </a:p>
          <a:p>
            <a:pPr>
              <a:spcBef>
                <a:spcPts val="1200"/>
              </a:spcBef>
              <a:spcAft>
                <a:spcPts val="600"/>
              </a:spcAft>
              <a:buClr>
                <a:srgbClr val="000099"/>
              </a:buClr>
            </a:pPr>
            <a:r>
              <a:rPr lang="en-US" sz="2400" dirty="0" smtClean="0"/>
              <a:t>First dated, signed entry should be a description of your idea</a:t>
            </a:r>
          </a:p>
          <a:p>
            <a:pPr>
              <a:spcBef>
                <a:spcPts val="1200"/>
              </a:spcBef>
              <a:spcAft>
                <a:spcPts val="600"/>
              </a:spcAft>
              <a:buClr>
                <a:srgbClr val="000099"/>
              </a:buClr>
            </a:pPr>
            <a:r>
              <a:rPr lang="en-US" sz="2400" dirty="0" smtClean="0"/>
              <a:t>All your notes, drawings and any information regarding your invention is placed in this invention ‘diary’</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2117</TotalTime>
  <Words>2312</Words>
  <Application>Microsoft Office PowerPoint</Application>
  <PresentationFormat>On-screen Show (4:3)</PresentationFormat>
  <Paragraphs>287</Paragraphs>
  <Slides>47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Times New Roman</vt:lpstr>
      <vt:lpstr>Wingdings</vt:lpstr>
      <vt:lpstr>Custom Design</vt:lpstr>
      <vt:lpstr>Guide for Inventors: Idea for an AT Product? Now What Do You Do?</vt:lpstr>
      <vt:lpstr>Acknowledgement</vt:lpstr>
      <vt:lpstr>What is KT4TT?   </vt:lpstr>
      <vt:lpstr>What is the Overall Mission of the KT4TT Center?</vt:lpstr>
      <vt:lpstr>Intellectual Property Modules and Resources</vt:lpstr>
      <vt:lpstr>Intellectual Property Modules and Resources</vt:lpstr>
      <vt:lpstr>Presentation Focus</vt:lpstr>
      <vt:lpstr>Presentation Focus</vt:lpstr>
      <vt:lpstr>Day 1: Idea Light Bulb Turns On: Now What?   </vt:lpstr>
      <vt:lpstr>Definitions</vt:lpstr>
      <vt:lpstr>Definitions</vt:lpstr>
      <vt:lpstr>Definitions</vt:lpstr>
      <vt:lpstr>Day 5: Protecting Your Invention</vt:lpstr>
      <vt:lpstr>Day 10: Homework Time</vt:lpstr>
      <vt:lpstr>Day 10: Homework Time</vt:lpstr>
      <vt:lpstr>Day 30: Which Path do You Take?</vt:lpstr>
      <vt:lpstr>Funded Researcher or Technology Developer at a University? </vt:lpstr>
      <vt:lpstr>Funded Researcher or Technology Developer at a University?</vt:lpstr>
      <vt:lpstr>Independent Inventor</vt:lpstr>
      <vt:lpstr>Patents</vt:lpstr>
      <vt:lpstr>Types of Patents</vt:lpstr>
      <vt:lpstr>Types of Patents</vt:lpstr>
      <vt:lpstr>Types of Patents</vt:lpstr>
      <vt:lpstr>Priority of Invention - Patents </vt:lpstr>
      <vt:lpstr>Patent Application Process</vt:lpstr>
      <vt:lpstr>Patent Application Process</vt:lpstr>
      <vt:lpstr>Patent Application Process</vt:lpstr>
      <vt:lpstr>Patents – One-Year Time Bar</vt:lpstr>
      <vt:lpstr>What a Patent Does Not Do!</vt:lpstr>
      <vt:lpstr>Day 45: Prototype Time</vt:lpstr>
      <vt:lpstr>Day 120 What’s next? </vt:lpstr>
      <vt:lpstr>Day 180: Journey Continues</vt:lpstr>
      <vt:lpstr>Copyright</vt:lpstr>
      <vt:lpstr>Copyright</vt:lpstr>
      <vt:lpstr>Copyright</vt:lpstr>
      <vt:lpstr>Trademark</vt:lpstr>
      <vt:lpstr>Trademark</vt:lpstr>
      <vt:lpstr>Trade Secret</vt:lpstr>
      <vt:lpstr>Trade Secret</vt:lpstr>
      <vt:lpstr>Trade Secret</vt:lpstr>
      <vt:lpstr>Summary: Early Steps to Protect Your Intellectual Property</vt:lpstr>
      <vt:lpstr>Summary: Early Steps to Protect Your Intellectual Property</vt:lpstr>
      <vt:lpstr>Summary: Early Steps to Protect Your Intellectual Property</vt:lpstr>
      <vt:lpstr>Other Considerations</vt:lpstr>
      <vt:lpstr>Other Considerations</vt:lpstr>
      <vt:lpstr>Summary</vt:lpstr>
      <vt:lpstr>Summary (continued) </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237</cp:revision>
  <dcterms:created xsi:type="dcterms:W3CDTF">2008-11-09T14:52:48Z</dcterms:created>
  <dcterms:modified xsi:type="dcterms:W3CDTF">2018-04-30T17:09:26Z</dcterms:modified>
</cp:coreProperties>
</file>