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33"/>
  </p:notesMasterIdLst>
  <p:sldIdLst>
    <p:sldId id="283" r:id="rId2"/>
    <p:sldId id="285" r:id="rId3"/>
    <p:sldId id="287"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88" r:id="rId26"/>
    <p:sldId id="278" r:id="rId27"/>
    <p:sldId id="279" r:id="rId28"/>
    <p:sldId id="280" r:id="rId29"/>
    <p:sldId id="281" r:id="rId30"/>
    <p:sldId id="282" r:id="rId31"/>
    <p:sldId id="289"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50" autoAdjust="0"/>
  </p:normalViewPr>
  <p:slideViewPr>
    <p:cSldViewPr>
      <p:cViewPr varScale="1">
        <p:scale>
          <a:sx n="106" d="100"/>
          <a:sy n="106" d="100"/>
        </p:scale>
        <p:origin x="192" y="1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82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F9917A-102C-497B-9305-FBB8B0B85F07}" type="datetimeFigureOut">
              <a:rPr lang="en-US" smtClean="0"/>
              <a:pPr/>
              <a:t>5/2/2018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3E684B-A3DE-4BD4-A58A-36B96915528B}" type="slidenum">
              <a:rPr lang="en-US" smtClean="0"/>
              <a:pPr/>
              <a:t>‹#›</a:t>
            </a:fld>
            <a:endParaRPr lang="en-US"/>
          </a:p>
        </p:txBody>
      </p:sp>
    </p:spTree>
    <p:extLst>
      <p:ext uri="{BB962C8B-B14F-4D97-AF65-F5344CB8AC3E}">
        <p14:creationId xmlns:p14="http://schemas.microsoft.com/office/powerpoint/2010/main" val="1535593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CF0A623-4745-4CD1-BF31-EBBEAFD06479}" type="slidenum">
              <a:rPr lang="en-US" smtClean="0"/>
              <a:pPr/>
              <a:t>1</a:t>
            </a:fld>
            <a:endParaRPr lang="en-US"/>
          </a:p>
        </p:txBody>
      </p:sp>
    </p:spTree>
    <p:extLst>
      <p:ext uri="{BB962C8B-B14F-4D97-AF65-F5344CB8AC3E}">
        <p14:creationId xmlns:p14="http://schemas.microsoft.com/office/powerpoint/2010/main" val="4410514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Need to make</a:t>
            </a:r>
            <a:r>
              <a:rPr lang="en-US" baseline="0" dirty="0" smtClean="0"/>
              <a:t> this flow – or look like it is a flow chart of sorts… </a:t>
            </a:r>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6</a:t>
            </a:fld>
            <a:endParaRPr lang="en-US"/>
          </a:p>
        </p:txBody>
      </p:sp>
    </p:spTree>
    <p:extLst>
      <p:ext uri="{BB962C8B-B14F-4D97-AF65-F5344CB8AC3E}">
        <p14:creationId xmlns:p14="http://schemas.microsoft.com/office/powerpoint/2010/main" val="3982465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Lots of info</a:t>
            </a:r>
            <a:r>
              <a:rPr lang="en-US" baseline="0" dirty="0" smtClean="0"/>
              <a:t> – try to shorten.  Don’t forget to add footnote below to the formatting:</a:t>
            </a:r>
            <a:endParaRPr lang="en-US" dirty="0" smtClean="0"/>
          </a:p>
          <a:p>
            <a:r>
              <a:rPr lang="en-US" dirty="0" smtClean="0"/>
              <a:t>Merges, Robert Patrick,</a:t>
            </a:r>
            <a:r>
              <a:rPr lang="en-US" baseline="0" dirty="0" smtClean="0"/>
              <a:t> et al.  </a:t>
            </a:r>
            <a:r>
              <a:rPr lang="en-US" i="1" baseline="0" dirty="0" smtClean="0"/>
              <a:t>Patent Law and Policy: Cases and Materials.</a:t>
            </a:r>
            <a:r>
              <a:rPr lang="en-US" baseline="0" dirty="0" smtClean="0"/>
              <a:t>  Newark: LexisNexis, 2002 (p. 644)</a:t>
            </a:r>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7</a:t>
            </a:fld>
            <a:endParaRPr lang="en-US"/>
          </a:p>
        </p:txBody>
      </p:sp>
    </p:spTree>
    <p:extLst>
      <p:ext uri="{BB962C8B-B14F-4D97-AF65-F5344CB8AC3E}">
        <p14:creationId xmlns:p14="http://schemas.microsoft.com/office/powerpoint/2010/main" val="2463183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Play with the formatting –</a:t>
            </a:r>
            <a:r>
              <a:rPr lang="en-US" baseline="0" dirty="0" smtClean="0"/>
              <a:t> this slide is too cluttered</a:t>
            </a:r>
          </a:p>
          <a:p>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10</a:t>
            </a:fld>
            <a:endParaRPr lang="en-US"/>
          </a:p>
        </p:txBody>
      </p:sp>
    </p:spTree>
    <p:extLst>
      <p:ext uri="{BB962C8B-B14F-4D97-AF65-F5344CB8AC3E}">
        <p14:creationId xmlns:p14="http://schemas.microsoft.com/office/powerpoint/2010/main" val="4132730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Cluttered</a:t>
            </a:r>
            <a:r>
              <a:rPr lang="en-US" baseline="0" dirty="0" smtClean="0"/>
              <a:t> – shrink this down</a:t>
            </a:r>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13</a:t>
            </a:fld>
            <a:endParaRPr lang="en-US"/>
          </a:p>
        </p:txBody>
      </p:sp>
    </p:spTree>
    <p:extLst>
      <p:ext uri="{BB962C8B-B14F-4D97-AF65-F5344CB8AC3E}">
        <p14:creationId xmlns:p14="http://schemas.microsoft.com/office/powerpoint/2010/main" val="17556962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Decrease clutter…</a:t>
            </a:r>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22</a:t>
            </a:fld>
            <a:endParaRPr lang="en-US"/>
          </a:p>
        </p:txBody>
      </p:sp>
    </p:spTree>
    <p:extLst>
      <p:ext uri="{BB962C8B-B14F-4D97-AF65-F5344CB8AC3E}">
        <p14:creationId xmlns:p14="http://schemas.microsoft.com/office/powerpoint/2010/main" val="3009782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Cluttered – maybe split up?</a:t>
            </a:r>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24</a:t>
            </a:fld>
            <a:endParaRPr lang="en-US"/>
          </a:p>
        </p:txBody>
      </p:sp>
    </p:spTree>
    <p:extLst>
      <p:ext uri="{BB962C8B-B14F-4D97-AF65-F5344CB8AC3E}">
        <p14:creationId xmlns:p14="http://schemas.microsoft.com/office/powerpoint/2010/main" val="1963144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Should I include with #3?  Figure</a:t>
            </a:r>
            <a:r>
              <a:rPr lang="en-US" baseline="0" dirty="0" smtClean="0"/>
              <a:t> out a way to get this to flow better without getting too wordy on this section.</a:t>
            </a:r>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29</a:t>
            </a:fld>
            <a:endParaRPr lang="en-US"/>
          </a:p>
        </p:txBody>
      </p:sp>
    </p:spTree>
    <p:extLst>
      <p:ext uri="{BB962C8B-B14F-4D97-AF65-F5344CB8AC3E}">
        <p14:creationId xmlns:p14="http://schemas.microsoft.com/office/powerpoint/2010/main" val="293985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Find</a:t>
            </a:r>
            <a:r>
              <a:rPr lang="en-US" baseline="0" dirty="0" smtClean="0"/>
              <a:t> out what the summary should focus on – who is most likely to be reading this, using this as a presentation?</a:t>
            </a:r>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30</a:t>
            </a:fld>
            <a:endParaRPr lang="en-US"/>
          </a:p>
        </p:txBody>
      </p:sp>
    </p:spTree>
    <p:extLst>
      <p:ext uri="{BB962C8B-B14F-4D97-AF65-F5344CB8AC3E}">
        <p14:creationId xmlns:p14="http://schemas.microsoft.com/office/powerpoint/2010/main" val="900171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5/2/2018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5/2/2018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5/2/2018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5/2/2018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5/2/2018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5/2/2018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5/2/2018</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5/2/2018</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5/2/2018</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5/2/2018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5/2/2018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26" descr="alt=&quot;&quot;"/>
          <p:cNvPicPr>
            <a:picLocks noChangeAspect="1"/>
          </p:cNvPicPr>
          <p:nvPr/>
        </p:nvPicPr>
        <p:blipFill>
          <a:blip r:embed="rId3" cstate="print"/>
          <a:stretch>
            <a:fillRect/>
          </a:stretch>
        </p:blipFill>
        <p:spPr>
          <a:xfrm>
            <a:off x="0" y="0"/>
            <a:ext cx="9144000" cy="6858000"/>
          </a:xfrm>
          <a:prstGeom prst="rect">
            <a:avLst/>
          </a:prstGeom>
        </p:spPr>
      </p:pic>
      <p:sp>
        <p:nvSpPr>
          <p:cNvPr id="2059" name="Rectangle 11"/>
          <p:cNvSpPr>
            <a:spLocks noChangeArrowheads="1"/>
          </p:cNvSpPr>
          <p:nvPr/>
        </p:nvSpPr>
        <p:spPr bwMode="auto">
          <a:xfrm>
            <a:off x="685800" y="2895600"/>
            <a:ext cx="7772400" cy="3200400"/>
          </a:xfrm>
          <a:prstGeom prst="rect">
            <a:avLst/>
          </a:prstGeom>
          <a:noFill/>
          <a:ln w="9525">
            <a:noFill/>
            <a:miter lim="800000"/>
            <a:headEnd/>
            <a:tailEnd/>
          </a:ln>
          <a:effectLst/>
        </p:spPr>
        <p:txBody>
          <a:bodyPr/>
          <a:lstStyle/>
          <a:p>
            <a:pPr marL="342900" indent="-342900" algn="ctr" eaLnBrk="1" hangingPunct="1">
              <a:spcBef>
                <a:spcPct val="25000"/>
              </a:spcBef>
            </a:pPr>
            <a:r>
              <a:rPr lang="en-US" sz="3200" dirty="0">
                <a:latin typeface="Times New Roman" pitchFamily="18" charset="0"/>
              </a:rPr>
              <a:t>    </a:t>
            </a:r>
          </a:p>
          <a:p>
            <a:pPr marL="342900" indent="-342900" algn="ctr" eaLnBrk="1" hangingPunct="1">
              <a:spcBef>
                <a:spcPct val="25000"/>
              </a:spcBef>
            </a:pPr>
            <a:r>
              <a:rPr lang="en-US" sz="2800" dirty="0"/>
              <a:t>James A. Leahy</a:t>
            </a:r>
          </a:p>
          <a:p>
            <a:pPr marL="342900" indent="-342900" algn="ctr" eaLnBrk="1" hangingPunct="1">
              <a:spcBef>
                <a:spcPct val="25000"/>
              </a:spcBef>
            </a:pPr>
            <a:r>
              <a:rPr lang="en-US" sz="2800" dirty="0" smtClean="0"/>
              <a:t>Center on Knowledge Translation</a:t>
            </a:r>
          </a:p>
          <a:p>
            <a:pPr marL="342900" indent="-342900" algn="ctr" eaLnBrk="1" hangingPunct="1">
              <a:spcBef>
                <a:spcPct val="25000"/>
              </a:spcBef>
            </a:pPr>
            <a:r>
              <a:rPr lang="en-US" sz="2800" dirty="0" smtClean="0"/>
              <a:t>for Technology </a:t>
            </a:r>
            <a:r>
              <a:rPr lang="en-US" sz="2800" dirty="0"/>
              <a:t>Transfer</a:t>
            </a:r>
          </a:p>
          <a:p>
            <a:pPr marL="342900" indent="-342900" algn="ctr" eaLnBrk="1" hangingPunct="1">
              <a:spcBef>
                <a:spcPct val="25000"/>
              </a:spcBef>
            </a:pPr>
            <a:r>
              <a:rPr lang="en-US" sz="2400" dirty="0" smtClean="0"/>
              <a:t>University </a:t>
            </a:r>
            <a:r>
              <a:rPr lang="en-US" sz="2400" dirty="0"/>
              <a:t>at Buffalo</a:t>
            </a:r>
            <a:r>
              <a:rPr lang="en-US" sz="2400" dirty="0">
                <a:solidFill>
                  <a:srgbClr val="0000FF"/>
                </a:solidFill>
              </a:rPr>
              <a:t> </a:t>
            </a:r>
          </a:p>
          <a:p>
            <a:pPr marL="342900" indent="-342900" algn="ctr">
              <a:spcBef>
                <a:spcPct val="25000"/>
              </a:spcBef>
            </a:pPr>
            <a:r>
              <a:rPr lang="en-US" sz="2400" dirty="0" smtClean="0">
                <a:solidFill>
                  <a:srgbClr val="0000FF"/>
                </a:solidFill>
              </a:rPr>
              <a:t>http://kt4tt.buffalo.edu/</a:t>
            </a:r>
            <a:endParaRPr lang="en-US" sz="2400" dirty="0">
              <a:solidFill>
                <a:srgbClr val="0000FF"/>
              </a:solidFill>
            </a:endParaRPr>
          </a:p>
        </p:txBody>
      </p:sp>
      <p:sp>
        <p:nvSpPr>
          <p:cNvPr id="2058" name="Rectangle 10"/>
          <p:cNvSpPr>
            <a:spLocks noChangeArrowheads="1"/>
          </p:cNvSpPr>
          <p:nvPr/>
        </p:nvSpPr>
        <p:spPr bwMode="auto">
          <a:xfrm>
            <a:off x="0" y="2286000"/>
            <a:ext cx="9144000" cy="1143000"/>
          </a:xfrm>
          <a:prstGeom prst="rect">
            <a:avLst/>
          </a:prstGeom>
          <a:noFill/>
          <a:ln w="9525">
            <a:noFill/>
            <a:miter lim="800000"/>
            <a:headEnd/>
            <a:tailEnd/>
          </a:ln>
          <a:effectLst/>
        </p:spPr>
        <p:txBody>
          <a:bodyPr anchor="ctr"/>
          <a:lstStyle/>
          <a:p>
            <a:pPr algn="ctr" eaLnBrk="1" hangingPunct="1"/>
            <a:r>
              <a:rPr lang="en-US" sz="2400" b="1" dirty="0" smtClean="0">
                <a:solidFill>
                  <a:srgbClr val="000099"/>
                </a:solidFill>
                <a:effectLst>
                  <a:outerShdw blurRad="38100" dist="38100" dir="2700000" algn="tl">
                    <a:srgbClr val="C0C0C0"/>
                  </a:outerShdw>
                </a:effectLst>
                <a:latin typeface="+mj-lt"/>
              </a:rPr>
              <a:t>RESNA </a:t>
            </a:r>
            <a:r>
              <a:rPr lang="en-US" sz="2400" b="1" dirty="0">
                <a:solidFill>
                  <a:srgbClr val="000099"/>
                </a:solidFill>
                <a:effectLst>
                  <a:outerShdw blurRad="38100" dist="38100" dir="2700000" algn="tl">
                    <a:srgbClr val="C0C0C0"/>
                  </a:outerShdw>
                </a:effectLst>
                <a:latin typeface="+mj-lt"/>
              </a:rPr>
              <a:t>Presentation</a:t>
            </a:r>
            <a:br>
              <a:rPr lang="en-US" sz="2400" b="1" dirty="0">
                <a:solidFill>
                  <a:srgbClr val="000099"/>
                </a:solidFill>
                <a:effectLst>
                  <a:outerShdw blurRad="38100" dist="38100" dir="2700000" algn="tl">
                    <a:srgbClr val="C0C0C0"/>
                  </a:outerShdw>
                </a:effectLst>
                <a:latin typeface="+mj-lt"/>
              </a:rPr>
            </a:br>
            <a:r>
              <a:rPr lang="en-US" sz="2400" b="1" dirty="0">
                <a:solidFill>
                  <a:srgbClr val="000099"/>
                </a:solidFill>
                <a:effectLst>
                  <a:outerShdw blurRad="38100" dist="38100" dir="2700000" algn="tl">
                    <a:srgbClr val="C0C0C0"/>
                  </a:outerShdw>
                </a:effectLst>
                <a:latin typeface="+mj-lt"/>
              </a:rPr>
              <a:t> </a:t>
            </a:r>
            <a:r>
              <a:rPr lang="en-US" sz="2400" b="1" dirty="0" smtClean="0">
                <a:solidFill>
                  <a:srgbClr val="000099"/>
                </a:solidFill>
                <a:effectLst>
                  <a:outerShdw blurRad="38100" dist="38100" dir="2700000" algn="tl">
                    <a:srgbClr val="C0C0C0"/>
                  </a:outerShdw>
                </a:effectLst>
                <a:latin typeface="+mj-lt"/>
              </a:rPr>
              <a:t>June 2009</a:t>
            </a:r>
            <a:endParaRPr lang="en-US" sz="2400" b="1" dirty="0">
              <a:solidFill>
                <a:srgbClr val="000099"/>
              </a:solidFill>
              <a:effectLst>
                <a:outerShdw blurRad="38100" dist="38100" dir="2700000" algn="tl">
                  <a:srgbClr val="C0C0C0"/>
                </a:outerShdw>
              </a:effectLst>
              <a:latin typeface="+mj-lt"/>
            </a:endParaRPr>
          </a:p>
        </p:txBody>
      </p:sp>
      <p:sp>
        <p:nvSpPr>
          <p:cNvPr id="2" name="Title 1"/>
          <p:cNvSpPr>
            <a:spLocks noGrp="1"/>
          </p:cNvSpPr>
          <p:nvPr>
            <p:ph type="title"/>
          </p:nvPr>
        </p:nvSpPr>
        <p:spPr>
          <a:xfrm>
            <a:off x="457200" y="1066800"/>
            <a:ext cx="8229600" cy="1143000"/>
          </a:xfrm>
        </p:spPr>
        <p:txBody>
          <a:bodyPr/>
          <a:lstStyle/>
          <a:p>
            <a:r>
              <a:rPr lang="en-US" sz="4000" b="1" dirty="0">
                <a:solidFill>
                  <a:srgbClr val="000099"/>
                </a:solidFill>
                <a:effectLst>
                  <a:outerShdw blurRad="38100" dist="38100" dir="2700000" algn="tl">
                    <a:srgbClr val="C0C0C0"/>
                  </a:outerShdw>
                </a:effectLst>
                <a:ea typeface="+mn-ea"/>
                <a:cs typeface="+mn-cs"/>
              </a:rPr>
              <a:t>Intellectual Property Basics for Researchers and Inventors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
          <p:cNvPicPr>
            <a:picLocks noChangeAspect="1"/>
          </p:cNvPicPr>
          <p:nvPr/>
        </p:nvPicPr>
        <p:blipFill>
          <a:blip r:embed="rId3"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457200" y="1600200"/>
            <a:ext cx="8229600" cy="4525963"/>
          </a:xfrm>
          <a:prstGeom prst="rect">
            <a:avLst/>
          </a:prstGeom>
        </p:spPr>
        <p:txBody>
          <a:bodyPr>
            <a:normAutofit fontScale="92500" lnSpcReduction="20000"/>
          </a:bodyPr>
          <a:lstStyle/>
          <a:p>
            <a:pPr>
              <a:lnSpc>
                <a:spcPct val="120000"/>
              </a:lnSpc>
              <a:spcBef>
                <a:spcPts val="1200"/>
              </a:spcBef>
            </a:pPr>
            <a:r>
              <a:rPr lang="en-US" dirty="0" smtClean="0"/>
              <a:t>The United States is a “first-to-invent” system rather than a “first-to-file” system</a:t>
            </a:r>
          </a:p>
          <a:p>
            <a:pPr lvl="1">
              <a:lnSpc>
                <a:spcPct val="120000"/>
              </a:lnSpc>
              <a:spcBef>
                <a:spcPts val="1200"/>
              </a:spcBef>
            </a:pPr>
            <a:r>
              <a:rPr lang="en-US" sz="2600" dirty="0" smtClean="0"/>
              <a:t>If two people invent the same device, priority in awarding a patent is given to the first person to invent the device rather than the first person to file an application</a:t>
            </a:r>
          </a:p>
          <a:p>
            <a:pPr lvl="1">
              <a:lnSpc>
                <a:spcPct val="120000"/>
              </a:lnSpc>
              <a:spcBef>
                <a:spcPts val="1200"/>
              </a:spcBef>
            </a:pPr>
            <a:r>
              <a:rPr lang="en-US" sz="2600" dirty="0" smtClean="0"/>
              <a:t>Therefore, it is important to use logbooks or laboratory notebooks to document the dates of invention, experiments, and other information about the invention process  </a:t>
            </a:r>
          </a:p>
          <a:p>
            <a:pPr lvl="2">
              <a:lnSpc>
                <a:spcPct val="120000"/>
              </a:lnSpc>
              <a:spcBef>
                <a:spcPts val="1200"/>
              </a:spcBef>
            </a:pPr>
            <a:r>
              <a:rPr lang="en-US" sz="1900" dirty="0" smtClean="0">
                <a:solidFill>
                  <a:srgbClr val="FF0000"/>
                </a:solidFill>
              </a:rPr>
              <a:t>Please refer to module for more information on laboratory notebooks </a:t>
            </a:r>
          </a:p>
          <a:p>
            <a:pPr lvl="2">
              <a:spcBef>
                <a:spcPts val="1200"/>
              </a:spcBef>
              <a:buNone/>
            </a:pPr>
            <a:endParaRPr lang="en-US" dirty="0"/>
          </a:p>
        </p:txBody>
      </p:sp>
      <p:sp>
        <p:nvSpPr>
          <p:cNvPr id="2" name="Title 1"/>
          <p:cNvSpPr>
            <a:spLocks noGrp="1"/>
          </p:cNvSpPr>
          <p:nvPr>
            <p:ph type="title" idx="4294967295"/>
          </p:nvPr>
        </p:nvSpPr>
        <p:spPr>
          <a:xfrm>
            <a:off x="457200" y="7620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Priority of Invention - Patents	</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838200" y="1874837"/>
            <a:ext cx="7543800" cy="4525963"/>
          </a:xfrm>
          <a:prstGeom prst="rect">
            <a:avLst/>
          </a:prstGeom>
        </p:spPr>
        <p:txBody>
          <a:bodyPr/>
          <a:lstStyle/>
          <a:p>
            <a:pPr>
              <a:spcBef>
                <a:spcPts val="1200"/>
              </a:spcBef>
            </a:pPr>
            <a:r>
              <a:rPr lang="en-US" dirty="0" smtClean="0"/>
              <a:t>Three main types of applications:</a:t>
            </a:r>
          </a:p>
          <a:p>
            <a:pPr marL="801688" lvl="1" indent="-401638">
              <a:spcBef>
                <a:spcPts val="1200"/>
              </a:spcBef>
              <a:buFont typeface="+mj-lt"/>
              <a:buAutoNum type="arabicPeriod"/>
            </a:pPr>
            <a:r>
              <a:rPr lang="en-US" dirty="0" smtClean="0"/>
              <a:t>Non-provisional Application for Patent</a:t>
            </a:r>
          </a:p>
          <a:p>
            <a:pPr marL="1027113" lvl="2" indent="-227013">
              <a:spcBef>
                <a:spcPts val="1200"/>
              </a:spcBef>
            </a:pPr>
            <a:r>
              <a:rPr lang="en-US" sz="2000" dirty="0" smtClean="0"/>
              <a:t>This is the application to use when you wish to be granted</a:t>
            </a:r>
            <a:br>
              <a:rPr lang="en-US" sz="2000" dirty="0" smtClean="0"/>
            </a:br>
            <a:r>
              <a:rPr lang="en-US" sz="2000" dirty="0" smtClean="0"/>
              <a:t>all rights associated with a patent</a:t>
            </a:r>
          </a:p>
          <a:p>
            <a:pPr marL="1027113" lvl="2" indent="-227013">
              <a:spcBef>
                <a:spcPts val="1200"/>
              </a:spcBef>
            </a:pPr>
            <a:r>
              <a:rPr lang="en-US" sz="2000" dirty="0" smtClean="0"/>
              <a:t>If granted, will result in a utility patent with a 20-year term</a:t>
            </a:r>
            <a:br>
              <a:rPr lang="en-US" sz="2000" dirty="0" smtClean="0"/>
            </a:br>
            <a:r>
              <a:rPr lang="en-US" sz="2000" dirty="0" smtClean="0"/>
              <a:t>from the filing date of the application</a:t>
            </a:r>
          </a:p>
          <a:p>
            <a:pPr marL="1027113" lvl="2" indent="-227013">
              <a:spcBef>
                <a:spcPts val="1200"/>
              </a:spcBef>
            </a:pPr>
            <a:r>
              <a:rPr lang="en-US" sz="2000" dirty="0" smtClean="0"/>
              <a:t>It is highly recommended that you contact a qualified patent attorney to assist you in drafting a patent application</a:t>
            </a:r>
            <a:endParaRPr lang="en-US" sz="2000" dirty="0"/>
          </a:p>
        </p:txBody>
      </p:sp>
      <p:sp>
        <p:nvSpPr>
          <p:cNvPr id="2" name="Title 1"/>
          <p:cNvSpPr>
            <a:spLocks noGrp="1"/>
          </p:cNvSpPr>
          <p:nvPr>
            <p:ph type="title" idx="4294967295"/>
          </p:nvPr>
        </p:nvSpPr>
        <p:spPr>
          <a:xfrm>
            <a:off x="457200" y="777875"/>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Patent Application Process</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457200" y="2027237"/>
            <a:ext cx="8229600" cy="4525963"/>
          </a:xfrm>
          <a:prstGeom prst="rect">
            <a:avLst/>
          </a:prstGeom>
        </p:spPr>
        <p:txBody>
          <a:bodyPr>
            <a:normAutofit/>
          </a:bodyPr>
          <a:lstStyle/>
          <a:p>
            <a:pPr marL="396875" indent="-396875">
              <a:lnSpc>
                <a:spcPct val="110000"/>
              </a:lnSpc>
              <a:spcBef>
                <a:spcPts val="1200"/>
              </a:spcBef>
              <a:buFont typeface="+mj-lt"/>
              <a:buAutoNum type="arabicPeriod" startAt="2"/>
            </a:pPr>
            <a:r>
              <a:rPr lang="en-US" dirty="0" smtClean="0"/>
              <a:t>Provisional Application for Patent</a:t>
            </a:r>
          </a:p>
          <a:p>
            <a:pPr marL="801688" lvl="1" indent="-401638">
              <a:lnSpc>
                <a:spcPct val="110000"/>
              </a:lnSpc>
              <a:spcBef>
                <a:spcPts val="1200"/>
              </a:spcBef>
            </a:pPr>
            <a:r>
              <a:rPr lang="en-US" sz="2400" dirty="0" smtClean="0"/>
              <a:t>Relatively low-cost way of postponing the cost and effort of drafting and filing a non-provisional patent application </a:t>
            </a:r>
          </a:p>
          <a:p>
            <a:pPr marL="801688" lvl="1" indent="-401638">
              <a:lnSpc>
                <a:spcPct val="110000"/>
              </a:lnSpc>
              <a:spcBef>
                <a:spcPts val="1200"/>
              </a:spcBef>
            </a:pPr>
            <a:r>
              <a:rPr lang="en-US" sz="2400" dirty="0" smtClean="0"/>
              <a:t>Provides the applicant one-year to determine whether they wish to proceed with the non-provisional application</a:t>
            </a:r>
          </a:p>
          <a:p>
            <a:pPr marL="801688" lvl="1" indent="-401638">
              <a:lnSpc>
                <a:spcPct val="110000"/>
              </a:lnSpc>
              <a:spcBef>
                <a:spcPts val="1200"/>
              </a:spcBef>
            </a:pPr>
            <a:r>
              <a:rPr lang="en-US" sz="2400" dirty="0" smtClean="0"/>
              <a:t>The 20-year utility patent term also does not begin with the filing of a provisional application for patent</a:t>
            </a:r>
            <a:endParaRPr lang="en-US" sz="2400" dirty="0"/>
          </a:p>
        </p:txBody>
      </p:sp>
      <p:sp>
        <p:nvSpPr>
          <p:cNvPr id="2" name="Title 1"/>
          <p:cNvSpPr>
            <a:spLocks noGrp="1"/>
          </p:cNvSpPr>
          <p:nvPr>
            <p:ph type="title" idx="4294967295"/>
          </p:nvPr>
        </p:nvSpPr>
        <p:spPr>
          <a:xfrm>
            <a:off x="457200" y="701675"/>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Patent Application Process</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3"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457200" y="1600200"/>
            <a:ext cx="8229600" cy="4525963"/>
          </a:xfrm>
          <a:prstGeom prst="rect">
            <a:avLst/>
          </a:prstGeom>
        </p:spPr>
        <p:txBody>
          <a:bodyPr>
            <a:normAutofit fontScale="77500" lnSpcReduction="20000"/>
          </a:bodyPr>
          <a:lstStyle/>
          <a:p>
            <a:pPr marL="457200" indent="-457200">
              <a:buFont typeface="+mj-lt"/>
              <a:buAutoNum type="arabicPeriod" startAt="3"/>
            </a:pPr>
            <a:r>
              <a:rPr lang="en-US" sz="3600" dirty="0" smtClean="0"/>
              <a:t>Patent Cooperation Treaty (PCT) Application</a:t>
            </a:r>
          </a:p>
          <a:p>
            <a:pPr marL="801688" lvl="1" indent="-344488">
              <a:lnSpc>
                <a:spcPct val="120000"/>
              </a:lnSpc>
            </a:pPr>
            <a:r>
              <a:rPr lang="en-US" sz="2600" dirty="0" smtClean="0"/>
              <a:t>Used when the inventor is considering pursuing patents outside of the United States</a:t>
            </a:r>
          </a:p>
          <a:p>
            <a:pPr marL="801688" lvl="1" indent="-344488">
              <a:lnSpc>
                <a:spcPct val="120000"/>
              </a:lnSpc>
            </a:pPr>
            <a:r>
              <a:rPr lang="en-US" sz="2600" dirty="0" smtClean="0"/>
              <a:t>Application is a “placeholder” that reserves a priority filing date in all of the countries that are a party to the PCT</a:t>
            </a:r>
          </a:p>
          <a:p>
            <a:pPr marL="801688" lvl="1" indent="-344488">
              <a:lnSpc>
                <a:spcPct val="120000"/>
              </a:lnSpc>
            </a:pPr>
            <a:r>
              <a:rPr lang="en-US" sz="2600" dirty="0" smtClean="0"/>
              <a:t>It is recommended that you speak with a qualified patent attorney if you wish to pursue a PCT Application to ensure that all legal requirements are satisfied</a:t>
            </a:r>
          </a:p>
          <a:p>
            <a:pPr marL="801688" lvl="1" indent="-344488">
              <a:lnSpc>
                <a:spcPct val="120000"/>
              </a:lnSpc>
            </a:pPr>
            <a:r>
              <a:rPr lang="en-US" sz="2600" dirty="0" smtClean="0"/>
              <a:t>However, before filing for patent applications in other countries, it is important to consider what the potential market for the invention is in each country.  If potential profits in those countries does not outweigh the patent prosecution fees, then you may not wish to pursue patents there</a:t>
            </a:r>
          </a:p>
        </p:txBody>
      </p:sp>
      <p:sp>
        <p:nvSpPr>
          <p:cNvPr id="2" name="Title 1"/>
          <p:cNvSpPr>
            <a:spLocks noGrp="1"/>
          </p:cNvSpPr>
          <p:nvPr>
            <p:ph type="title" idx="4294967295"/>
          </p:nvPr>
        </p:nvSpPr>
        <p:spPr>
          <a:xfrm>
            <a:off x="457200" y="701675"/>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Patent Application Process</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457200" y="1447800"/>
            <a:ext cx="8229600" cy="4525963"/>
          </a:xfrm>
          <a:prstGeom prst="rect">
            <a:avLst/>
          </a:prstGeom>
        </p:spPr>
        <p:txBody>
          <a:bodyPr>
            <a:normAutofit fontScale="85000" lnSpcReduction="20000"/>
          </a:bodyPr>
          <a:lstStyle/>
          <a:p>
            <a:pPr marL="284163" indent="-284163">
              <a:lnSpc>
                <a:spcPct val="120000"/>
              </a:lnSpc>
              <a:spcBef>
                <a:spcPts val="1200"/>
              </a:spcBef>
            </a:pPr>
            <a:r>
              <a:rPr lang="en-US" sz="3000" dirty="0" smtClean="0"/>
              <a:t>A person is not entitled to a patent if more than one year prior to the application, the invention was:</a:t>
            </a:r>
          </a:p>
          <a:p>
            <a:pPr lvl="1">
              <a:lnSpc>
                <a:spcPct val="120000"/>
              </a:lnSpc>
              <a:spcBef>
                <a:spcPts val="1200"/>
              </a:spcBef>
            </a:pPr>
            <a:r>
              <a:rPr lang="en-US" sz="2200" dirty="0" smtClean="0"/>
              <a:t>Patented</a:t>
            </a:r>
          </a:p>
          <a:p>
            <a:pPr lvl="1">
              <a:lnSpc>
                <a:spcPct val="120000"/>
              </a:lnSpc>
              <a:spcBef>
                <a:spcPts val="1200"/>
              </a:spcBef>
            </a:pPr>
            <a:r>
              <a:rPr lang="en-US" sz="2200" dirty="0" smtClean="0"/>
              <a:t>Described in a printed publication</a:t>
            </a:r>
          </a:p>
          <a:p>
            <a:pPr lvl="1">
              <a:lnSpc>
                <a:spcPct val="120000"/>
              </a:lnSpc>
              <a:spcBef>
                <a:spcPts val="1200"/>
              </a:spcBef>
            </a:pPr>
            <a:r>
              <a:rPr lang="en-US" sz="2200" dirty="0" smtClean="0"/>
              <a:t>In public use</a:t>
            </a:r>
          </a:p>
          <a:p>
            <a:pPr lvl="1">
              <a:lnSpc>
                <a:spcPct val="120000"/>
              </a:lnSpc>
              <a:spcBef>
                <a:spcPts val="1200"/>
              </a:spcBef>
            </a:pPr>
            <a:r>
              <a:rPr lang="en-US" sz="2200" dirty="0" smtClean="0"/>
              <a:t>On sale</a:t>
            </a:r>
          </a:p>
          <a:p>
            <a:pPr lvl="1">
              <a:lnSpc>
                <a:spcPct val="120000"/>
              </a:lnSpc>
              <a:spcBef>
                <a:spcPts val="1200"/>
              </a:spcBef>
            </a:pPr>
            <a:r>
              <a:rPr lang="en-US" sz="2200" dirty="0" smtClean="0"/>
              <a:t>Disclosed publicly</a:t>
            </a:r>
          </a:p>
          <a:p>
            <a:pPr>
              <a:lnSpc>
                <a:spcPct val="120000"/>
              </a:lnSpc>
              <a:spcBef>
                <a:spcPts val="1200"/>
              </a:spcBef>
              <a:tabLst>
                <a:tab pos="284163" algn="l"/>
              </a:tabLst>
            </a:pPr>
            <a:r>
              <a:rPr lang="en-US" sz="3000" dirty="0" smtClean="0"/>
              <a:t>Therefore, one must be careful when showing or describing the invention in public. Once you do, you only have one year to file your application.</a:t>
            </a:r>
            <a:endParaRPr lang="en-US" sz="3000" dirty="0"/>
          </a:p>
        </p:txBody>
      </p:sp>
      <p:sp>
        <p:nvSpPr>
          <p:cNvPr id="2" name="Title 1"/>
          <p:cNvSpPr>
            <a:spLocks noGrp="1"/>
          </p:cNvSpPr>
          <p:nvPr>
            <p:ph type="title" idx="4294967295"/>
          </p:nvPr>
        </p:nvSpPr>
        <p:spPr>
          <a:xfrm>
            <a:off x="457200" y="701675"/>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Patents – One-Year Time Bar</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762000" y="1524000"/>
            <a:ext cx="7620000" cy="4525963"/>
          </a:xfrm>
          <a:prstGeom prst="rect">
            <a:avLst/>
          </a:prstGeom>
        </p:spPr>
        <p:txBody>
          <a:bodyPr>
            <a:normAutofit fontScale="92500" lnSpcReduction="10000"/>
          </a:bodyPr>
          <a:lstStyle/>
          <a:p>
            <a:pPr marL="284163" indent="-284163">
              <a:lnSpc>
                <a:spcPct val="110000"/>
              </a:lnSpc>
              <a:spcBef>
                <a:spcPts val="1200"/>
              </a:spcBef>
            </a:pPr>
            <a:r>
              <a:rPr lang="en-US" dirty="0" smtClean="0"/>
              <a:t>Applies to many different works, including,</a:t>
            </a:r>
            <a:br>
              <a:rPr lang="en-US" dirty="0" smtClean="0"/>
            </a:br>
            <a:r>
              <a:rPr lang="en-US" dirty="0" smtClean="0"/>
              <a:t>but not limited to:</a:t>
            </a:r>
          </a:p>
          <a:p>
            <a:pPr marL="1146175" lvl="1" indent="-404813">
              <a:lnSpc>
                <a:spcPct val="110000"/>
              </a:lnSpc>
              <a:spcBef>
                <a:spcPts val="1200"/>
              </a:spcBef>
            </a:pPr>
            <a:r>
              <a:rPr lang="en-US" sz="2400" dirty="0" smtClean="0"/>
              <a:t>Literary works</a:t>
            </a:r>
          </a:p>
          <a:p>
            <a:pPr marL="1146175" lvl="1" indent="-404813">
              <a:lnSpc>
                <a:spcPct val="110000"/>
              </a:lnSpc>
              <a:spcBef>
                <a:spcPts val="1200"/>
              </a:spcBef>
            </a:pPr>
            <a:r>
              <a:rPr lang="en-US" sz="2400" dirty="0" smtClean="0"/>
              <a:t>Musical works</a:t>
            </a:r>
          </a:p>
          <a:p>
            <a:pPr marL="1146175" lvl="1" indent="-404813">
              <a:lnSpc>
                <a:spcPct val="110000"/>
              </a:lnSpc>
              <a:spcBef>
                <a:spcPts val="1200"/>
              </a:spcBef>
            </a:pPr>
            <a:r>
              <a:rPr lang="en-US" sz="2400" dirty="0" smtClean="0"/>
              <a:t>Pictures</a:t>
            </a:r>
          </a:p>
          <a:p>
            <a:pPr marL="1146175" lvl="1" indent="-404813">
              <a:lnSpc>
                <a:spcPct val="110000"/>
              </a:lnSpc>
              <a:spcBef>
                <a:spcPts val="1200"/>
              </a:spcBef>
            </a:pPr>
            <a:r>
              <a:rPr lang="en-US" sz="2400" dirty="0" smtClean="0"/>
              <a:t>Graphics</a:t>
            </a:r>
          </a:p>
          <a:p>
            <a:pPr marL="1146175" lvl="1" indent="-404813">
              <a:lnSpc>
                <a:spcPct val="110000"/>
              </a:lnSpc>
              <a:spcBef>
                <a:spcPts val="1200"/>
              </a:spcBef>
            </a:pPr>
            <a:r>
              <a:rPr lang="en-US" sz="2400" dirty="0" smtClean="0"/>
              <a:t>Dramatic works</a:t>
            </a:r>
          </a:p>
          <a:p>
            <a:pPr marL="1146175" lvl="1" indent="-404813">
              <a:lnSpc>
                <a:spcPct val="110000"/>
              </a:lnSpc>
              <a:spcBef>
                <a:spcPts val="1200"/>
              </a:spcBef>
            </a:pPr>
            <a:r>
              <a:rPr lang="en-US" sz="2400" dirty="0" smtClean="0"/>
              <a:t>Sound recordings</a:t>
            </a:r>
          </a:p>
          <a:p>
            <a:pPr marL="1146175" lvl="1" indent="-404813">
              <a:lnSpc>
                <a:spcPct val="110000"/>
              </a:lnSpc>
              <a:spcBef>
                <a:spcPts val="1200"/>
              </a:spcBef>
            </a:pPr>
            <a:r>
              <a:rPr lang="en-US" sz="2400" dirty="0" smtClean="0"/>
              <a:t>Computer software</a:t>
            </a:r>
          </a:p>
          <a:p>
            <a:pPr lvl="1"/>
            <a:endParaRPr lang="en-US" dirty="0"/>
          </a:p>
        </p:txBody>
      </p:sp>
      <p:sp>
        <p:nvSpPr>
          <p:cNvPr id="2" name="Title 1"/>
          <p:cNvSpPr>
            <a:spLocks noGrp="1"/>
          </p:cNvSpPr>
          <p:nvPr>
            <p:ph type="title" idx="4294967295"/>
          </p:nvPr>
        </p:nvSpPr>
        <p:spPr>
          <a:xfrm>
            <a:off x="457200" y="685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Copyright</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457200" y="1676400"/>
            <a:ext cx="8229600" cy="4525963"/>
          </a:xfrm>
          <a:prstGeom prst="rect">
            <a:avLst/>
          </a:prstGeom>
        </p:spPr>
        <p:txBody>
          <a:bodyPr>
            <a:normAutofit/>
          </a:bodyPr>
          <a:lstStyle/>
          <a:p>
            <a:pPr marL="284163" indent="-284163">
              <a:spcBef>
                <a:spcPts val="1200"/>
              </a:spcBef>
            </a:pPr>
            <a:r>
              <a:rPr lang="en-US" sz="2800" dirty="0" smtClean="0"/>
              <a:t>Copyright protection is automatically afforded to</a:t>
            </a:r>
            <a:br>
              <a:rPr lang="en-US" sz="2800" dirty="0" smtClean="0"/>
            </a:br>
            <a:r>
              <a:rPr lang="en-US" sz="2800" dirty="0" smtClean="0"/>
              <a:t>the author of the materials previously listed upon creation, so long as it is “fixed in a tangible medium of expression”</a:t>
            </a:r>
          </a:p>
          <a:p>
            <a:pPr lvl="1">
              <a:spcBef>
                <a:spcPts val="1200"/>
              </a:spcBef>
            </a:pPr>
            <a:r>
              <a:rPr lang="en-US" sz="2400" dirty="0" smtClean="0"/>
              <a:t>Therefore, you do not need to apply to the government for copyright protection</a:t>
            </a:r>
          </a:p>
          <a:p>
            <a:pPr lvl="1">
              <a:spcBef>
                <a:spcPts val="1200"/>
              </a:spcBef>
            </a:pPr>
            <a:r>
              <a:rPr lang="en-US" sz="2400" dirty="0" smtClean="0"/>
              <a:t>However, registering your copyright may have some benefits for the author</a:t>
            </a:r>
          </a:p>
        </p:txBody>
      </p:sp>
      <p:sp>
        <p:nvSpPr>
          <p:cNvPr id="2" name="Title 1"/>
          <p:cNvSpPr>
            <a:spLocks noGrp="1"/>
          </p:cNvSpPr>
          <p:nvPr>
            <p:ph type="title" idx="4294967295"/>
          </p:nvPr>
        </p:nvSpPr>
        <p:spPr>
          <a:xfrm>
            <a:off x="457200" y="701675"/>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Copyright</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457200" y="1600200"/>
            <a:ext cx="8229600" cy="4525963"/>
          </a:xfrm>
          <a:prstGeom prst="rect">
            <a:avLst/>
          </a:prstGeom>
        </p:spPr>
        <p:txBody>
          <a:bodyPr>
            <a:normAutofit fontScale="92500" lnSpcReduction="20000"/>
          </a:bodyPr>
          <a:lstStyle/>
          <a:p>
            <a:pPr marL="284163" indent="-284163">
              <a:lnSpc>
                <a:spcPct val="120000"/>
              </a:lnSpc>
              <a:spcBef>
                <a:spcPts val="1200"/>
              </a:spcBef>
            </a:pPr>
            <a:r>
              <a:rPr lang="en-US" sz="3000" dirty="0" smtClean="0"/>
              <a:t>Copyright only protects the expression of an idea, not the idea itself</a:t>
            </a:r>
          </a:p>
          <a:p>
            <a:pPr lvl="1">
              <a:lnSpc>
                <a:spcPct val="120000"/>
              </a:lnSpc>
              <a:spcBef>
                <a:spcPts val="1200"/>
              </a:spcBef>
            </a:pPr>
            <a:r>
              <a:rPr lang="en-US" sz="2200" dirty="0" smtClean="0"/>
              <a:t>For example, copyright protection cannot extend to theories about gravity or a new accounting method.  </a:t>
            </a:r>
          </a:p>
          <a:p>
            <a:pPr lvl="1">
              <a:lnSpc>
                <a:spcPct val="120000"/>
              </a:lnSpc>
              <a:spcBef>
                <a:spcPts val="1200"/>
              </a:spcBef>
            </a:pPr>
            <a:r>
              <a:rPr lang="en-US" sz="2200" dirty="0" smtClean="0"/>
              <a:t>Copyright only protects the expression of those ideas on gravity and accounting, such as the books and articles that describe those ideas</a:t>
            </a:r>
          </a:p>
          <a:p>
            <a:pPr marL="284163" indent="-284163">
              <a:lnSpc>
                <a:spcPct val="120000"/>
              </a:lnSpc>
              <a:spcBef>
                <a:spcPts val="1200"/>
              </a:spcBef>
            </a:pPr>
            <a:r>
              <a:rPr lang="en-US" sz="3000" dirty="0" smtClean="0"/>
              <a:t>The term of a copyright is for the life of the author plus 70 years</a:t>
            </a:r>
          </a:p>
          <a:p>
            <a:pPr lvl="1">
              <a:lnSpc>
                <a:spcPct val="120000"/>
              </a:lnSpc>
              <a:spcBef>
                <a:spcPts val="1200"/>
              </a:spcBef>
            </a:pPr>
            <a:r>
              <a:rPr lang="en-US" sz="2200" dirty="0" smtClean="0"/>
              <a:t>For works of corporate authorship, the term is 120 years after creation or 95 years after publication, whichever end point is earlier </a:t>
            </a:r>
          </a:p>
          <a:p>
            <a:endParaRPr lang="en-US" dirty="0"/>
          </a:p>
        </p:txBody>
      </p:sp>
      <p:sp>
        <p:nvSpPr>
          <p:cNvPr id="2" name="Title 1"/>
          <p:cNvSpPr>
            <a:spLocks noGrp="1"/>
          </p:cNvSpPr>
          <p:nvPr>
            <p:ph type="title" idx="4294967295"/>
          </p:nvPr>
        </p:nvSpPr>
        <p:spPr>
          <a:xfrm>
            <a:off x="457200" y="701675"/>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Copyright</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457200" y="1524000"/>
            <a:ext cx="8229600" cy="4525963"/>
          </a:xfrm>
          <a:prstGeom prst="rect">
            <a:avLst/>
          </a:prstGeom>
        </p:spPr>
        <p:txBody>
          <a:bodyPr>
            <a:normAutofit/>
          </a:bodyPr>
          <a:lstStyle/>
          <a:p>
            <a:pPr marL="284163" indent="-284163">
              <a:lnSpc>
                <a:spcPct val="110000"/>
              </a:lnSpc>
              <a:spcBef>
                <a:spcPts val="1200"/>
              </a:spcBef>
            </a:pPr>
            <a:r>
              <a:rPr lang="en-US" sz="2800" dirty="0" smtClean="0"/>
              <a:t>A trademark is a:</a:t>
            </a:r>
          </a:p>
          <a:p>
            <a:pPr marL="854075" lvl="1" indent="-284163">
              <a:lnSpc>
                <a:spcPct val="110000"/>
              </a:lnSpc>
              <a:spcBef>
                <a:spcPts val="1200"/>
              </a:spcBef>
            </a:pPr>
            <a:r>
              <a:rPr lang="en-US" sz="2400" dirty="0" smtClean="0"/>
              <a:t>Word</a:t>
            </a:r>
          </a:p>
          <a:p>
            <a:pPr marL="854075" lvl="1" indent="-284163">
              <a:lnSpc>
                <a:spcPct val="110000"/>
              </a:lnSpc>
              <a:spcBef>
                <a:spcPts val="1200"/>
              </a:spcBef>
            </a:pPr>
            <a:r>
              <a:rPr lang="en-US" sz="2400" dirty="0" smtClean="0"/>
              <a:t>Phrase</a:t>
            </a:r>
          </a:p>
          <a:p>
            <a:pPr marL="854075" lvl="1" indent="-284163">
              <a:lnSpc>
                <a:spcPct val="110000"/>
              </a:lnSpc>
              <a:spcBef>
                <a:spcPts val="1200"/>
              </a:spcBef>
            </a:pPr>
            <a:r>
              <a:rPr lang="en-US" sz="2400" dirty="0" smtClean="0"/>
              <a:t>Symbol</a:t>
            </a:r>
          </a:p>
          <a:p>
            <a:pPr marL="854075" lvl="1" indent="-284163">
              <a:lnSpc>
                <a:spcPct val="110000"/>
              </a:lnSpc>
              <a:spcBef>
                <a:spcPts val="1200"/>
              </a:spcBef>
            </a:pPr>
            <a:r>
              <a:rPr lang="en-US" sz="2400" dirty="0" smtClean="0"/>
              <a:t>Design</a:t>
            </a:r>
          </a:p>
          <a:p>
            <a:pPr marL="854075" lvl="1" indent="-284163">
              <a:lnSpc>
                <a:spcPct val="110000"/>
              </a:lnSpc>
              <a:spcBef>
                <a:spcPts val="1200"/>
              </a:spcBef>
            </a:pPr>
            <a:r>
              <a:rPr lang="en-US" sz="2400" dirty="0" smtClean="0"/>
              <a:t>Or any combination of the above</a:t>
            </a:r>
          </a:p>
          <a:p>
            <a:pPr marL="284163" indent="-284163">
              <a:lnSpc>
                <a:spcPct val="110000"/>
              </a:lnSpc>
              <a:spcBef>
                <a:spcPts val="1200"/>
              </a:spcBef>
            </a:pPr>
            <a:r>
              <a:rPr lang="en-US" sz="2800" dirty="0" smtClean="0"/>
              <a:t>“… which identify and distinguish the source of the goods or services of one party from those of others”</a:t>
            </a:r>
            <a:endParaRPr lang="en-US" sz="2800" dirty="0"/>
          </a:p>
        </p:txBody>
      </p:sp>
      <p:sp>
        <p:nvSpPr>
          <p:cNvPr id="2" name="Title 1"/>
          <p:cNvSpPr>
            <a:spLocks noGrp="1"/>
          </p:cNvSpPr>
          <p:nvPr>
            <p:ph type="title" idx="4294967295"/>
          </p:nvPr>
        </p:nvSpPr>
        <p:spPr>
          <a:xfrm>
            <a:off x="457200" y="685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Trademark</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762000" y="2103438"/>
            <a:ext cx="7620000" cy="4525962"/>
          </a:xfrm>
          <a:prstGeom prst="rect">
            <a:avLst/>
          </a:prstGeom>
        </p:spPr>
        <p:txBody>
          <a:bodyPr/>
          <a:lstStyle/>
          <a:p>
            <a:pPr>
              <a:spcBef>
                <a:spcPts val="1200"/>
              </a:spcBef>
            </a:pPr>
            <a:r>
              <a:rPr lang="en-US" dirty="0" smtClean="0"/>
              <a:t>Trademarks do not expire as long as they are being used in commerce</a:t>
            </a:r>
          </a:p>
          <a:p>
            <a:pPr lvl="1">
              <a:spcBef>
                <a:spcPts val="1200"/>
              </a:spcBef>
            </a:pPr>
            <a:r>
              <a:rPr lang="en-US" sz="2400" dirty="0" smtClean="0"/>
              <a:t>You do not need to register your trademark in order to have trademark protection, but it is beneficial in some circumstances</a:t>
            </a:r>
            <a:endParaRPr lang="en-US" sz="2400" dirty="0"/>
          </a:p>
        </p:txBody>
      </p:sp>
      <p:sp>
        <p:nvSpPr>
          <p:cNvPr id="2" name="Title 1"/>
          <p:cNvSpPr>
            <a:spLocks noGrp="1"/>
          </p:cNvSpPr>
          <p:nvPr>
            <p:ph type="title" idx="4294967295"/>
          </p:nvPr>
        </p:nvSpPr>
        <p:spPr>
          <a:xfrm>
            <a:off x="457200" y="685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Trademark</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114695" name="Rectangle 7"/>
          <p:cNvSpPr>
            <a:spLocks noGrp="1" noChangeArrowheads="1"/>
          </p:cNvSpPr>
          <p:nvPr>
            <p:ph type="body" idx="4294967295"/>
          </p:nvPr>
        </p:nvSpPr>
        <p:spPr>
          <a:xfrm>
            <a:off x="685800" y="1905000"/>
            <a:ext cx="7772400" cy="4114800"/>
          </a:xfrm>
          <a:prstGeom prst="rect">
            <a:avLst/>
          </a:prstGeom>
          <a:noFill/>
          <a:ln/>
        </p:spPr>
        <p:txBody>
          <a:bodyPr/>
          <a:lstStyle/>
          <a:p>
            <a:pPr>
              <a:spcBef>
                <a:spcPct val="25000"/>
              </a:spcBef>
              <a:buClr>
                <a:srgbClr val="000099"/>
              </a:buClr>
              <a:buFontTx/>
              <a:buNone/>
            </a:pPr>
            <a:r>
              <a:rPr lang="en-US" dirty="0"/>
              <a:t>	</a:t>
            </a:r>
            <a:r>
              <a:rPr lang="en-US" sz="2800" dirty="0"/>
              <a:t>The </a:t>
            </a:r>
            <a:r>
              <a:rPr lang="en-US" sz="2800" dirty="0" smtClean="0"/>
              <a:t>KT4TT </a:t>
            </a:r>
            <a:r>
              <a:rPr lang="en-US" sz="2800" dirty="0"/>
              <a:t>is funded by the National Institute on Disability and Rehabilitation Research of the U.S. Department of Education, under grant number </a:t>
            </a:r>
            <a:r>
              <a:rPr lang="en-US" sz="2800" dirty="0" smtClean="0"/>
              <a:t> H133A080050. The </a:t>
            </a:r>
            <a:r>
              <a:rPr lang="en-US" sz="2800" dirty="0"/>
              <a:t>opinions contained in this presentation are those of the grantee and do not necessarily reflect those of the U.S. Department of Education.</a:t>
            </a:r>
          </a:p>
          <a:p>
            <a:pPr>
              <a:spcBef>
                <a:spcPct val="25000"/>
              </a:spcBef>
            </a:pPr>
            <a:endParaRPr lang="en-US" dirty="0"/>
          </a:p>
        </p:txBody>
      </p:sp>
      <p:sp>
        <p:nvSpPr>
          <p:cNvPr id="114694" name="Rectangle 6"/>
          <p:cNvSpPr>
            <a:spLocks noGrp="1" noChangeArrowheads="1"/>
          </p:cNvSpPr>
          <p:nvPr>
            <p:ph type="title" idx="4294967295"/>
          </p:nvPr>
        </p:nvSpPr>
        <p:spPr>
          <a:xfrm>
            <a:off x="685800" y="838200"/>
            <a:ext cx="7772400" cy="1143000"/>
          </a:xfrm>
          <a:prstGeom prst="rect">
            <a:avLst/>
          </a:prstGeom>
          <a:noFill/>
          <a:ln/>
        </p:spPr>
        <p:txBody>
          <a:bodyPr/>
          <a:lstStyle/>
          <a:p>
            <a:r>
              <a:rPr lang="en-US" sz="4000" b="1" dirty="0">
                <a:solidFill>
                  <a:srgbClr val="000099"/>
                </a:solidFill>
                <a:effectLst>
                  <a:outerShdw blurRad="38100" dist="38100" dir="2700000" algn="tl">
                    <a:srgbClr val="C0C0C0"/>
                  </a:outerShdw>
                </a:effectLst>
              </a:rPr>
              <a:t>Acknowledgement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990600" y="1600200"/>
            <a:ext cx="7162800" cy="4525962"/>
          </a:xfrm>
          <a:prstGeom prst="rect">
            <a:avLst/>
          </a:prstGeom>
        </p:spPr>
        <p:txBody>
          <a:bodyPr>
            <a:normAutofit fontScale="85000" lnSpcReduction="20000"/>
          </a:bodyPr>
          <a:lstStyle/>
          <a:p>
            <a:pPr>
              <a:lnSpc>
                <a:spcPct val="120000"/>
              </a:lnSpc>
              <a:spcBef>
                <a:spcPts val="0"/>
              </a:spcBef>
            </a:pPr>
            <a:r>
              <a:rPr lang="en-US" sz="3000" dirty="0" smtClean="0"/>
              <a:t>Information that a company keeps secret to</a:t>
            </a:r>
            <a:br>
              <a:rPr lang="en-US" sz="3000" dirty="0" smtClean="0"/>
            </a:br>
            <a:r>
              <a:rPr lang="en-US" sz="3000" dirty="0" smtClean="0"/>
              <a:t>allow the company to compete effectively in</a:t>
            </a:r>
            <a:br>
              <a:rPr lang="en-US" sz="3000" dirty="0" smtClean="0"/>
            </a:br>
            <a:r>
              <a:rPr lang="en-US" sz="3000" dirty="0" smtClean="0"/>
              <a:t>the marketplace.</a:t>
            </a:r>
          </a:p>
          <a:p>
            <a:pPr>
              <a:lnSpc>
                <a:spcPct val="120000"/>
              </a:lnSpc>
              <a:spcBef>
                <a:spcPts val="0"/>
              </a:spcBef>
            </a:pPr>
            <a:endParaRPr lang="en-US" sz="1100" dirty="0" smtClean="0"/>
          </a:p>
          <a:p>
            <a:pPr>
              <a:lnSpc>
                <a:spcPct val="120000"/>
              </a:lnSpc>
              <a:spcBef>
                <a:spcPts val="0"/>
              </a:spcBef>
            </a:pPr>
            <a:r>
              <a:rPr lang="en-US" sz="3000" dirty="0" smtClean="0"/>
              <a:t>Can include:</a:t>
            </a:r>
          </a:p>
          <a:p>
            <a:pPr marL="914400" lvl="1" indent="-225425">
              <a:lnSpc>
                <a:spcPts val="3000"/>
              </a:lnSpc>
              <a:spcBef>
                <a:spcPts val="0"/>
              </a:spcBef>
            </a:pPr>
            <a:r>
              <a:rPr lang="en-US" sz="2200" dirty="0" smtClean="0"/>
              <a:t>Customer identities and preferences</a:t>
            </a:r>
          </a:p>
          <a:p>
            <a:pPr marL="914400" lvl="1" indent="-225425">
              <a:lnSpc>
                <a:spcPts val="3000"/>
              </a:lnSpc>
              <a:spcBef>
                <a:spcPts val="0"/>
              </a:spcBef>
            </a:pPr>
            <a:r>
              <a:rPr lang="en-US" sz="2200" dirty="0" smtClean="0"/>
              <a:t>Vendors</a:t>
            </a:r>
          </a:p>
          <a:p>
            <a:pPr marL="914400" lvl="1" indent="-225425">
              <a:lnSpc>
                <a:spcPts val="3000"/>
              </a:lnSpc>
              <a:spcBef>
                <a:spcPts val="0"/>
              </a:spcBef>
            </a:pPr>
            <a:r>
              <a:rPr lang="en-US" sz="2200" dirty="0" smtClean="0"/>
              <a:t>Product pricing</a:t>
            </a:r>
          </a:p>
          <a:p>
            <a:pPr marL="914400" lvl="1" indent="-225425">
              <a:lnSpc>
                <a:spcPts val="3000"/>
              </a:lnSpc>
              <a:spcBef>
                <a:spcPts val="0"/>
              </a:spcBef>
            </a:pPr>
            <a:r>
              <a:rPr lang="en-US" sz="2200" dirty="0" smtClean="0"/>
              <a:t>Marketing strategies</a:t>
            </a:r>
          </a:p>
          <a:p>
            <a:pPr marL="914400" lvl="1" indent="-225425">
              <a:lnSpc>
                <a:spcPts val="3000"/>
              </a:lnSpc>
              <a:spcBef>
                <a:spcPts val="0"/>
              </a:spcBef>
            </a:pPr>
            <a:r>
              <a:rPr lang="en-US" sz="2200" dirty="0" smtClean="0"/>
              <a:t>Company finances</a:t>
            </a:r>
          </a:p>
          <a:p>
            <a:pPr marL="914400" lvl="1" indent="-225425">
              <a:lnSpc>
                <a:spcPts val="3000"/>
              </a:lnSpc>
              <a:spcBef>
                <a:spcPts val="0"/>
              </a:spcBef>
            </a:pPr>
            <a:r>
              <a:rPr lang="en-US" sz="2200" dirty="0" smtClean="0"/>
              <a:t>Manufacturing processes</a:t>
            </a:r>
          </a:p>
          <a:p>
            <a:pPr marL="914400" lvl="1" indent="-225425">
              <a:lnSpc>
                <a:spcPts val="3000"/>
              </a:lnSpc>
              <a:spcBef>
                <a:spcPts val="0"/>
              </a:spcBef>
            </a:pPr>
            <a:r>
              <a:rPr lang="en-US" sz="2200" dirty="0" smtClean="0"/>
              <a:t>Other competitively valuable information</a:t>
            </a:r>
            <a:endParaRPr lang="en-US" sz="2200" dirty="0"/>
          </a:p>
        </p:txBody>
      </p:sp>
      <p:sp>
        <p:nvSpPr>
          <p:cNvPr id="2" name="Title 1"/>
          <p:cNvSpPr>
            <a:spLocks noGrp="1"/>
          </p:cNvSpPr>
          <p:nvPr>
            <p:ph type="title" idx="4294967295"/>
          </p:nvPr>
        </p:nvSpPr>
        <p:spPr>
          <a:xfrm>
            <a:off x="457200" y="731838"/>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Trade Secret</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1143000" y="1981200"/>
            <a:ext cx="6934200" cy="4525962"/>
          </a:xfrm>
          <a:prstGeom prst="rect">
            <a:avLst/>
          </a:prstGeom>
        </p:spPr>
        <p:txBody>
          <a:bodyPr/>
          <a:lstStyle/>
          <a:p>
            <a:pPr marL="284163" indent="-284163">
              <a:spcBef>
                <a:spcPts val="1200"/>
              </a:spcBef>
            </a:pPr>
            <a:r>
              <a:rPr lang="en-US" dirty="0" smtClean="0"/>
              <a:t>Trade secrets are not protected by federal law</a:t>
            </a:r>
          </a:p>
          <a:p>
            <a:pPr lvl="1">
              <a:spcBef>
                <a:spcPts val="1200"/>
              </a:spcBef>
            </a:pPr>
            <a:r>
              <a:rPr lang="en-US" sz="2400" dirty="0" smtClean="0"/>
              <a:t>Protected through common law and the Uniform Trade Secrets Act (UTSA) in the states that have chosen to adopt it</a:t>
            </a:r>
          </a:p>
          <a:p>
            <a:pPr marL="284163" indent="-284163">
              <a:spcBef>
                <a:spcPts val="1200"/>
              </a:spcBef>
            </a:pPr>
            <a:r>
              <a:rPr lang="en-US" dirty="0" smtClean="0"/>
              <a:t>Trade secret rights do not need to be applied for or approved by any agency</a:t>
            </a:r>
            <a:endParaRPr lang="en-US" dirty="0"/>
          </a:p>
        </p:txBody>
      </p:sp>
      <p:sp>
        <p:nvSpPr>
          <p:cNvPr id="2" name="Title 1"/>
          <p:cNvSpPr>
            <a:spLocks noGrp="1"/>
          </p:cNvSpPr>
          <p:nvPr>
            <p:ph type="title" idx="4294967295"/>
          </p:nvPr>
        </p:nvSpPr>
        <p:spPr>
          <a:xfrm>
            <a:off x="457200" y="7620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Trade Secret</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3"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457200" y="1752600"/>
            <a:ext cx="8229600" cy="4525962"/>
          </a:xfrm>
          <a:prstGeom prst="rect">
            <a:avLst/>
          </a:prstGeom>
        </p:spPr>
        <p:txBody>
          <a:bodyPr>
            <a:normAutofit fontScale="92500"/>
          </a:bodyPr>
          <a:lstStyle/>
          <a:p>
            <a:pPr marL="231775" indent="-231775">
              <a:lnSpc>
                <a:spcPct val="120000"/>
              </a:lnSpc>
              <a:spcBef>
                <a:spcPts val="1200"/>
              </a:spcBef>
            </a:pPr>
            <a:r>
              <a:rPr lang="en-US" sz="2600" dirty="0" smtClean="0"/>
              <a:t>In UTSA jurisdictions, information must meet three criteria</a:t>
            </a:r>
            <a:br>
              <a:rPr lang="en-US" sz="2600" dirty="0" smtClean="0"/>
            </a:br>
            <a:r>
              <a:rPr lang="en-US" sz="2600" dirty="0" smtClean="0"/>
              <a:t>to qualify as a trade secret:</a:t>
            </a:r>
          </a:p>
          <a:p>
            <a:pPr marL="971550" lvl="1" indent="-282575">
              <a:lnSpc>
                <a:spcPct val="120000"/>
              </a:lnSpc>
              <a:spcBef>
                <a:spcPts val="1200"/>
              </a:spcBef>
              <a:buFont typeface="+mj-lt"/>
              <a:buAutoNum type="arabicPeriod"/>
            </a:pPr>
            <a:r>
              <a:rPr lang="en-US" sz="2200" dirty="0" smtClean="0"/>
              <a:t>Must not be “generally known or readily ascertainable” through proper means</a:t>
            </a:r>
          </a:p>
          <a:p>
            <a:pPr marL="971550" lvl="1" indent="-282575">
              <a:lnSpc>
                <a:spcPct val="120000"/>
              </a:lnSpc>
              <a:spcBef>
                <a:spcPts val="1200"/>
              </a:spcBef>
              <a:buFont typeface="+mj-lt"/>
              <a:buAutoNum type="arabicPeriod"/>
            </a:pPr>
            <a:r>
              <a:rPr lang="en-US" sz="2200" dirty="0" smtClean="0"/>
              <a:t>Must have “independent economic value due to its secrecy”</a:t>
            </a:r>
          </a:p>
          <a:p>
            <a:pPr marL="971550" lvl="1" indent="-282575">
              <a:lnSpc>
                <a:spcPct val="120000"/>
              </a:lnSpc>
              <a:spcBef>
                <a:spcPts val="1200"/>
              </a:spcBef>
              <a:buFont typeface="+mj-lt"/>
              <a:buAutoNum type="arabicPeriod"/>
            </a:pPr>
            <a:r>
              <a:rPr lang="en-US" sz="2200" dirty="0" smtClean="0"/>
              <a:t>Trade secret holder must use “reasonable measures under the circumstances to protect” the secrecy of the information</a:t>
            </a:r>
          </a:p>
          <a:p>
            <a:pPr marL="231775" indent="-174625">
              <a:lnSpc>
                <a:spcPct val="120000"/>
              </a:lnSpc>
              <a:spcBef>
                <a:spcPts val="1200"/>
              </a:spcBef>
            </a:pPr>
            <a:r>
              <a:rPr lang="en-US" sz="2600" dirty="0" smtClean="0"/>
              <a:t>Therefore, as long as the information is kept secret,</a:t>
            </a:r>
            <a:br>
              <a:rPr lang="en-US" sz="2600" dirty="0" smtClean="0"/>
            </a:br>
            <a:r>
              <a:rPr lang="en-US" sz="2600" dirty="0" smtClean="0"/>
              <a:t>trade secrets can potentially be protected in perpetuity</a:t>
            </a:r>
            <a:endParaRPr lang="en-US" sz="2600" dirty="0"/>
          </a:p>
        </p:txBody>
      </p:sp>
      <p:sp>
        <p:nvSpPr>
          <p:cNvPr id="2" name="Title 1"/>
          <p:cNvSpPr>
            <a:spLocks noGrp="1"/>
          </p:cNvSpPr>
          <p:nvPr>
            <p:ph type="title" idx="4294967295"/>
          </p:nvPr>
        </p:nvSpPr>
        <p:spPr>
          <a:xfrm>
            <a:off x="457200" y="7620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Trade Secret</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457200" y="1981200"/>
            <a:ext cx="8534400" cy="4525963"/>
          </a:xfrm>
          <a:prstGeom prst="rect">
            <a:avLst/>
          </a:prstGeom>
        </p:spPr>
        <p:txBody>
          <a:bodyPr>
            <a:normAutofit fontScale="92500" lnSpcReduction="20000"/>
          </a:bodyPr>
          <a:lstStyle/>
          <a:p>
            <a:pPr marL="514350" indent="-514350">
              <a:lnSpc>
                <a:spcPct val="120000"/>
              </a:lnSpc>
              <a:spcBef>
                <a:spcPts val="1200"/>
              </a:spcBef>
              <a:buFont typeface="+mj-lt"/>
              <a:buAutoNum type="arabicPeriod"/>
            </a:pPr>
            <a:r>
              <a:rPr lang="en-US" sz="3000" dirty="0" smtClean="0"/>
              <a:t>Logbooks/laboratory notebooks</a:t>
            </a:r>
          </a:p>
          <a:p>
            <a:pPr marL="688975" lvl="1" indent="-288925">
              <a:lnSpc>
                <a:spcPct val="120000"/>
              </a:lnSpc>
              <a:spcBef>
                <a:spcPts val="1200"/>
              </a:spcBef>
            </a:pPr>
            <a:r>
              <a:rPr lang="en-US" sz="2400" dirty="0" smtClean="0"/>
              <a:t>Complete, detailed dated records</a:t>
            </a:r>
          </a:p>
          <a:p>
            <a:pPr marL="688975" lvl="1" indent="-288925">
              <a:lnSpc>
                <a:spcPct val="120000"/>
              </a:lnSpc>
              <a:spcBef>
                <a:spcPts val="1200"/>
              </a:spcBef>
            </a:pPr>
            <a:r>
              <a:rPr lang="en-US" sz="2400" dirty="0" smtClean="0"/>
              <a:t>Recommended to use a bound logbook with pre-numbered pages</a:t>
            </a:r>
          </a:p>
          <a:p>
            <a:pPr marL="688975" lvl="1" indent="-288925">
              <a:lnSpc>
                <a:spcPct val="120000"/>
              </a:lnSpc>
              <a:spcBef>
                <a:spcPts val="1200"/>
              </a:spcBef>
            </a:pPr>
            <a:r>
              <a:rPr lang="en-US" sz="2400" dirty="0" smtClean="0"/>
              <a:t>All drawings, notes, dates, and any information about the development of your invention should be included in the notebook</a:t>
            </a:r>
          </a:p>
          <a:p>
            <a:pPr marL="688975" lvl="1" indent="-288925">
              <a:lnSpc>
                <a:spcPct val="120000"/>
              </a:lnSpc>
              <a:spcBef>
                <a:spcPts val="1200"/>
              </a:spcBef>
            </a:pPr>
            <a:r>
              <a:rPr lang="en-US" sz="2400" dirty="0" smtClean="0"/>
              <a:t>Each entry should be dated and signed</a:t>
            </a:r>
          </a:p>
          <a:p>
            <a:pPr marL="688975" lvl="1" indent="-288925">
              <a:lnSpc>
                <a:spcPct val="120000"/>
              </a:lnSpc>
              <a:spcBef>
                <a:spcPts val="1200"/>
              </a:spcBef>
            </a:pPr>
            <a:r>
              <a:rPr lang="en-US" sz="2400" dirty="0" smtClean="0"/>
              <a:t>Each entry should also be signed by at least one other person who is not a co-inventor</a:t>
            </a:r>
          </a:p>
          <a:p>
            <a:pPr marL="1087438" lvl="2" indent="-285750">
              <a:lnSpc>
                <a:spcPct val="120000"/>
              </a:lnSpc>
              <a:spcBef>
                <a:spcPts val="1200"/>
              </a:spcBef>
            </a:pPr>
            <a:r>
              <a:rPr lang="en-US" sz="1900" dirty="0" smtClean="0"/>
              <a:t>This person should be bound by a non-disclosure agreement to protect your concepts and to avoid triggering the one-year time bar</a:t>
            </a:r>
            <a:endParaRPr lang="en-US" sz="1900" dirty="0"/>
          </a:p>
        </p:txBody>
      </p:sp>
      <p:sp>
        <p:nvSpPr>
          <p:cNvPr id="2" name="Title 1"/>
          <p:cNvSpPr>
            <a:spLocks noGrp="1"/>
          </p:cNvSpPr>
          <p:nvPr>
            <p:ph type="title" idx="4294967295"/>
          </p:nvPr>
        </p:nvSpPr>
        <p:spPr>
          <a:xfrm>
            <a:off x="457200" y="609600"/>
            <a:ext cx="8229600" cy="1143000"/>
          </a:xfrm>
          <a:prstGeom prst="rect">
            <a:avLst/>
          </a:prstGeom>
        </p:spPr>
        <p:txBody>
          <a:bodyPr>
            <a:normAutofit fontScale="90000"/>
          </a:bodyPr>
          <a:lstStyle/>
          <a:p>
            <a:r>
              <a:rPr lang="en-US" b="1" dirty="0" smtClean="0">
                <a:solidFill>
                  <a:srgbClr val="000099"/>
                </a:solidFill>
                <a:effectLst>
                  <a:outerShdw blurRad="38100" dist="38100" dir="2700000" algn="tl">
                    <a:srgbClr val="000000">
                      <a:alpha val="43137"/>
                    </a:srgbClr>
                  </a:outerShdw>
                </a:effectLst>
              </a:rPr>
              <a:t>Early Steps to Protect Your Intellectual Property</a:t>
            </a:r>
            <a:endParaRPr lang="en-US"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3"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1143000" y="2133600"/>
            <a:ext cx="6858000" cy="3230563"/>
          </a:xfrm>
          <a:prstGeom prst="rect">
            <a:avLst/>
          </a:prstGeom>
        </p:spPr>
        <p:txBody>
          <a:bodyPr>
            <a:normAutofit lnSpcReduction="10000"/>
          </a:bodyPr>
          <a:lstStyle/>
          <a:p>
            <a:pPr marL="457200" indent="-457200">
              <a:lnSpc>
                <a:spcPct val="120000"/>
              </a:lnSpc>
              <a:spcBef>
                <a:spcPts val="1200"/>
              </a:spcBef>
              <a:buFont typeface="+mj-lt"/>
              <a:buAutoNum type="arabicPeriod" startAt="2"/>
            </a:pPr>
            <a:r>
              <a:rPr lang="en-US" sz="3000" dirty="0" smtClean="0"/>
              <a:t>Non-disclosure Agreements</a:t>
            </a:r>
          </a:p>
          <a:p>
            <a:pPr marL="688975" lvl="1" indent="-288925">
              <a:lnSpc>
                <a:spcPct val="120000"/>
              </a:lnSpc>
              <a:spcBef>
                <a:spcPts val="1200"/>
              </a:spcBef>
            </a:pPr>
            <a:r>
              <a:rPr lang="en-US" sz="2200" dirty="0" smtClean="0"/>
              <a:t>Legal document that states the person signing the agreement will not disclose or use any of the information that is shared for any reason</a:t>
            </a:r>
          </a:p>
          <a:p>
            <a:pPr marL="688975" lvl="1" indent="-288925">
              <a:lnSpc>
                <a:spcPct val="120000"/>
              </a:lnSpc>
              <a:spcBef>
                <a:spcPts val="1200"/>
              </a:spcBef>
            </a:pPr>
            <a:r>
              <a:rPr lang="en-US" sz="2200" dirty="0" smtClean="0"/>
              <a:t>Anyone who is not a co-inventor should sign a non-disclosure agreement before you share any information with them</a:t>
            </a:r>
          </a:p>
        </p:txBody>
      </p:sp>
      <p:sp>
        <p:nvSpPr>
          <p:cNvPr id="2" name="Title 1"/>
          <p:cNvSpPr>
            <a:spLocks noGrp="1"/>
          </p:cNvSpPr>
          <p:nvPr>
            <p:ph type="title" idx="4294967295"/>
          </p:nvPr>
        </p:nvSpPr>
        <p:spPr>
          <a:xfrm>
            <a:off x="457200" y="609600"/>
            <a:ext cx="8229600" cy="1143000"/>
          </a:xfrm>
          <a:prstGeom prst="rect">
            <a:avLst/>
          </a:prstGeom>
        </p:spPr>
        <p:txBody>
          <a:bodyPr>
            <a:normAutofit fontScale="90000"/>
          </a:bodyPr>
          <a:lstStyle/>
          <a:p>
            <a:r>
              <a:rPr lang="en-US" b="1" dirty="0" smtClean="0">
                <a:solidFill>
                  <a:srgbClr val="000099"/>
                </a:solidFill>
                <a:effectLst>
                  <a:outerShdw blurRad="38100" dist="38100" dir="2700000" algn="tl">
                    <a:srgbClr val="000000">
                      <a:alpha val="43137"/>
                    </a:srgbClr>
                  </a:outerShdw>
                </a:effectLst>
              </a:rPr>
              <a:t>Early Steps to Protect Your Intellectual Property</a:t>
            </a:r>
            <a:endParaRPr lang="en-US"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76200"/>
            <a:ext cx="9144000" cy="6858000"/>
          </a:xfrm>
          <a:prstGeom prst="rect">
            <a:avLst/>
          </a:prstGeom>
        </p:spPr>
      </p:pic>
      <p:sp>
        <p:nvSpPr>
          <p:cNvPr id="3" name="Content Placeholder 2"/>
          <p:cNvSpPr txBox="1">
            <a:spLocks/>
          </p:cNvSpPr>
          <p:nvPr/>
        </p:nvSpPr>
        <p:spPr>
          <a:xfrm>
            <a:off x="1143000" y="2362200"/>
            <a:ext cx="6858000" cy="3276600"/>
          </a:xfrm>
          <a:prstGeom prst="rect">
            <a:avLst/>
          </a:prstGeom>
        </p:spPr>
        <p:txBody>
          <a:bodyPr vert="horz" lIns="91440" tIns="45720" rIns="91440" bIns="45720" rtlCol="0">
            <a:normAutofit/>
          </a:bodyPr>
          <a:lstStyle/>
          <a:p>
            <a:pPr marL="457200" marR="0" lvl="0" indent="-457200" algn="l" defTabSz="914400" rtl="0" eaLnBrk="1" fontAlgn="auto" latinLnBrk="0" hangingPunct="1">
              <a:spcBef>
                <a:spcPts val="1200"/>
              </a:spcBef>
              <a:spcAft>
                <a:spcPts val="0"/>
              </a:spcAft>
              <a:buClrTx/>
              <a:buSzTx/>
              <a:buFont typeface="+mj-lt"/>
              <a:buAutoNum type="arabicPeriod" startAt="2"/>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Non-disclosure Agreements (continued)</a:t>
            </a:r>
          </a:p>
          <a:p>
            <a:pPr marL="688975" marR="0" lvl="1" indent="-288925" algn="l" defTabSz="914400" rtl="0" eaLnBrk="1" fontAlgn="auto" latinLnBrk="0" hangingPunct="1">
              <a:spcBef>
                <a:spcPts val="12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If you are a university-based researcher, check with your University Technology Transfer office for approved agreements for you to use.</a:t>
            </a:r>
          </a:p>
          <a:p>
            <a:pPr marL="688975" marR="0" lvl="1" indent="-288925" algn="l" defTabSz="914400" rtl="0" eaLnBrk="1" fontAlgn="auto" latinLnBrk="0" hangingPunct="1">
              <a:spcBef>
                <a:spcPts val="12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If you are an independent inventor, you should contact an intellectual property attorney to have an agreement drafted for specifically for your invention and your situation</a:t>
            </a:r>
          </a:p>
        </p:txBody>
      </p:sp>
      <p:sp>
        <p:nvSpPr>
          <p:cNvPr id="2" name="Title 1"/>
          <p:cNvSpPr>
            <a:spLocks noGrp="1"/>
          </p:cNvSpPr>
          <p:nvPr>
            <p:ph type="title"/>
          </p:nvPr>
        </p:nvSpPr>
        <p:spPr>
          <a:xfrm>
            <a:off x="457200" y="762000"/>
            <a:ext cx="8229600" cy="1143000"/>
          </a:xfrm>
        </p:spPr>
        <p:txBody>
          <a:bodyPr/>
          <a:lstStyle/>
          <a:p>
            <a:pPr lvl="0">
              <a:lnSpc>
                <a:spcPct val="120000"/>
              </a:lnSpc>
            </a:pPr>
            <a:r>
              <a:rPr lang="en-US" sz="4000" b="1" dirty="0">
                <a:solidFill>
                  <a:srgbClr val="000099"/>
                </a:solidFill>
                <a:effectLst>
                  <a:outerShdw blurRad="38100" dist="38100" dir="2700000" algn="tl">
                    <a:srgbClr val="000000">
                      <a:alpha val="43137"/>
                    </a:srgbClr>
                  </a:outerShdw>
                </a:effectLst>
                <a:ea typeface="+mn-ea"/>
                <a:cs typeface="+mn-cs"/>
              </a:rPr>
              <a:t>Early Steps to Protect Your Intellectual </a:t>
            </a:r>
            <a:r>
              <a:rPr lang="en-US" sz="4000" b="1" dirty="0" smtClean="0">
                <a:solidFill>
                  <a:srgbClr val="000099"/>
                </a:solidFill>
                <a:effectLst>
                  <a:outerShdw blurRad="38100" dist="38100" dir="2700000" algn="tl">
                    <a:srgbClr val="000000">
                      <a:alpha val="43137"/>
                    </a:srgbClr>
                  </a:outerShdw>
                </a:effectLst>
                <a:ea typeface="+mn-ea"/>
                <a:cs typeface="+mn-cs"/>
              </a:rPr>
              <a:t>Property</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457200" y="1828800"/>
            <a:ext cx="8229600" cy="4525963"/>
          </a:xfrm>
          <a:prstGeom prst="rect">
            <a:avLst/>
          </a:prstGeom>
        </p:spPr>
        <p:txBody>
          <a:bodyPr>
            <a:normAutofit/>
          </a:bodyPr>
          <a:lstStyle/>
          <a:p>
            <a:pPr marL="457200" indent="-457200">
              <a:spcBef>
                <a:spcPts val="1200"/>
              </a:spcBef>
              <a:buFont typeface="+mj-lt"/>
              <a:buAutoNum type="arabicPeriod"/>
            </a:pPr>
            <a:r>
              <a:rPr lang="en-US" dirty="0" smtClean="0"/>
              <a:t>Prior Art Searching</a:t>
            </a:r>
          </a:p>
          <a:p>
            <a:pPr marL="854075" lvl="1" indent="-336550">
              <a:spcBef>
                <a:spcPts val="1200"/>
              </a:spcBef>
            </a:pPr>
            <a:r>
              <a:rPr lang="en-US" sz="2400" dirty="0" smtClean="0"/>
              <a:t>If someone else has already invented or published information about your device, you may not be able to get a patent on the device</a:t>
            </a:r>
          </a:p>
          <a:p>
            <a:pPr marL="854075" lvl="1" indent="-336550">
              <a:spcBef>
                <a:spcPts val="1200"/>
              </a:spcBef>
            </a:pPr>
            <a:r>
              <a:rPr lang="en-US" sz="2400" dirty="0" smtClean="0"/>
              <a:t>Searches can save you a significant amount of time and money in both development and pursuit of intellectual property protection</a:t>
            </a:r>
          </a:p>
          <a:p>
            <a:pPr marL="1027113" lvl="2" indent="-227013">
              <a:spcBef>
                <a:spcPts val="1200"/>
              </a:spcBef>
            </a:pPr>
            <a:r>
              <a:rPr lang="en-US" sz="2000" dirty="0" smtClean="0"/>
              <a:t>Will ensure your invention isn’t already in the marketplace</a:t>
            </a:r>
          </a:p>
        </p:txBody>
      </p:sp>
      <p:sp>
        <p:nvSpPr>
          <p:cNvPr id="2" name="Title 1"/>
          <p:cNvSpPr>
            <a:spLocks noGrp="1"/>
          </p:cNvSpPr>
          <p:nvPr>
            <p:ph type="title" idx="4294967295"/>
          </p:nvPr>
        </p:nvSpPr>
        <p:spPr>
          <a:xfrm>
            <a:off x="457200" y="731837"/>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Other Considerations</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y=&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457200" y="1600200"/>
            <a:ext cx="8229600" cy="4525963"/>
          </a:xfrm>
          <a:prstGeom prst="rect">
            <a:avLst/>
          </a:prstGeom>
        </p:spPr>
        <p:txBody>
          <a:bodyPr>
            <a:normAutofit fontScale="92500" lnSpcReduction="10000"/>
          </a:bodyPr>
          <a:lstStyle/>
          <a:p>
            <a:pPr marL="457200" indent="-457200">
              <a:lnSpc>
                <a:spcPct val="110000"/>
              </a:lnSpc>
              <a:spcBef>
                <a:spcPts val="1200"/>
              </a:spcBef>
              <a:buFont typeface="+mj-lt"/>
              <a:buAutoNum type="arabicPeriod" startAt="2"/>
            </a:pPr>
            <a:r>
              <a:rPr lang="en-US" sz="3500" dirty="0" smtClean="0"/>
              <a:t>Marketability assessment</a:t>
            </a:r>
          </a:p>
          <a:p>
            <a:pPr marL="741363" lvl="1" indent="-284163">
              <a:lnSpc>
                <a:spcPct val="110000"/>
              </a:lnSpc>
              <a:spcBef>
                <a:spcPts val="1200"/>
              </a:spcBef>
            </a:pPr>
            <a:r>
              <a:rPr lang="en-US" sz="2600" dirty="0" smtClean="0"/>
              <a:t>This is a very complicated process that is best left to Technology Transfer Offices in the University setting</a:t>
            </a:r>
          </a:p>
          <a:p>
            <a:pPr marL="741363" lvl="1" indent="-284163">
              <a:lnSpc>
                <a:spcPct val="110000"/>
              </a:lnSpc>
              <a:spcBef>
                <a:spcPts val="1200"/>
              </a:spcBef>
            </a:pPr>
            <a:r>
              <a:rPr lang="en-US" sz="2600" dirty="0" smtClean="0"/>
              <a:t>It will help determine whether you could potentially</a:t>
            </a:r>
            <a:br>
              <a:rPr lang="en-US" sz="2600" dirty="0" smtClean="0"/>
            </a:br>
            <a:r>
              <a:rPr lang="en-US" sz="2600" dirty="0" smtClean="0"/>
              <a:t>make a profit (and how much profit) on your device </a:t>
            </a:r>
          </a:p>
          <a:p>
            <a:pPr marL="1027113" lvl="2" indent="-227013">
              <a:lnSpc>
                <a:spcPct val="110000"/>
              </a:lnSpc>
              <a:spcBef>
                <a:spcPts val="1200"/>
              </a:spcBef>
            </a:pPr>
            <a:r>
              <a:rPr lang="en-US" sz="2200" dirty="0" smtClean="0"/>
              <a:t>If you find that you will not be able to make enough profit on the device prior to development to justify the potential costs, you may be better off not going through the invention process</a:t>
            </a:r>
          </a:p>
          <a:p>
            <a:pPr marL="1484313" lvl="3" indent="-227013">
              <a:lnSpc>
                <a:spcPct val="110000"/>
              </a:lnSpc>
              <a:spcBef>
                <a:spcPts val="1200"/>
              </a:spcBef>
            </a:pPr>
            <a:r>
              <a:rPr lang="en-US" sz="1900" dirty="0" smtClean="0"/>
              <a:t>Potential costs include the time and cost of development, manufacturing costs, the time and cost to pursue intellectual</a:t>
            </a:r>
            <a:br>
              <a:rPr lang="en-US" sz="1900" dirty="0" smtClean="0"/>
            </a:br>
            <a:r>
              <a:rPr lang="en-US" sz="1900" dirty="0" smtClean="0"/>
              <a:t>property protection, etc.</a:t>
            </a:r>
          </a:p>
        </p:txBody>
      </p:sp>
      <p:sp>
        <p:nvSpPr>
          <p:cNvPr id="2" name="Title 1"/>
          <p:cNvSpPr>
            <a:spLocks noGrp="1"/>
          </p:cNvSpPr>
          <p:nvPr>
            <p:ph type="title" idx="4294967295"/>
          </p:nvPr>
        </p:nvSpPr>
        <p:spPr>
          <a:xfrm>
            <a:off x="457200" y="701675"/>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Other Considerations</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457200" y="1524000"/>
            <a:ext cx="8305800" cy="4525963"/>
          </a:xfrm>
          <a:prstGeom prst="rect">
            <a:avLst/>
          </a:prstGeom>
        </p:spPr>
        <p:txBody>
          <a:bodyPr>
            <a:normAutofit fontScale="77500" lnSpcReduction="20000"/>
          </a:bodyPr>
          <a:lstStyle/>
          <a:p>
            <a:pPr marL="344488" indent="-344488">
              <a:lnSpc>
                <a:spcPct val="120000"/>
              </a:lnSpc>
              <a:spcBef>
                <a:spcPts val="600"/>
              </a:spcBef>
              <a:buFont typeface="+mj-lt"/>
              <a:buAutoNum type="arabicPeriod" startAt="3"/>
            </a:pPr>
            <a:r>
              <a:rPr lang="en-US" sz="3600" dirty="0" smtClean="0"/>
              <a:t>Intellectual Property ownership in a University setting</a:t>
            </a:r>
          </a:p>
          <a:p>
            <a:pPr marL="630238" lvl="1" indent="-230188">
              <a:lnSpc>
                <a:spcPct val="120000"/>
              </a:lnSpc>
              <a:spcBef>
                <a:spcPts val="600"/>
              </a:spcBef>
            </a:pPr>
            <a:r>
              <a:rPr lang="en-US" sz="2600" dirty="0" smtClean="0"/>
              <a:t>If you are a university researcher and develop your invention as part of your employment at a university, you do not have exclusive ownership rights to your development</a:t>
            </a:r>
          </a:p>
          <a:p>
            <a:pPr marL="974725" lvl="2" indent="-174625">
              <a:lnSpc>
                <a:spcPct val="120000"/>
              </a:lnSpc>
              <a:spcBef>
                <a:spcPts val="600"/>
              </a:spcBef>
            </a:pPr>
            <a:r>
              <a:rPr lang="en-US" sz="2300" dirty="0" smtClean="0"/>
              <a:t>The legal rights to the invention belong to the university and to any funding agency that may be helping to pay for the development</a:t>
            </a:r>
          </a:p>
          <a:p>
            <a:pPr marL="974725" lvl="2" indent="-174625">
              <a:lnSpc>
                <a:spcPct val="120000"/>
              </a:lnSpc>
              <a:spcBef>
                <a:spcPts val="600"/>
              </a:spcBef>
            </a:pPr>
            <a:r>
              <a:rPr lang="en-US" sz="2300" dirty="0" smtClean="0"/>
              <a:t>This information should have been included in the terms you agreed to upon being hired at the University</a:t>
            </a:r>
          </a:p>
          <a:p>
            <a:pPr marL="630238" lvl="1" indent="-230188">
              <a:lnSpc>
                <a:spcPct val="120000"/>
              </a:lnSpc>
              <a:spcBef>
                <a:spcPts val="600"/>
              </a:spcBef>
            </a:pPr>
            <a:r>
              <a:rPr lang="en-US" sz="2600" dirty="0" smtClean="0"/>
              <a:t>However, you will still remain eligible for some royalties from</a:t>
            </a:r>
            <a:br>
              <a:rPr lang="en-US" sz="2600" dirty="0" smtClean="0"/>
            </a:br>
            <a:r>
              <a:rPr lang="en-US" sz="2600" dirty="0" smtClean="0"/>
              <a:t>your invention </a:t>
            </a:r>
          </a:p>
          <a:p>
            <a:pPr marL="630238" lvl="1" indent="-230188">
              <a:lnSpc>
                <a:spcPct val="120000"/>
              </a:lnSpc>
              <a:spcBef>
                <a:spcPts val="600"/>
              </a:spcBef>
            </a:pPr>
            <a:r>
              <a:rPr lang="en-US" sz="2600" dirty="0" smtClean="0"/>
              <a:t>If the government and your university decline ownership of the invention, all legal rights to the invention will revert to the inventors</a:t>
            </a:r>
          </a:p>
          <a:p>
            <a:pPr marL="974725" lvl="2" indent="-174625">
              <a:lnSpc>
                <a:spcPct val="120000"/>
              </a:lnSpc>
              <a:spcBef>
                <a:spcPts val="600"/>
              </a:spcBef>
            </a:pPr>
            <a:r>
              <a:rPr lang="en-US" sz="2300" dirty="0" smtClean="0"/>
              <a:t>The inventors are third in line to claim ownership for the invention</a:t>
            </a:r>
            <a:endParaRPr lang="en-US" sz="2300" dirty="0"/>
          </a:p>
        </p:txBody>
      </p:sp>
      <p:sp>
        <p:nvSpPr>
          <p:cNvPr id="2" name="Title 1"/>
          <p:cNvSpPr>
            <a:spLocks noGrp="1"/>
          </p:cNvSpPr>
          <p:nvPr>
            <p:ph type="title" idx="4294967295"/>
          </p:nvPr>
        </p:nvSpPr>
        <p:spPr>
          <a:xfrm>
            <a:off x="457200" y="701675"/>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Other Considerations</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lt=&quot;&quot;"/>
          <p:cNvPicPr>
            <a:picLocks noChangeAspect="1"/>
          </p:cNvPicPr>
          <p:nvPr/>
        </p:nvPicPr>
        <p:blipFill>
          <a:blip r:embed="rId3"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609600" y="2027237"/>
            <a:ext cx="7924800" cy="4525963"/>
          </a:xfrm>
          <a:prstGeom prst="rect">
            <a:avLst/>
          </a:prstGeom>
        </p:spPr>
        <p:txBody>
          <a:bodyPr>
            <a:normAutofit/>
          </a:bodyPr>
          <a:lstStyle/>
          <a:p>
            <a:pPr marL="396875" indent="-396875">
              <a:spcBef>
                <a:spcPts val="1200"/>
              </a:spcBef>
              <a:buFont typeface="+mj-lt"/>
              <a:buAutoNum type="arabicPeriod" startAt="4"/>
            </a:pPr>
            <a:r>
              <a:rPr lang="en-US" dirty="0" smtClean="0"/>
              <a:t>Assistive technology development</a:t>
            </a:r>
          </a:p>
          <a:p>
            <a:pPr marL="741363" lvl="1" indent="-341313">
              <a:spcBef>
                <a:spcPts val="1200"/>
              </a:spcBef>
            </a:pPr>
            <a:r>
              <a:rPr lang="en-US" sz="2400" dirty="0" smtClean="0"/>
              <a:t>Expected returns on your invention may be very low since the potential market size for most assistive technologies is very small</a:t>
            </a:r>
          </a:p>
          <a:p>
            <a:pPr marL="741363" lvl="1" indent="-341313">
              <a:spcBef>
                <a:spcPts val="1200"/>
              </a:spcBef>
            </a:pPr>
            <a:r>
              <a:rPr lang="en-US" sz="2400" dirty="0" smtClean="0"/>
              <a:t>Therefore, in many cases the University Technology Transfer Office may decide that it is not worth investing time and resources to bring the product to market</a:t>
            </a:r>
          </a:p>
        </p:txBody>
      </p:sp>
      <p:sp>
        <p:nvSpPr>
          <p:cNvPr id="2" name="Title 1"/>
          <p:cNvSpPr>
            <a:spLocks noGrp="1"/>
          </p:cNvSpPr>
          <p:nvPr>
            <p:ph type="title" idx="4294967295"/>
          </p:nvPr>
        </p:nvSpPr>
        <p:spPr>
          <a:xfrm>
            <a:off x="457200" y="701675"/>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Other Considerations</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160771" name="Rectangle 3"/>
          <p:cNvSpPr>
            <a:spLocks noGrp="1" noChangeArrowheads="1"/>
          </p:cNvSpPr>
          <p:nvPr>
            <p:ph type="body" idx="4294967295"/>
          </p:nvPr>
        </p:nvSpPr>
        <p:spPr>
          <a:xfrm>
            <a:off x="762000" y="1828800"/>
            <a:ext cx="7696200" cy="4114800"/>
          </a:xfrm>
          <a:prstGeom prst="rect">
            <a:avLst/>
          </a:prstGeom>
        </p:spPr>
        <p:txBody>
          <a:bodyPr>
            <a:normAutofit fontScale="62500" lnSpcReduction="20000"/>
          </a:bodyPr>
          <a:lstStyle/>
          <a:p>
            <a:pPr marL="231775" indent="-231775">
              <a:lnSpc>
                <a:spcPct val="120000"/>
              </a:lnSpc>
              <a:spcBef>
                <a:spcPts val="600"/>
              </a:spcBef>
              <a:spcAft>
                <a:spcPts val="600"/>
              </a:spcAft>
            </a:pPr>
            <a:r>
              <a:rPr lang="en-US" dirty="0" smtClean="0"/>
              <a:t>What is Intellectual Property(IP) and what are the four different types of Intellectual Property protection available in the US?  </a:t>
            </a:r>
          </a:p>
          <a:p>
            <a:pPr marL="231775" indent="-231775">
              <a:lnSpc>
                <a:spcPct val="120000"/>
              </a:lnSpc>
              <a:spcBef>
                <a:spcPts val="600"/>
              </a:spcBef>
              <a:spcAft>
                <a:spcPts val="600"/>
              </a:spcAft>
            </a:pPr>
            <a:r>
              <a:rPr lang="en-US" dirty="0" smtClean="0"/>
              <a:t>What is a patent and what are the three main types of US patents</a:t>
            </a:r>
            <a:br>
              <a:rPr lang="en-US" dirty="0" smtClean="0"/>
            </a:br>
            <a:r>
              <a:rPr lang="en-US" dirty="0" smtClean="0"/>
              <a:t>an inventor may obtain?    </a:t>
            </a:r>
          </a:p>
          <a:p>
            <a:pPr marL="231775" indent="-231775">
              <a:lnSpc>
                <a:spcPct val="120000"/>
              </a:lnSpc>
              <a:spcBef>
                <a:spcPts val="600"/>
              </a:spcBef>
              <a:spcAft>
                <a:spcPts val="600"/>
              </a:spcAft>
            </a:pPr>
            <a:r>
              <a:rPr lang="en-US" dirty="0" smtClean="0"/>
              <a:t>What are the differences between Copyright, Trademark and Trade Secret types of intellectual property protection? </a:t>
            </a:r>
          </a:p>
          <a:p>
            <a:pPr marL="231775" indent="-231775">
              <a:lnSpc>
                <a:spcPct val="120000"/>
              </a:lnSpc>
              <a:spcBef>
                <a:spcPts val="600"/>
              </a:spcBef>
              <a:spcAft>
                <a:spcPts val="600"/>
              </a:spcAft>
            </a:pPr>
            <a:r>
              <a:rPr lang="en-US" dirty="0" smtClean="0"/>
              <a:t>What are the early steps to protecting their Intellectual Property (IP)?</a:t>
            </a:r>
          </a:p>
          <a:p>
            <a:pPr marL="231775" indent="-231775">
              <a:lnSpc>
                <a:spcPct val="120000"/>
              </a:lnSpc>
              <a:spcBef>
                <a:spcPts val="600"/>
              </a:spcBef>
              <a:spcAft>
                <a:spcPts val="600"/>
              </a:spcAft>
            </a:pPr>
            <a:r>
              <a:rPr lang="en-US" dirty="0" smtClean="0"/>
              <a:t>Other considerations regarding a patent such as Prior Art searching, Marketability Assessment, IP ownership in a University setting, and</a:t>
            </a:r>
            <a:br>
              <a:rPr lang="en-US" dirty="0" smtClean="0"/>
            </a:br>
            <a:r>
              <a:rPr lang="en-US" dirty="0" smtClean="0"/>
              <a:t>IP ownership of Assistive Technology. </a:t>
            </a:r>
          </a:p>
          <a:p>
            <a:pPr lvl="1">
              <a:spcBef>
                <a:spcPct val="25000"/>
              </a:spcBef>
            </a:pPr>
            <a:endParaRPr lang="en-US" dirty="0"/>
          </a:p>
          <a:p>
            <a:pPr lvl="1">
              <a:spcBef>
                <a:spcPct val="25000"/>
              </a:spcBef>
            </a:pPr>
            <a:endParaRPr lang="en-US" dirty="0"/>
          </a:p>
        </p:txBody>
      </p:sp>
      <p:sp>
        <p:nvSpPr>
          <p:cNvPr id="160770" name="Rectangle 2"/>
          <p:cNvSpPr>
            <a:spLocks noGrp="1" noChangeArrowheads="1"/>
          </p:cNvSpPr>
          <p:nvPr>
            <p:ph type="title" idx="4294967295"/>
          </p:nvPr>
        </p:nvSpPr>
        <p:spPr>
          <a:xfrm>
            <a:off x="457200" y="731838"/>
            <a:ext cx="8229600" cy="1143000"/>
          </a:xfrm>
          <a:prstGeom prst="rect">
            <a:avLst/>
          </a:prstGeom>
        </p:spPr>
        <p:txBody>
          <a:bodyPr>
            <a:normAutofit/>
          </a:bodyPr>
          <a:lstStyle/>
          <a:p>
            <a:r>
              <a:rPr lang="en-US" sz="4000" b="1" dirty="0">
                <a:solidFill>
                  <a:srgbClr val="000099"/>
                </a:solidFill>
                <a:effectLst>
                  <a:outerShdw blurRad="38100" dist="38100" dir="2700000" algn="tl">
                    <a:srgbClr val="C0C0C0"/>
                  </a:outerShdw>
                </a:effectLst>
              </a:rPr>
              <a:t>Presentation Focus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lt=&quot;&quot;"/>
          <p:cNvPicPr>
            <a:picLocks noChangeAspect="1"/>
          </p:cNvPicPr>
          <p:nvPr/>
        </p:nvPicPr>
        <p:blipFill>
          <a:blip r:embed="rId3"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914400" y="1828800"/>
            <a:ext cx="7391400" cy="3916363"/>
          </a:xfrm>
          <a:prstGeom prst="rect">
            <a:avLst/>
          </a:prstGeom>
        </p:spPr>
        <p:txBody>
          <a:bodyPr/>
          <a:lstStyle/>
          <a:p>
            <a:pPr marL="396875" indent="-396875">
              <a:spcBef>
                <a:spcPts val="1200"/>
              </a:spcBef>
              <a:buFont typeface="+mj-lt"/>
              <a:buAutoNum type="arabicPeriod"/>
            </a:pPr>
            <a:r>
              <a:rPr lang="en-US" sz="2400" dirty="0" smtClean="0"/>
              <a:t>Start with the early steps to protect your intellectual property</a:t>
            </a:r>
          </a:p>
          <a:p>
            <a:pPr marL="396875" indent="-396875">
              <a:spcBef>
                <a:spcPts val="1200"/>
              </a:spcBef>
              <a:buFont typeface="+mj-lt"/>
              <a:buAutoNum type="arabicPeriod"/>
            </a:pPr>
            <a:r>
              <a:rPr lang="en-US" sz="2400" dirty="0" smtClean="0"/>
              <a:t>Funded Researcher or Independent Inventor?</a:t>
            </a:r>
            <a:br>
              <a:rPr lang="en-US" sz="2400" dirty="0" smtClean="0"/>
            </a:br>
            <a:r>
              <a:rPr lang="en-US" sz="2400" dirty="0" smtClean="0"/>
              <a:t>Different Paths. </a:t>
            </a:r>
          </a:p>
          <a:p>
            <a:pPr marL="396875" indent="-396875">
              <a:spcBef>
                <a:spcPts val="1200"/>
              </a:spcBef>
              <a:buFont typeface="+mj-lt"/>
              <a:buAutoNum type="arabicPeriod"/>
            </a:pPr>
            <a:r>
              <a:rPr lang="en-US" sz="2400" dirty="0" smtClean="0"/>
              <a:t>Can my invention or idea be protected? </a:t>
            </a:r>
          </a:p>
          <a:p>
            <a:pPr marL="741363" lvl="1" indent="-341313">
              <a:spcBef>
                <a:spcPts val="1200"/>
              </a:spcBef>
              <a:buFont typeface="+mj-lt"/>
              <a:buAutoNum type="alphaLcParenR"/>
            </a:pPr>
            <a:r>
              <a:rPr lang="en-US" sz="2000" dirty="0" smtClean="0"/>
              <a:t>Selling Hangover medicine packets in Bars cannot be protected</a:t>
            </a:r>
          </a:p>
          <a:p>
            <a:pPr marL="514350" indent="-514350">
              <a:spcBef>
                <a:spcPts val="1200"/>
              </a:spcBef>
              <a:buFont typeface="+mj-lt"/>
              <a:buAutoNum type="arabicPeriod"/>
            </a:pPr>
            <a:endParaRPr lang="en-US" dirty="0" smtClean="0"/>
          </a:p>
          <a:p>
            <a:pPr marL="514350" indent="-514350">
              <a:spcBef>
                <a:spcPts val="1200"/>
              </a:spcBef>
              <a:buFont typeface="+mj-lt"/>
              <a:buAutoNum type="arabicPeriod"/>
            </a:pPr>
            <a:endParaRPr lang="en-US" dirty="0" smtClean="0"/>
          </a:p>
          <a:p>
            <a:pPr marL="514350" indent="-514350">
              <a:spcBef>
                <a:spcPts val="1200"/>
              </a:spcBef>
              <a:buFont typeface="+mj-lt"/>
              <a:buAutoNum type="arabicPeriod"/>
            </a:pPr>
            <a:endParaRPr lang="en-US" dirty="0" smtClean="0"/>
          </a:p>
        </p:txBody>
      </p:sp>
      <p:sp>
        <p:nvSpPr>
          <p:cNvPr id="2" name="Title 1"/>
          <p:cNvSpPr>
            <a:spLocks noGrp="1"/>
          </p:cNvSpPr>
          <p:nvPr>
            <p:ph type="title" idx="4294967295"/>
          </p:nvPr>
        </p:nvSpPr>
        <p:spPr>
          <a:xfrm>
            <a:off x="457200" y="701675"/>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Summary</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TextBox 2"/>
          <p:cNvSpPr txBox="1"/>
          <p:nvPr/>
        </p:nvSpPr>
        <p:spPr>
          <a:xfrm>
            <a:off x="914400" y="2133600"/>
            <a:ext cx="7315200" cy="2431435"/>
          </a:xfrm>
          <a:prstGeom prst="rect">
            <a:avLst/>
          </a:prstGeom>
          <a:noFill/>
        </p:spPr>
        <p:txBody>
          <a:bodyPr wrap="square" rtlCol="0">
            <a:spAutoFit/>
          </a:bodyPr>
          <a:lstStyle/>
          <a:p>
            <a:pPr marL="396875" indent="-396875">
              <a:spcBef>
                <a:spcPts val="1200"/>
              </a:spcBef>
              <a:buFont typeface="+mj-lt"/>
              <a:buAutoNum type="arabicPeriod" startAt="4"/>
            </a:pPr>
            <a:r>
              <a:rPr lang="en-US" sz="2400" dirty="0" smtClean="0"/>
              <a:t>Choose the Appropriate IP protection</a:t>
            </a:r>
          </a:p>
          <a:p>
            <a:pPr marL="688975" lvl="1" indent="-288925">
              <a:spcBef>
                <a:spcPts val="1200"/>
              </a:spcBef>
              <a:buFont typeface="+mj-lt"/>
              <a:buAutoNum type="alphaLcParenR"/>
            </a:pPr>
            <a:r>
              <a:rPr lang="en-US" sz="2000" dirty="0" smtClean="0"/>
              <a:t>Invent a New Medicine – Patent it</a:t>
            </a:r>
          </a:p>
          <a:p>
            <a:pPr marL="688975" lvl="1" indent="-288925">
              <a:spcBef>
                <a:spcPts val="1200"/>
              </a:spcBef>
              <a:buFont typeface="+mj-lt"/>
              <a:buAutoNum type="alphaLcParenR"/>
            </a:pPr>
            <a:r>
              <a:rPr lang="en-US" sz="2000" dirty="0" smtClean="0"/>
              <a:t>Choose a distinctive name for a medicine – Trademark it</a:t>
            </a:r>
          </a:p>
          <a:p>
            <a:pPr marL="688975" lvl="1" indent="-288925">
              <a:spcBef>
                <a:spcPts val="1200"/>
              </a:spcBef>
              <a:buFont typeface="+mj-lt"/>
              <a:buAutoNum type="alphaLcParenR"/>
            </a:pPr>
            <a:r>
              <a:rPr lang="en-US" sz="2000" dirty="0" smtClean="0"/>
              <a:t>Create a Unique picture for the package of a medicine – Copyright it. </a:t>
            </a:r>
          </a:p>
          <a:p>
            <a:endParaRPr lang="en-US" dirty="0"/>
          </a:p>
        </p:txBody>
      </p:sp>
      <p:sp>
        <p:nvSpPr>
          <p:cNvPr id="6" name="Title 5"/>
          <p:cNvSpPr>
            <a:spLocks noGrp="1"/>
          </p:cNvSpPr>
          <p:nvPr>
            <p:ph type="title"/>
          </p:nvPr>
        </p:nvSpPr>
        <p:spPr>
          <a:xfrm>
            <a:off x="457200" y="990600"/>
            <a:ext cx="8229600" cy="1143000"/>
          </a:xfrm>
        </p:spPr>
        <p:txBody>
          <a:bodyPr/>
          <a:lstStyle/>
          <a:p>
            <a:pPr lvl="0">
              <a:defRPr/>
            </a:pPr>
            <a:r>
              <a:rPr lang="en-US" sz="4000" b="1" dirty="0">
                <a:solidFill>
                  <a:srgbClr val="000099"/>
                </a:solidFill>
                <a:effectLst>
                  <a:outerShdw blurRad="38100" dist="38100" dir="2700000" algn="tl">
                    <a:srgbClr val="000000">
                      <a:alpha val="43137"/>
                    </a:srgbClr>
                  </a:outerShdw>
                </a:effectLst>
                <a:ea typeface="+mn-ea"/>
                <a:cs typeface="+mn-cs"/>
              </a:rPr>
              <a:t>Summary (continued</a:t>
            </a:r>
            <a:r>
              <a:rPr lang="en-US" sz="4000" b="1" dirty="0" smtClean="0">
                <a:solidFill>
                  <a:srgbClr val="000099"/>
                </a:solidFill>
                <a:effectLst>
                  <a:outerShdw blurRad="38100" dist="38100" dir="2700000" algn="tl">
                    <a:srgbClr val="000000">
                      <a:alpha val="43137"/>
                    </a:srgbClr>
                  </a:outerShdw>
                </a:effectLst>
                <a:ea typeface="+mn-ea"/>
                <a:cs typeface="+mn-cs"/>
              </a:rPr>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838200" y="2163763"/>
            <a:ext cx="7467600" cy="4525962"/>
          </a:xfrm>
          <a:prstGeom prst="rect">
            <a:avLst/>
          </a:prstGeom>
        </p:spPr>
        <p:txBody>
          <a:bodyPr>
            <a:normAutofit/>
          </a:bodyPr>
          <a:lstStyle/>
          <a:p>
            <a:r>
              <a:rPr lang="en-US" dirty="0" smtClean="0"/>
              <a:t>“Creations of the mind – creative works or ideas embodied in a form that can be shared or can enable others to recreate, emulate, or manufacture them” (USPTO)</a:t>
            </a:r>
          </a:p>
          <a:p>
            <a:endParaRPr lang="en-US" dirty="0"/>
          </a:p>
        </p:txBody>
      </p:sp>
      <p:sp>
        <p:nvSpPr>
          <p:cNvPr id="2" name="Title 1"/>
          <p:cNvSpPr>
            <a:spLocks noGrp="1"/>
          </p:cNvSpPr>
          <p:nvPr>
            <p:ph type="title" idx="4294967295"/>
          </p:nvPr>
        </p:nvSpPr>
        <p:spPr>
          <a:xfrm>
            <a:off x="457200" y="8382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What is Intellectual Property?</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762000" y="2027238"/>
            <a:ext cx="7620000" cy="4525962"/>
          </a:xfrm>
          <a:prstGeom prst="rect">
            <a:avLst/>
          </a:prstGeom>
        </p:spPr>
        <p:txBody>
          <a:bodyPr/>
          <a:lstStyle/>
          <a:p>
            <a:pPr>
              <a:spcBef>
                <a:spcPts val="1200"/>
              </a:spcBef>
            </a:pPr>
            <a:r>
              <a:rPr lang="en-US" dirty="0" smtClean="0"/>
              <a:t>Four primary types of intellectual property protection in the United States:</a:t>
            </a:r>
          </a:p>
          <a:p>
            <a:pPr marL="1828800" lvl="1" indent="-457200">
              <a:spcBef>
                <a:spcPts val="1200"/>
              </a:spcBef>
              <a:buFont typeface="+mj-lt"/>
              <a:buAutoNum type="arabicPeriod"/>
            </a:pPr>
            <a:r>
              <a:rPr lang="en-US" dirty="0" smtClean="0"/>
              <a:t>Patent</a:t>
            </a:r>
          </a:p>
          <a:p>
            <a:pPr marL="1828800" lvl="1" indent="-457200">
              <a:spcBef>
                <a:spcPts val="1200"/>
              </a:spcBef>
              <a:buFont typeface="+mj-lt"/>
              <a:buAutoNum type="arabicPeriod"/>
            </a:pPr>
            <a:r>
              <a:rPr lang="en-US" dirty="0" smtClean="0"/>
              <a:t>Copyright</a:t>
            </a:r>
          </a:p>
          <a:p>
            <a:pPr marL="1828800" lvl="1" indent="-457200">
              <a:spcBef>
                <a:spcPts val="1200"/>
              </a:spcBef>
              <a:buFont typeface="+mj-lt"/>
              <a:buAutoNum type="arabicPeriod"/>
            </a:pPr>
            <a:r>
              <a:rPr lang="en-US" dirty="0" smtClean="0"/>
              <a:t>Trademark</a:t>
            </a:r>
          </a:p>
          <a:p>
            <a:pPr marL="1828800" lvl="1" indent="-457200">
              <a:spcBef>
                <a:spcPts val="1200"/>
              </a:spcBef>
              <a:buFont typeface="+mj-lt"/>
              <a:buAutoNum type="arabicPeriod"/>
            </a:pPr>
            <a:r>
              <a:rPr lang="en-US" dirty="0" smtClean="0"/>
              <a:t>Trade Secret</a:t>
            </a:r>
          </a:p>
          <a:p>
            <a:endParaRPr lang="en-US" dirty="0"/>
          </a:p>
        </p:txBody>
      </p:sp>
      <p:sp>
        <p:nvSpPr>
          <p:cNvPr id="2" name="Title 1"/>
          <p:cNvSpPr>
            <a:spLocks noGrp="1"/>
          </p:cNvSpPr>
          <p:nvPr>
            <p:ph type="title" idx="4294967295"/>
          </p:nvPr>
        </p:nvSpPr>
        <p:spPr>
          <a:xfrm>
            <a:off x="0" y="914400"/>
            <a:ext cx="9144000" cy="1143000"/>
          </a:xfrm>
          <a:prstGeom prst="rect">
            <a:avLst/>
          </a:prstGeom>
        </p:spPr>
        <p:txBody>
          <a:bodyPr>
            <a:noAutofit/>
          </a:bodyPr>
          <a:lstStyle/>
          <a:p>
            <a:r>
              <a:rPr lang="en-US" sz="4000" b="1" dirty="0" smtClean="0">
                <a:solidFill>
                  <a:srgbClr val="000099"/>
                </a:solidFill>
                <a:effectLst>
                  <a:outerShdw blurRad="38100" dist="38100" dir="2700000" algn="tl">
                    <a:srgbClr val="000000">
                      <a:alpha val="43137"/>
                    </a:srgbClr>
                  </a:outerShdw>
                </a:effectLst>
              </a:rPr>
              <a:t>Types of Intellectual Property Protection</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3"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457200" y="1600200"/>
            <a:ext cx="8229600" cy="4525963"/>
          </a:xfrm>
          <a:prstGeom prst="rect">
            <a:avLst/>
          </a:prstGeom>
        </p:spPr>
        <p:txBody>
          <a:bodyPr>
            <a:normAutofit/>
          </a:bodyPr>
          <a:lstStyle/>
          <a:p>
            <a:pPr>
              <a:lnSpc>
                <a:spcPct val="110000"/>
              </a:lnSpc>
            </a:pPr>
            <a:r>
              <a:rPr lang="en-US" dirty="0" smtClean="0"/>
              <a:t>Patents are property rights granted to an inventor to exclude others from:</a:t>
            </a:r>
          </a:p>
          <a:p>
            <a:pPr marL="914400" lvl="1" indent="-344488">
              <a:lnSpc>
                <a:spcPct val="110000"/>
              </a:lnSpc>
            </a:pPr>
            <a:r>
              <a:rPr lang="en-US" sz="2400" dirty="0" smtClean="0"/>
              <a:t>Making</a:t>
            </a:r>
          </a:p>
          <a:p>
            <a:pPr marL="914400" lvl="1" indent="-344488">
              <a:lnSpc>
                <a:spcPct val="110000"/>
              </a:lnSpc>
            </a:pPr>
            <a:r>
              <a:rPr lang="en-US" sz="2400" dirty="0" smtClean="0"/>
              <a:t>Using </a:t>
            </a:r>
          </a:p>
          <a:p>
            <a:pPr marL="914400" lvl="1" indent="-344488">
              <a:lnSpc>
                <a:spcPct val="110000"/>
              </a:lnSpc>
            </a:pPr>
            <a:r>
              <a:rPr lang="en-US" sz="2400" dirty="0" smtClean="0"/>
              <a:t>Offering for sale</a:t>
            </a:r>
          </a:p>
          <a:p>
            <a:pPr marL="914400" lvl="1" indent="-344488">
              <a:lnSpc>
                <a:spcPct val="110000"/>
              </a:lnSpc>
            </a:pPr>
            <a:r>
              <a:rPr lang="en-US" sz="2400" dirty="0"/>
              <a:t>S</a:t>
            </a:r>
            <a:r>
              <a:rPr lang="en-US" sz="2400" dirty="0" smtClean="0"/>
              <a:t>elling the invention</a:t>
            </a:r>
          </a:p>
          <a:p>
            <a:pPr marL="914400" lvl="1" indent="-344488">
              <a:lnSpc>
                <a:spcPct val="110000"/>
              </a:lnSpc>
            </a:pPr>
            <a:r>
              <a:rPr lang="en-US" sz="2400" dirty="0" smtClean="0"/>
              <a:t>For a limited time </a:t>
            </a:r>
          </a:p>
          <a:p>
            <a:pPr marL="914400" lvl="1" indent="-344488">
              <a:lnSpc>
                <a:spcPct val="110000"/>
              </a:lnSpc>
            </a:pPr>
            <a:r>
              <a:rPr lang="en-US" sz="2400" dirty="0" smtClean="0"/>
              <a:t>In exchange for public disclosure of the invention when the patent is granted</a:t>
            </a:r>
            <a:endParaRPr lang="en-US" sz="2400" dirty="0"/>
          </a:p>
        </p:txBody>
      </p:sp>
      <p:sp>
        <p:nvSpPr>
          <p:cNvPr id="2" name="Title 1"/>
          <p:cNvSpPr>
            <a:spLocks noGrp="1"/>
          </p:cNvSpPr>
          <p:nvPr>
            <p:ph type="title" idx="4294967295"/>
          </p:nvPr>
        </p:nvSpPr>
        <p:spPr>
          <a:xfrm>
            <a:off x="457200" y="701675"/>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Patents</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3"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457200" y="1219200"/>
            <a:ext cx="8229600" cy="4525963"/>
          </a:xfrm>
          <a:prstGeom prst="rect">
            <a:avLst/>
          </a:prstGeom>
        </p:spPr>
        <p:txBody>
          <a:bodyPr>
            <a:normAutofit fontScale="62500" lnSpcReduction="20000"/>
          </a:bodyPr>
          <a:lstStyle/>
          <a:p>
            <a:pPr marL="396875" indent="-396875">
              <a:lnSpc>
                <a:spcPts val="2200"/>
              </a:lnSpc>
              <a:spcBef>
                <a:spcPts val="600"/>
              </a:spcBef>
              <a:buFont typeface="+mj-lt"/>
              <a:buAutoNum type="arabicPeriod"/>
            </a:pPr>
            <a:r>
              <a:rPr lang="en-US" sz="3300" dirty="0" smtClean="0"/>
              <a:t>Utility Patents</a:t>
            </a:r>
          </a:p>
          <a:p>
            <a:pPr marL="630238" lvl="1" indent="-230188">
              <a:lnSpc>
                <a:spcPts val="2200"/>
              </a:lnSpc>
              <a:spcBef>
                <a:spcPts val="600"/>
              </a:spcBef>
              <a:buFont typeface="Arial" pitchFamily="34" charset="0"/>
              <a:buChar char="•"/>
            </a:pPr>
            <a:r>
              <a:rPr lang="en-US" sz="2400" dirty="0" smtClean="0"/>
              <a:t>Essentially protects how the invention works</a:t>
            </a:r>
          </a:p>
          <a:p>
            <a:pPr marL="630238" lvl="1" indent="-230188">
              <a:lnSpc>
                <a:spcPts val="2200"/>
              </a:lnSpc>
              <a:spcBef>
                <a:spcPts val="600"/>
              </a:spcBef>
              <a:buFont typeface="Arial" pitchFamily="34" charset="0"/>
              <a:buChar char="•"/>
            </a:pPr>
            <a:r>
              <a:rPr lang="en-US" sz="2400" dirty="0" smtClean="0"/>
              <a:t>Issued for inventions that are useful, novel, and </a:t>
            </a:r>
            <a:r>
              <a:rPr lang="en-US" sz="2400" dirty="0" err="1" smtClean="0"/>
              <a:t>nonobvious</a:t>
            </a:r>
            <a:endParaRPr lang="en-US" sz="2400" dirty="0"/>
          </a:p>
          <a:p>
            <a:pPr marL="974725" lvl="2" indent="-285750">
              <a:lnSpc>
                <a:spcPts val="2200"/>
              </a:lnSpc>
              <a:spcBef>
                <a:spcPts val="600"/>
              </a:spcBef>
              <a:buFont typeface="Wingdings" pitchFamily="2" charset="2"/>
              <a:buChar char="§"/>
            </a:pPr>
            <a:r>
              <a:rPr lang="en-US" sz="2100" dirty="0" smtClean="0"/>
              <a:t>“Useful” – Invention must be minimally useful for some purpose</a:t>
            </a:r>
          </a:p>
          <a:p>
            <a:pPr marL="1484313" lvl="3" indent="-227013">
              <a:lnSpc>
                <a:spcPts val="2200"/>
              </a:lnSpc>
              <a:spcBef>
                <a:spcPts val="600"/>
              </a:spcBef>
            </a:pPr>
            <a:r>
              <a:rPr lang="en-US" sz="1900" dirty="0" smtClean="0"/>
              <a:t>Few cases in which a new invention with no real use is created</a:t>
            </a:r>
          </a:p>
          <a:p>
            <a:pPr marL="974725" lvl="2" indent="-285750">
              <a:lnSpc>
                <a:spcPts val="2200"/>
              </a:lnSpc>
              <a:spcBef>
                <a:spcPts val="600"/>
              </a:spcBef>
              <a:buFont typeface="Wingdings" pitchFamily="2" charset="2"/>
              <a:buChar char="§"/>
            </a:pPr>
            <a:r>
              <a:rPr lang="en-US" sz="2100" dirty="0" smtClean="0"/>
              <a:t>“Novel” – Invention must be truly new and unique</a:t>
            </a:r>
          </a:p>
          <a:p>
            <a:pPr marL="1484313" lvl="3" indent="-225425">
              <a:lnSpc>
                <a:spcPts val="2200"/>
              </a:lnSpc>
              <a:spcBef>
                <a:spcPts val="600"/>
              </a:spcBef>
            </a:pPr>
            <a:r>
              <a:rPr lang="en-US" sz="1900" dirty="0" smtClean="0"/>
              <a:t>i.e. not previously invented, not previously discussed in a publication even though not created, etc.  </a:t>
            </a:r>
          </a:p>
          <a:p>
            <a:pPr marL="1484313" lvl="3" indent="-225425">
              <a:lnSpc>
                <a:spcPts val="2200"/>
              </a:lnSpc>
              <a:spcBef>
                <a:spcPts val="600"/>
              </a:spcBef>
            </a:pPr>
            <a:r>
              <a:rPr lang="en-US" sz="1900" dirty="0" smtClean="0"/>
              <a:t>It does not matter that you may not have been aware of the previous invention or publication – it’s still not patentable</a:t>
            </a:r>
          </a:p>
          <a:p>
            <a:pPr marL="974725" lvl="2" indent="-233363">
              <a:lnSpc>
                <a:spcPts val="2200"/>
              </a:lnSpc>
              <a:spcBef>
                <a:spcPts val="600"/>
              </a:spcBef>
              <a:buFont typeface="Wingdings" pitchFamily="2" charset="2"/>
              <a:buChar char="§"/>
            </a:pPr>
            <a:r>
              <a:rPr lang="en-US" sz="2100" dirty="0" smtClean="0"/>
              <a:t>“</a:t>
            </a:r>
            <a:r>
              <a:rPr lang="en-US" sz="2100" dirty="0" err="1" smtClean="0"/>
              <a:t>Nonobvious</a:t>
            </a:r>
            <a:r>
              <a:rPr lang="en-US" sz="2100" dirty="0" smtClean="0"/>
              <a:t>” – “</a:t>
            </a:r>
            <a:r>
              <a:rPr lang="en-US" sz="2100" dirty="0" err="1" smtClean="0"/>
              <a:t>Nonobviousness</a:t>
            </a:r>
            <a:r>
              <a:rPr lang="en-US" sz="2100" dirty="0" smtClean="0"/>
              <a:t> asks whether a development is a significant enough technical advance to merit the award of a </a:t>
            </a:r>
            <a:r>
              <a:rPr lang="en-US" sz="2100" dirty="0" smtClean="0">
                <a:solidFill>
                  <a:srgbClr val="FF0000"/>
                </a:solidFill>
              </a:rPr>
              <a:t>patent”*</a:t>
            </a:r>
            <a:endParaRPr lang="en-US" sz="2100" dirty="0" smtClean="0"/>
          </a:p>
          <a:p>
            <a:pPr marL="1484313" lvl="3" indent="-227013">
              <a:lnSpc>
                <a:spcPts val="2200"/>
              </a:lnSpc>
              <a:spcBef>
                <a:spcPts val="600"/>
              </a:spcBef>
            </a:pPr>
            <a:r>
              <a:rPr lang="en-US" sz="1900" dirty="0" smtClean="0"/>
              <a:t>Likely the most important of the patent requirements, and it may also be the most difficult to satisfy</a:t>
            </a:r>
          </a:p>
          <a:p>
            <a:pPr marL="1371600" lvl="3" indent="-630238">
              <a:lnSpc>
                <a:spcPts val="1400"/>
              </a:lnSpc>
              <a:spcBef>
                <a:spcPts val="600"/>
              </a:spcBef>
              <a:buNone/>
            </a:pPr>
            <a:r>
              <a:rPr lang="en-US" sz="1600" dirty="0" smtClean="0"/>
              <a:t>*</a:t>
            </a:r>
            <a:r>
              <a:rPr lang="en-US" sz="1400" dirty="0" smtClean="0"/>
              <a:t>Merges, Robert Patrick, et al. </a:t>
            </a:r>
            <a:r>
              <a:rPr lang="en-US" sz="1400" i="1" dirty="0" smtClean="0"/>
              <a:t>Patent Law and Policy: Cases and Materials.</a:t>
            </a:r>
            <a:r>
              <a:rPr lang="en-US" sz="1400" dirty="0" smtClean="0"/>
              <a:t> Newark: LexisNexis, 2002 (p. 644)</a:t>
            </a:r>
          </a:p>
          <a:p>
            <a:pPr marL="1484313" lvl="3" indent="-227013">
              <a:lnSpc>
                <a:spcPts val="2200"/>
              </a:lnSpc>
              <a:spcBef>
                <a:spcPts val="600"/>
              </a:spcBef>
            </a:pPr>
            <a:endParaRPr lang="en-US" sz="1900" dirty="0" smtClean="0"/>
          </a:p>
          <a:p>
            <a:pPr marL="1771650" lvl="3" indent="-514350">
              <a:spcBef>
                <a:spcPts val="600"/>
              </a:spcBef>
              <a:buNone/>
            </a:pPr>
            <a:endParaRPr lang="en-US" dirty="0" smtClean="0"/>
          </a:p>
        </p:txBody>
      </p:sp>
      <p:sp>
        <p:nvSpPr>
          <p:cNvPr id="2" name="Title 1"/>
          <p:cNvSpPr>
            <a:spLocks noGrp="1"/>
          </p:cNvSpPr>
          <p:nvPr>
            <p:ph type="title" idx="4294967295"/>
          </p:nvPr>
        </p:nvSpPr>
        <p:spPr>
          <a:xfrm>
            <a:off x="457200" y="4572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Types of Patents</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1219200" y="2057400"/>
            <a:ext cx="6705600" cy="3581400"/>
          </a:xfrm>
          <a:prstGeom prst="rect">
            <a:avLst/>
          </a:prstGeom>
        </p:spPr>
        <p:txBody>
          <a:bodyPr/>
          <a:lstStyle/>
          <a:p>
            <a:pPr marL="396875" indent="-396875">
              <a:spcBef>
                <a:spcPts val="1200"/>
              </a:spcBef>
              <a:buFont typeface="+mj-lt"/>
              <a:buAutoNum type="arabicPeriod" startAt="2"/>
            </a:pPr>
            <a:r>
              <a:rPr lang="en-US" dirty="0" smtClean="0"/>
              <a:t>Design Patents</a:t>
            </a:r>
          </a:p>
          <a:p>
            <a:pPr marL="741363" lvl="1" indent="-284163">
              <a:spcBef>
                <a:spcPts val="1200"/>
              </a:spcBef>
              <a:buFont typeface="Arial" pitchFamily="34" charset="0"/>
              <a:buChar char="•"/>
            </a:pPr>
            <a:r>
              <a:rPr lang="en-US" sz="2400" dirty="0" smtClean="0"/>
              <a:t>Granted to inventors that create a novel and </a:t>
            </a:r>
            <a:r>
              <a:rPr lang="en-US" sz="2400" dirty="0" err="1" smtClean="0"/>
              <a:t>nonobvious</a:t>
            </a:r>
            <a:r>
              <a:rPr lang="en-US" sz="2400" dirty="0" smtClean="0"/>
              <a:t> ornamental design for an article of manufacture</a:t>
            </a:r>
          </a:p>
          <a:p>
            <a:pPr marL="741363" lvl="1" indent="-284163">
              <a:spcBef>
                <a:spcPts val="1200"/>
              </a:spcBef>
              <a:buFont typeface="Arial" pitchFamily="34" charset="0"/>
              <a:buChar char="•"/>
            </a:pPr>
            <a:r>
              <a:rPr lang="en-US" sz="2400" dirty="0" smtClean="0"/>
              <a:t>Only protects how the invention looks, not</a:t>
            </a:r>
            <a:br>
              <a:rPr lang="en-US" sz="2400" dirty="0" smtClean="0"/>
            </a:br>
            <a:r>
              <a:rPr lang="en-US" sz="2400" dirty="0" smtClean="0"/>
              <a:t>how the invention works</a:t>
            </a:r>
            <a:endParaRPr lang="en-US" sz="2400" dirty="0"/>
          </a:p>
        </p:txBody>
      </p:sp>
      <p:sp>
        <p:nvSpPr>
          <p:cNvPr id="2" name="Title 1"/>
          <p:cNvSpPr>
            <a:spLocks noGrp="1"/>
          </p:cNvSpPr>
          <p:nvPr>
            <p:ph type="title" idx="4294967295"/>
          </p:nvPr>
        </p:nvSpPr>
        <p:spPr>
          <a:xfrm>
            <a:off x="457200" y="7620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Types of Patents</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t=&quot;&quot;"/>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4294967295"/>
          </p:nvPr>
        </p:nvSpPr>
        <p:spPr>
          <a:xfrm>
            <a:off x="1066800" y="2087563"/>
            <a:ext cx="7010400" cy="2255837"/>
          </a:xfrm>
          <a:prstGeom prst="rect">
            <a:avLst/>
          </a:prstGeom>
        </p:spPr>
        <p:txBody>
          <a:bodyPr/>
          <a:lstStyle/>
          <a:p>
            <a:pPr marL="457200" indent="-457200">
              <a:spcBef>
                <a:spcPts val="1200"/>
              </a:spcBef>
              <a:buFont typeface="+mj-lt"/>
              <a:buAutoNum type="arabicPeriod" startAt="3"/>
            </a:pPr>
            <a:r>
              <a:rPr lang="en-US" dirty="0" smtClean="0"/>
              <a:t>Plant Patents</a:t>
            </a:r>
          </a:p>
          <a:p>
            <a:pPr marL="741363" lvl="1" indent="-341313">
              <a:spcBef>
                <a:spcPts val="1200"/>
              </a:spcBef>
            </a:pPr>
            <a:r>
              <a:rPr lang="en-US" sz="2400" dirty="0" smtClean="0"/>
              <a:t>Protects the development of new varieties of both sexually and asexually produced plants</a:t>
            </a:r>
            <a:endParaRPr lang="en-US" sz="2400" dirty="0"/>
          </a:p>
        </p:txBody>
      </p:sp>
      <p:sp>
        <p:nvSpPr>
          <p:cNvPr id="2" name="Title 1"/>
          <p:cNvSpPr>
            <a:spLocks noGrp="1"/>
          </p:cNvSpPr>
          <p:nvPr>
            <p:ph type="title" idx="4294967295"/>
          </p:nvPr>
        </p:nvSpPr>
        <p:spPr>
          <a:xfrm>
            <a:off x="457200" y="7620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Types of Patents</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978</TotalTime>
  <Words>1633</Words>
  <Application>Microsoft Office PowerPoint</Application>
  <PresentationFormat>On-screen Show (4:3)</PresentationFormat>
  <Paragraphs>200</Paragraphs>
  <Slides>31</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Times New Roman</vt:lpstr>
      <vt:lpstr>Wingdings</vt:lpstr>
      <vt:lpstr>Custom Design</vt:lpstr>
      <vt:lpstr>Intellectual Property Basics for Researchers and Inventors</vt:lpstr>
      <vt:lpstr>Acknowledgement</vt:lpstr>
      <vt:lpstr>Presentation Focus</vt:lpstr>
      <vt:lpstr>What is Intellectual Property?</vt:lpstr>
      <vt:lpstr>Types of Intellectual Property Protection</vt:lpstr>
      <vt:lpstr>Patents</vt:lpstr>
      <vt:lpstr>Types of Patents</vt:lpstr>
      <vt:lpstr>Types of Patents</vt:lpstr>
      <vt:lpstr>Types of Patents</vt:lpstr>
      <vt:lpstr>Priority of Invention - Patents </vt:lpstr>
      <vt:lpstr>Patent Application Process</vt:lpstr>
      <vt:lpstr>Patent Application Process</vt:lpstr>
      <vt:lpstr>Patent Application Process</vt:lpstr>
      <vt:lpstr>Patents – One-Year Time Bar</vt:lpstr>
      <vt:lpstr>Copyright</vt:lpstr>
      <vt:lpstr>Copyright</vt:lpstr>
      <vt:lpstr>Copyright</vt:lpstr>
      <vt:lpstr>Trademark</vt:lpstr>
      <vt:lpstr>Trademark</vt:lpstr>
      <vt:lpstr>Trade Secret</vt:lpstr>
      <vt:lpstr>Trade Secret</vt:lpstr>
      <vt:lpstr>Trade Secret</vt:lpstr>
      <vt:lpstr>Early Steps to Protect Your Intellectual Property</vt:lpstr>
      <vt:lpstr>Early Steps to Protect Your Intellectual Property</vt:lpstr>
      <vt:lpstr>Early Steps to Protect Your Intellectual Property</vt:lpstr>
      <vt:lpstr>Other Considerations</vt:lpstr>
      <vt:lpstr>Other Considerations</vt:lpstr>
      <vt:lpstr>Other Considerations</vt:lpstr>
      <vt:lpstr>Other Considerations</vt:lpstr>
      <vt:lpstr>Summary</vt:lpstr>
      <vt:lpstr>Summary (continued)</vt:lpstr>
    </vt:vector>
  </TitlesOfParts>
  <Company>University at Buffalo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phhp.leahy</dc:creator>
  <cp:lastModifiedBy>lyarnes</cp:lastModifiedBy>
  <cp:revision>103</cp:revision>
  <dcterms:created xsi:type="dcterms:W3CDTF">2008-11-09T14:52:48Z</dcterms:created>
  <dcterms:modified xsi:type="dcterms:W3CDTF">2018-05-02T14:18:35Z</dcterms:modified>
</cp:coreProperties>
</file>