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9"/>
  </p:notesMasterIdLst>
  <p:sldIdLst>
    <p:sldId id="283" r:id="rId2"/>
    <p:sldId id="316" r:id="rId3"/>
    <p:sldId id="291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26" r:id="rId12"/>
    <p:sldId id="327" r:id="rId13"/>
    <p:sldId id="311" r:id="rId14"/>
    <p:sldId id="315" r:id="rId15"/>
    <p:sldId id="297" r:id="rId16"/>
    <p:sldId id="298" r:id="rId17"/>
    <p:sldId id="329" r:id="rId18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759" autoAdjust="0"/>
  </p:normalViewPr>
  <p:slideViewPr>
    <p:cSldViewPr>
      <p:cViewPr varScale="1">
        <p:scale>
          <a:sx n="84" d="100"/>
          <a:sy n="84" d="100"/>
        </p:scale>
        <p:origin x="102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19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24" tIns="46262" rIns="92524" bIns="462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2042"/>
          </a:xfrm>
          <a:prstGeom prst="rect">
            <a:avLst/>
          </a:prstGeom>
        </p:spPr>
        <p:txBody>
          <a:bodyPr vert="horz" lIns="92524" tIns="46262" rIns="92524" bIns="46262" rtlCol="0"/>
          <a:lstStyle>
            <a:lvl1pPr algn="r">
              <a:defRPr sz="1200"/>
            </a:lvl1pPr>
          </a:lstStyle>
          <a:p>
            <a:fld id="{4FF9917A-102C-497B-9305-FBB8B0B85F07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4" tIns="46262" rIns="92524" bIns="462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24" tIns="46262" rIns="92524" bIns="462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24" tIns="46262" rIns="92524" bIns="462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7193"/>
            <a:ext cx="3013763" cy="462042"/>
          </a:xfrm>
          <a:prstGeom prst="rect">
            <a:avLst/>
          </a:prstGeom>
        </p:spPr>
        <p:txBody>
          <a:bodyPr vert="horz" lIns="92524" tIns="46262" rIns="92524" bIns="46262" rtlCol="0" anchor="b"/>
          <a:lstStyle>
            <a:lvl1pPr algn="r">
              <a:defRPr sz="1200"/>
            </a:lvl1pPr>
          </a:lstStyle>
          <a:p>
            <a:fld id="{CA3E684B-A3DE-4BD4-A58A-36B969155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0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0A623-4745-4CD1-BF31-EBBEAFD064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7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8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 no sine wav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source=images&amp;cd=&amp;cad=rja&amp;uact=8&amp;docid=1NNbvdVDdq0tgM&amp;tbnid=748jtKYXrCTHCM&amp;ved=0CAgQjRw&amp;url=http://studenttimes.org/article/media-journalism-and-publishing/newspaper-journalist&amp;ei=TtM7VO34LcLCsASOn4HICw&amp;psig=AFQjCNF2G6fUO0O6Ve1w_vp-qcaVUFTSlw&amp;ust=1413293262864584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38862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5000"/>
              </a:spcBef>
            </a:pPr>
            <a:r>
              <a:rPr lang="en-US" sz="2400" b="1" dirty="0" smtClean="0"/>
              <a:t>James </a:t>
            </a:r>
            <a:r>
              <a:rPr lang="en-US" sz="2400" b="1" dirty="0"/>
              <a:t>A. Leahy</a:t>
            </a:r>
          </a:p>
          <a:p>
            <a:pPr marL="342900" indent="-342900" algn="ctr" eaLnBrk="1" hangingPunct="1">
              <a:spcBef>
                <a:spcPct val="25000"/>
              </a:spcBef>
            </a:pPr>
            <a:r>
              <a:rPr lang="en-US" sz="2400" dirty="0" smtClean="0"/>
              <a:t>Center on Knowledge Translation for Technology Transfer (KT4TT)</a:t>
            </a:r>
          </a:p>
          <a:p>
            <a:pPr marL="342900" indent="-342900" algn="ctr" eaLnBrk="1" hangingPunct="1">
              <a:spcBef>
                <a:spcPct val="25000"/>
              </a:spcBef>
            </a:pPr>
            <a:r>
              <a:rPr lang="en-US" sz="2400" dirty="0" smtClean="0"/>
              <a:t>University at </a:t>
            </a:r>
            <a:r>
              <a:rPr lang="en-US" sz="2400" dirty="0"/>
              <a:t>Buffalo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marL="342900" indent="-342900" algn="ctr">
              <a:spcBef>
                <a:spcPct val="25000"/>
              </a:spcBef>
            </a:pPr>
            <a:r>
              <a:rPr lang="en-US" sz="2400" u="sng" dirty="0" smtClean="0">
                <a:solidFill>
                  <a:srgbClr val="0000FF"/>
                </a:solidFill>
              </a:rPr>
              <a:t>http://kt4tt.buffalo.edu/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667000"/>
            <a:ext cx="7696200" cy="889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200"/>
              </a:lnSpc>
            </a:pPr>
            <a:r>
              <a:rPr lang="en-US" sz="2400" b="1" dirty="0">
                <a:solidFill>
                  <a:srgbClr val="000099"/>
                </a:solidFill>
              </a:rPr>
              <a:t>KTDRR Online Conference </a:t>
            </a:r>
          </a:p>
          <a:p>
            <a:pPr lvl="0" algn="ctr">
              <a:lnSpc>
                <a:spcPts val="3200"/>
              </a:lnSpc>
            </a:pPr>
            <a:r>
              <a:rPr lang="en-US" sz="2400" b="1" dirty="0">
                <a:solidFill>
                  <a:srgbClr val="000099"/>
                </a:solidFill>
              </a:rPr>
              <a:t>October 27th, 29th, 31st, 2014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1112837"/>
            <a:ext cx="7886700" cy="13255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Knowledge Translation</a:t>
            </a:r>
            <a:b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</a:b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Media Outreach Strategies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locks spelling RESEARCH."/>
          <p:cNvPicPr>
            <a:picLocks noChangeAspect="1" noChangeArrowheads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 bwMode="auto">
          <a:xfrm>
            <a:off x="6450906" y="5867400"/>
            <a:ext cx="2693094" cy="99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209800"/>
            <a:ext cx="8305800" cy="4602162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None/>
            </a:pPr>
            <a:r>
              <a:rPr lang="en-US" sz="2600" dirty="0" smtClean="0">
                <a:solidFill>
                  <a:srgbClr val="000099"/>
                </a:solidFill>
              </a:rPr>
              <a:t>Research hot buttons</a:t>
            </a:r>
            <a:endParaRPr lang="en-US" sz="2200" dirty="0" smtClean="0">
              <a:solidFill>
                <a:srgbClr val="000099"/>
              </a:solidFill>
            </a:endParaRPr>
          </a:p>
          <a:p>
            <a:pPr marL="744538" lvl="1" indent="-2873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What is the editor seeking?</a:t>
            </a:r>
          </a:p>
          <a:p>
            <a:pPr marL="1147763" lvl="2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dirty="0" smtClean="0">
                <a:solidFill>
                  <a:srgbClr val="000099"/>
                </a:solidFill>
              </a:rPr>
              <a:t>Piece for all adults, aging baby boomer generation, or their children?</a:t>
            </a:r>
          </a:p>
          <a:p>
            <a:pPr marL="744538" lvl="1" indent="-2873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Tie it to your product and perhaps other breakthrough products that serve the same market.</a:t>
            </a:r>
          </a:p>
          <a:p>
            <a:pPr marL="744538" lvl="1" indent="-2873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What has been happening in market on national level?</a:t>
            </a:r>
          </a:p>
          <a:p>
            <a:pPr marL="744538" lvl="1" indent="-2873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Recent articles publication has been running.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Broader, Nationwide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Audience (continued)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305800" cy="4602162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Press or TV Coverage</a:t>
            </a:r>
          </a:p>
          <a:p>
            <a:pPr marL="690563" lvl="1" indent="-2333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Know what type of story reporter likes to do and tailor pitch to it</a:t>
            </a:r>
          </a:p>
          <a:p>
            <a:pPr marL="1604963" lvl="3" indent="-3476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Business-oriented: highlight business aspects of product in pitch</a:t>
            </a:r>
          </a:p>
          <a:p>
            <a:pPr marL="744538" lvl="1" indent="-28733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Story will only be on your product, service or organization</a:t>
            </a:r>
          </a:p>
          <a:p>
            <a:pPr marL="1604963" lvl="3" indent="-3476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Do not have to research what is going on nationally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Media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76400"/>
            <a:ext cx="8610600" cy="4602162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Press Release</a:t>
            </a:r>
          </a:p>
          <a:p>
            <a:pPr marL="69056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Written by you</a:t>
            </a:r>
          </a:p>
          <a:p>
            <a:pPr marL="69056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Tailor it to audience</a:t>
            </a:r>
          </a:p>
          <a:p>
            <a:pPr marL="1658938" lvl="3" indent="-4016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Ex: Consumer publication</a:t>
            </a:r>
          </a:p>
          <a:p>
            <a:pPr marL="2519363" lvl="5" indent="-3476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</a:rPr>
              <a:t>Functions, features, how/why product better for them</a:t>
            </a:r>
          </a:p>
          <a:p>
            <a:pPr marL="1658938" lvl="3" indent="-4016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Ex: Business publication</a:t>
            </a:r>
          </a:p>
          <a:p>
            <a:pPr marL="2519363" lvl="5" indent="-3476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99"/>
                </a:solidFill>
              </a:rPr>
              <a:t>Cost, sales, market broadening, product differentiators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 (continued)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 Rodgers thermostat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15643"/>
          <a:stretch/>
        </p:blipFill>
        <p:spPr>
          <a:xfrm>
            <a:off x="5638800" y="3840480"/>
            <a:ext cx="3162300" cy="2103120"/>
          </a:xfrm>
          <a:prstGeom prst="rect">
            <a:avLst/>
          </a:prstGeom>
        </p:spPr>
      </p:pic>
      <p:pic>
        <p:nvPicPr>
          <p:cNvPr id="5" name="Picture 4" descr="Accenda Surfboard voice interactive remote control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41797" b="2214"/>
          <a:stretch/>
        </p:blipFill>
        <p:spPr>
          <a:xfrm>
            <a:off x="928509" y="1981200"/>
            <a:ext cx="1814691" cy="4206240"/>
          </a:xfrm>
          <a:prstGeom prst="rect">
            <a:avLst/>
          </a:prstGeom>
        </p:spPr>
      </p:pic>
      <p:pic>
        <p:nvPicPr>
          <p:cNvPr id="4" name="Picture 3" descr="Black &amp; Decker Lids Odd jar opener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38400"/>
            <a:ext cx="2489200" cy="3733800"/>
          </a:xfrm>
          <a:prstGeom prst="rect">
            <a:avLst/>
          </a:prstGeom>
        </p:spPr>
      </p:pic>
      <p:pic>
        <p:nvPicPr>
          <p:cNvPr id="8" name="Picture 7" descr="Don't but it, til we try it! As Seen on TV with Mary Friona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90600"/>
            <a:ext cx="5638800" cy="609600"/>
          </a:xfrm>
          <a:prstGeom prst="rect">
            <a:avLst/>
          </a:prstGeom>
        </p:spPr>
      </p:pic>
      <p:grpSp>
        <p:nvGrpSpPr>
          <p:cNvPr id="12" name="Group 11" descr="wgrz.com"/>
          <p:cNvGrpSpPr/>
          <p:nvPr/>
        </p:nvGrpSpPr>
        <p:grpSpPr>
          <a:xfrm>
            <a:off x="762000" y="1295400"/>
            <a:ext cx="1981200" cy="381000"/>
            <a:chOff x="914400" y="1295400"/>
            <a:chExt cx="1981200" cy="381000"/>
          </a:xfrm>
        </p:grpSpPr>
        <p:pic>
          <p:nvPicPr>
            <p:cNvPr id="7" name="Picture 6" descr="NBC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88" t="-2" r="5009" b="40016"/>
            <a:stretch/>
          </p:blipFill>
          <p:spPr>
            <a:xfrm>
              <a:off x="1653540" y="1357884"/>
              <a:ext cx="403860" cy="2423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14400" y="12954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 Black" panose="020B0A04020102090204" pitchFamily="34" charset="0"/>
                </a:rPr>
                <a:t>wgrz</a:t>
              </a:r>
              <a:endParaRPr lang="en-US" b="1" dirty="0">
                <a:latin typeface="Arial Black" panose="020B0A0402010209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129540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 Black" panose="020B0A04020102090204" pitchFamily="34" charset="0"/>
                </a:rPr>
                <a:t>.com</a:t>
              </a:r>
              <a:endParaRPr lang="en-US" b="1" dirty="0">
                <a:latin typeface="Arial Black" panose="020B0A0402010209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8800" y="2349844"/>
            <a:ext cx="3162300" cy="123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rgbClr val="000099"/>
                </a:solidFill>
                <a:latin typeface="+mj-lt"/>
              </a:rPr>
              <a:t>Products That Can Help the </a:t>
            </a:r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Elderly and </a:t>
            </a:r>
            <a:r>
              <a:rPr lang="en-US" sz="2400" b="1" dirty="0">
                <a:solidFill>
                  <a:srgbClr val="000099"/>
                </a:solidFill>
                <a:latin typeface="+mj-lt"/>
              </a:rPr>
              <a:t>People With Disabilities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Seen on TV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SA Today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58702"/>
            <a:ext cx="2286000" cy="1775298"/>
          </a:xfrm>
          <a:prstGeom prst="rect">
            <a:avLst/>
          </a:prstGeom>
        </p:spPr>
      </p:pic>
      <p:pic>
        <p:nvPicPr>
          <p:cNvPr id="5" name="Picture 4" descr="Black &amp; Decker Lis Off jar opener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990600"/>
            <a:ext cx="384048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27667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+mj-lt"/>
              </a:rPr>
              <a:t>Technology’s </a:t>
            </a:r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Helping Hand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‘</a:t>
            </a:r>
            <a:r>
              <a:rPr lang="en-US" sz="2400" b="1" dirty="0">
                <a:solidFill>
                  <a:srgbClr val="000099"/>
                </a:solidFill>
                <a:latin typeface="+mj-lt"/>
              </a:rPr>
              <a:t>Universal design’ makes everyday objects easier to use, for everyone</a:t>
            </a:r>
          </a:p>
        </p:txBody>
      </p:sp>
      <p:pic>
        <p:nvPicPr>
          <p:cNvPr id="7" name="Picture 6" descr="Business Week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4684776" cy="786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209800"/>
            <a:ext cx="46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+mj-lt"/>
              </a:rPr>
              <a:t>Black &amp; Decker Lids Off Jar </a:t>
            </a:r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Opener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GAINING </a:t>
            </a:r>
            <a:r>
              <a:rPr lang="en-US" sz="2400" b="1" dirty="0">
                <a:solidFill>
                  <a:srgbClr val="000099"/>
                </a:solidFill>
                <a:latin typeface="+mj-lt"/>
              </a:rPr>
              <a:t>THE UPPER </a:t>
            </a:r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HAND</a:t>
            </a:r>
            <a:br>
              <a:rPr lang="en-US" sz="2400" b="1" dirty="0" smtClean="0">
                <a:solidFill>
                  <a:srgbClr val="000099"/>
                </a:solidFill>
                <a:latin typeface="+mj-lt"/>
              </a:rPr>
            </a:br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ON </a:t>
            </a:r>
            <a:r>
              <a:rPr lang="en-US" sz="2400" b="1" dirty="0">
                <a:solidFill>
                  <a:srgbClr val="000099"/>
                </a:solidFill>
                <a:latin typeface="+mj-lt"/>
              </a:rPr>
              <a:t>STUBBORN </a:t>
            </a:r>
            <a:r>
              <a:rPr lang="en-US" sz="2400" b="1" dirty="0" smtClean="0">
                <a:solidFill>
                  <a:srgbClr val="000099"/>
                </a:solidFill>
                <a:latin typeface="+mj-lt"/>
              </a:rPr>
              <a:t>LIDS</a:t>
            </a:r>
            <a:endParaRPr lang="en-US" sz="24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0" y="365125"/>
            <a:ext cx="9144000" cy="1325563"/>
          </a:xfrm>
        </p:spPr>
        <p:txBody>
          <a:bodyPr/>
          <a:lstStyle/>
          <a:p>
            <a:r>
              <a:rPr lang="en-US" dirty="0" smtClean="0"/>
              <a:t>Black &amp; Decker Lids Off Jar Opener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Better World Report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14600"/>
            <a:ext cx="3653319" cy="3657886"/>
          </a:xfrm>
          <a:prstGeom prst="rect">
            <a:avLst/>
          </a:prstGeom>
        </p:spPr>
      </p:pic>
      <p:pic>
        <p:nvPicPr>
          <p:cNvPr id="5" name="Picture 4" descr="First Crush pill crusher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" r="38418" b="17104"/>
          <a:stretch/>
        </p:blipFill>
        <p:spPr>
          <a:xfrm>
            <a:off x="1264920" y="2743200"/>
            <a:ext cx="201168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600"/>
            <a:ext cx="7886700" cy="13255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University of Buffalo Pill Crusher</a:t>
            </a:r>
            <a:b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Makes Medicine Easier to Swallow</a:t>
            </a:r>
            <a:b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Media Insights &amp; Engagement Conferenc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30" y="838200"/>
            <a:ext cx="4465770" cy="5807092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Media Insights &amp; Engagement Conference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7772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>
              <a:spcBef>
                <a:spcPct val="25000"/>
              </a:spcBef>
              <a:buClr>
                <a:srgbClr val="000099"/>
              </a:buClr>
              <a:buNone/>
            </a:pPr>
            <a:r>
              <a:rPr lang="en-US" sz="2400" dirty="0" smtClean="0"/>
              <a:t>The KT4TT </a:t>
            </a:r>
            <a:r>
              <a:rPr lang="en-US" sz="2400" dirty="0"/>
              <a:t>is funded by the National Institute on Disability and Rehabilitation Research of the U.S. Department of </a:t>
            </a:r>
            <a:r>
              <a:rPr lang="en-US" sz="2400" dirty="0" smtClean="0"/>
              <a:t>Education. The </a:t>
            </a:r>
            <a:r>
              <a:rPr lang="en-US" sz="2400" dirty="0"/>
              <a:t>contents of this </a:t>
            </a:r>
            <a:r>
              <a:rPr lang="en-US" sz="2400" dirty="0" smtClean="0"/>
              <a:t>presentation were </a:t>
            </a:r>
            <a:r>
              <a:rPr lang="en-US" sz="2400" dirty="0"/>
              <a:t>developed under a grant from the Department of Education, NIDRR grant number H133A130014</a:t>
            </a:r>
            <a:r>
              <a:rPr lang="en-US" sz="2400" dirty="0" smtClean="0"/>
              <a:t>. However</a:t>
            </a:r>
            <a:r>
              <a:rPr lang="en-US" sz="2400" dirty="0"/>
              <a:t>, </a:t>
            </a:r>
            <a:r>
              <a:rPr lang="en-US" sz="2400" dirty="0" smtClean="0"/>
              <a:t>these </a:t>
            </a:r>
            <a:r>
              <a:rPr lang="en-US" sz="2400" dirty="0"/>
              <a:t>contents do not necessarily represent the policy of the Department of Education, and you should not assume endorsement by the Federal Government.</a:t>
            </a:r>
          </a:p>
          <a:p>
            <a:pPr marL="0" indent="0">
              <a:spcBef>
                <a:spcPct val="25000"/>
              </a:spcBef>
              <a:buClr>
                <a:srgbClr val="000099"/>
              </a:buClr>
              <a:buFontTx/>
              <a:buNone/>
            </a:pPr>
            <a:endParaRPr lang="en-US" sz="2800" dirty="0"/>
          </a:p>
          <a:p>
            <a:pPr>
              <a:spcBef>
                <a:spcPct val="25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N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585913"/>
            <a:ext cx="1981199" cy="928687"/>
          </a:xfrm>
          <a:prstGeom prst="rect">
            <a:avLst/>
          </a:prstGeom>
        </p:spPr>
      </p:pic>
      <p:pic>
        <p:nvPicPr>
          <p:cNvPr id="4" name="Picture 3" descr="BusinessWeek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8340" y="1752600"/>
            <a:ext cx="2461260" cy="518160"/>
          </a:xfrm>
          <a:prstGeom prst="rect">
            <a:avLst/>
          </a:prstGeom>
        </p:spPr>
      </p:pic>
      <p:pic>
        <p:nvPicPr>
          <p:cNvPr id="5" name="Picture 4" descr="Buffalo Business Firs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430811"/>
            <a:ext cx="1752600" cy="912589"/>
          </a:xfrm>
          <a:prstGeom prst="rect">
            <a:avLst/>
          </a:prstGeom>
        </p:spPr>
      </p:pic>
      <p:pic>
        <p:nvPicPr>
          <p:cNvPr id="8" name="Picture 7" descr="NBC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1515" y="4800600"/>
            <a:ext cx="1497285" cy="1447800"/>
          </a:xfrm>
          <a:prstGeom prst="rect">
            <a:avLst/>
          </a:prstGeom>
        </p:spPr>
      </p:pic>
      <p:pic>
        <p:nvPicPr>
          <p:cNvPr id="9" name="Picture 8" descr="CBS"/>
          <p:cNvPicPr>
            <a:picLocks noChangeAspect="1"/>
          </p:cNvPicPr>
          <p:nvPr/>
        </p:nvPicPr>
        <p:blipFill>
          <a:blip r:embed="rId7" cstate="print"/>
          <a:srcRect t="18184" b="18184"/>
          <a:stretch>
            <a:fillRect/>
          </a:stretch>
        </p:blipFill>
        <p:spPr>
          <a:xfrm>
            <a:off x="6722918" y="5334000"/>
            <a:ext cx="1506682" cy="1240631"/>
          </a:xfrm>
          <a:prstGeom prst="rect">
            <a:avLst/>
          </a:prstGeom>
        </p:spPr>
      </p:pic>
      <p:pic>
        <p:nvPicPr>
          <p:cNvPr id="10" name="Picture 9" descr="The Better World Report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3519625"/>
            <a:ext cx="5410200" cy="823775"/>
          </a:xfrm>
          <a:prstGeom prst="rect">
            <a:avLst/>
          </a:prstGeom>
        </p:spPr>
      </p:pic>
      <p:pic>
        <p:nvPicPr>
          <p:cNvPr id="11" name="Picture 10" descr="USA Today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04875" y="1447800"/>
            <a:ext cx="1228725" cy="1228725"/>
          </a:xfrm>
          <a:prstGeom prst="rect">
            <a:avLst/>
          </a:prstGeom>
        </p:spPr>
      </p:pic>
      <p:pic>
        <p:nvPicPr>
          <p:cNvPr id="2" name="Picture 1" descr="PDMA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>
          <a:xfrm>
            <a:off x="914400" y="5547360"/>
            <a:ext cx="3048000" cy="822960"/>
          </a:xfrm>
          <a:prstGeom prst="rect">
            <a:avLst/>
          </a:prstGeom>
        </p:spPr>
      </p:pic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ffalo Business First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5334000"/>
            <a:ext cx="1752600" cy="912589"/>
          </a:xfrm>
          <a:prstGeom prst="rect">
            <a:avLst/>
          </a:prstGeom>
        </p:spPr>
      </p:pic>
      <p:pic>
        <p:nvPicPr>
          <p:cNvPr id="4" name="Picture 3" descr="USA Today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257800"/>
            <a:ext cx="1228725" cy="12287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57400" y="2255838"/>
            <a:ext cx="5029200" cy="4602162"/>
          </a:xfrm>
          <a:prstGeom prst="rect">
            <a:avLst/>
          </a:prstGeom>
        </p:spPr>
        <p:txBody>
          <a:bodyPr/>
          <a:lstStyle/>
          <a:p>
            <a:pPr marL="341313" indent="-341313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Broader, Nationwide Audience </a:t>
            </a:r>
          </a:p>
          <a:p>
            <a:pPr marL="341313" indent="-341313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Local Media Coverage</a:t>
            </a:r>
          </a:p>
          <a:p>
            <a:pPr marL="633413" lvl="1" indent="-2333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endParaRPr lang="en-US" sz="2400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 Strategies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ey with a success keychain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602162"/>
          </a:xfrm>
          <a:prstGeom prst="rect">
            <a:avLst/>
          </a:prstGeom>
        </p:spPr>
        <p:txBody>
          <a:bodyPr/>
          <a:lstStyle/>
          <a:p>
            <a:pPr marL="633413" lvl="1" indent="-233363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3600" dirty="0" smtClean="0">
                <a:solidFill>
                  <a:schemeClr val="accent5"/>
                </a:solidFill>
                <a:latin typeface="Lucida Handwriting" pitchFamily="66" charset="0"/>
              </a:rPr>
              <a:t>1. Patience</a:t>
            </a:r>
          </a:p>
          <a:p>
            <a:pPr marL="633413" lvl="1" indent="-233363"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  <a:latin typeface="Copperplate Gothic Light" pitchFamily="34" charset="0"/>
              </a:rPr>
              <a:t>2. Persistence</a:t>
            </a:r>
          </a:p>
          <a:p>
            <a:pPr marL="633413" lvl="1" indent="-233363" algn="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4000" b="1" dirty="0" smtClean="0">
                <a:solidFill>
                  <a:srgbClr val="9966FF"/>
                </a:solidFill>
                <a:latin typeface="Bradley Hand ITC" pitchFamily="66" charset="0"/>
              </a:rPr>
              <a:t>3. Perseverance</a:t>
            </a:r>
          </a:p>
          <a:p>
            <a:pPr marL="633413" lvl="1" indent="-233363" algn="r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endParaRPr lang="en-US" sz="3600" dirty="0" smtClean="0">
              <a:solidFill>
                <a:srgbClr val="0070C0"/>
              </a:solidFill>
              <a:latin typeface="Copperplate Gothic Light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Requirements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Newspaper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92574" y="4754880"/>
            <a:ext cx="3151426" cy="21031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602162"/>
          </a:xfrm>
          <a:prstGeom prst="rect">
            <a:avLst/>
          </a:prstGeom>
        </p:spPr>
        <p:txBody>
          <a:bodyPr/>
          <a:lstStyle/>
          <a:p>
            <a:pPr marL="798513" lvl="1" indent="-341313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u="sng" dirty="0" smtClean="0">
                <a:solidFill>
                  <a:srgbClr val="000099"/>
                </a:solidFill>
              </a:rPr>
              <a:t>You need them</a:t>
            </a:r>
            <a:r>
              <a:rPr lang="en-US" sz="2400" dirty="0" smtClean="0">
                <a:solidFill>
                  <a:srgbClr val="000099"/>
                </a:solidFill>
              </a:rPr>
              <a:t>. They do not need you.</a:t>
            </a:r>
          </a:p>
          <a:p>
            <a:pPr marL="798513" lvl="1" indent="-34131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Do your due diligence research. Identify:</a:t>
            </a:r>
          </a:p>
          <a:p>
            <a:pPr marL="1371600" lvl="3" indent="-28733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Relevant media outlets</a:t>
            </a:r>
          </a:p>
          <a:p>
            <a:pPr marL="1371600" lvl="3" indent="-28733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Individuals working in the media you plan to target</a:t>
            </a:r>
          </a:p>
          <a:p>
            <a:pPr marL="1371600" lvl="3" indent="-28733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Track individuals and outlets to ensure</a:t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relevance of material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Rules for Connecting with Media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6021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2600" dirty="0" smtClean="0">
                <a:solidFill>
                  <a:srgbClr val="000099"/>
                </a:solidFill>
              </a:rPr>
              <a:t>Identify Media Target &amp; Cold Call</a:t>
            </a:r>
          </a:p>
          <a:p>
            <a:pPr marL="744538" lvl="1" indent="-28733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Make convincing pitch</a:t>
            </a:r>
          </a:p>
          <a:p>
            <a:pPr marL="744538" lvl="1" indent="-28733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Leave message OR hang up after leaving 2 messages</a:t>
            </a:r>
          </a:p>
          <a:p>
            <a:pPr marL="1487488" lvl="3" indent="-23018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Keep trying!</a:t>
            </a:r>
          </a:p>
          <a:p>
            <a:pPr marL="744538" lvl="1" indent="-28733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Contact administrative assistant</a:t>
            </a:r>
          </a:p>
          <a:p>
            <a:pPr marL="1487488" lvl="3" indent="-230188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Make convincing pitch</a:t>
            </a:r>
          </a:p>
          <a:p>
            <a:pPr marL="2062163" lvl="4" indent="-3476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Schedule a time to call when target is available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Patience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ppointment schedule calenda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789" y="5394960"/>
            <a:ext cx="2885211" cy="146304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98638"/>
            <a:ext cx="8305800" cy="46021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2600" dirty="0" smtClean="0">
                <a:solidFill>
                  <a:srgbClr val="000099"/>
                </a:solidFill>
              </a:rPr>
              <a:t>Target has heard convincing pitch and is hesitant:</a:t>
            </a:r>
          </a:p>
          <a:p>
            <a:pPr marL="798513" lvl="1" indent="-34131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Ask:  Is there any additional information the target needs that you can provide?</a:t>
            </a:r>
          </a:p>
          <a:p>
            <a:pPr marL="798513" lvl="1" indent="-34131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Follow-up with target at future point in time</a:t>
            </a:r>
          </a:p>
          <a:p>
            <a:pPr marL="798513" lvl="1" indent="-34131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9"/>
                </a:solidFill>
              </a:rPr>
              <a:t>Before hanging up, make next callback appointment</a:t>
            </a:r>
          </a:p>
          <a:p>
            <a:pPr marL="1604963" lvl="3" indent="-3476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99"/>
                </a:solidFill>
              </a:rPr>
              <a:t>Always call back at appointed</a:t>
            </a:r>
            <a:br>
              <a:rPr lang="en-US" sz="2400" dirty="0" smtClean="0">
                <a:solidFill>
                  <a:srgbClr val="000099"/>
                </a:solidFill>
              </a:rPr>
            </a:br>
            <a:r>
              <a:rPr lang="en-US" sz="2400" dirty="0" smtClean="0">
                <a:solidFill>
                  <a:srgbClr val="000099"/>
                </a:solidFill>
              </a:rPr>
              <a:t>day and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Persistence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teve Jobs, chairman, chief executive officer (CEO), and a co-founder of Apple Inc"/>
          <p:cNvPicPr>
            <a:picLocks noChangeAspect="1" noChangeArrowheads="1"/>
          </p:cNvPicPr>
          <p:nvPr/>
        </p:nvPicPr>
        <p:blipFill>
          <a:blip r:embed="rId2" cstate="print"/>
          <a:srcRect l="6236"/>
          <a:stretch>
            <a:fillRect/>
          </a:stretch>
        </p:blipFill>
        <p:spPr bwMode="auto">
          <a:xfrm>
            <a:off x="6754851" y="4572000"/>
            <a:ext cx="238914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5486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“I’m convinced that about half of what separates the successful entrepreneurs from the non-successful ones is pure perseverance.” – Steve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305800" cy="4602162"/>
          </a:xfrm>
          <a:prstGeom prst="rect">
            <a:avLst/>
          </a:prstGeom>
        </p:spPr>
        <p:txBody>
          <a:bodyPr/>
          <a:lstStyle/>
          <a:p>
            <a:pPr marL="690563" indent="-2333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600" dirty="0" smtClean="0">
                <a:solidFill>
                  <a:srgbClr val="000099"/>
                </a:solidFill>
              </a:rPr>
              <a:t>Do not give up!</a:t>
            </a:r>
          </a:p>
          <a:p>
            <a:pPr marL="690563" indent="-2333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600" dirty="0" smtClean="0">
                <a:solidFill>
                  <a:srgbClr val="000099"/>
                </a:solidFill>
              </a:rPr>
              <a:t>Keep trying until you find a mainstream outlet willing to work with you</a:t>
            </a:r>
          </a:p>
          <a:p>
            <a:pPr marL="690563" indent="-2333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600" dirty="0" smtClean="0">
                <a:solidFill>
                  <a:srgbClr val="000099"/>
                </a:solidFill>
              </a:rPr>
              <a:t>Approach media coverage as if your financial livelihood depends on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Perseverance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artoon man present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43800" y="4572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What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How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79638"/>
            <a:ext cx="8305800" cy="4602162"/>
          </a:xfrm>
          <a:prstGeom prst="rect">
            <a:avLst/>
          </a:prstGeo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2600" dirty="0" smtClean="0">
                <a:solidFill>
                  <a:srgbClr val="000099"/>
                </a:solidFill>
              </a:rPr>
              <a:t>Convincing Pitch – Your story will appeal to a vast audience</a:t>
            </a:r>
            <a:endParaRPr lang="en-US" sz="2200" dirty="0" smtClean="0">
              <a:solidFill>
                <a:srgbClr val="000099"/>
              </a:solidFill>
            </a:endParaRPr>
          </a:p>
          <a:p>
            <a:pPr marL="1371600" lvl="1" indent="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r>
              <a:rPr lang="en-US" sz="2400" dirty="0" smtClean="0">
                <a:solidFill>
                  <a:srgbClr val="000099"/>
                </a:solidFill>
              </a:rPr>
              <a:t>Must know:</a:t>
            </a:r>
          </a:p>
          <a:p>
            <a:pPr marL="2170113" lvl="2" indent="-34131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What to say</a:t>
            </a:r>
          </a:p>
          <a:p>
            <a:pPr marL="2170113" lvl="2" indent="-34131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How to say it</a:t>
            </a:r>
          </a:p>
          <a:p>
            <a:pPr marL="2170113" lvl="2" indent="-34131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99"/>
                </a:solidFill>
              </a:rPr>
              <a:t>When to say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Broader, Nationwide Audience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9059</TotalTime>
  <Words>551</Words>
  <Application>Microsoft Office PowerPoint</Application>
  <PresentationFormat>On-screen Show (4:3)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Bradley Hand ITC</vt:lpstr>
      <vt:lpstr>Calibri</vt:lpstr>
      <vt:lpstr>Copperplate Gothic Light</vt:lpstr>
      <vt:lpstr>Lucida Handwriting</vt:lpstr>
      <vt:lpstr>MV Boli</vt:lpstr>
      <vt:lpstr>Times New Roman</vt:lpstr>
      <vt:lpstr>Wingdings</vt:lpstr>
      <vt:lpstr>Custom Design</vt:lpstr>
      <vt:lpstr>Knowledge Translation Media Outreach Strategies </vt:lpstr>
      <vt:lpstr>logos</vt:lpstr>
      <vt:lpstr>Media Strategies</vt:lpstr>
      <vt:lpstr>Key Requirements</vt:lpstr>
      <vt:lpstr>Rules for Connecting with Media</vt:lpstr>
      <vt:lpstr>Patience</vt:lpstr>
      <vt:lpstr>Persistence</vt:lpstr>
      <vt:lpstr>Perseverance</vt:lpstr>
      <vt:lpstr>Broader, Nationwide Audience</vt:lpstr>
      <vt:lpstr>Broader, Nationwide Audience (continued)</vt:lpstr>
      <vt:lpstr>Local Media</vt:lpstr>
      <vt:lpstr>Local Media (continued)</vt:lpstr>
      <vt:lpstr>As Seen on TV</vt:lpstr>
      <vt:lpstr>Black &amp; Decker Lids Off Jar Opener</vt:lpstr>
      <vt:lpstr>University of Buffalo Pill Crusher Makes Medicine Easier to Swallow </vt:lpstr>
      <vt:lpstr>The Media Insights &amp; Engagement Conference</vt:lpstr>
      <vt:lpstr>Acknowledgement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phhp.leahy</dc:creator>
  <cp:lastModifiedBy>lyarnes</cp:lastModifiedBy>
  <cp:revision>546</cp:revision>
  <cp:lastPrinted>2014-10-08T15:31:45Z</cp:lastPrinted>
  <dcterms:created xsi:type="dcterms:W3CDTF">2008-11-09T14:52:48Z</dcterms:created>
  <dcterms:modified xsi:type="dcterms:W3CDTF">2018-04-23T15:00:48Z</dcterms:modified>
</cp:coreProperties>
</file>