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8" r:id="rId2"/>
  </p:sldMasterIdLst>
  <p:notesMasterIdLst>
    <p:notesMasterId r:id="rId37"/>
  </p:notesMasterIdLst>
  <p:handoutMasterIdLst>
    <p:handoutMasterId r:id="rId38"/>
  </p:handoutMasterIdLst>
  <p:sldIdLst>
    <p:sldId id="283" r:id="rId3"/>
    <p:sldId id="321" r:id="rId4"/>
    <p:sldId id="372" r:id="rId5"/>
    <p:sldId id="373" r:id="rId6"/>
    <p:sldId id="383" r:id="rId7"/>
    <p:sldId id="384" r:id="rId8"/>
    <p:sldId id="385" r:id="rId9"/>
    <p:sldId id="381" r:id="rId10"/>
    <p:sldId id="374" r:id="rId11"/>
    <p:sldId id="375" r:id="rId12"/>
    <p:sldId id="376" r:id="rId13"/>
    <p:sldId id="377" r:id="rId14"/>
    <p:sldId id="378" r:id="rId15"/>
    <p:sldId id="368" r:id="rId16"/>
    <p:sldId id="396" r:id="rId17"/>
    <p:sldId id="291" r:id="rId18"/>
    <p:sldId id="335" r:id="rId19"/>
    <p:sldId id="394" r:id="rId20"/>
    <p:sldId id="367" r:id="rId21"/>
    <p:sldId id="315" r:id="rId22"/>
    <p:sldId id="369" r:id="rId23"/>
    <p:sldId id="359" r:id="rId24"/>
    <p:sldId id="360" r:id="rId25"/>
    <p:sldId id="386" r:id="rId26"/>
    <p:sldId id="387" r:id="rId27"/>
    <p:sldId id="390" r:id="rId28"/>
    <p:sldId id="392" r:id="rId29"/>
    <p:sldId id="391" r:id="rId30"/>
    <p:sldId id="388" r:id="rId31"/>
    <p:sldId id="393" r:id="rId32"/>
    <p:sldId id="389" r:id="rId33"/>
    <p:sldId id="395" r:id="rId34"/>
    <p:sldId id="346" r:id="rId35"/>
    <p:sldId id="350" r:id="rId36"/>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950" autoAdjust="0"/>
    <p:restoredTop sz="94361" autoAdjust="0"/>
  </p:normalViewPr>
  <p:slideViewPr>
    <p:cSldViewPr>
      <p:cViewPr varScale="1">
        <p:scale>
          <a:sx n="86" d="100"/>
          <a:sy n="86" d="100"/>
        </p:scale>
        <p:origin x="108" y="534"/>
      </p:cViewPr>
      <p:guideLst>
        <p:guide orient="horz" pos="2160"/>
        <p:guide pos="2880"/>
      </p:guideLst>
    </p:cSldViewPr>
  </p:slideViewPr>
  <p:outlineViewPr>
    <p:cViewPr>
      <p:scale>
        <a:sx n="33" d="100"/>
        <a:sy n="33" d="100"/>
      </p:scale>
      <p:origin x="0" y="22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7D13EC2F-4A89-42DC-A672-2B77D6140A47}" type="datetimeFigureOut">
              <a:rPr lang="en-US" smtClean="0"/>
              <a:t>4/13/2018</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55233FFE-B647-4F2C-A5A2-A3D86CA86ADD}" type="slidenum">
              <a:rPr lang="en-US" smtClean="0"/>
              <a:t>‹#›</a:t>
            </a:fld>
            <a:endParaRPr lang="en-US"/>
          </a:p>
        </p:txBody>
      </p:sp>
    </p:spTree>
    <p:extLst>
      <p:ext uri="{BB962C8B-B14F-4D97-AF65-F5344CB8AC3E}">
        <p14:creationId xmlns:p14="http://schemas.microsoft.com/office/powerpoint/2010/main" val="1420644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34" tIns="46268" rIns="92534" bIns="46268"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534" tIns="46268" rIns="92534" bIns="46268" rtlCol="0"/>
          <a:lstStyle>
            <a:lvl1pPr algn="r">
              <a:defRPr sz="1200"/>
            </a:lvl1pPr>
          </a:lstStyle>
          <a:p>
            <a:fld id="{4FF9917A-102C-497B-9305-FBB8B0B85F07}" type="datetimeFigureOut">
              <a:rPr lang="en-US" smtClean="0"/>
              <a:pPr/>
              <a:t>4/13/2018</a:t>
            </a:fld>
            <a:endParaRPr lang="en-US" dirty="0"/>
          </a:p>
        </p:txBody>
      </p:sp>
      <p:sp>
        <p:nvSpPr>
          <p:cNvPr id="4" name="Slide Image Placeholder 3"/>
          <p:cNvSpPr>
            <a:spLocks noGrp="1" noRot="1" noChangeAspect="1"/>
          </p:cNvSpPr>
          <p:nvPr>
            <p:ph type="sldImg" idx="2"/>
          </p:nvPr>
        </p:nvSpPr>
        <p:spPr>
          <a:xfrm>
            <a:off x="1168400" y="692150"/>
            <a:ext cx="4618038" cy="3465513"/>
          </a:xfrm>
          <a:prstGeom prst="rect">
            <a:avLst/>
          </a:prstGeom>
          <a:noFill/>
          <a:ln w="12700">
            <a:solidFill>
              <a:prstClr val="black"/>
            </a:solidFill>
          </a:ln>
        </p:spPr>
        <p:txBody>
          <a:bodyPr vert="horz" lIns="92534" tIns="46268" rIns="92534" bIns="46268" rtlCol="0" anchor="ctr"/>
          <a:lstStyle/>
          <a:p>
            <a:endParaRPr lang="en-US" dirty="0"/>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34" tIns="46268" rIns="92534" bIns="462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3"/>
            <a:ext cx="3013763" cy="462042"/>
          </a:xfrm>
          <a:prstGeom prst="rect">
            <a:avLst/>
          </a:prstGeom>
        </p:spPr>
        <p:txBody>
          <a:bodyPr vert="horz" lIns="92534" tIns="46268" rIns="92534" bIns="462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2042"/>
          </a:xfrm>
          <a:prstGeom prst="rect">
            <a:avLst/>
          </a:prstGeom>
        </p:spPr>
        <p:txBody>
          <a:bodyPr vert="horz" lIns="92534" tIns="46268" rIns="92534" bIns="46268" rtlCol="0" anchor="b"/>
          <a:lstStyle>
            <a:lvl1pPr algn="r">
              <a:defRPr sz="1200"/>
            </a:lvl1pPr>
          </a:lstStyle>
          <a:p>
            <a:fld id="{CA3E684B-A3DE-4BD4-A58A-36B96915528B}" type="slidenum">
              <a:rPr lang="en-US" smtClean="0"/>
              <a:pPr/>
              <a:t>‹#›</a:t>
            </a:fld>
            <a:endParaRPr lang="en-US" dirty="0"/>
          </a:p>
        </p:txBody>
      </p:sp>
    </p:spTree>
    <p:extLst>
      <p:ext uri="{BB962C8B-B14F-4D97-AF65-F5344CB8AC3E}">
        <p14:creationId xmlns:p14="http://schemas.microsoft.com/office/powerpoint/2010/main" val="1469503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0A623-4745-4CD1-BF31-EBBEAFD06479}" type="slidenum">
              <a:rPr lang="en-US" smtClean="0"/>
              <a:pPr/>
              <a:t>1</a:t>
            </a:fld>
            <a:endParaRPr lang="en-US" dirty="0"/>
          </a:p>
        </p:txBody>
      </p:sp>
    </p:spTree>
    <p:extLst>
      <p:ext uri="{BB962C8B-B14F-4D97-AF65-F5344CB8AC3E}">
        <p14:creationId xmlns:p14="http://schemas.microsoft.com/office/powerpoint/2010/main" val="2215309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26</a:t>
            </a:fld>
            <a:endParaRPr lang="en-US" dirty="0"/>
          </a:p>
        </p:txBody>
      </p:sp>
    </p:spTree>
    <p:extLst>
      <p:ext uri="{BB962C8B-B14F-4D97-AF65-F5344CB8AC3E}">
        <p14:creationId xmlns:p14="http://schemas.microsoft.com/office/powerpoint/2010/main" val="1625991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Sampling Frame Example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2-3 DME Dealers, Group 2, Aug. 30, 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2-3 </a:t>
            </a:r>
            <a:r>
              <a:rPr lang="en-US" sz="1200" dirty="0" smtClean="0">
                <a:effectLst/>
                <a:latin typeface="Times New Roman"/>
                <a:ea typeface="Times New Roman"/>
              </a:rPr>
              <a:t>Nursing Home Administrator</a:t>
            </a:r>
            <a:r>
              <a:rPr lang="en-US" sz="1200" dirty="0" smtClean="0">
                <a:effectLst/>
                <a:latin typeface="+mn-lt"/>
                <a:ea typeface="+mn-ea"/>
              </a:rPr>
              <a:t>,</a:t>
            </a:r>
            <a:r>
              <a:rPr lang="en-US" sz="1200" baseline="0" dirty="0" smtClean="0">
                <a:effectLst/>
                <a:latin typeface="+mn-lt"/>
                <a:ea typeface="+mn-ea"/>
              </a:rPr>
              <a:t> </a:t>
            </a:r>
            <a:r>
              <a:rPr lang="en-US" sz="1800" dirty="0" smtClean="0"/>
              <a:t>Group 2, Aug. 30, 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2-3 </a:t>
            </a:r>
            <a:r>
              <a:rPr lang="en-US" sz="1800" dirty="0" smtClean="0">
                <a:effectLst/>
                <a:latin typeface="Times New Roman"/>
                <a:ea typeface="Times New Roman"/>
              </a:rPr>
              <a:t>Nursing Home Aide, Group 1, Aug. 30,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imes New Roman"/>
                <a:ea typeface="Times New Roman"/>
              </a:rPr>
              <a:t>3-4</a:t>
            </a:r>
            <a:r>
              <a:rPr lang="en-US" sz="1800" baseline="0" dirty="0" smtClean="0">
                <a:effectLst/>
                <a:latin typeface="Times New Roman"/>
                <a:ea typeface="Times New Roman"/>
              </a:rPr>
              <a:t> </a:t>
            </a:r>
            <a:r>
              <a:rPr lang="en-US" sz="2800" dirty="0" smtClean="0">
                <a:effectLst/>
                <a:latin typeface="Times New Roman"/>
                <a:ea typeface="Times New Roman"/>
              </a:rPr>
              <a:t>Nursing Home Aide, </a:t>
            </a:r>
            <a:r>
              <a:rPr lang="en-US" sz="2800" dirty="0" smtClean="0"/>
              <a:t>Group 2, Aug. 30, PM.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Times New Roman"/>
                <a:ea typeface="Times New Roman"/>
              </a:rPr>
              <a:t>2-3 Nursing Home Aide, </a:t>
            </a:r>
            <a:r>
              <a:rPr lang="en-US" sz="2800" dirty="0" smtClean="0"/>
              <a:t>Group 3, Aug. 31, PM.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2-3 </a:t>
            </a:r>
            <a:r>
              <a:rPr lang="en-US" sz="2800" dirty="0" smtClean="0">
                <a:effectLst/>
                <a:latin typeface="Times New Roman"/>
                <a:ea typeface="Times New Roman"/>
              </a:rPr>
              <a:t>Home Health Care Aide</a:t>
            </a:r>
            <a:r>
              <a:rPr lang="en-US" sz="4000" dirty="0" smtClean="0">
                <a:effectLst/>
                <a:latin typeface="Times New Roman"/>
                <a:ea typeface="Times New Roman"/>
              </a:rPr>
              <a:t>,</a:t>
            </a:r>
            <a:r>
              <a:rPr lang="en-US" sz="4000" baseline="0" dirty="0" smtClean="0">
                <a:effectLst/>
                <a:latin typeface="Times New Roman"/>
                <a:ea typeface="Times New Roman"/>
              </a:rPr>
              <a:t> </a:t>
            </a:r>
            <a:r>
              <a:rPr lang="en-US" sz="4000" dirty="0" smtClean="0">
                <a:effectLst/>
                <a:latin typeface="Times New Roman"/>
                <a:ea typeface="Times New Roman"/>
              </a:rPr>
              <a:t>Group 1, Aug. 30,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3-4 </a:t>
            </a:r>
            <a:r>
              <a:rPr lang="en-US" sz="1800" dirty="0" smtClean="0">
                <a:effectLst/>
                <a:latin typeface="Times New Roman"/>
                <a:ea typeface="Times New Roman"/>
              </a:rPr>
              <a:t>Home Health Care Aide</a:t>
            </a:r>
            <a:r>
              <a:rPr lang="en-US" sz="2800" dirty="0" smtClean="0">
                <a:effectLst/>
                <a:latin typeface="Times New Roman"/>
                <a:ea typeface="Times New Roman"/>
              </a:rPr>
              <a:t>,</a:t>
            </a:r>
            <a:r>
              <a:rPr lang="en-US" sz="2800" baseline="0" dirty="0" smtClean="0">
                <a:effectLst/>
                <a:latin typeface="Times New Roman"/>
                <a:ea typeface="Times New Roman"/>
              </a:rPr>
              <a:t> </a:t>
            </a:r>
            <a:r>
              <a:rPr lang="en-US" sz="2800" dirty="0" smtClean="0">
                <a:effectLst/>
                <a:latin typeface="Times New Roman"/>
                <a:ea typeface="Times New Roman"/>
              </a:rPr>
              <a:t>Group 2, Aug. 30, 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Times New Roman"/>
                <a:ea typeface="Times New Roman"/>
              </a:rPr>
              <a:t>2-3 Home Health Care Aide</a:t>
            </a:r>
            <a:r>
              <a:rPr lang="en-US" sz="4000" dirty="0" smtClean="0">
                <a:effectLst/>
                <a:latin typeface="Times New Roman"/>
                <a:ea typeface="Times New Roman"/>
              </a:rPr>
              <a:t>,</a:t>
            </a:r>
            <a:r>
              <a:rPr lang="en-US" sz="4000" baseline="0" dirty="0" smtClean="0">
                <a:effectLst/>
                <a:latin typeface="Times New Roman"/>
                <a:ea typeface="Times New Roman"/>
              </a:rPr>
              <a:t> </a:t>
            </a:r>
            <a:r>
              <a:rPr lang="en-US" sz="2800" dirty="0" smtClean="0"/>
              <a:t>Group 3, Aug. 31, PM.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Times New Roman"/>
                <a:ea typeface="Times New Roman"/>
              </a:rPr>
              <a:t>2-3 Nursing Home Resident</a:t>
            </a:r>
            <a:r>
              <a:rPr lang="en-US" sz="4000" dirty="0" smtClean="0">
                <a:effectLst/>
                <a:latin typeface="Times New Roman"/>
                <a:ea typeface="Times New Roman"/>
              </a:rPr>
              <a:t>,</a:t>
            </a:r>
            <a:r>
              <a:rPr lang="en-US" sz="4000" baseline="0" dirty="0" smtClean="0">
                <a:effectLst/>
                <a:latin typeface="Times New Roman"/>
                <a:ea typeface="Times New Roman"/>
              </a:rPr>
              <a:t> </a:t>
            </a:r>
            <a:r>
              <a:rPr lang="en-US" sz="2800" dirty="0" smtClean="0">
                <a:effectLst/>
                <a:latin typeface="Times New Roman"/>
                <a:ea typeface="Times New Roman"/>
              </a:rPr>
              <a:t>Group 1, Aug. 30,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Times New Roman"/>
                <a:ea typeface="Times New Roman"/>
              </a:rPr>
              <a:t>2-3 Nursing Home Resident</a:t>
            </a:r>
            <a:r>
              <a:rPr lang="en-US" sz="4000" dirty="0" smtClean="0">
                <a:effectLst/>
                <a:latin typeface="Times New Roman"/>
                <a:ea typeface="Times New Roman"/>
              </a:rPr>
              <a:t>,</a:t>
            </a:r>
            <a:r>
              <a:rPr lang="en-US" sz="4000" baseline="0" dirty="0" smtClean="0">
                <a:effectLst/>
                <a:latin typeface="Times New Roman"/>
                <a:ea typeface="Times New Roman"/>
              </a:rPr>
              <a:t> </a:t>
            </a:r>
            <a:r>
              <a:rPr lang="en-US" sz="2800" dirty="0" smtClean="0"/>
              <a:t>Group 3, Aug. 31, 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Times New Roman"/>
                <a:ea typeface="Times New Roman"/>
              </a:rPr>
              <a:t>1-2 Assisted Living Facility Resident, </a:t>
            </a:r>
            <a:r>
              <a:rPr lang="en-US" sz="4000" dirty="0" smtClean="0">
                <a:effectLst/>
                <a:latin typeface="Times New Roman"/>
                <a:ea typeface="Times New Roman"/>
              </a:rPr>
              <a:t>Group 1, Aug. 30,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smtClean="0">
                <a:effectLst/>
                <a:latin typeface="Times New Roman"/>
                <a:ea typeface="Times New Roman"/>
              </a:rPr>
              <a:t>1-2 Assisted Living Facility Resident,</a:t>
            </a:r>
            <a:r>
              <a:rPr lang="en-US" sz="5400" baseline="0" dirty="0" smtClean="0">
                <a:effectLst/>
                <a:latin typeface="Times New Roman"/>
                <a:ea typeface="Times New Roman"/>
              </a:rPr>
              <a:t> </a:t>
            </a:r>
            <a:r>
              <a:rPr lang="en-US" sz="4000" dirty="0" smtClean="0"/>
              <a:t>Group 3, Aug. 31, 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smtClean="0"/>
              <a:t>2-3 </a:t>
            </a:r>
            <a:r>
              <a:rPr lang="en-US" sz="4000" dirty="0" smtClean="0">
                <a:effectLst/>
                <a:latin typeface="Times New Roman"/>
                <a:ea typeface="Times New Roman"/>
              </a:rPr>
              <a:t>Residing at Home, </a:t>
            </a:r>
            <a:r>
              <a:rPr lang="en-US" sz="5400" dirty="0" smtClean="0">
                <a:effectLst/>
                <a:latin typeface="Times New Roman"/>
                <a:ea typeface="Times New Roman"/>
              </a:rPr>
              <a:t>Group 1, Aug. 30,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5400" dirty="0" smtClean="0"/>
              <a:t>2-3 </a:t>
            </a:r>
            <a:r>
              <a:rPr lang="en-US" sz="5400" dirty="0" smtClean="0">
                <a:effectLst/>
                <a:latin typeface="Times New Roman"/>
                <a:ea typeface="Times New Roman"/>
              </a:rPr>
              <a:t>Residing at Home, </a:t>
            </a:r>
            <a:r>
              <a:rPr lang="en-US" sz="5400" dirty="0" smtClean="0"/>
              <a:t>Group 3, Aug. 31, 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5400" dirty="0" smtClean="0">
                <a:effectLst/>
                <a:latin typeface="Times New Roman"/>
                <a:ea typeface="Times New Roman"/>
              </a:rPr>
              <a:t>1-2 In-Home Care Providers, </a:t>
            </a:r>
            <a:r>
              <a:rPr lang="en-US" sz="7200" dirty="0" smtClean="0">
                <a:effectLst/>
                <a:latin typeface="Times New Roman"/>
                <a:ea typeface="Times New Roman"/>
              </a:rPr>
              <a:t>Group 1, Aug. 30,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smtClean="0">
                <a:effectLst/>
                <a:latin typeface="Times New Roman"/>
                <a:ea typeface="Times New Roman"/>
              </a:rPr>
              <a:t>1-2 In-Home Care Providers, </a:t>
            </a:r>
            <a:r>
              <a:rPr lang="en-US" sz="7200" dirty="0" smtClean="0"/>
              <a:t>Group 3, Aug. 31, PM.</a:t>
            </a:r>
            <a:endParaRPr lang="en-US" sz="7200" dirty="0" smtClean="0">
              <a:effectLst/>
              <a:latin typeface="Times New Roman"/>
              <a:ea typeface="Times New Roman"/>
            </a:endParaRPr>
          </a:p>
        </p:txBody>
      </p:sp>
      <p:sp>
        <p:nvSpPr>
          <p:cNvPr id="4" name="Slide Number Placeholder 3"/>
          <p:cNvSpPr>
            <a:spLocks noGrp="1"/>
          </p:cNvSpPr>
          <p:nvPr>
            <p:ph type="sldNum" sz="quarter" idx="10"/>
          </p:nvPr>
        </p:nvSpPr>
        <p:spPr/>
        <p:txBody>
          <a:bodyPr/>
          <a:lstStyle/>
          <a:p>
            <a:fld id="{CA3E684B-A3DE-4BD4-A58A-36B96915528B}" type="slidenum">
              <a:rPr lang="en-US" smtClean="0"/>
              <a:pPr/>
              <a:t>28</a:t>
            </a:fld>
            <a:endParaRPr lang="en-US" dirty="0"/>
          </a:p>
        </p:txBody>
      </p:sp>
    </p:spTree>
    <p:extLst>
      <p:ext uri="{BB962C8B-B14F-4D97-AF65-F5344CB8AC3E}">
        <p14:creationId xmlns:p14="http://schemas.microsoft.com/office/powerpoint/2010/main" val="1625991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30</a:t>
            </a:fld>
            <a:endParaRPr lang="en-US" dirty="0"/>
          </a:p>
        </p:txBody>
      </p:sp>
    </p:spTree>
    <p:extLst>
      <p:ext uri="{BB962C8B-B14F-4D97-AF65-F5344CB8AC3E}">
        <p14:creationId xmlns:p14="http://schemas.microsoft.com/office/powerpoint/2010/main" val="991517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33</a:t>
            </a:fld>
            <a:endParaRPr lang="en-US" dirty="0"/>
          </a:p>
        </p:txBody>
      </p:sp>
    </p:spTree>
    <p:extLst>
      <p:ext uri="{BB962C8B-B14F-4D97-AF65-F5344CB8AC3E}">
        <p14:creationId xmlns:p14="http://schemas.microsoft.com/office/powerpoint/2010/main" val="94216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E684B-A3DE-4BD4-A58A-36B96915528B}" type="slidenum">
              <a:rPr lang="en-US" smtClean="0"/>
              <a:pPr/>
              <a:t>34</a:t>
            </a:fld>
            <a:endParaRPr lang="en-US" dirty="0"/>
          </a:p>
        </p:txBody>
      </p:sp>
    </p:spTree>
    <p:extLst>
      <p:ext uri="{BB962C8B-B14F-4D97-AF65-F5344CB8AC3E}">
        <p14:creationId xmlns:p14="http://schemas.microsoft.com/office/powerpoint/2010/main" val="66011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3E684B-A3DE-4BD4-A58A-36B96915528B}" type="slidenum">
              <a:rPr lang="en-US" smtClean="0"/>
              <a:pPr/>
              <a:t>2</a:t>
            </a:fld>
            <a:endParaRPr lang="en-US" dirty="0"/>
          </a:p>
        </p:txBody>
      </p:sp>
    </p:spTree>
    <p:extLst>
      <p:ext uri="{BB962C8B-B14F-4D97-AF65-F5344CB8AC3E}">
        <p14:creationId xmlns:p14="http://schemas.microsoft.com/office/powerpoint/2010/main" val="202575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10</a:t>
            </a:fld>
            <a:endParaRPr lang="en-US" dirty="0"/>
          </a:p>
        </p:txBody>
      </p:sp>
    </p:spTree>
    <p:extLst>
      <p:ext uri="{BB962C8B-B14F-4D97-AF65-F5344CB8AC3E}">
        <p14:creationId xmlns:p14="http://schemas.microsoft.com/office/powerpoint/2010/main" val="281942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11</a:t>
            </a:fld>
            <a:endParaRPr lang="en-US" dirty="0"/>
          </a:p>
        </p:txBody>
      </p:sp>
    </p:spTree>
    <p:extLst>
      <p:ext uri="{BB962C8B-B14F-4D97-AF65-F5344CB8AC3E}">
        <p14:creationId xmlns:p14="http://schemas.microsoft.com/office/powerpoint/2010/main" val="268962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16</a:t>
            </a:fld>
            <a:endParaRPr lang="en-US" dirty="0"/>
          </a:p>
        </p:txBody>
      </p:sp>
    </p:spTree>
    <p:extLst>
      <p:ext uri="{BB962C8B-B14F-4D97-AF65-F5344CB8AC3E}">
        <p14:creationId xmlns:p14="http://schemas.microsoft.com/office/powerpoint/2010/main" val="362562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17</a:t>
            </a:fld>
            <a:endParaRPr lang="en-US" dirty="0"/>
          </a:p>
        </p:txBody>
      </p:sp>
    </p:spTree>
    <p:extLst>
      <p:ext uri="{BB962C8B-B14F-4D97-AF65-F5344CB8AC3E}">
        <p14:creationId xmlns:p14="http://schemas.microsoft.com/office/powerpoint/2010/main" val="60493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response</a:t>
            </a:r>
            <a:r>
              <a:rPr lang="en-US" baseline="0" dirty="0" smtClean="0"/>
              <a:t> option </a:t>
            </a:r>
            <a:r>
              <a:rPr lang="en-US" dirty="0" smtClean="0"/>
              <a:t>to choose? Consider goals of the survey, method of administration, burden on the respondent…</a:t>
            </a:r>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20</a:t>
            </a:fld>
            <a:endParaRPr lang="en-US" dirty="0"/>
          </a:p>
        </p:txBody>
      </p:sp>
    </p:spTree>
    <p:extLst>
      <p:ext uri="{BB962C8B-B14F-4D97-AF65-F5344CB8AC3E}">
        <p14:creationId xmlns:p14="http://schemas.microsoft.com/office/powerpoint/2010/main" val="275411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21</a:t>
            </a:fld>
            <a:endParaRPr lang="en-US" dirty="0"/>
          </a:p>
        </p:txBody>
      </p:sp>
    </p:spTree>
    <p:extLst>
      <p:ext uri="{BB962C8B-B14F-4D97-AF65-F5344CB8AC3E}">
        <p14:creationId xmlns:p14="http://schemas.microsoft.com/office/powerpoint/2010/main" val="2096241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E684B-A3DE-4BD4-A58A-36B96915528B}" type="slidenum">
              <a:rPr lang="en-US" smtClean="0"/>
              <a:pPr/>
              <a:t>22</a:t>
            </a:fld>
            <a:endParaRPr lang="en-US" dirty="0"/>
          </a:p>
        </p:txBody>
      </p:sp>
    </p:spTree>
    <p:extLst>
      <p:ext uri="{BB962C8B-B14F-4D97-AF65-F5344CB8AC3E}">
        <p14:creationId xmlns:p14="http://schemas.microsoft.com/office/powerpoint/2010/main" val="344172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E3ADCB-42D8-463C-9D10-C3FF87679CA7}"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10"/>
          <p:cNvSpPr>
            <a:spLocks noGrp="1"/>
          </p:cNvSpPr>
          <p:nvPr>
            <p:ph type="body" sz="quarter" idx="14" hasCustomPrompt="1"/>
          </p:nvPr>
        </p:nvSpPr>
        <p:spPr>
          <a:xfrm>
            <a:off x="685800" y="677863"/>
            <a:ext cx="7772400" cy="1412875"/>
          </a:xfrm>
        </p:spPr>
        <p:txBody>
          <a:bodyPr>
            <a:normAutofit/>
          </a:bodyPr>
          <a:lstStyle>
            <a:lvl1pPr marL="0" indent="0" algn="ctr">
              <a:buFontTx/>
              <a:buNone/>
              <a:defRPr sz="4800">
                <a:latin typeface="+mn-lt"/>
              </a:defRPr>
            </a:lvl1pPr>
          </a:lstStyle>
          <a:p>
            <a:pPr lvl="0"/>
            <a:r>
              <a:rPr lang="en-US" dirty="0" smtClean="0"/>
              <a:t>Title of Presentation</a:t>
            </a:r>
          </a:p>
        </p:txBody>
      </p:sp>
      <p:sp>
        <p:nvSpPr>
          <p:cNvPr id="13" name="Text Placeholder 12"/>
          <p:cNvSpPr>
            <a:spLocks noGrp="1"/>
          </p:cNvSpPr>
          <p:nvPr>
            <p:ph type="body" sz="quarter" idx="15" hasCustomPrompt="1"/>
          </p:nvPr>
        </p:nvSpPr>
        <p:spPr>
          <a:xfrm>
            <a:off x="685800" y="2278063"/>
            <a:ext cx="7713663" cy="3106737"/>
          </a:xfrm>
        </p:spPr>
        <p:txBody>
          <a:bodyPr/>
          <a:lstStyle>
            <a:lvl1pPr marL="342900" indent="-342900" algn="ctr" eaLnBrk="1" hangingPunct="1">
              <a:lnSpc>
                <a:spcPts val="2400"/>
              </a:lnSpc>
              <a:spcBef>
                <a:spcPts val="0"/>
              </a:spcBef>
              <a:buNone/>
              <a:defRPr sz="1800">
                <a:solidFill>
                  <a:schemeClr val="tx1"/>
                </a:solidFill>
              </a:defRPr>
            </a:lvl1pPr>
            <a:lvl2pPr marL="0" indent="0" algn="ctr">
              <a:buNone/>
              <a:defRPr sz="1800"/>
            </a:lvl2pPr>
            <a:lvl3pPr marL="0" indent="0" algn="ctr">
              <a:buNone/>
              <a:defRPr sz="1800"/>
            </a:lvl3pPr>
            <a:lvl4pPr marL="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lvl4pPr>
            <a:lvl5pPr marL="0" indent="0" algn="ctr">
              <a:buNone/>
              <a:defRPr/>
            </a:lvl5pPr>
          </a:lstStyle>
          <a:p>
            <a:pPr lvl="0"/>
            <a:r>
              <a:rPr lang="en-US" dirty="0" smtClean="0"/>
              <a:t>John Doe</a:t>
            </a:r>
          </a:p>
          <a:p>
            <a:pPr marL="342900" indent="-342900" algn="ctr" eaLnBrk="1" hangingPunct="1">
              <a:lnSpc>
                <a:spcPts val="2400"/>
              </a:lnSpc>
            </a:pPr>
            <a:r>
              <a:rPr lang="en-US" dirty="0" smtClean="0"/>
              <a:t>Center on Knowledge Translation for Technology Transfer (KT4TT)</a:t>
            </a:r>
          </a:p>
          <a:p>
            <a:pPr marL="342900" indent="-342900" algn="ctr" eaLnBrk="1" hangingPunct="1">
              <a:lnSpc>
                <a:spcPts val="2400"/>
              </a:lnSpc>
            </a:pPr>
            <a:r>
              <a:rPr lang="en-US" dirty="0" smtClean="0"/>
              <a:t>University at Buffalo</a:t>
            </a:r>
            <a:r>
              <a:rPr lang="en-US" dirty="0" smtClean="0">
                <a:solidFill>
                  <a:srgbClr val="0000FF"/>
                </a:solidFill>
              </a:rPr>
              <a:t> </a:t>
            </a:r>
          </a:p>
          <a:p>
            <a:pPr marL="0" marR="0" lvl="3"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u="sng" dirty="0" smtClean="0">
                <a:solidFill>
                  <a:srgbClr val="0000FF"/>
                </a:solidFill>
              </a:rPr>
              <a:t>http://sphhp.buffalo.edu/cat/kt4tt.html</a:t>
            </a:r>
          </a:p>
          <a:p>
            <a:pPr marL="0" marR="0" lvl="3"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smtClean="0"/>
          </a:p>
          <a:p>
            <a:pPr lvl="3"/>
            <a:r>
              <a:rPr lang="en-US" dirty="0" smtClean="0"/>
              <a:t>Date</a:t>
            </a:r>
          </a:p>
          <a:p>
            <a:pPr lvl="4"/>
            <a:r>
              <a:rPr lang="en-US" dirty="0" smtClean="0"/>
              <a:t>Location</a:t>
            </a:r>
            <a:endParaRPr lang="en-US" dirty="0"/>
          </a:p>
        </p:txBody>
      </p:sp>
    </p:spTree>
    <p:extLst>
      <p:ext uri="{BB962C8B-B14F-4D97-AF65-F5344CB8AC3E}">
        <p14:creationId xmlns:p14="http://schemas.microsoft.com/office/powerpoint/2010/main" val="28304748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cstate="print">
            <a:extLst>
              <a:ext uri="{28A0092B-C50C-407E-A947-70E740481C1C}">
                <a14:useLocalDpi xmlns:a14="http://schemas.microsoft.com/office/drawing/2010/main" val="0"/>
              </a:ext>
            </a:extLst>
          </a:blip>
          <a:stretch>
            <a:fillRect t="-583000" b="-598528"/>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3ADCB-42D8-463C-9D10-C3FF87679CA7}"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15193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E3ADCB-42D8-463C-9D10-C3FF87679CA7}"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159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E3ADCB-42D8-463C-9D10-C3FF87679CA7}" type="datetimeFigureOut">
              <a:rPr lang="en-US" smtClean="0">
                <a:solidFill>
                  <a:prstClr val="black">
                    <a:tint val="75000"/>
                  </a:prstClr>
                </a:solidFill>
              </a:rPr>
              <a:pPr/>
              <a:t>4/13/2018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54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E3ADCB-42D8-463C-9D10-C3FF87679CA7}" type="datetimeFigureOut">
              <a:rPr lang="en-US" smtClean="0">
                <a:solidFill>
                  <a:prstClr val="black">
                    <a:tint val="75000"/>
                  </a:prstClr>
                </a:solidFill>
              </a:rPr>
              <a:pPr/>
              <a:t>4/13/2018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038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E3ADCB-42D8-463C-9D10-C3FF87679CA7}" type="datetimeFigureOut">
              <a:rPr lang="en-US" smtClean="0">
                <a:solidFill>
                  <a:prstClr val="black">
                    <a:tint val="75000"/>
                  </a:prstClr>
                </a:solidFill>
              </a:rPr>
              <a:pPr/>
              <a:t>4/13/2018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764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3ADCB-42D8-463C-9D10-C3FF87679CA7}" type="datetimeFigureOut">
              <a:rPr lang="en-US" smtClean="0">
                <a:solidFill>
                  <a:prstClr val="black">
                    <a:tint val="75000"/>
                  </a:prstClr>
                </a:solidFill>
              </a:rPr>
              <a:pPr/>
              <a:t>4/13/2018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21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3ADCB-42D8-463C-9D10-C3FF87679CA7}" type="datetimeFigureOut">
              <a:rPr lang="en-US" smtClean="0">
                <a:solidFill>
                  <a:prstClr val="black">
                    <a:tint val="75000"/>
                  </a:prstClr>
                </a:solidFill>
              </a:rPr>
              <a:pPr/>
              <a:t>4/13/2018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23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3ADCB-42D8-463C-9D10-C3FF87679CA7}" type="datetimeFigureOut">
              <a:rPr lang="en-US" smtClean="0">
                <a:solidFill>
                  <a:prstClr val="black">
                    <a:tint val="75000"/>
                  </a:prstClr>
                </a:solidFill>
              </a:rPr>
              <a:pPr/>
              <a:t>4/13/2018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871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3ADCB-42D8-463C-9D10-C3FF87679CA7}"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379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3ADCB-42D8-463C-9D10-C3FF87679CA7}"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97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iti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B64175F-47C7-4785-B7D7-FB3B785E950E}" type="datetimeFigureOut">
              <a:rPr lang="en-US" smtClean="0"/>
              <a:pPr/>
              <a:t>4/13/2018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B4FD0BA-2776-4D58-B153-5FC92D04F43B}"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3ADCB-42D8-463C-9D10-C3FF87679CA7}" type="datetimeFigureOut">
              <a:rPr lang="en-US" smtClean="0">
                <a:solidFill>
                  <a:prstClr val="black">
                    <a:tint val="75000"/>
                  </a:prstClr>
                </a:solidFill>
              </a:rPr>
              <a:pPr/>
              <a:t>4/13/2018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3CFD7-2A71-4E79-B795-E87FB3FAA2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4878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t4tt.buffalo.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forms/" TargetMode="External"/><Relationship Id="rId2" Type="http://schemas.openxmlformats.org/officeDocument/2006/relationships/hyperlink" Target="https://www.surveymonkey.com/"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phhp.buffalo.edu/content/dam/sphhp/cat/kt4tt/pdf/resource-guide-on-evaluation-for-new-product-development.pdf" TargetMode="External"/><Relationship Id="rId2" Type="http://schemas.openxmlformats.org/officeDocument/2006/relationships/hyperlink" Target="http://sphhp.buffalo.edu/content/dam/sphhp/cat/kt4tt/pdf/primary-market-research-training-module.pdf" TargetMode="External"/><Relationship Id="rId1" Type="http://schemas.openxmlformats.org/officeDocument/2006/relationships/slideLayout" Target="../slideLayouts/slideLayout8.xml"/><Relationship Id="rId4" Type="http://schemas.openxmlformats.org/officeDocument/2006/relationships/hyperlink" Target="https://sphhp.buffalo.edu/cat/kt4tt/technical-assistance-and-resources/resources-for-non-nidilrr-grantees.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phhp.buffalo.edu/cat/kt4tt.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3200" y="4343400"/>
            <a:ext cx="3657600" cy="1143903"/>
          </a:xfrm>
          <a:prstGeom prst="rect">
            <a:avLst/>
          </a:prstGeom>
          <a:noFill/>
        </p:spPr>
        <p:txBody>
          <a:bodyPr wrap="square" rtlCol="0">
            <a:spAutoFit/>
          </a:bodyPr>
          <a:lstStyle/>
          <a:p>
            <a:pPr algn="ctr">
              <a:lnSpc>
                <a:spcPts val="2800"/>
              </a:lnSpc>
            </a:pPr>
            <a:r>
              <a:rPr lang="en-US" b="1" dirty="0" smtClean="0"/>
              <a:t>1:15 </a:t>
            </a:r>
            <a:r>
              <a:rPr lang="en-US" b="1" dirty="0"/>
              <a:t>– </a:t>
            </a:r>
            <a:r>
              <a:rPr lang="en-US" b="1" dirty="0" smtClean="0"/>
              <a:t>2:15 p.m.</a:t>
            </a:r>
            <a:endParaRPr lang="en-US" b="1" dirty="0"/>
          </a:p>
          <a:p>
            <a:pPr algn="ctr">
              <a:lnSpc>
                <a:spcPts val="2800"/>
              </a:lnSpc>
            </a:pPr>
            <a:r>
              <a:rPr lang="en-US" b="1" dirty="0" smtClean="0"/>
              <a:t>June 28, 2017</a:t>
            </a:r>
            <a:r>
              <a:rPr lang="en-US" dirty="0" smtClean="0">
                <a:latin typeface="Times New Roman" pitchFamily="18" charset="0"/>
              </a:rPr>
              <a:t> </a:t>
            </a:r>
            <a:endParaRPr lang="en-US" dirty="0">
              <a:latin typeface="Times New Roman" pitchFamily="18" charset="0"/>
            </a:endParaRPr>
          </a:p>
          <a:p>
            <a:pPr algn="ctr">
              <a:lnSpc>
                <a:spcPts val="2600"/>
              </a:lnSpc>
            </a:pPr>
            <a:r>
              <a:rPr lang="en-US" dirty="0" smtClean="0"/>
              <a:t>RESNA, New Orleans, Louisiana</a:t>
            </a:r>
            <a:endParaRPr lang="en-US" dirty="0"/>
          </a:p>
        </p:txBody>
      </p:sp>
      <p:sp>
        <p:nvSpPr>
          <p:cNvPr id="6" name="Rectangle 11"/>
          <p:cNvSpPr>
            <a:spLocks noChangeArrowheads="1"/>
          </p:cNvSpPr>
          <p:nvPr/>
        </p:nvSpPr>
        <p:spPr bwMode="auto">
          <a:xfrm>
            <a:off x="2476500" y="2864898"/>
            <a:ext cx="4191000" cy="1143000"/>
          </a:xfrm>
          <a:prstGeom prst="rect">
            <a:avLst/>
          </a:prstGeom>
          <a:noFill/>
          <a:ln w="9525">
            <a:noFill/>
            <a:miter lim="800000"/>
            <a:headEnd/>
            <a:tailEnd/>
          </a:ln>
          <a:effectLst/>
        </p:spPr>
        <p:txBody>
          <a:bodyPr/>
          <a:lstStyle/>
          <a:p>
            <a:pPr marL="342900" indent="-342900" algn="ctr" eaLnBrk="1" hangingPunct="1">
              <a:lnSpc>
                <a:spcPts val="2400"/>
              </a:lnSpc>
              <a:spcBef>
                <a:spcPct val="25000"/>
              </a:spcBef>
            </a:pPr>
            <a:r>
              <a:rPr lang="en-US" sz="2000" b="1" dirty="0" smtClean="0"/>
              <a:t>James A. Leahy, Jennifer L. Flagg </a:t>
            </a:r>
          </a:p>
          <a:p>
            <a:pPr marL="342900" indent="-342900" algn="ctr" eaLnBrk="1" hangingPunct="1">
              <a:lnSpc>
                <a:spcPts val="2400"/>
              </a:lnSpc>
            </a:pPr>
            <a:r>
              <a:rPr lang="en-US" dirty="0" smtClean="0"/>
              <a:t>KT4TT Center, University at </a:t>
            </a:r>
            <a:r>
              <a:rPr lang="en-US" dirty="0"/>
              <a:t>Buffalo</a:t>
            </a:r>
            <a:r>
              <a:rPr lang="en-US" dirty="0">
                <a:solidFill>
                  <a:srgbClr val="0000FF"/>
                </a:solidFill>
              </a:rPr>
              <a:t> </a:t>
            </a:r>
          </a:p>
          <a:p>
            <a:pPr marL="342900" indent="-342900" algn="ctr">
              <a:lnSpc>
                <a:spcPts val="2400"/>
              </a:lnSpc>
            </a:pPr>
            <a:r>
              <a:rPr lang="en-US" u="sng" dirty="0" smtClean="0">
                <a:solidFill>
                  <a:srgbClr val="0000FF"/>
                </a:solidFill>
                <a:hlinkClick r:id="rId3"/>
              </a:rPr>
              <a:t>http://sphhp.buffalo.edu/</a:t>
            </a:r>
            <a:r>
              <a:rPr lang="en-US" u="sng" dirty="0" smtClean="0">
                <a:solidFill>
                  <a:srgbClr val="0000FF"/>
                </a:solidFill>
              </a:rPr>
              <a:t>cat/kt4tt.html</a:t>
            </a:r>
          </a:p>
          <a:p>
            <a:pPr marL="342900" indent="-342900" algn="ctr"/>
            <a:endParaRPr lang="en-US" u="sng" dirty="0">
              <a:solidFill>
                <a:srgbClr val="0000FF"/>
              </a:solidFill>
            </a:endParaRPr>
          </a:p>
        </p:txBody>
      </p:sp>
      <p:sp>
        <p:nvSpPr>
          <p:cNvPr id="22" name="Title 21" hidden="1"/>
          <p:cNvSpPr>
            <a:spLocks noGrp="1"/>
          </p:cNvSpPr>
          <p:nvPr>
            <p:ph type="ctrTitle"/>
          </p:nvPr>
        </p:nvSpPr>
        <p:spPr/>
        <p:txBody>
          <a:bodyPr>
            <a:normAutofit fontScale="90000"/>
          </a:bodyPr>
          <a:lstStyle/>
          <a:p>
            <a:r>
              <a:rPr lang="en-US" dirty="0" smtClean="0"/>
              <a:t>Role of Focus Groups and Surveys in New AT Technology Product Development</a:t>
            </a:r>
            <a:endParaRPr lang="en-US" dirty="0"/>
          </a:p>
        </p:txBody>
      </p:sp>
      <p:sp>
        <p:nvSpPr>
          <p:cNvPr id="23" name="Subtitle 22" hidden="1"/>
          <p:cNvSpPr>
            <a:spLocks noGrp="1"/>
          </p:cNvSpPr>
          <p:nvPr>
            <p:ph type="subTitle" idx="1"/>
          </p:nvPr>
        </p:nvSpPr>
        <p:spPr/>
        <p:txBody>
          <a:bodyPr/>
          <a:lstStyle/>
          <a:p>
            <a:endParaRPr lang="en-US"/>
          </a:p>
        </p:txBody>
      </p:sp>
      <p:sp>
        <p:nvSpPr>
          <p:cNvPr id="24" name="Text Placeholder 23" hidden="1"/>
          <p:cNvSpPr>
            <a:spLocks noGrp="1"/>
          </p:cNvSpPr>
          <p:nvPr>
            <p:ph type="body" sz="quarter" idx="15"/>
          </p:nvPr>
        </p:nvSpPr>
        <p:spPr/>
        <p:txBody>
          <a:bodyPr/>
          <a:lstStyle/>
          <a:p>
            <a:endParaRPr lang="en-US" dirty="0"/>
          </a:p>
        </p:txBody>
      </p:sp>
      <p:sp>
        <p:nvSpPr>
          <p:cNvPr id="5" name="Text Placeholder 4"/>
          <p:cNvSpPr>
            <a:spLocks noGrp="1"/>
          </p:cNvSpPr>
          <p:nvPr>
            <p:ph type="body" sz="quarter" idx="14"/>
          </p:nvPr>
        </p:nvSpPr>
        <p:spPr>
          <a:xfrm>
            <a:off x="685800" y="677863"/>
            <a:ext cx="7772400" cy="2187035"/>
          </a:xfrm>
        </p:spPr>
        <p:txBody>
          <a:bodyPr>
            <a:normAutofit fontScale="85000" lnSpcReduction="10000"/>
          </a:bodyPr>
          <a:lstStyle/>
          <a:p>
            <a:pPr>
              <a:lnSpc>
                <a:spcPts val="5000"/>
              </a:lnSpc>
            </a:pPr>
            <a:r>
              <a:rPr lang="en-US" b="1" dirty="0" smtClean="0">
                <a:solidFill>
                  <a:srgbClr val="000099"/>
                </a:solidFill>
                <a:effectLst>
                  <a:outerShdw blurRad="38100" dist="38100" dir="2700000" algn="tl">
                    <a:srgbClr val="000000">
                      <a:alpha val="43137"/>
                    </a:srgbClr>
                  </a:outerShdw>
                </a:effectLst>
              </a:rPr>
              <a:t>Role of Focus Groups and Surveys</a:t>
            </a:r>
            <a:br>
              <a:rPr lang="en-US" b="1" dirty="0" smtClean="0">
                <a:solidFill>
                  <a:srgbClr val="000099"/>
                </a:solidFill>
                <a:effectLst>
                  <a:outerShdw blurRad="38100" dist="38100" dir="2700000" algn="tl">
                    <a:srgbClr val="000000">
                      <a:alpha val="43137"/>
                    </a:srgbClr>
                  </a:outerShdw>
                </a:effectLst>
              </a:rPr>
            </a:br>
            <a:r>
              <a:rPr lang="en-US" b="1" dirty="0" smtClean="0">
                <a:solidFill>
                  <a:srgbClr val="000099"/>
                </a:solidFill>
                <a:effectLst>
                  <a:outerShdw blurRad="38100" dist="38100" dir="2700000" algn="tl">
                    <a:srgbClr val="000000">
                      <a:alpha val="43137"/>
                    </a:srgbClr>
                  </a:outerShdw>
                </a:effectLst>
              </a:rPr>
              <a:t>in New AT Technology</a:t>
            </a:r>
            <a:br>
              <a:rPr lang="en-US" b="1" dirty="0" smtClean="0">
                <a:solidFill>
                  <a:srgbClr val="000099"/>
                </a:solidFill>
                <a:effectLst>
                  <a:outerShdw blurRad="38100" dist="38100" dir="2700000" algn="tl">
                    <a:srgbClr val="000000">
                      <a:alpha val="43137"/>
                    </a:srgbClr>
                  </a:outerShdw>
                </a:effectLst>
              </a:rPr>
            </a:br>
            <a:r>
              <a:rPr lang="en-US" b="1" dirty="0" smtClean="0">
                <a:solidFill>
                  <a:srgbClr val="000099"/>
                </a:solidFill>
                <a:effectLst>
                  <a:outerShdw blurRad="38100" dist="38100" dir="2700000" algn="tl">
                    <a:srgbClr val="000000">
                      <a:alpha val="43137"/>
                    </a:srgbClr>
                  </a:outerShdw>
                </a:effectLst>
              </a:rPr>
              <a:t>Product Development</a:t>
            </a:r>
            <a:endParaRPr lang="en-US" b="1" dirty="0">
              <a:solidFill>
                <a:srgbClr val="000099"/>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1219200"/>
          </a:xfrm>
          <a:prstGeom prst="rect">
            <a:avLst/>
          </a:prstGeom>
        </p:spPr>
        <p:txBody>
          <a:bodyPr>
            <a:normAutofit/>
          </a:bodyPr>
          <a:lstStyle/>
          <a:p>
            <a:r>
              <a:rPr lang="en-US" sz="4000" b="1" dirty="0" smtClean="0">
                <a:solidFill>
                  <a:srgbClr val="000099"/>
                </a:solidFill>
                <a:effectLst>
                  <a:outerShdw blurRad="38100" dist="38100" dir="2700000" algn="tl">
                    <a:srgbClr val="000000">
                      <a:alpha val="43137"/>
                    </a:srgbClr>
                  </a:outerShdw>
                </a:effectLst>
              </a:rPr>
              <a:t>Focus Group Methodology</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905000"/>
            <a:ext cx="8305800" cy="4754563"/>
          </a:xfrm>
          <a:prstGeom prst="rect">
            <a:avLst/>
          </a:prstGeom>
        </p:spPr>
        <p:txBody>
          <a:bodyPr>
            <a:normAutofit/>
          </a:bodyPr>
          <a:lstStyle/>
          <a:p>
            <a:pPr marL="457200" indent="-228600">
              <a:lnSpc>
                <a:spcPts val="2200"/>
              </a:lnSpc>
              <a:spcBef>
                <a:spcPts val="600"/>
              </a:spcBef>
              <a:spcAft>
                <a:spcPts val="600"/>
              </a:spcAft>
              <a:buClr>
                <a:srgbClr val="000099"/>
              </a:buClr>
              <a:buNone/>
            </a:pPr>
            <a:r>
              <a:rPr lang="en-US" sz="2000" dirty="0" smtClean="0"/>
              <a:t> </a:t>
            </a:r>
            <a:r>
              <a:rPr lang="en-US" sz="2000" b="1" i="1" dirty="0" smtClean="0"/>
              <a:t>Focus Group Process </a:t>
            </a:r>
          </a:p>
          <a:p>
            <a:pPr marL="231775" indent="-231775">
              <a:lnSpc>
                <a:spcPts val="2200"/>
              </a:lnSpc>
              <a:spcBef>
                <a:spcPts val="600"/>
              </a:spcBef>
              <a:spcAft>
                <a:spcPts val="600"/>
              </a:spcAft>
              <a:buClr>
                <a:srgbClr val="000099"/>
              </a:buClr>
            </a:pPr>
            <a:r>
              <a:rPr lang="en-US" sz="2000" b="1" dirty="0" smtClean="0"/>
              <a:t>Step 5: </a:t>
            </a:r>
            <a:r>
              <a:rPr lang="en-US" sz="2000" dirty="0" smtClean="0"/>
              <a:t>Decision point: </a:t>
            </a:r>
          </a:p>
          <a:p>
            <a:pPr marL="1255713" lvl="1" indent="-230188">
              <a:lnSpc>
                <a:spcPts val="2200"/>
              </a:lnSpc>
              <a:spcBef>
                <a:spcPts val="600"/>
              </a:spcBef>
              <a:spcAft>
                <a:spcPts val="600"/>
              </a:spcAft>
              <a:buClr>
                <a:srgbClr val="000099"/>
              </a:buClr>
            </a:pPr>
            <a:r>
              <a:rPr lang="en-US" sz="1800" dirty="0" smtClean="0"/>
              <a:t> If this is a product refinement focus group, does the group have to be educated on the current state of the science through information or product demonstrations prior to the focus group so that the participants are not just identifying  design functions and features of products currently available in the marketplace? If yes, see Step 6. If not, skip to Step 7. </a:t>
            </a:r>
          </a:p>
          <a:p>
            <a:pPr marL="231775" indent="-231775">
              <a:lnSpc>
                <a:spcPts val="2400"/>
              </a:lnSpc>
              <a:spcBef>
                <a:spcPts val="600"/>
              </a:spcBef>
              <a:spcAft>
                <a:spcPts val="600"/>
              </a:spcAft>
              <a:buClr>
                <a:srgbClr val="000099"/>
              </a:buClr>
            </a:pPr>
            <a:r>
              <a:rPr lang="en-US" sz="2000" b="1" dirty="0" smtClean="0"/>
              <a:t>Step 6: </a:t>
            </a:r>
            <a:r>
              <a:rPr lang="en-US" sz="2000" dirty="0" smtClean="0"/>
              <a:t>Prepare state of the art product demonstrations. </a:t>
            </a:r>
          </a:p>
          <a:p>
            <a:pPr marL="1255713" lvl="1" indent="-230188">
              <a:lnSpc>
                <a:spcPts val="2200"/>
              </a:lnSpc>
              <a:spcBef>
                <a:spcPts val="600"/>
              </a:spcBef>
              <a:spcAft>
                <a:spcPts val="600"/>
              </a:spcAft>
              <a:buClr>
                <a:srgbClr val="000099"/>
              </a:buClr>
            </a:pPr>
            <a:r>
              <a:rPr lang="en-US" sz="1800" dirty="0" smtClean="0"/>
              <a:t>Demonstrations will be performed prior to the start of the actual focus group. Or prepare a listing of the state of the art features currently available in products in the marketplace and discuss them with participants prior to the focus groups. </a:t>
            </a:r>
            <a:endParaRPr lang="en-US" sz="1800" dirty="0"/>
          </a:p>
        </p:txBody>
      </p:sp>
    </p:spTree>
    <p:extLst>
      <p:ext uri="{BB962C8B-B14F-4D97-AF65-F5344CB8AC3E}">
        <p14:creationId xmlns:p14="http://schemas.microsoft.com/office/powerpoint/2010/main" val="2143127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1676400"/>
          </a:xfrm>
          <a:prstGeom prst="rect">
            <a:avLst/>
          </a:prstGeom>
        </p:spPr>
        <p:txBody>
          <a:bodyPr>
            <a:normAutofit/>
          </a:bodyPr>
          <a:lstStyle/>
          <a:p>
            <a:r>
              <a:rPr lang="en-US" sz="4000" b="1" dirty="0" smtClean="0">
                <a:solidFill>
                  <a:srgbClr val="000099"/>
                </a:solidFill>
                <a:effectLst>
                  <a:outerShdw blurRad="38100" dist="38100" dir="2700000" algn="tl">
                    <a:srgbClr val="000000">
                      <a:alpha val="43137"/>
                    </a:srgbClr>
                  </a:outerShdw>
                </a:effectLst>
              </a:rPr>
              <a:t>Focus Group Methodology</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981200"/>
            <a:ext cx="8229600" cy="4525963"/>
          </a:xfrm>
          <a:prstGeom prst="rect">
            <a:avLst/>
          </a:prstGeom>
        </p:spPr>
        <p:txBody>
          <a:bodyPr>
            <a:normAutofit/>
          </a:bodyPr>
          <a:lstStyle/>
          <a:p>
            <a:pPr marL="231775" indent="-231775">
              <a:buClr>
                <a:srgbClr val="000099"/>
              </a:buClr>
              <a:tabLst>
                <a:tab pos="1085850" algn="l"/>
              </a:tabLst>
            </a:pPr>
            <a:r>
              <a:rPr lang="en-US" sz="2000" b="1" dirty="0" smtClean="0"/>
              <a:t>Step 7: </a:t>
            </a:r>
            <a:r>
              <a:rPr lang="en-US" sz="2000" dirty="0" smtClean="0"/>
              <a:t>Run the Alpha Focus Groups or Concept Definition Focus 	Groups which involve consumers in defining product 	requirements and setting priorities for product design. </a:t>
            </a:r>
          </a:p>
          <a:p>
            <a:pPr marL="1255713" indent="-230188">
              <a:lnSpc>
                <a:spcPts val="2000"/>
              </a:lnSpc>
              <a:spcBef>
                <a:spcPts val="600"/>
              </a:spcBef>
              <a:spcAft>
                <a:spcPts val="600"/>
              </a:spcAft>
              <a:buClr>
                <a:srgbClr val="000099"/>
              </a:buClr>
              <a:buFont typeface="Arial" panose="020B0604020202020204" pitchFamily="34" charset="0"/>
              <a:buChar char="–"/>
            </a:pPr>
            <a:r>
              <a:rPr lang="en-US" sz="1600" dirty="0" smtClean="0"/>
              <a:t>To determine the current status and consumer satisfaction levels with their product function techniques and devices, the participants will be asked to provide background information on a variety of topics involving the product. </a:t>
            </a:r>
          </a:p>
          <a:p>
            <a:pPr marL="1255713" indent="-230188">
              <a:lnSpc>
                <a:spcPts val="2000"/>
              </a:lnSpc>
              <a:spcBef>
                <a:spcPts val="600"/>
              </a:spcBef>
              <a:spcAft>
                <a:spcPts val="600"/>
              </a:spcAft>
              <a:buClr>
                <a:srgbClr val="000099"/>
              </a:buClr>
              <a:buFont typeface="Arial" panose="020B0604020202020204" pitchFamily="34" charset="0"/>
              <a:buChar char="–"/>
            </a:pPr>
            <a:r>
              <a:rPr lang="en-US" sz="1600" dirty="0" smtClean="0"/>
              <a:t>On the topic of ideal product, participants will be asked to provide the attributes of what they perceive to be the ideal device to perform the function. </a:t>
            </a:r>
          </a:p>
          <a:p>
            <a:pPr marL="1255713" indent="-230188">
              <a:lnSpc>
                <a:spcPts val="2000"/>
              </a:lnSpc>
              <a:spcBef>
                <a:spcPts val="600"/>
              </a:spcBef>
              <a:spcAft>
                <a:spcPts val="600"/>
              </a:spcAft>
              <a:buClr>
                <a:srgbClr val="000099"/>
              </a:buClr>
              <a:buFont typeface="Arial" panose="020B0604020202020204" pitchFamily="34" charset="0"/>
              <a:buChar char="–"/>
            </a:pPr>
            <a:r>
              <a:rPr lang="en-US" sz="1600" dirty="0" smtClean="0"/>
              <a:t>The focus group participants undertake an evaluation of static product concept models prepared in advance for the groups. </a:t>
            </a:r>
          </a:p>
          <a:p>
            <a:pPr marL="1255713" indent="-230188">
              <a:lnSpc>
                <a:spcPts val="2000"/>
              </a:lnSpc>
              <a:spcBef>
                <a:spcPts val="600"/>
              </a:spcBef>
              <a:spcAft>
                <a:spcPts val="600"/>
              </a:spcAft>
              <a:buClr>
                <a:srgbClr val="000099"/>
              </a:buClr>
              <a:buFont typeface="Arial" panose="020B0604020202020204" pitchFamily="34" charset="0"/>
              <a:buChar char="–"/>
            </a:pPr>
            <a:r>
              <a:rPr lang="en-US" sz="1600" dirty="0" smtClean="0"/>
              <a:t>Individualized paper questionnaires </a:t>
            </a:r>
            <a:r>
              <a:rPr lang="en-US" sz="1600" dirty="0"/>
              <a:t>are used to ask the participants their purchase intent and price </a:t>
            </a:r>
            <a:r>
              <a:rPr lang="en-US" sz="1600" dirty="0" smtClean="0"/>
              <a:t>point for </a:t>
            </a:r>
            <a:r>
              <a:rPr lang="en-US" sz="1600" dirty="0"/>
              <a:t>both </a:t>
            </a:r>
            <a:r>
              <a:rPr lang="en-US" sz="1600" dirty="0" smtClean="0"/>
              <a:t>their </a:t>
            </a:r>
            <a:r>
              <a:rPr lang="en-US" sz="1600" dirty="0"/>
              <a:t>Conceptualized Ideal Product and for the concept models </a:t>
            </a:r>
            <a:r>
              <a:rPr lang="en-US" sz="1600" dirty="0" smtClean="0"/>
              <a:t>shown. (Pill Crusher Example)</a:t>
            </a:r>
            <a:endParaRPr lang="en-US" dirty="0" smtClean="0"/>
          </a:p>
        </p:txBody>
      </p:sp>
    </p:spTree>
    <p:extLst>
      <p:ext uri="{BB962C8B-B14F-4D97-AF65-F5344CB8AC3E}">
        <p14:creationId xmlns:p14="http://schemas.microsoft.com/office/powerpoint/2010/main" val="291618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1143000"/>
          </a:xfrm>
          <a:prstGeom prst="rect">
            <a:avLst/>
          </a:prstGeom>
        </p:spPr>
        <p:txBody>
          <a:bodyPr>
            <a:normAutofit/>
          </a:bodyPr>
          <a:lstStyle/>
          <a:p>
            <a:r>
              <a:rPr lang="en-US" sz="4000" b="1" dirty="0" smtClean="0">
                <a:solidFill>
                  <a:srgbClr val="000099"/>
                </a:solidFill>
                <a:effectLst>
                  <a:outerShdw blurRad="38100" dist="38100" dir="2700000" algn="tl">
                    <a:srgbClr val="000000">
                      <a:alpha val="43137"/>
                    </a:srgbClr>
                  </a:outerShdw>
                </a:effectLst>
              </a:rPr>
              <a:t>Focus Group Methodology</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609600" y="1905000"/>
            <a:ext cx="8001000" cy="4114800"/>
          </a:xfrm>
          <a:prstGeom prst="rect">
            <a:avLst/>
          </a:prstGeom>
        </p:spPr>
        <p:txBody>
          <a:bodyPr/>
          <a:lstStyle/>
          <a:p>
            <a:pPr marL="231775" indent="-231775">
              <a:lnSpc>
                <a:spcPts val="2400"/>
              </a:lnSpc>
              <a:spcBef>
                <a:spcPts val="600"/>
              </a:spcBef>
              <a:spcAft>
                <a:spcPts val="600"/>
              </a:spcAft>
              <a:buClr>
                <a:srgbClr val="000099"/>
              </a:buClr>
            </a:pPr>
            <a:r>
              <a:rPr lang="en-US" sz="2000" b="1" dirty="0" smtClean="0"/>
              <a:t>Step 8</a:t>
            </a:r>
            <a:r>
              <a:rPr lang="en-US" sz="2000" dirty="0" smtClean="0"/>
              <a:t>: Beta Focus Groups. </a:t>
            </a:r>
          </a:p>
          <a:p>
            <a:pPr marL="1255713" lvl="1" indent="-230188">
              <a:lnSpc>
                <a:spcPts val="2400"/>
              </a:lnSpc>
              <a:spcBef>
                <a:spcPts val="600"/>
              </a:spcBef>
              <a:spcAft>
                <a:spcPts val="600"/>
              </a:spcAft>
              <a:buClr>
                <a:srgbClr val="000099"/>
              </a:buClr>
            </a:pPr>
            <a:r>
              <a:rPr lang="en-US" sz="1800" dirty="0" smtClean="0"/>
              <a:t>Primarily allow the refinement of a product’s appearance by the manufacturer through a critique of key design features of a prototype. They provide an opportunity to rank a product’s function and design features previously identified in concept definition focus groups. </a:t>
            </a:r>
          </a:p>
          <a:p>
            <a:pPr marL="1255713" lvl="1" indent="-230188">
              <a:lnSpc>
                <a:spcPts val="2400"/>
              </a:lnSpc>
              <a:spcBef>
                <a:spcPts val="600"/>
              </a:spcBef>
              <a:spcAft>
                <a:spcPts val="600"/>
              </a:spcAft>
              <a:buClr>
                <a:srgbClr val="000099"/>
              </a:buClr>
            </a:pPr>
            <a:r>
              <a:rPr lang="en-US" sz="1800" dirty="0" smtClean="0"/>
              <a:t>Beta focus group participants are a representative sample of the Alpha focus group participants. </a:t>
            </a:r>
          </a:p>
          <a:p>
            <a:pPr marL="1255713" lvl="1" indent="-230188">
              <a:lnSpc>
                <a:spcPts val="2400"/>
              </a:lnSpc>
              <a:spcBef>
                <a:spcPts val="600"/>
              </a:spcBef>
              <a:spcAft>
                <a:spcPts val="600"/>
              </a:spcAft>
              <a:buClr>
                <a:srgbClr val="000099"/>
              </a:buClr>
            </a:pPr>
            <a:r>
              <a:rPr lang="en-US" sz="1800" dirty="0" smtClean="0"/>
              <a:t>Two Beta groups of twelve participants each are usually sufficient. </a:t>
            </a:r>
          </a:p>
          <a:p>
            <a:pPr marL="1255713" lvl="1" indent="-230188">
              <a:lnSpc>
                <a:spcPts val="2400"/>
              </a:lnSpc>
              <a:spcBef>
                <a:spcPts val="600"/>
              </a:spcBef>
              <a:spcAft>
                <a:spcPts val="600"/>
              </a:spcAft>
              <a:buClr>
                <a:srgbClr val="000099"/>
              </a:buClr>
            </a:pPr>
            <a:r>
              <a:rPr lang="en-US" sz="1800" dirty="0" smtClean="0"/>
              <a:t> Beta groups provide the ability to score how well a prototype meets consumer expectations and gauge consumer desire or intent to purchase the product. </a:t>
            </a:r>
            <a:endParaRPr lang="en-US" sz="1800" dirty="0"/>
          </a:p>
        </p:txBody>
      </p:sp>
    </p:spTree>
    <p:extLst>
      <p:ext uri="{BB962C8B-B14F-4D97-AF65-F5344CB8AC3E}">
        <p14:creationId xmlns:p14="http://schemas.microsoft.com/office/powerpoint/2010/main" val="27531602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1143000"/>
          </a:xfrm>
          <a:prstGeom prst="rect">
            <a:avLst/>
          </a:prstGeom>
        </p:spPr>
        <p:txBody>
          <a:bodyPr>
            <a:normAutofit/>
          </a:bodyPr>
          <a:lstStyle/>
          <a:p>
            <a:r>
              <a:rPr lang="en-US" sz="4000" b="1" dirty="0" smtClean="0">
                <a:solidFill>
                  <a:srgbClr val="000099"/>
                </a:solidFill>
                <a:effectLst>
                  <a:outerShdw blurRad="38100" dist="38100" dir="2700000" algn="tl">
                    <a:srgbClr val="000000">
                      <a:alpha val="43137"/>
                    </a:srgbClr>
                  </a:outerShdw>
                </a:effectLst>
              </a:rPr>
              <a:t>Focus Group Methodology</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1066800" y="2209800"/>
            <a:ext cx="7010400" cy="3810000"/>
          </a:xfrm>
          <a:prstGeom prst="rect">
            <a:avLst/>
          </a:prstGeom>
        </p:spPr>
        <p:txBody>
          <a:bodyPr/>
          <a:lstStyle/>
          <a:p>
            <a:pPr marL="231775" indent="-231775">
              <a:buClr>
                <a:srgbClr val="000099"/>
              </a:buClr>
            </a:pPr>
            <a:r>
              <a:rPr lang="en-US" sz="2000" b="1" dirty="0" smtClean="0"/>
              <a:t>Step 8</a:t>
            </a:r>
            <a:r>
              <a:rPr lang="en-US" sz="2000" dirty="0" smtClean="0"/>
              <a:t>: Beta Focus Groups </a:t>
            </a:r>
          </a:p>
          <a:p>
            <a:pPr marL="1316038" lvl="1" indent="-290513">
              <a:lnSpc>
                <a:spcPts val="2400"/>
              </a:lnSpc>
              <a:spcBef>
                <a:spcPts val="600"/>
              </a:spcBef>
              <a:spcAft>
                <a:spcPts val="600"/>
              </a:spcAft>
              <a:buClr>
                <a:srgbClr val="000099"/>
              </a:buClr>
            </a:pPr>
            <a:r>
              <a:rPr lang="en-US" sz="1800" dirty="0" smtClean="0"/>
              <a:t>Beta groups provide the ability to obtain quantitative data on the previously collected qualitative information and allows that data to be applied to the prototype being evaluated. They answer the question as to whether or not a prototype addresses the top function and design features a product must have to be deemed desirable by the consumer.  </a:t>
            </a:r>
            <a:endParaRPr lang="en-US" sz="1800" dirty="0"/>
          </a:p>
        </p:txBody>
      </p:sp>
    </p:spTree>
    <p:extLst>
      <p:ext uri="{BB962C8B-B14F-4D97-AF65-F5344CB8AC3E}">
        <p14:creationId xmlns:p14="http://schemas.microsoft.com/office/powerpoint/2010/main" val="4122094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1020762"/>
          </a:xfrm>
          <a:prstGeom prst="rect">
            <a:avLst/>
          </a:prstGeom>
        </p:spPr>
        <p:txBody>
          <a:bodyPr/>
          <a:lstStyle/>
          <a:p>
            <a:pPr>
              <a:lnSpc>
                <a:spcPts val="5000"/>
              </a:lnSpc>
            </a:pPr>
            <a:r>
              <a:rPr lang="en-US" sz="4000" b="1" dirty="0" smtClean="0">
                <a:solidFill>
                  <a:srgbClr val="000099"/>
                </a:solidFill>
                <a:effectLst>
                  <a:outerShdw blurRad="38100" dist="38100" dir="2700000" algn="tl">
                    <a:srgbClr val="000000">
                      <a:alpha val="43137"/>
                    </a:srgbClr>
                  </a:outerShdw>
                </a:effectLst>
              </a:rPr>
              <a:t>Focus Group Report</a:t>
            </a:r>
            <a:endParaRPr lang="en-US" sz="4000" dirty="0"/>
          </a:p>
        </p:txBody>
      </p:sp>
      <p:sp>
        <p:nvSpPr>
          <p:cNvPr id="3" name="Content Placeholder 2"/>
          <p:cNvSpPr>
            <a:spLocks noGrp="1"/>
          </p:cNvSpPr>
          <p:nvPr>
            <p:ph idx="4294967295"/>
          </p:nvPr>
        </p:nvSpPr>
        <p:spPr>
          <a:xfrm>
            <a:off x="685800" y="1676400"/>
            <a:ext cx="7772400" cy="5105400"/>
          </a:xfrm>
          <a:prstGeom prst="rect">
            <a:avLst/>
          </a:prstGeom>
        </p:spPr>
        <p:txBody>
          <a:bodyPr/>
          <a:lstStyle/>
          <a:p>
            <a:pPr marL="231775" indent="-231775">
              <a:spcBef>
                <a:spcPts val="0"/>
              </a:spcBef>
              <a:buClr>
                <a:srgbClr val="000099"/>
              </a:buClr>
            </a:pPr>
            <a:r>
              <a:rPr lang="en-US" sz="2400" dirty="0" smtClean="0"/>
              <a:t>Samples of Alpha and Beta Focus group reports can be found on our website. </a:t>
            </a:r>
          </a:p>
          <a:p>
            <a:pPr marL="231775" indent="-231775">
              <a:spcBef>
                <a:spcPts val="0"/>
              </a:spcBef>
              <a:buClr>
                <a:srgbClr val="000099"/>
              </a:buClr>
            </a:pPr>
            <a:r>
              <a:rPr lang="en-US" sz="2400" dirty="0" smtClean="0"/>
              <a:t>Reports include: </a:t>
            </a:r>
          </a:p>
          <a:p>
            <a:pPr marL="631825" lvl="1" indent="-231775">
              <a:spcBef>
                <a:spcPts val="0"/>
              </a:spcBef>
              <a:buClr>
                <a:srgbClr val="000099"/>
              </a:buClr>
            </a:pPr>
            <a:r>
              <a:rPr lang="en-US" sz="2000" dirty="0" smtClean="0"/>
              <a:t>Executive Summary which includes project goals, recruitment criteria, report description, prototype evaluation, and  aspects of design influencing purchase decisions. </a:t>
            </a:r>
          </a:p>
          <a:p>
            <a:pPr marL="631825" lvl="1" indent="-231775">
              <a:spcBef>
                <a:spcPts val="0"/>
              </a:spcBef>
              <a:buClr>
                <a:srgbClr val="000099"/>
              </a:buClr>
            </a:pPr>
            <a:r>
              <a:rPr lang="en-US" sz="2000" dirty="0" smtClean="0"/>
              <a:t>Background/Current Situation- how people are currently addressing the function the device addresses</a:t>
            </a:r>
          </a:p>
          <a:p>
            <a:pPr marL="631825" lvl="1" indent="-231775">
              <a:spcBef>
                <a:spcPts val="0"/>
              </a:spcBef>
              <a:buClr>
                <a:srgbClr val="000099"/>
              </a:buClr>
            </a:pPr>
            <a:r>
              <a:rPr lang="en-US" sz="2000" dirty="0" smtClean="0"/>
              <a:t>Description of the Ideal Product</a:t>
            </a:r>
          </a:p>
          <a:p>
            <a:pPr marL="631825" lvl="1" indent="-231775">
              <a:spcBef>
                <a:spcPts val="0"/>
              </a:spcBef>
              <a:buClr>
                <a:srgbClr val="000099"/>
              </a:buClr>
            </a:pPr>
            <a:r>
              <a:rPr lang="en-US" sz="2000" dirty="0" smtClean="0"/>
              <a:t>Evaluation Results of the Prototype Shown</a:t>
            </a:r>
          </a:p>
          <a:p>
            <a:pPr marL="1031875" lvl="2" indent="-231775">
              <a:spcBef>
                <a:spcPts val="0"/>
              </a:spcBef>
              <a:buClr>
                <a:srgbClr val="000099"/>
              </a:buClr>
            </a:pPr>
            <a:r>
              <a:rPr lang="en-US" sz="1800" dirty="0" smtClean="0"/>
              <a:t>Strengths and Weaknesses</a:t>
            </a:r>
          </a:p>
          <a:p>
            <a:pPr marL="1031875" lvl="2" indent="-231775">
              <a:spcBef>
                <a:spcPts val="0"/>
              </a:spcBef>
              <a:buClr>
                <a:srgbClr val="000099"/>
              </a:buClr>
            </a:pPr>
            <a:r>
              <a:rPr lang="en-US" sz="1800" dirty="0" smtClean="0"/>
              <a:t>Participant Purchase Intent/Pricing Responses </a:t>
            </a:r>
          </a:p>
          <a:p>
            <a:pPr marL="631825" lvl="1" indent="-231775">
              <a:spcBef>
                <a:spcPts val="0"/>
              </a:spcBef>
              <a:buClr>
                <a:srgbClr val="000099"/>
              </a:buClr>
            </a:pPr>
            <a:r>
              <a:rPr lang="en-US" sz="2000" dirty="0" smtClean="0"/>
              <a:t>Demographic Profile of participants</a:t>
            </a:r>
            <a:endParaRPr lang="en-US" sz="2000" dirty="0"/>
          </a:p>
        </p:txBody>
      </p:sp>
    </p:spTree>
    <p:extLst>
      <p:ext uri="{BB962C8B-B14F-4D97-AF65-F5344CB8AC3E}">
        <p14:creationId xmlns:p14="http://schemas.microsoft.com/office/powerpoint/2010/main" val="3847732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Image of a clipboard holding a paper survey. Check boxes run down left side, and a pencil is making a check mark in a box. " title="Clipboard and Surv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0"/>
            <a:ext cx="4038600" cy="2847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457200" y="1371600"/>
            <a:ext cx="8229600" cy="2011362"/>
          </a:xfrm>
          <a:prstGeom prst="rect">
            <a:avLst/>
          </a:prstGeom>
        </p:spPr>
        <p:txBody>
          <a:bodyPr/>
          <a:lstStyle/>
          <a:p>
            <a:pPr>
              <a:lnSpc>
                <a:spcPts val="5000"/>
              </a:lnSpc>
            </a:pPr>
            <a:r>
              <a:rPr lang="en-US" b="1" dirty="0" smtClean="0">
                <a:solidFill>
                  <a:srgbClr val="000099"/>
                </a:solidFill>
                <a:effectLst>
                  <a:outerShdw blurRad="38100" dist="38100" dir="2700000" algn="tl">
                    <a:srgbClr val="000000">
                      <a:alpha val="43137"/>
                    </a:srgbClr>
                  </a:outerShdw>
                </a:effectLst>
              </a:rPr>
              <a:t>Designing Surveys and </a:t>
            </a:r>
            <a:br>
              <a:rPr lang="en-US" b="1" dirty="0" smtClean="0">
                <a:solidFill>
                  <a:srgbClr val="000099"/>
                </a:solidFill>
                <a:effectLst>
                  <a:outerShdw blurRad="38100" dist="38100" dir="2700000" algn="tl">
                    <a:srgbClr val="000000">
                      <a:alpha val="43137"/>
                    </a:srgbClr>
                  </a:outerShdw>
                </a:effectLst>
              </a:rPr>
            </a:br>
            <a:r>
              <a:rPr lang="en-US" b="1" dirty="0" smtClean="0">
                <a:solidFill>
                  <a:srgbClr val="000099"/>
                </a:solidFill>
                <a:effectLst>
                  <a:outerShdw blurRad="38100" dist="38100" dir="2700000" algn="tl">
                    <a:srgbClr val="000000">
                      <a:alpha val="43137"/>
                    </a:srgbClr>
                  </a:outerShdw>
                </a:effectLst>
              </a:rPr>
              <a:t>Recruitment Screens</a:t>
            </a:r>
            <a:endParaRPr lang="en-US" dirty="0"/>
          </a:p>
        </p:txBody>
      </p:sp>
    </p:spTree>
    <p:extLst>
      <p:ext uri="{BB962C8B-B14F-4D97-AF65-F5344CB8AC3E}">
        <p14:creationId xmlns:p14="http://schemas.microsoft.com/office/powerpoint/2010/main" val="2574680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066800"/>
          </a:xfrm>
          <a:prstGeom prst="rect">
            <a:avLst/>
          </a:prstGeom>
        </p:spPr>
        <p:txBody>
          <a:bodyPr/>
          <a:lstStyle/>
          <a:p>
            <a:r>
              <a:rPr lang="en-US" sz="4000" b="1" dirty="0" smtClean="0">
                <a:solidFill>
                  <a:srgbClr val="000099"/>
                </a:solidFill>
                <a:effectLst>
                  <a:outerShdw blurRad="38100" dist="38100" dir="2700000" algn="tl">
                    <a:srgbClr val="C0C0C0"/>
                  </a:outerShdw>
                </a:effectLst>
              </a:rPr>
              <a:t>Step 1: Define the Purpose</a:t>
            </a:r>
            <a:endParaRPr lang="en-US" sz="4000" dirty="0"/>
          </a:p>
        </p:txBody>
      </p:sp>
      <p:sp>
        <p:nvSpPr>
          <p:cNvPr id="3" name="Content Placeholder 2"/>
          <p:cNvSpPr>
            <a:spLocks noGrp="1"/>
          </p:cNvSpPr>
          <p:nvPr>
            <p:ph idx="4294967295"/>
          </p:nvPr>
        </p:nvSpPr>
        <p:spPr>
          <a:xfrm>
            <a:off x="838200" y="1676400"/>
            <a:ext cx="7239000" cy="4419600"/>
          </a:xfrm>
          <a:prstGeom prst="rect">
            <a:avLst/>
          </a:prstGeom>
        </p:spPr>
        <p:txBody>
          <a:bodyPr/>
          <a:lstStyle/>
          <a:p>
            <a:pPr>
              <a:lnSpc>
                <a:spcPts val="3000"/>
              </a:lnSpc>
              <a:spcBef>
                <a:spcPts val="600"/>
              </a:spcBef>
              <a:spcAft>
                <a:spcPts val="1200"/>
              </a:spcAft>
              <a:buClr>
                <a:srgbClr val="000099"/>
              </a:buClr>
            </a:pPr>
            <a:r>
              <a:rPr lang="en-US" sz="2800" dirty="0" smtClean="0"/>
              <a:t>What is your goal?</a:t>
            </a:r>
          </a:p>
          <a:p>
            <a:pPr lvl="1"/>
            <a:r>
              <a:rPr lang="en-US" sz="2400" dirty="0"/>
              <a:t>Learning about the target market</a:t>
            </a:r>
          </a:p>
          <a:p>
            <a:pPr lvl="1"/>
            <a:r>
              <a:rPr lang="en-US" sz="2400" dirty="0"/>
              <a:t>Understanding consumer needs</a:t>
            </a:r>
          </a:p>
          <a:p>
            <a:pPr lvl="1"/>
            <a:r>
              <a:rPr lang="en-US" sz="2400" dirty="0"/>
              <a:t>Defining product specifications</a:t>
            </a:r>
          </a:p>
          <a:p>
            <a:pPr lvl="1"/>
            <a:r>
              <a:rPr lang="en-US" sz="2400" dirty="0"/>
              <a:t>Comparing alternatives</a:t>
            </a:r>
          </a:p>
          <a:p>
            <a:pPr lvl="1"/>
            <a:r>
              <a:rPr lang="en-US" sz="2400" dirty="0"/>
              <a:t>Determining price point and purchase intent</a:t>
            </a:r>
          </a:p>
          <a:p>
            <a:pPr lvl="1"/>
            <a:r>
              <a:rPr lang="en-US" sz="2400" dirty="0"/>
              <a:t>Designing marketing </a:t>
            </a:r>
            <a:r>
              <a:rPr lang="en-US" sz="2400" dirty="0" smtClean="0"/>
              <a:t>campaigns</a:t>
            </a:r>
            <a:r>
              <a:rPr lang="en-US" dirty="0"/>
              <a:t>	</a:t>
            </a:r>
            <a:endParaRPr lang="en-US" dirty="0" smtClean="0"/>
          </a:p>
          <a:p>
            <a:pPr>
              <a:lnSpc>
                <a:spcPts val="3000"/>
              </a:lnSpc>
              <a:spcBef>
                <a:spcPts val="600"/>
              </a:spcBef>
              <a:spcAft>
                <a:spcPts val="1200"/>
              </a:spcAft>
              <a:buClr>
                <a:srgbClr val="000099"/>
              </a:buClr>
            </a:pPr>
            <a:r>
              <a:rPr lang="en-US" sz="2800" dirty="0" smtClean="0"/>
              <a:t>Are </a:t>
            </a:r>
            <a:r>
              <a:rPr lang="en-US" sz="2800" dirty="0"/>
              <a:t>you seeking quantitative or qualitative data</a:t>
            </a:r>
            <a:r>
              <a:rPr lang="en-US" sz="2800" dirty="0" smtClean="0"/>
              <a:t>?</a:t>
            </a:r>
            <a:endParaRPr lang="en-US" sz="2800" dirty="0"/>
          </a:p>
          <a:p>
            <a:pPr marL="0" indent="0">
              <a:lnSpc>
                <a:spcPts val="3000"/>
              </a:lnSpc>
              <a:spcBef>
                <a:spcPts val="600"/>
              </a:spcBef>
              <a:spcAft>
                <a:spcPts val="1200"/>
              </a:spcAft>
              <a:buClr>
                <a:srgbClr val="000099"/>
              </a:buCl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457200"/>
            <a:ext cx="8229600" cy="1295400"/>
          </a:xfrm>
          <a:prstGeom prst="rect">
            <a:avLst/>
          </a:prstGeom>
        </p:spPr>
        <p:txBody>
          <a:bodyPr/>
          <a:lstStyle/>
          <a:p>
            <a:pPr>
              <a:lnSpc>
                <a:spcPts val="5000"/>
              </a:lnSpc>
            </a:pPr>
            <a:r>
              <a:rPr lang="en-US" sz="4000" b="1" dirty="0">
                <a:solidFill>
                  <a:srgbClr val="000099"/>
                </a:solidFill>
                <a:effectLst>
                  <a:outerShdw blurRad="38100" dist="38100" dir="2700000" algn="tl">
                    <a:srgbClr val="000000">
                      <a:alpha val="43137"/>
                    </a:srgbClr>
                  </a:outerShdw>
                </a:effectLst>
              </a:rPr>
              <a:t>S</a:t>
            </a:r>
            <a:r>
              <a:rPr lang="en-US" sz="4000" b="1" dirty="0" smtClean="0">
                <a:solidFill>
                  <a:srgbClr val="000099"/>
                </a:solidFill>
                <a:effectLst>
                  <a:outerShdw blurRad="38100" dist="38100" dir="2700000" algn="tl">
                    <a:srgbClr val="000000">
                      <a:alpha val="43137"/>
                    </a:srgbClr>
                  </a:outerShdw>
                </a:effectLst>
              </a:rPr>
              <a:t>tep 2: Determine How the Survey </a:t>
            </a:r>
            <a:r>
              <a:rPr lang="en-US" sz="4000" b="1" dirty="0">
                <a:solidFill>
                  <a:srgbClr val="000099"/>
                </a:solidFill>
                <a:effectLst>
                  <a:outerShdw blurRad="38100" dist="38100" dir="2700000" algn="tl">
                    <a:srgbClr val="000000">
                      <a:alpha val="43137"/>
                    </a:srgbClr>
                  </a:outerShdw>
                </a:effectLst>
              </a:rPr>
              <a:t>W</a:t>
            </a:r>
            <a:r>
              <a:rPr lang="en-US" sz="4000" b="1" dirty="0" smtClean="0">
                <a:solidFill>
                  <a:srgbClr val="000099"/>
                </a:solidFill>
                <a:effectLst>
                  <a:outerShdw blurRad="38100" dist="38100" dir="2700000" algn="tl">
                    <a:srgbClr val="000000">
                      <a:alpha val="43137"/>
                    </a:srgbClr>
                  </a:outerShdw>
                </a:effectLst>
              </a:rPr>
              <a:t>ill be Conducted</a:t>
            </a:r>
            <a:endParaRPr lang="en-US" sz="4000" dirty="0"/>
          </a:p>
        </p:txBody>
      </p:sp>
      <p:sp>
        <p:nvSpPr>
          <p:cNvPr id="5" name="Content Placeholder 4"/>
          <p:cNvSpPr>
            <a:spLocks noGrp="1"/>
          </p:cNvSpPr>
          <p:nvPr>
            <p:ph idx="4294967295"/>
          </p:nvPr>
        </p:nvSpPr>
        <p:spPr>
          <a:xfrm>
            <a:off x="609600" y="1752600"/>
            <a:ext cx="8001000" cy="4800600"/>
          </a:xfrm>
          <a:prstGeom prst="rect">
            <a:avLst/>
          </a:prstGeom>
        </p:spPr>
        <p:txBody>
          <a:bodyPr/>
          <a:lstStyle/>
          <a:p>
            <a:pPr marL="228600" lvl="0" indent="-228600">
              <a:lnSpc>
                <a:spcPct val="90000"/>
              </a:lnSpc>
              <a:spcBef>
                <a:spcPts val="1000"/>
              </a:spcBef>
            </a:pPr>
            <a:r>
              <a:rPr lang="en-US" sz="2800" dirty="0" smtClean="0">
                <a:solidFill>
                  <a:prstClr val="black"/>
                </a:solidFill>
              </a:rPr>
              <a:t>Questionnaires- </a:t>
            </a:r>
            <a:r>
              <a:rPr lang="en-US" sz="2800" dirty="0">
                <a:solidFill>
                  <a:prstClr val="black"/>
                </a:solidFill>
              </a:rPr>
              <a:t>Participant completes survey on their own</a:t>
            </a:r>
          </a:p>
          <a:p>
            <a:pPr marL="685800" lvl="1" indent="-228600">
              <a:lnSpc>
                <a:spcPct val="90000"/>
              </a:lnSpc>
              <a:spcBef>
                <a:spcPts val="500"/>
              </a:spcBef>
              <a:buFont typeface="Arial" panose="020B0604020202020204" pitchFamily="34" charset="0"/>
              <a:buChar char="•"/>
            </a:pPr>
            <a:r>
              <a:rPr lang="en-US" sz="2400" dirty="0" smtClean="0">
                <a:solidFill>
                  <a:prstClr val="black"/>
                </a:solidFill>
              </a:rPr>
              <a:t>Mail, Email, Web, Targeted distribution</a:t>
            </a:r>
          </a:p>
          <a:p>
            <a:pPr marL="685800" lvl="1" indent="-228600">
              <a:lnSpc>
                <a:spcPct val="90000"/>
              </a:lnSpc>
              <a:spcBef>
                <a:spcPts val="500"/>
              </a:spcBef>
              <a:buFont typeface="Arial" panose="020B0604020202020204" pitchFamily="34" charset="0"/>
              <a:buChar char="•"/>
            </a:pPr>
            <a:r>
              <a:rPr lang="en-US" sz="2400" dirty="0" smtClean="0">
                <a:solidFill>
                  <a:prstClr val="black"/>
                </a:solidFill>
              </a:rPr>
              <a:t>Pros- Inexpensive, easy to reach large audience, participants can respond in privacy</a:t>
            </a:r>
          </a:p>
          <a:p>
            <a:pPr marL="685800" lvl="1" indent="-228600">
              <a:lnSpc>
                <a:spcPct val="90000"/>
              </a:lnSpc>
              <a:spcBef>
                <a:spcPts val="500"/>
              </a:spcBef>
              <a:buFont typeface="Arial" panose="020B0604020202020204" pitchFamily="34" charset="0"/>
              <a:buChar char="•"/>
            </a:pPr>
            <a:r>
              <a:rPr lang="en-US" sz="2400" dirty="0" smtClean="0">
                <a:solidFill>
                  <a:prstClr val="black"/>
                </a:solidFill>
              </a:rPr>
              <a:t>Cons- Low response rate, misinterpretation</a:t>
            </a:r>
            <a:endParaRPr lang="en-US" sz="2400" dirty="0">
              <a:solidFill>
                <a:prstClr val="black"/>
              </a:solidFill>
            </a:endParaRPr>
          </a:p>
          <a:p>
            <a:pPr marL="228600" lvl="1" indent="-228600">
              <a:lnSpc>
                <a:spcPct val="90000"/>
              </a:lnSpc>
              <a:spcBef>
                <a:spcPts val="1000"/>
              </a:spcBef>
              <a:buFont typeface="Arial" panose="020B0604020202020204" pitchFamily="34" charset="0"/>
              <a:buChar char="•"/>
            </a:pPr>
            <a:r>
              <a:rPr lang="en-US" dirty="0">
                <a:solidFill>
                  <a:prstClr val="black"/>
                </a:solidFill>
              </a:rPr>
              <a:t>Interviews- Trained interviewer administers survey</a:t>
            </a:r>
          </a:p>
          <a:p>
            <a:pPr marL="685800" lvl="2">
              <a:lnSpc>
                <a:spcPct val="90000"/>
              </a:lnSpc>
              <a:spcBef>
                <a:spcPts val="1000"/>
              </a:spcBef>
            </a:pPr>
            <a:r>
              <a:rPr lang="en-US" dirty="0" smtClean="0">
                <a:solidFill>
                  <a:prstClr val="black"/>
                </a:solidFill>
              </a:rPr>
              <a:t>Telephone, Face </a:t>
            </a:r>
            <a:r>
              <a:rPr lang="en-US" dirty="0">
                <a:solidFill>
                  <a:prstClr val="black"/>
                </a:solidFill>
              </a:rPr>
              <a:t>to </a:t>
            </a:r>
            <a:r>
              <a:rPr lang="en-US" dirty="0" smtClean="0">
                <a:solidFill>
                  <a:prstClr val="black"/>
                </a:solidFill>
              </a:rPr>
              <a:t>face</a:t>
            </a:r>
          </a:p>
          <a:p>
            <a:pPr marL="685800" lvl="2">
              <a:lnSpc>
                <a:spcPct val="90000"/>
              </a:lnSpc>
              <a:spcBef>
                <a:spcPts val="1000"/>
              </a:spcBef>
            </a:pPr>
            <a:r>
              <a:rPr lang="en-US" dirty="0" smtClean="0">
                <a:solidFill>
                  <a:prstClr val="black"/>
                </a:solidFill>
              </a:rPr>
              <a:t>Pros- Easy to ask follow up questions, participants might be more inclined to finish a long survey when speaking with a person</a:t>
            </a:r>
          </a:p>
          <a:p>
            <a:pPr marL="685800" lvl="2">
              <a:lnSpc>
                <a:spcPct val="90000"/>
              </a:lnSpc>
              <a:spcBef>
                <a:spcPts val="1000"/>
              </a:spcBef>
            </a:pPr>
            <a:r>
              <a:rPr lang="en-US" dirty="0" smtClean="0">
                <a:solidFill>
                  <a:prstClr val="black"/>
                </a:solidFill>
              </a:rPr>
              <a:t>Cons-Can be expensive, interviewer bias</a:t>
            </a:r>
            <a:endParaRPr lang="en-US" dirty="0">
              <a:solidFill>
                <a:prstClr val="black"/>
              </a:solidFill>
            </a:endParaRPr>
          </a:p>
        </p:txBody>
      </p:sp>
    </p:spTree>
    <p:extLst>
      <p:ext uri="{BB962C8B-B14F-4D97-AF65-F5344CB8AC3E}">
        <p14:creationId xmlns:p14="http://schemas.microsoft.com/office/powerpoint/2010/main" val="1117145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685800" y="457200"/>
            <a:ext cx="7772400" cy="914400"/>
          </a:xfrm>
          <a:prstGeom prst="rect">
            <a:avLst/>
          </a:prstGeom>
        </p:spPr>
        <p:txBody>
          <a:bodyPr/>
          <a:lstStyle/>
          <a:p>
            <a:r>
              <a:rPr lang="en-US" altLang="en-US" sz="4000" b="1" dirty="0" smtClean="0">
                <a:solidFill>
                  <a:srgbClr val="000099"/>
                </a:solidFill>
                <a:effectLst>
                  <a:outerShdw blurRad="38100" dist="38100" dir="2700000" algn="tl">
                    <a:srgbClr val="C0C0C0"/>
                  </a:outerShdw>
                </a:effectLst>
              </a:rPr>
              <a:t>Step 3: Choose </a:t>
            </a:r>
            <a:r>
              <a:rPr lang="en-US" altLang="en-US" sz="4000" b="1" dirty="0">
                <a:solidFill>
                  <a:srgbClr val="000099"/>
                </a:solidFill>
                <a:effectLst>
                  <a:outerShdw blurRad="38100" dist="38100" dir="2700000" algn="tl">
                    <a:srgbClr val="C0C0C0"/>
                  </a:outerShdw>
                </a:effectLst>
              </a:rPr>
              <a:t>S</a:t>
            </a:r>
            <a:r>
              <a:rPr lang="en-US" altLang="en-US" sz="4000" b="1" dirty="0" smtClean="0">
                <a:solidFill>
                  <a:srgbClr val="000099"/>
                </a:solidFill>
                <a:effectLst>
                  <a:outerShdw blurRad="38100" dist="38100" dir="2700000" algn="tl">
                    <a:srgbClr val="C0C0C0"/>
                  </a:outerShdw>
                </a:effectLst>
              </a:rPr>
              <a:t>urvey </a:t>
            </a:r>
            <a:r>
              <a:rPr lang="en-US" altLang="en-US" sz="4000" b="1" dirty="0">
                <a:solidFill>
                  <a:srgbClr val="000099"/>
                </a:solidFill>
                <a:effectLst>
                  <a:outerShdw blurRad="38100" dist="38100" dir="2700000" algn="tl">
                    <a:srgbClr val="C0C0C0"/>
                  </a:outerShdw>
                </a:effectLst>
              </a:rPr>
              <a:t>F</a:t>
            </a:r>
            <a:r>
              <a:rPr lang="en-US" altLang="en-US" sz="4000" b="1" dirty="0" smtClean="0">
                <a:solidFill>
                  <a:srgbClr val="000099"/>
                </a:solidFill>
                <a:effectLst>
                  <a:outerShdw blurRad="38100" dist="38100" dir="2700000" algn="tl">
                    <a:srgbClr val="C0C0C0"/>
                  </a:outerShdw>
                </a:effectLst>
              </a:rPr>
              <a:t>ormat</a:t>
            </a:r>
            <a:endParaRPr lang="en-US" altLang="en-US" sz="4000" b="1" dirty="0">
              <a:solidFill>
                <a:srgbClr val="000099"/>
              </a:solidFill>
              <a:effectLst>
                <a:outerShdw blurRad="38100" dist="38100" dir="2700000" algn="tl">
                  <a:srgbClr val="C0C0C0"/>
                </a:outerShdw>
              </a:effectLst>
            </a:endParaRPr>
          </a:p>
        </p:txBody>
      </p:sp>
      <p:sp>
        <p:nvSpPr>
          <p:cNvPr id="156675" name="Rectangle 3"/>
          <p:cNvSpPr>
            <a:spLocks noGrp="1" noChangeArrowheads="1"/>
          </p:cNvSpPr>
          <p:nvPr>
            <p:ph type="body" idx="4294967295"/>
          </p:nvPr>
        </p:nvSpPr>
        <p:spPr>
          <a:xfrm>
            <a:off x="533400" y="1371600"/>
            <a:ext cx="8077200" cy="4648200"/>
          </a:xfrm>
          <a:prstGeom prst="rect">
            <a:avLst/>
          </a:prstGeom>
        </p:spPr>
        <p:txBody>
          <a:bodyPr/>
          <a:lstStyle/>
          <a:p>
            <a:r>
              <a:rPr lang="en-US" dirty="0" smtClean="0"/>
              <a:t>Word document</a:t>
            </a:r>
          </a:p>
          <a:p>
            <a:pPr lvl="1"/>
            <a:r>
              <a:rPr lang="en-US" dirty="0" smtClean="0"/>
              <a:t>Mail printed version, email or download electronic version, or administer </a:t>
            </a:r>
            <a:r>
              <a:rPr lang="en-US" dirty="0"/>
              <a:t>via interviews</a:t>
            </a:r>
            <a:endParaRPr lang="en-US" dirty="0" smtClean="0"/>
          </a:p>
          <a:p>
            <a:r>
              <a:rPr lang="en-US" dirty="0" smtClean="0"/>
              <a:t>Form-fillable PDF</a:t>
            </a:r>
          </a:p>
          <a:p>
            <a:pPr lvl="1"/>
            <a:r>
              <a:rPr lang="en-US" dirty="0" smtClean="0"/>
              <a:t>Email or post on a website </a:t>
            </a:r>
          </a:p>
          <a:p>
            <a:r>
              <a:rPr lang="en-US" dirty="0" smtClean="0"/>
              <a:t>Online services- </a:t>
            </a:r>
            <a:r>
              <a:rPr lang="en-US" dirty="0" smtClean="0">
                <a:hlinkClick r:id="rId2"/>
              </a:rPr>
              <a:t>Survey monkey</a:t>
            </a:r>
            <a:r>
              <a:rPr lang="en-US" dirty="0" smtClean="0"/>
              <a:t>, </a:t>
            </a:r>
            <a:r>
              <a:rPr lang="en-US" dirty="0" smtClean="0">
                <a:hlinkClick r:id="rId3"/>
              </a:rPr>
              <a:t>google forms</a:t>
            </a:r>
            <a:endParaRPr lang="en-US" dirty="0" smtClean="0"/>
          </a:p>
          <a:p>
            <a:pPr lvl="1"/>
            <a:r>
              <a:rPr lang="en-US" dirty="0" smtClean="0"/>
              <a:t>Email link. Internet connection needed while taking survey</a:t>
            </a:r>
          </a:p>
          <a:p>
            <a:pPr lvl="1"/>
            <a:endParaRPr lang="en-US" dirty="0"/>
          </a:p>
          <a:p>
            <a:pPr lvl="1"/>
            <a:endParaRPr lang="en-US" dirty="0"/>
          </a:p>
        </p:txBody>
      </p:sp>
    </p:spTree>
    <p:extLst>
      <p:ext uri="{BB962C8B-B14F-4D97-AF65-F5344CB8AC3E}">
        <p14:creationId xmlns:p14="http://schemas.microsoft.com/office/powerpoint/2010/main" val="1392612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685800" y="457200"/>
            <a:ext cx="7772400" cy="990600"/>
          </a:xfrm>
          <a:prstGeom prst="rect">
            <a:avLst/>
          </a:prstGeom>
        </p:spPr>
        <p:txBody>
          <a:bodyPr/>
          <a:lstStyle/>
          <a:p>
            <a:r>
              <a:rPr lang="en-US" altLang="en-US" sz="4000" b="1" dirty="0" smtClean="0">
                <a:solidFill>
                  <a:srgbClr val="000099"/>
                </a:solidFill>
                <a:effectLst>
                  <a:outerShdw blurRad="38100" dist="38100" dir="2700000" algn="tl">
                    <a:srgbClr val="C0C0C0"/>
                  </a:outerShdw>
                </a:effectLst>
              </a:rPr>
              <a:t>Step 4: Draft Questions</a:t>
            </a:r>
            <a:endParaRPr lang="en-US" altLang="en-US" sz="4000" b="1" dirty="0">
              <a:solidFill>
                <a:srgbClr val="000099"/>
              </a:solidFill>
              <a:effectLst>
                <a:outerShdw blurRad="38100" dist="38100" dir="2700000" algn="tl">
                  <a:srgbClr val="C0C0C0"/>
                </a:outerShdw>
              </a:effectLst>
            </a:endParaRPr>
          </a:p>
        </p:txBody>
      </p:sp>
      <p:sp>
        <p:nvSpPr>
          <p:cNvPr id="156675" name="Rectangle 3"/>
          <p:cNvSpPr>
            <a:spLocks noGrp="1" noChangeArrowheads="1"/>
          </p:cNvSpPr>
          <p:nvPr>
            <p:ph type="body" idx="4294967295"/>
          </p:nvPr>
        </p:nvSpPr>
        <p:spPr>
          <a:xfrm>
            <a:off x="533400" y="1295400"/>
            <a:ext cx="7696200" cy="5105400"/>
          </a:xfrm>
          <a:prstGeom prst="rect">
            <a:avLst/>
          </a:prstGeom>
        </p:spPr>
        <p:txBody>
          <a:bodyPr/>
          <a:lstStyle/>
          <a:p>
            <a:r>
              <a:rPr lang="en-US" sz="2400" dirty="0" smtClean="0"/>
              <a:t>Phrase </a:t>
            </a:r>
            <a:r>
              <a:rPr lang="en-US" sz="2400" dirty="0"/>
              <a:t>questions in a neutral way to avoid bias from leading questions.</a:t>
            </a:r>
          </a:p>
          <a:p>
            <a:r>
              <a:rPr lang="en-US" sz="2400" dirty="0"/>
              <a:t>Ask one question at a time, and avoid compound questions (two questions in one sentence). Participants may want to respond to each differently.  </a:t>
            </a:r>
          </a:p>
          <a:p>
            <a:r>
              <a:rPr lang="en-US" sz="2400" dirty="0"/>
              <a:t>Avoid double-negatives.</a:t>
            </a:r>
          </a:p>
          <a:p>
            <a:r>
              <a:rPr lang="en-US" sz="2400" dirty="0"/>
              <a:t>Wording is important for avoiding bias. Must be sensitive to the knowledge and experiences of your respondents. People from different socioeconomic circumstances, various parts of the country, and in different age groups may interpret things differently. </a:t>
            </a:r>
          </a:p>
        </p:txBody>
      </p:sp>
    </p:spTree>
    <p:extLst>
      <p:ext uri="{BB962C8B-B14F-4D97-AF65-F5344CB8AC3E}">
        <p14:creationId xmlns:p14="http://schemas.microsoft.com/office/powerpoint/2010/main" val="241613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457200" y="685800"/>
            <a:ext cx="8229600" cy="914400"/>
          </a:xfrm>
          <a:prstGeom prst="rect">
            <a:avLst/>
          </a:prstGeom>
        </p:spPr>
        <p:txBody>
          <a:bodyPr>
            <a:normAutofit/>
          </a:bodyPr>
          <a:lstStyle/>
          <a:p>
            <a:r>
              <a:rPr lang="en-US" sz="4000" b="1" dirty="0" smtClean="0">
                <a:solidFill>
                  <a:srgbClr val="000099"/>
                </a:solidFill>
                <a:effectLst>
                  <a:outerShdw blurRad="38100" dist="38100" dir="2700000" algn="tl">
                    <a:srgbClr val="C0C0C0"/>
                  </a:outerShdw>
                </a:effectLst>
              </a:rPr>
              <a:t>Key Learning Objectives</a:t>
            </a:r>
            <a:endParaRPr lang="en-US" sz="4000" b="1" dirty="0">
              <a:solidFill>
                <a:srgbClr val="000099"/>
              </a:solidFill>
              <a:effectLst>
                <a:outerShdw blurRad="38100" dist="38100" dir="2700000" algn="tl">
                  <a:srgbClr val="C0C0C0"/>
                </a:outerShdw>
              </a:effectLst>
            </a:endParaRPr>
          </a:p>
        </p:txBody>
      </p:sp>
      <p:sp>
        <p:nvSpPr>
          <p:cNvPr id="160771" name="Rectangle 3"/>
          <p:cNvSpPr>
            <a:spLocks noGrp="1" noChangeArrowheads="1"/>
          </p:cNvSpPr>
          <p:nvPr>
            <p:ph type="body" idx="4294967295"/>
          </p:nvPr>
        </p:nvSpPr>
        <p:spPr>
          <a:xfrm>
            <a:off x="457200" y="2209800"/>
            <a:ext cx="8305800" cy="4572000"/>
          </a:xfrm>
          <a:prstGeom prst="rect">
            <a:avLst/>
          </a:prstGeom>
        </p:spPr>
        <p:txBody>
          <a:bodyPr>
            <a:normAutofit/>
          </a:bodyPr>
          <a:lstStyle/>
          <a:p>
            <a:pPr marL="573088" lvl="1" indent="-233363">
              <a:lnSpc>
                <a:spcPts val="3000"/>
              </a:lnSpc>
              <a:spcBef>
                <a:spcPts val="600"/>
              </a:spcBef>
              <a:spcAft>
                <a:spcPts val="600"/>
              </a:spcAft>
              <a:buClr>
                <a:srgbClr val="000099"/>
              </a:buClr>
              <a:buFont typeface="Arial" panose="020B0604020202020204" pitchFamily="34" charset="0"/>
              <a:buChar char="•"/>
            </a:pPr>
            <a:r>
              <a:rPr lang="en-US" sz="2400" dirty="0" smtClean="0"/>
              <a:t>Participants will be able to design surveys and survey questions using a Survey Methodology presented.</a:t>
            </a:r>
          </a:p>
          <a:p>
            <a:pPr marL="573088" lvl="1" indent="-233363">
              <a:lnSpc>
                <a:spcPts val="3000"/>
              </a:lnSpc>
              <a:spcBef>
                <a:spcPts val="600"/>
              </a:spcBef>
              <a:spcAft>
                <a:spcPts val="600"/>
              </a:spcAft>
              <a:buClr>
                <a:srgbClr val="000099"/>
              </a:buClr>
              <a:buFont typeface="Arial" panose="020B0604020202020204" pitchFamily="34" charset="0"/>
              <a:buChar char="•"/>
            </a:pPr>
            <a:r>
              <a:rPr lang="en-US" sz="2400" dirty="0" smtClean="0"/>
              <a:t>Participants will be able to define Purposive Sampling and learn, through the use of examples, how and why it is used. </a:t>
            </a:r>
          </a:p>
          <a:p>
            <a:pPr marL="573088" lvl="1" indent="-233363">
              <a:lnSpc>
                <a:spcPts val="3000"/>
              </a:lnSpc>
              <a:spcBef>
                <a:spcPts val="600"/>
              </a:spcBef>
              <a:spcAft>
                <a:spcPts val="600"/>
              </a:spcAft>
              <a:buClr>
                <a:srgbClr val="000099"/>
              </a:buClr>
              <a:buFont typeface="Arial" panose="020B0604020202020204" pitchFamily="34" charset="0"/>
              <a:buChar char="•"/>
            </a:pPr>
            <a:r>
              <a:rPr lang="en-US" sz="2400" dirty="0" smtClean="0"/>
              <a:t>Participants will learn how to design recruitment screens for focus groups and surveys. </a:t>
            </a:r>
          </a:p>
          <a:p>
            <a:pPr marL="573088" lvl="1" indent="-231775">
              <a:lnSpc>
                <a:spcPts val="3000"/>
              </a:lnSpc>
              <a:spcBef>
                <a:spcPts val="600"/>
              </a:spcBef>
              <a:spcAft>
                <a:spcPts val="600"/>
              </a:spcAft>
              <a:buClr>
                <a:schemeClr val="tx2"/>
              </a:buClr>
              <a:buFont typeface="Arial" panose="020B0604020202020204" pitchFamily="34" charset="0"/>
              <a:buChar char="•"/>
            </a:pPr>
            <a:r>
              <a:rPr lang="en-US" sz="2400" dirty="0" smtClean="0"/>
              <a:t>Participants will be able to design a Concept Definition Focus Group using a Focus Group Methodology presented.</a:t>
            </a:r>
          </a:p>
        </p:txBody>
      </p:sp>
    </p:spTree>
    <p:extLst>
      <p:ext uri="{BB962C8B-B14F-4D97-AF65-F5344CB8AC3E}">
        <p14:creationId xmlns:p14="http://schemas.microsoft.com/office/powerpoint/2010/main" val="2214237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914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Step 5: Create response </a:t>
            </a:r>
            <a:r>
              <a:rPr lang="en-US" sz="4000" b="1" dirty="0">
                <a:solidFill>
                  <a:srgbClr val="000099"/>
                </a:solidFill>
                <a:effectLst>
                  <a:outerShdw blurRad="38100" dist="38100" dir="2700000" algn="tl">
                    <a:srgbClr val="000000">
                      <a:alpha val="43137"/>
                    </a:srgbClr>
                  </a:outerShdw>
                </a:effectLst>
              </a:rPr>
              <a:t>o</a:t>
            </a:r>
            <a:r>
              <a:rPr lang="en-US" sz="4000" b="1" dirty="0" smtClean="0">
                <a:solidFill>
                  <a:srgbClr val="000099"/>
                </a:solidFill>
                <a:effectLst>
                  <a:outerShdw blurRad="38100" dist="38100" dir="2700000" algn="tl">
                    <a:srgbClr val="000000">
                      <a:alpha val="43137"/>
                    </a:srgbClr>
                  </a:outerShdw>
                </a:effectLst>
              </a:rPr>
              <a:t>ptions</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838200" y="1676400"/>
            <a:ext cx="7467600" cy="4373563"/>
          </a:xfrm>
          <a:prstGeom prst="rect">
            <a:avLst/>
          </a:prstGeom>
        </p:spPr>
        <p:txBody>
          <a:bodyPr/>
          <a:lstStyle/>
          <a:p>
            <a:pPr>
              <a:lnSpc>
                <a:spcPts val="3400"/>
              </a:lnSpc>
              <a:spcBef>
                <a:spcPts val="1200"/>
              </a:spcBef>
              <a:buClr>
                <a:srgbClr val="000099"/>
              </a:buClr>
            </a:pPr>
            <a:r>
              <a:rPr lang="en-US" sz="2400" b="1" dirty="0" smtClean="0"/>
              <a:t>Dichotomous scales- </a:t>
            </a:r>
            <a:r>
              <a:rPr lang="en-US" sz="2000" dirty="0" smtClean="0"/>
              <a:t>Yes/No; True/False; Agree/Disagree</a:t>
            </a:r>
          </a:p>
          <a:p>
            <a:pPr>
              <a:lnSpc>
                <a:spcPts val="3400"/>
              </a:lnSpc>
              <a:spcBef>
                <a:spcPts val="1200"/>
              </a:spcBef>
              <a:buClr>
                <a:srgbClr val="000099"/>
              </a:buClr>
            </a:pPr>
            <a:r>
              <a:rPr lang="en-US" sz="2400" b="1" dirty="0" smtClean="0"/>
              <a:t>Rating Scales- </a:t>
            </a:r>
            <a:r>
              <a:rPr lang="en-US" sz="2000" dirty="0" smtClean="0"/>
              <a:t>Even number of options = “forced choice” with no middle ground</a:t>
            </a:r>
          </a:p>
          <a:p>
            <a:pPr>
              <a:lnSpc>
                <a:spcPts val="3400"/>
              </a:lnSpc>
              <a:spcBef>
                <a:spcPts val="1200"/>
              </a:spcBef>
              <a:buClr>
                <a:srgbClr val="000099"/>
              </a:buClr>
            </a:pPr>
            <a:r>
              <a:rPr lang="en-US" sz="2400" b="1" dirty="0" smtClean="0"/>
              <a:t>Multiple Choice-  </a:t>
            </a:r>
            <a:r>
              <a:rPr lang="en-US" sz="2000" dirty="0" smtClean="0"/>
              <a:t>Avoid overlap in responses that should be mutually exclusive (Ex. 0-10, 11-20, 21-30)</a:t>
            </a:r>
          </a:p>
          <a:p>
            <a:pPr lvl="1">
              <a:lnSpc>
                <a:spcPts val="3400"/>
              </a:lnSpc>
              <a:spcBef>
                <a:spcPts val="1200"/>
              </a:spcBef>
              <a:buClr>
                <a:srgbClr val="000099"/>
              </a:buClr>
            </a:pPr>
            <a:r>
              <a:rPr lang="en-US" sz="2000" dirty="0" smtClean="0"/>
              <a:t>Consider options for “other” or “none of the above”</a:t>
            </a:r>
          </a:p>
          <a:p>
            <a:pPr>
              <a:lnSpc>
                <a:spcPts val="3400"/>
              </a:lnSpc>
              <a:spcBef>
                <a:spcPts val="1200"/>
              </a:spcBef>
              <a:buClr>
                <a:srgbClr val="000099"/>
              </a:buClr>
            </a:pPr>
            <a:r>
              <a:rPr lang="en-US" sz="2400" b="1" dirty="0" smtClean="0"/>
              <a:t>Open ended- </a:t>
            </a:r>
            <a:r>
              <a:rPr lang="en-US" sz="2000" dirty="0" smtClean="0"/>
              <a:t>Opportunity to gain unexpected insights</a:t>
            </a:r>
            <a:endParaRPr lang="en-US" sz="2000" b="1" dirty="0" smtClean="0"/>
          </a:p>
        </p:txBody>
      </p:sp>
    </p:spTree>
    <p:extLst>
      <p:ext uri="{BB962C8B-B14F-4D97-AF65-F5344CB8AC3E}">
        <p14:creationId xmlns:p14="http://schemas.microsoft.com/office/powerpoint/2010/main" val="1035156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914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Step 6: Create Instructions</a:t>
            </a:r>
            <a:endParaRPr lang="en-US" sz="4000" dirty="0"/>
          </a:p>
        </p:txBody>
      </p:sp>
      <p:sp>
        <p:nvSpPr>
          <p:cNvPr id="3" name="Content Placeholder 2"/>
          <p:cNvSpPr>
            <a:spLocks noGrp="1"/>
          </p:cNvSpPr>
          <p:nvPr>
            <p:ph idx="4294967295"/>
          </p:nvPr>
        </p:nvSpPr>
        <p:spPr>
          <a:xfrm>
            <a:off x="533400" y="1752600"/>
            <a:ext cx="8001000" cy="5410200"/>
          </a:xfrm>
          <a:prstGeom prst="rect">
            <a:avLst/>
          </a:prstGeom>
        </p:spPr>
        <p:txBody>
          <a:bodyPr/>
          <a:lstStyle/>
          <a:p>
            <a:pPr marL="0" indent="0">
              <a:buNone/>
            </a:pPr>
            <a:r>
              <a:rPr lang="en-US" b="1" dirty="0" smtClean="0"/>
              <a:t>Tell participants how </a:t>
            </a:r>
            <a:r>
              <a:rPr lang="en-US" b="1" dirty="0"/>
              <a:t>to respond to questions. </a:t>
            </a:r>
            <a:endParaRPr lang="en-US" b="1" dirty="0" smtClean="0"/>
          </a:p>
          <a:p>
            <a:r>
              <a:rPr lang="en-US" dirty="0" smtClean="0"/>
              <a:t>Check </a:t>
            </a:r>
            <a:r>
              <a:rPr lang="en-US" dirty="0"/>
              <a:t>the box that matches your level of agreement with each statement</a:t>
            </a:r>
            <a:r>
              <a:rPr lang="en-US" dirty="0" smtClean="0"/>
              <a:t>.</a:t>
            </a:r>
          </a:p>
          <a:p>
            <a:r>
              <a:rPr lang="en-US" dirty="0" smtClean="0"/>
              <a:t>Mark </a:t>
            </a:r>
            <a:r>
              <a:rPr lang="en-US" dirty="0"/>
              <a:t>all that apply</a:t>
            </a:r>
            <a:r>
              <a:rPr lang="en-US" dirty="0" smtClean="0"/>
              <a:t>.</a:t>
            </a:r>
          </a:p>
          <a:p>
            <a:r>
              <a:rPr lang="en-US" dirty="0" smtClean="0"/>
              <a:t>Circle/highlight the one response...</a:t>
            </a:r>
          </a:p>
          <a:p>
            <a:r>
              <a:rPr lang="en-US" dirty="0" smtClean="0"/>
              <a:t>Use this space to describe…</a:t>
            </a:r>
          </a:p>
          <a:p>
            <a:pPr marL="0" indent="0">
              <a:buNone/>
            </a:pPr>
            <a:endParaRPr lang="en-US" sz="1400" dirty="0" smtClean="0"/>
          </a:p>
          <a:p>
            <a:pPr marL="0" indent="0" algn="ctr">
              <a:buNone/>
            </a:pPr>
            <a:r>
              <a:rPr lang="en-US" b="1" dirty="0" smtClean="0"/>
              <a:t>Remember to tell participants what to do when they’re done with the survey!</a:t>
            </a:r>
            <a:endParaRPr lang="en-US" b="1" dirty="0"/>
          </a:p>
          <a:p>
            <a:pPr lvl="1">
              <a:lnSpc>
                <a:spcPts val="3200"/>
              </a:lnSpc>
              <a:spcBef>
                <a:spcPts val="600"/>
              </a:spcBef>
              <a:spcAft>
                <a:spcPts val="600"/>
              </a:spcAft>
            </a:pPr>
            <a:endParaRPr lang="en-US" sz="2000" dirty="0" smtClean="0"/>
          </a:p>
          <a:p>
            <a:pPr>
              <a:lnSpc>
                <a:spcPts val="3200"/>
              </a:lnSpc>
              <a:spcBef>
                <a:spcPts val="600"/>
              </a:spcBef>
              <a:spcAft>
                <a:spcPts val="600"/>
              </a:spcAft>
            </a:pPr>
            <a:endParaRPr lang="en-US" sz="2400" dirty="0" smtClean="0"/>
          </a:p>
          <a:p>
            <a:pPr>
              <a:lnSpc>
                <a:spcPts val="3200"/>
              </a:lnSpc>
              <a:spcBef>
                <a:spcPts val="600"/>
              </a:spcBef>
              <a:spcAft>
                <a:spcPts val="600"/>
              </a:spcAft>
            </a:pPr>
            <a:endParaRPr lang="en-US" sz="2400" dirty="0" smtClean="0"/>
          </a:p>
          <a:p>
            <a:pPr marL="0" indent="0">
              <a:lnSpc>
                <a:spcPts val="3200"/>
              </a:lnSpc>
              <a:spcBef>
                <a:spcPts val="600"/>
              </a:spcBef>
              <a:spcAft>
                <a:spcPts val="600"/>
              </a:spcAft>
              <a:buNone/>
            </a:pPr>
            <a:endParaRPr lang="en-US" sz="2400" dirty="0" smtClean="0"/>
          </a:p>
          <a:p>
            <a:pPr marL="0" indent="0">
              <a:lnSpc>
                <a:spcPts val="3200"/>
              </a:lnSpc>
              <a:spcBef>
                <a:spcPts val="600"/>
              </a:spcBef>
              <a:spcAft>
                <a:spcPts val="600"/>
              </a:spcAft>
              <a:buNone/>
            </a:pPr>
            <a:endParaRPr lang="en-US" sz="2400" dirty="0"/>
          </a:p>
        </p:txBody>
      </p:sp>
    </p:spTree>
    <p:extLst>
      <p:ext uri="{BB962C8B-B14F-4D97-AF65-F5344CB8AC3E}">
        <p14:creationId xmlns:p14="http://schemas.microsoft.com/office/powerpoint/2010/main" val="1905425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371600"/>
          </a:xfrm>
          <a:prstGeom prst="rect">
            <a:avLst/>
          </a:prstGeom>
        </p:spPr>
        <p:txBody>
          <a:bodyPr/>
          <a:lstStyle/>
          <a:p>
            <a:r>
              <a:rPr lang="en-US" altLang="en-US" sz="4000" b="1" dirty="0" smtClean="0">
                <a:solidFill>
                  <a:srgbClr val="000099"/>
                </a:solidFill>
                <a:effectLst>
                  <a:outerShdw blurRad="38100" dist="38100" dir="2700000" algn="tl">
                    <a:srgbClr val="C0C0C0"/>
                  </a:outerShdw>
                </a:effectLst>
              </a:rPr>
              <a:t>Step 7: Accessibility Check</a:t>
            </a:r>
            <a:endParaRPr lang="en-US" sz="4000" dirty="0"/>
          </a:p>
        </p:txBody>
      </p:sp>
      <p:sp>
        <p:nvSpPr>
          <p:cNvPr id="3" name="Content Placeholder 2"/>
          <p:cNvSpPr>
            <a:spLocks noGrp="1"/>
          </p:cNvSpPr>
          <p:nvPr>
            <p:ph idx="4294967295"/>
          </p:nvPr>
        </p:nvSpPr>
        <p:spPr>
          <a:xfrm>
            <a:off x="609600" y="1447800"/>
            <a:ext cx="7924800" cy="4830763"/>
          </a:xfrm>
          <a:prstGeom prst="rect">
            <a:avLst/>
          </a:prstGeom>
        </p:spPr>
        <p:txBody>
          <a:bodyPr/>
          <a:lstStyle/>
          <a:p>
            <a:r>
              <a:rPr lang="en-US" dirty="0" smtClean="0"/>
              <a:t>Does your intended target population include people with functional limitations?</a:t>
            </a:r>
          </a:p>
          <a:p>
            <a:pPr lvl="1"/>
            <a:r>
              <a:rPr lang="en-US" dirty="0" smtClean="0"/>
              <a:t>Vision: Size of print, use of images</a:t>
            </a:r>
            <a:r>
              <a:rPr lang="en-US" dirty="0"/>
              <a:t>, color/ </a:t>
            </a:r>
            <a:r>
              <a:rPr lang="en-US" dirty="0" smtClean="0"/>
              <a:t>contrast, compatibility with screen readers; </a:t>
            </a:r>
          </a:p>
          <a:p>
            <a:pPr lvl="1"/>
            <a:r>
              <a:rPr lang="en-US" dirty="0" smtClean="0"/>
              <a:t>Hand strength or dexterity: consider format (paper = must hold pen or pencil); </a:t>
            </a:r>
          </a:p>
          <a:p>
            <a:pPr lvl="1"/>
            <a:r>
              <a:rPr lang="en-US" dirty="0" smtClean="0"/>
              <a:t>Cognitive decline or impairment: consider burden on participant </a:t>
            </a:r>
          </a:p>
          <a:p>
            <a:pPr lvl="1"/>
            <a:endParaRPr lang="en-US" dirty="0"/>
          </a:p>
        </p:txBody>
      </p:sp>
    </p:spTree>
    <p:extLst>
      <p:ext uri="{BB962C8B-B14F-4D97-AF65-F5344CB8AC3E}">
        <p14:creationId xmlns:p14="http://schemas.microsoft.com/office/powerpoint/2010/main" val="2033429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11430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Step 8: Pilot Testing and Launch</a:t>
            </a:r>
            <a:endParaRPr lang="en-US" sz="4000" dirty="0"/>
          </a:p>
        </p:txBody>
      </p:sp>
      <p:sp>
        <p:nvSpPr>
          <p:cNvPr id="3" name="Content Placeholder 2"/>
          <p:cNvSpPr>
            <a:spLocks noGrp="1"/>
          </p:cNvSpPr>
          <p:nvPr>
            <p:ph idx="4294967295"/>
          </p:nvPr>
        </p:nvSpPr>
        <p:spPr>
          <a:xfrm>
            <a:off x="457200" y="1600201"/>
            <a:ext cx="8229600" cy="4800600"/>
          </a:xfrm>
          <a:prstGeom prst="rect">
            <a:avLst/>
          </a:prstGeom>
        </p:spPr>
        <p:txBody>
          <a:bodyPr/>
          <a:lstStyle/>
          <a:p>
            <a:r>
              <a:rPr lang="en-US" dirty="0" smtClean="0"/>
              <a:t>Ask a small group from your target population to pilot test your survey. </a:t>
            </a:r>
          </a:p>
          <a:p>
            <a:r>
              <a:rPr lang="en-US" dirty="0" smtClean="0"/>
              <a:t>Are questions and response options clear and have they been interpreted as intended?</a:t>
            </a:r>
          </a:p>
          <a:p>
            <a:r>
              <a:rPr lang="en-US" dirty="0" smtClean="0"/>
              <a:t>Are sufficient instructions provided?</a:t>
            </a:r>
          </a:p>
          <a:p>
            <a:r>
              <a:rPr lang="en-US" dirty="0" smtClean="0"/>
              <a:t>How much time is needed to complete the survey?</a:t>
            </a:r>
          </a:p>
          <a:p>
            <a:r>
              <a:rPr lang="en-US" dirty="0" smtClean="0"/>
              <a:t>Use the results to make changes as needed.  </a:t>
            </a:r>
          </a:p>
          <a:p>
            <a:r>
              <a:rPr lang="en-US" dirty="0" smtClean="0"/>
              <a:t>Launch into full survey administration.</a:t>
            </a:r>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18229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2000"/>
            <a:ext cx="8229600" cy="8382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How to Develop Recruitment Screens</a:t>
            </a:r>
            <a:endParaRPr lang="en-US" sz="4000" dirty="0"/>
          </a:p>
        </p:txBody>
      </p:sp>
      <p:sp>
        <p:nvSpPr>
          <p:cNvPr id="3" name="Content Placeholder 2"/>
          <p:cNvSpPr>
            <a:spLocks noGrp="1"/>
          </p:cNvSpPr>
          <p:nvPr>
            <p:ph idx="4294967295"/>
          </p:nvPr>
        </p:nvSpPr>
        <p:spPr>
          <a:xfrm>
            <a:off x="685800" y="1828800"/>
            <a:ext cx="7772400" cy="4525963"/>
          </a:xfrm>
          <a:prstGeom prst="rect">
            <a:avLst/>
          </a:prstGeom>
        </p:spPr>
        <p:txBody>
          <a:bodyPr/>
          <a:lstStyle/>
          <a:p>
            <a:pPr lvl="0"/>
            <a:r>
              <a:rPr lang="en-US" dirty="0"/>
              <a:t>How is recruitment related to sampling?</a:t>
            </a:r>
          </a:p>
          <a:p>
            <a:pPr lvl="1"/>
            <a:r>
              <a:rPr lang="en-US" dirty="0"/>
              <a:t>Sampling defines what and how many specific types of people are desired</a:t>
            </a:r>
          </a:p>
          <a:p>
            <a:pPr lvl="1"/>
            <a:r>
              <a:rPr lang="en-US" dirty="0"/>
              <a:t>Recruitment implements the selection plan by contacting individuals, getting their commitment and including them in the schedule</a:t>
            </a:r>
            <a:r>
              <a:rPr lang="en-US" dirty="0" smtClean="0"/>
              <a:t>.</a:t>
            </a:r>
          </a:p>
          <a:p>
            <a:r>
              <a:rPr lang="en-US" dirty="0" smtClean="0"/>
              <a:t>How are surveys related to recruitment?</a:t>
            </a:r>
          </a:p>
          <a:p>
            <a:pPr lvl="1"/>
            <a:r>
              <a:rPr lang="en-US" dirty="0" smtClean="0"/>
              <a:t>Survey questionnaires are a recruitment tool.</a:t>
            </a:r>
            <a:endParaRPr lang="en-US" dirty="0"/>
          </a:p>
        </p:txBody>
      </p:sp>
    </p:spTree>
    <p:extLst>
      <p:ext uri="{BB962C8B-B14F-4D97-AF65-F5344CB8AC3E}">
        <p14:creationId xmlns:p14="http://schemas.microsoft.com/office/powerpoint/2010/main" val="782314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1430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Step 1: Define Participant Characteristics</a:t>
            </a:r>
            <a:endParaRPr lang="en-US" sz="4000" dirty="0"/>
          </a:p>
        </p:txBody>
      </p:sp>
      <p:sp>
        <p:nvSpPr>
          <p:cNvPr id="3" name="Content Placeholder 2"/>
          <p:cNvSpPr>
            <a:spLocks noGrp="1"/>
          </p:cNvSpPr>
          <p:nvPr>
            <p:ph idx="4294967295"/>
          </p:nvPr>
        </p:nvSpPr>
        <p:spPr>
          <a:xfrm>
            <a:off x="685800" y="1676400"/>
            <a:ext cx="7772400" cy="4953000"/>
          </a:xfrm>
          <a:prstGeom prst="rect">
            <a:avLst/>
          </a:prstGeom>
        </p:spPr>
        <p:txBody>
          <a:bodyPr/>
          <a:lstStyle/>
          <a:p>
            <a:pPr lvl="0"/>
            <a:r>
              <a:rPr lang="en-US" dirty="0" smtClean="0"/>
              <a:t>Consider all stakeholders who may purchase or use your product, or influence purchase decisions. </a:t>
            </a:r>
          </a:p>
          <a:p>
            <a:pPr lvl="1"/>
            <a:r>
              <a:rPr lang="en-US" dirty="0" smtClean="0"/>
              <a:t>Buyers, users, caregivers, parents, adult children, therapists, doctors…</a:t>
            </a:r>
          </a:p>
          <a:p>
            <a:pPr lvl="0"/>
            <a:r>
              <a:rPr lang="en-US" dirty="0" smtClean="0"/>
              <a:t>Identify the characteristics you are seeking from each stakeholder group. </a:t>
            </a:r>
          </a:p>
          <a:p>
            <a:pPr lvl="1"/>
            <a:r>
              <a:rPr lang="en-US" dirty="0" smtClean="0"/>
              <a:t>Experience with products or target populations, type of residence, functional limitations</a:t>
            </a:r>
          </a:p>
          <a:p>
            <a:pPr lvl="0"/>
            <a:endParaRPr lang="en-US" dirty="0" smtClean="0"/>
          </a:p>
        </p:txBody>
      </p:sp>
    </p:spTree>
    <p:extLst>
      <p:ext uri="{BB962C8B-B14F-4D97-AF65-F5344CB8AC3E}">
        <p14:creationId xmlns:p14="http://schemas.microsoft.com/office/powerpoint/2010/main" val="102507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Participant Characteristics Example</a:t>
            </a:r>
            <a:br>
              <a:rPr lang="en-US" sz="4000" b="1" dirty="0" smtClean="0">
                <a:solidFill>
                  <a:srgbClr val="000099"/>
                </a:solidFill>
                <a:effectLst>
                  <a:outerShdw blurRad="38100" dist="38100" dir="2700000" algn="tl">
                    <a:srgbClr val="000000">
                      <a:alpha val="43137"/>
                    </a:srgbClr>
                  </a:outerShdw>
                </a:effectLst>
              </a:rPr>
            </a:br>
            <a:r>
              <a:rPr lang="en-US" sz="3200" b="1" dirty="0" smtClean="0">
                <a:solidFill>
                  <a:srgbClr val="000099"/>
                </a:solidFill>
                <a:effectLst>
                  <a:outerShdw blurRad="38100" dist="38100" dir="2700000" algn="tl">
                    <a:srgbClr val="000000">
                      <a:alpha val="43137"/>
                    </a:srgbClr>
                  </a:outerShdw>
                </a:effectLst>
              </a:rPr>
              <a:t>New patient transfer lift</a:t>
            </a:r>
            <a:endParaRPr lang="en-US" sz="3200" dirty="0"/>
          </a:p>
        </p:txBody>
      </p:sp>
      <p:sp>
        <p:nvSpPr>
          <p:cNvPr id="4" name="Content Placeholder 3"/>
          <p:cNvSpPr>
            <a:spLocks noGrp="1"/>
          </p:cNvSpPr>
          <p:nvPr>
            <p:ph sz="half" idx="1"/>
          </p:nvPr>
        </p:nvSpPr>
        <p:spPr>
          <a:xfrm>
            <a:off x="457200" y="1676400"/>
            <a:ext cx="8229600" cy="5029200"/>
          </a:xfrm>
        </p:spPr>
        <p:txBody>
          <a:bodyPr/>
          <a:lstStyle/>
          <a:p>
            <a:pPr marL="0" indent="0">
              <a:buNone/>
            </a:pPr>
            <a:r>
              <a:rPr lang="en-US" sz="1400" b="1" dirty="0" smtClean="0"/>
              <a:t>Retailers</a:t>
            </a:r>
            <a:r>
              <a:rPr lang="en-US" sz="1400" b="1" dirty="0"/>
              <a:t>: </a:t>
            </a:r>
            <a:r>
              <a:rPr lang="en-US" sz="1400" b="1" dirty="0" smtClean="0"/>
              <a:t>Durable </a:t>
            </a:r>
            <a:r>
              <a:rPr lang="en-US" sz="1400" b="1" dirty="0"/>
              <a:t>Medical Equipment </a:t>
            </a:r>
            <a:r>
              <a:rPr lang="en-US" sz="1400" b="1" dirty="0" smtClean="0"/>
              <a:t>Dealers- </a:t>
            </a:r>
          </a:p>
          <a:p>
            <a:r>
              <a:rPr lang="en-US" sz="1400" dirty="0" smtClean="0"/>
              <a:t>Sell </a:t>
            </a:r>
            <a:r>
              <a:rPr lang="en-US" sz="1400" dirty="0"/>
              <a:t>lifts </a:t>
            </a:r>
            <a:r>
              <a:rPr lang="en-US" sz="1400" dirty="0" smtClean="0"/>
              <a:t>to consumers and to institutions</a:t>
            </a:r>
            <a:endParaRPr lang="en-US" sz="2000" dirty="0"/>
          </a:p>
          <a:p>
            <a:pPr lvl="0"/>
            <a:r>
              <a:rPr lang="en-US" sz="1400" dirty="0" smtClean="0"/>
              <a:t>In </a:t>
            </a:r>
            <a:r>
              <a:rPr lang="en-US" sz="1400" dirty="0"/>
              <a:t>the </a:t>
            </a:r>
            <a:r>
              <a:rPr lang="en-US" sz="1400" dirty="0" err="1"/>
              <a:t>DME</a:t>
            </a:r>
            <a:r>
              <a:rPr lang="en-US" sz="1400" dirty="0"/>
              <a:t> business for at least 5 years</a:t>
            </a:r>
            <a:endParaRPr lang="en-US" sz="2000" dirty="0"/>
          </a:p>
          <a:p>
            <a:pPr marL="0" lvl="0" indent="0">
              <a:buNone/>
            </a:pPr>
            <a:endParaRPr lang="en-US" sz="1100" dirty="0"/>
          </a:p>
          <a:p>
            <a:pPr marL="0" indent="0">
              <a:buNone/>
            </a:pPr>
            <a:r>
              <a:rPr lang="en-US" sz="1400" b="1" dirty="0" smtClean="0"/>
              <a:t>Buyers</a:t>
            </a:r>
            <a:r>
              <a:rPr lang="en-US" sz="1400" b="1" dirty="0"/>
              <a:t>: </a:t>
            </a:r>
            <a:r>
              <a:rPr lang="en-US" sz="1400" b="1" dirty="0" smtClean="0"/>
              <a:t>Nursing </a:t>
            </a:r>
            <a:r>
              <a:rPr lang="en-US" sz="1400" b="1" dirty="0"/>
              <a:t>Home </a:t>
            </a:r>
            <a:r>
              <a:rPr lang="en-US" sz="1400" b="1" dirty="0" smtClean="0"/>
              <a:t>Administrators- </a:t>
            </a:r>
          </a:p>
          <a:p>
            <a:r>
              <a:rPr lang="en-US" sz="1400" dirty="0" smtClean="0"/>
              <a:t>In </a:t>
            </a:r>
            <a:r>
              <a:rPr lang="en-US" sz="1400" dirty="0"/>
              <a:t>the business for at least 5 years</a:t>
            </a:r>
            <a:endParaRPr lang="en-US" sz="2000" dirty="0"/>
          </a:p>
          <a:p>
            <a:pPr lvl="0"/>
            <a:r>
              <a:rPr lang="en-US" sz="1400" dirty="0" smtClean="0"/>
              <a:t>Responsible </a:t>
            </a:r>
            <a:r>
              <a:rPr lang="en-US" sz="1400" dirty="0"/>
              <a:t>for purchasing decisions</a:t>
            </a:r>
            <a:endParaRPr lang="en-US" sz="2000" dirty="0"/>
          </a:p>
          <a:p>
            <a:pPr marL="0" indent="0">
              <a:buNone/>
            </a:pPr>
            <a:endParaRPr lang="en-US" sz="1100" b="1" dirty="0" smtClean="0"/>
          </a:p>
          <a:p>
            <a:pPr marL="0" indent="0">
              <a:buNone/>
            </a:pPr>
            <a:r>
              <a:rPr lang="en-US" sz="1400" b="1" dirty="0" smtClean="0"/>
              <a:t>Users: Nursing Home/Assistive Living Aids- </a:t>
            </a:r>
          </a:p>
          <a:p>
            <a:r>
              <a:rPr lang="en-US" sz="1400" dirty="0" smtClean="0"/>
              <a:t>Care for people with transfer needs in an institutional setting</a:t>
            </a:r>
            <a:endParaRPr lang="en-US" sz="2000" dirty="0" smtClean="0"/>
          </a:p>
          <a:p>
            <a:r>
              <a:rPr lang="en-US" sz="1400" dirty="0"/>
              <a:t>Mix of experience with manual lifting and mechanical lifts to transfer patients</a:t>
            </a:r>
            <a:endParaRPr lang="en-US" sz="2000" dirty="0"/>
          </a:p>
          <a:p>
            <a:pPr lvl="0"/>
            <a:r>
              <a:rPr lang="en-US" sz="1400" dirty="0" smtClean="0"/>
              <a:t>In </a:t>
            </a:r>
            <a:r>
              <a:rPr lang="en-US" sz="1400" dirty="0"/>
              <a:t>the business for at least 2 years</a:t>
            </a:r>
            <a:endParaRPr lang="en-US" sz="2000" dirty="0"/>
          </a:p>
          <a:p>
            <a:pPr marL="0" indent="0">
              <a:buNone/>
            </a:pPr>
            <a:endParaRPr lang="en-US" sz="1100" dirty="0"/>
          </a:p>
          <a:p>
            <a:pPr marL="0" indent="0">
              <a:buNone/>
            </a:pPr>
            <a:r>
              <a:rPr lang="en-US" sz="1400" b="1" dirty="0" smtClean="0"/>
              <a:t>Users/Buyers: People with Mobility Limitations who Require Assistance with Transfers-</a:t>
            </a:r>
            <a:endParaRPr lang="en-US" sz="2000" b="1" dirty="0"/>
          </a:p>
          <a:p>
            <a:pPr lvl="0"/>
            <a:r>
              <a:rPr lang="en-US" sz="1400" dirty="0" smtClean="0"/>
              <a:t>Even mix of Nursing </a:t>
            </a:r>
            <a:r>
              <a:rPr lang="en-US" sz="1400" dirty="0"/>
              <a:t>Home Residents; Assisted Living Facility Residents; People Who Live at </a:t>
            </a:r>
            <a:r>
              <a:rPr lang="en-US" sz="1400" dirty="0" smtClean="0"/>
              <a:t>Home</a:t>
            </a:r>
            <a:endParaRPr lang="en-US" sz="2000" dirty="0"/>
          </a:p>
          <a:p>
            <a:pPr lvl="0"/>
            <a:r>
              <a:rPr lang="en-US" sz="1400" dirty="0" smtClean="0"/>
              <a:t>50/50 </a:t>
            </a:r>
            <a:r>
              <a:rPr lang="en-US" sz="1400" dirty="0"/>
              <a:t>mix of licensed drivers/non-drivers</a:t>
            </a:r>
            <a:endParaRPr lang="en-US" sz="2000" dirty="0"/>
          </a:p>
          <a:p>
            <a:pPr marL="0" indent="0">
              <a:buNone/>
            </a:pPr>
            <a:endParaRPr lang="en-US" sz="1100" dirty="0"/>
          </a:p>
          <a:p>
            <a:pPr marL="0" indent="0">
              <a:buNone/>
            </a:pPr>
            <a:r>
              <a:rPr lang="en-US" sz="1400" b="1" dirty="0" smtClean="0"/>
              <a:t>Users/Buyers: In-Home Care Providers- </a:t>
            </a:r>
            <a:endParaRPr lang="en-US" sz="2000" b="1" dirty="0"/>
          </a:p>
          <a:p>
            <a:pPr lvl="0"/>
            <a:r>
              <a:rPr lang="en-US" sz="1400" dirty="0" smtClean="0"/>
              <a:t>Mix of partners/spouses /adult children of </a:t>
            </a:r>
            <a:r>
              <a:rPr lang="en-US" sz="1400" dirty="0"/>
              <a:t>people with </a:t>
            </a:r>
            <a:r>
              <a:rPr lang="en-US" sz="1400" dirty="0" smtClean="0"/>
              <a:t>disabilities; and hired care providers</a:t>
            </a:r>
          </a:p>
          <a:p>
            <a:r>
              <a:rPr lang="en-US" sz="1400" dirty="0"/>
              <a:t>Mix of experience with manual lifting and mechanical lifts to transfer patients</a:t>
            </a:r>
            <a:endParaRPr lang="en-US" sz="2000" dirty="0"/>
          </a:p>
          <a:p>
            <a:pPr lvl="0"/>
            <a:endParaRPr lang="en-US" sz="1400" dirty="0" smtClean="0"/>
          </a:p>
          <a:p>
            <a:pPr lvl="0"/>
            <a:endParaRPr lang="en-US" sz="1400" dirty="0" smtClean="0"/>
          </a:p>
          <a:p>
            <a:endParaRPr lang="en-US" sz="800" dirty="0"/>
          </a:p>
        </p:txBody>
      </p:sp>
    </p:spTree>
    <p:extLst>
      <p:ext uri="{BB962C8B-B14F-4D97-AF65-F5344CB8AC3E}">
        <p14:creationId xmlns:p14="http://schemas.microsoft.com/office/powerpoint/2010/main" val="313874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1430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Step 2: Create a Sampling Frame</a:t>
            </a:r>
            <a:endParaRPr lang="en-US" sz="4000" dirty="0"/>
          </a:p>
        </p:txBody>
      </p:sp>
      <p:sp>
        <p:nvSpPr>
          <p:cNvPr id="3" name="Content Placeholder 2"/>
          <p:cNvSpPr>
            <a:spLocks noGrp="1"/>
          </p:cNvSpPr>
          <p:nvPr>
            <p:ph idx="4294967295"/>
          </p:nvPr>
        </p:nvSpPr>
        <p:spPr>
          <a:xfrm>
            <a:off x="685800" y="1524000"/>
            <a:ext cx="7772400" cy="4830763"/>
          </a:xfrm>
          <a:prstGeom prst="rect">
            <a:avLst/>
          </a:prstGeom>
        </p:spPr>
        <p:txBody>
          <a:bodyPr/>
          <a:lstStyle/>
          <a:p>
            <a:r>
              <a:rPr lang="en-US" dirty="0"/>
              <a:t>Identify how many participants from each stakeholder group are desired. </a:t>
            </a:r>
          </a:p>
          <a:p>
            <a:r>
              <a:rPr lang="en-US" dirty="0"/>
              <a:t>Assign target numbers to each group/characteristic.</a:t>
            </a:r>
          </a:p>
          <a:p>
            <a:pPr lvl="0"/>
            <a:r>
              <a:rPr lang="en-US" dirty="0" smtClean="0"/>
              <a:t>Additional steps for focus groups: </a:t>
            </a:r>
          </a:p>
          <a:p>
            <a:pPr lvl="1"/>
            <a:r>
              <a:rPr lang="en-US" dirty="0" smtClean="0"/>
              <a:t>Determine how many focus groups will be run.</a:t>
            </a:r>
          </a:p>
          <a:p>
            <a:pPr lvl="1"/>
            <a:r>
              <a:rPr lang="en-US" dirty="0" smtClean="0"/>
              <a:t>Determine how many participants from each stakeholder group should be in each focus group session. </a:t>
            </a:r>
          </a:p>
        </p:txBody>
      </p:sp>
    </p:spTree>
    <p:extLst>
      <p:ext uri="{BB962C8B-B14F-4D97-AF65-F5344CB8AC3E}">
        <p14:creationId xmlns:p14="http://schemas.microsoft.com/office/powerpoint/2010/main" val="828414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Sampling Frame Example</a:t>
            </a:r>
            <a:endParaRPr lang="en-US" sz="4000" dirty="0"/>
          </a:p>
        </p:txBody>
      </p:sp>
      <p:graphicFrame>
        <p:nvGraphicFramePr>
          <p:cNvPr id="5" name="Content Placeholder 4" descr="2-3 DME Dealers, Group 2, Aug. 30, PM.&#10;2-3 Nursing Home Administrator, Group 2, Aug. 30, PM.&#10;2-3 Nursing Home Aide, Group 1, Aug. 30, AM.&#10;3-4 Nursing Home Aide, Group 2, Aug. 30, PM. &#10;2-3 Nursing Home Aide, Group 3, Aug. 31, PM. &#10;2-3 Home Health Care Aide, Group 1, Aug. 30, AM.&#10;3-4 Home Health Care Aide, Group 2, Aug. 30, PM.&#10;2-3 Home Health Care Aide, Group 3, Aug. 31, PM. &#10;2-3 Nursing Home Resident, Group 1, Aug. 30, AM.&#10;2-3 Nursing Home Resident, Group 3, Aug. 31, PM.&#10;1-2 Assisted Living Facility Resident, Group 1, Aug. 30, AM.&#10;1-2 Assisted Living Facility Resident, Group 3, Aug. 31, PM.&#10;2-3 Residing at Home, Group 1, Aug. 30, AM.&#10;2-3 Residing at Home, Group 3, Aug. 31, PM.&#10;1-2 In-Home Care Providers, Group 1, Aug. 30, AM.&#10;1-2 In-Home Care Providers, Group 3, Aug. 31, PM.&#10;" title="Sampling Frame Example table"/>
          <p:cNvGraphicFramePr>
            <a:graphicFrameLocks noGrp="1"/>
          </p:cNvGraphicFramePr>
          <p:nvPr>
            <p:ph sz="half" idx="1"/>
            <p:extLst>
              <p:ext uri="{D42A27DB-BD31-4B8C-83A1-F6EECF244321}">
                <p14:modId xmlns:p14="http://schemas.microsoft.com/office/powerpoint/2010/main" val="3389027650"/>
              </p:ext>
            </p:extLst>
          </p:nvPr>
        </p:nvGraphicFramePr>
        <p:xfrm>
          <a:off x="609600" y="1143000"/>
          <a:ext cx="7772400" cy="4516122"/>
        </p:xfrm>
        <a:graphic>
          <a:graphicData uri="http://schemas.openxmlformats.org/drawingml/2006/table">
            <a:tbl>
              <a:tblPr firstRow="1" firstCol="1" lastRow="1" lastCol="1" bandRow="1" bandCol="1"/>
              <a:tblGrid>
                <a:gridCol w="2743200"/>
                <a:gridCol w="1524000"/>
                <a:gridCol w="1676400"/>
                <a:gridCol w="1828800"/>
              </a:tblGrid>
              <a:tr h="624840">
                <a:tc>
                  <a:txBody>
                    <a:bodyPr/>
                    <a:lstStyle/>
                    <a:p>
                      <a:pPr marL="0" marR="0" algn="ctr">
                        <a:spcBef>
                          <a:spcPts val="0"/>
                        </a:spcBef>
                        <a:spcAft>
                          <a:spcPts val="0"/>
                        </a:spcAft>
                      </a:pPr>
                      <a:r>
                        <a:rPr lang="en-US" sz="1800" dirty="0">
                          <a:effectLst/>
                          <a:latin typeface="Times New Roman"/>
                          <a:ea typeface="Times New Roman"/>
                        </a:rPr>
                        <a:t> </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Group 1-</a:t>
                      </a:r>
                      <a:endParaRPr lang="en-US" sz="2800" dirty="0">
                        <a:effectLst/>
                        <a:latin typeface="Times New Roman"/>
                        <a:ea typeface="Times New Roman"/>
                      </a:endParaRPr>
                    </a:p>
                    <a:p>
                      <a:pPr marL="0" marR="0" algn="ctr">
                        <a:spcBef>
                          <a:spcPts val="0"/>
                        </a:spcBef>
                        <a:spcAft>
                          <a:spcPts val="0"/>
                        </a:spcAft>
                      </a:pPr>
                      <a:r>
                        <a:rPr lang="en-US" sz="1800" dirty="0">
                          <a:effectLst/>
                          <a:latin typeface="Times New Roman"/>
                          <a:ea typeface="Times New Roman"/>
                        </a:rPr>
                        <a:t>Aug 30- AM</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Group 2-</a:t>
                      </a:r>
                      <a:endParaRPr lang="en-US" sz="2800" dirty="0">
                        <a:effectLst/>
                        <a:latin typeface="Times New Roman"/>
                        <a:ea typeface="Times New Roman"/>
                      </a:endParaRPr>
                    </a:p>
                    <a:p>
                      <a:pPr marL="0" marR="0" algn="ctr">
                        <a:spcBef>
                          <a:spcPts val="0"/>
                        </a:spcBef>
                        <a:spcAft>
                          <a:spcPts val="0"/>
                        </a:spcAft>
                      </a:pPr>
                      <a:r>
                        <a:rPr lang="en-US" sz="1800" dirty="0">
                          <a:effectLst/>
                          <a:latin typeface="Times New Roman"/>
                          <a:ea typeface="Times New Roman"/>
                        </a:rPr>
                        <a:t>Aug 30 - PM</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Group 3-</a:t>
                      </a:r>
                      <a:endParaRPr lang="en-US" sz="2800" dirty="0">
                        <a:effectLst/>
                        <a:latin typeface="Times New Roman"/>
                        <a:ea typeface="Times New Roman"/>
                      </a:endParaRPr>
                    </a:p>
                    <a:p>
                      <a:pPr marL="0" marR="0" algn="ctr">
                        <a:spcBef>
                          <a:spcPts val="0"/>
                        </a:spcBef>
                        <a:spcAft>
                          <a:spcPts val="0"/>
                        </a:spcAft>
                      </a:pPr>
                      <a:r>
                        <a:rPr lang="en-US" sz="1800" dirty="0">
                          <a:effectLst/>
                          <a:latin typeface="Times New Roman"/>
                          <a:ea typeface="Times New Roman"/>
                        </a:rPr>
                        <a:t>Aug 31- PM</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667">
                <a:tc>
                  <a:txBody>
                    <a:bodyPr/>
                    <a:lstStyle/>
                    <a:p>
                      <a:pPr marL="0" marR="0" algn="ctr">
                        <a:spcBef>
                          <a:spcPts val="0"/>
                        </a:spcBef>
                        <a:spcAft>
                          <a:spcPts val="0"/>
                        </a:spcAft>
                      </a:pPr>
                      <a:r>
                        <a:rPr lang="en-US" sz="1800" dirty="0">
                          <a:effectLst/>
                          <a:latin typeface="Times New Roman"/>
                          <a:ea typeface="Times New Roman"/>
                        </a:rPr>
                        <a:t>DME </a:t>
                      </a:r>
                      <a:r>
                        <a:rPr lang="en-US" sz="1800" dirty="0" smtClean="0">
                          <a:effectLst/>
                          <a:latin typeface="Times New Roman"/>
                          <a:ea typeface="Times New Roman"/>
                        </a:rPr>
                        <a:t>Dealers</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 </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2-3</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 </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667">
                <a:tc>
                  <a:txBody>
                    <a:bodyPr/>
                    <a:lstStyle/>
                    <a:p>
                      <a:pPr marL="0" marR="0" algn="ctr">
                        <a:spcBef>
                          <a:spcPts val="0"/>
                        </a:spcBef>
                        <a:spcAft>
                          <a:spcPts val="0"/>
                        </a:spcAft>
                      </a:pPr>
                      <a:r>
                        <a:rPr lang="en-US" sz="1800" dirty="0">
                          <a:effectLst/>
                          <a:latin typeface="Times New Roman"/>
                          <a:ea typeface="Times New Roman"/>
                        </a:rPr>
                        <a:t>Nursing Home Administrator</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 </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2-3</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 </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667">
                <a:tc>
                  <a:txBody>
                    <a:bodyPr/>
                    <a:lstStyle/>
                    <a:p>
                      <a:pPr marL="0" marR="0" algn="ctr">
                        <a:spcBef>
                          <a:spcPts val="0"/>
                        </a:spcBef>
                        <a:spcAft>
                          <a:spcPts val="0"/>
                        </a:spcAft>
                      </a:pPr>
                      <a:r>
                        <a:rPr lang="en-US" sz="1800" dirty="0">
                          <a:effectLst/>
                          <a:latin typeface="Times New Roman"/>
                          <a:ea typeface="Times New Roman"/>
                        </a:rPr>
                        <a:t>Nursing Home </a:t>
                      </a:r>
                      <a:r>
                        <a:rPr lang="en-US" sz="1800" dirty="0" smtClean="0">
                          <a:effectLst/>
                          <a:latin typeface="Times New Roman"/>
                          <a:ea typeface="Times New Roman"/>
                        </a:rPr>
                        <a:t>Aide</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2-3</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3-4</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2-3</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667">
                <a:tc>
                  <a:txBody>
                    <a:bodyPr/>
                    <a:lstStyle/>
                    <a:p>
                      <a:pPr marL="0" marR="0" algn="ctr">
                        <a:spcBef>
                          <a:spcPts val="0"/>
                        </a:spcBef>
                        <a:spcAft>
                          <a:spcPts val="0"/>
                        </a:spcAft>
                      </a:pPr>
                      <a:r>
                        <a:rPr lang="en-US" sz="1800" dirty="0">
                          <a:effectLst/>
                          <a:latin typeface="Times New Roman"/>
                          <a:ea typeface="Times New Roman"/>
                        </a:rPr>
                        <a:t>Home Health Care </a:t>
                      </a:r>
                      <a:r>
                        <a:rPr lang="en-US" sz="1800" dirty="0" smtClean="0">
                          <a:effectLst/>
                          <a:latin typeface="Times New Roman"/>
                          <a:ea typeface="Times New Roman"/>
                        </a:rPr>
                        <a:t>Aide</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2-3</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3-4</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2-3</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667">
                <a:tc>
                  <a:txBody>
                    <a:bodyPr/>
                    <a:lstStyle/>
                    <a:p>
                      <a:pPr marL="0" marR="0" algn="ctr">
                        <a:spcBef>
                          <a:spcPts val="0"/>
                        </a:spcBef>
                        <a:spcAft>
                          <a:spcPts val="0"/>
                        </a:spcAft>
                      </a:pPr>
                      <a:r>
                        <a:rPr lang="en-US" sz="1800" dirty="0">
                          <a:effectLst/>
                          <a:latin typeface="Times New Roman"/>
                          <a:ea typeface="Times New Roman"/>
                        </a:rPr>
                        <a:t>Nursing Home </a:t>
                      </a:r>
                      <a:r>
                        <a:rPr lang="en-US" sz="1800" dirty="0" smtClean="0">
                          <a:effectLst/>
                          <a:latin typeface="Times New Roman"/>
                          <a:ea typeface="Times New Roman"/>
                        </a:rPr>
                        <a:t>Resident</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2-3</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 </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2-3</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667">
                <a:tc>
                  <a:txBody>
                    <a:bodyPr/>
                    <a:lstStyle/>
                    <a:p>
                      <a:pPr marL="0" marR="0" algn="ctr">
                        <a:spcBef>
                          <a:spcPts val="0"/>
                        </a:spcBef>
                        <a:spcAft>
                          <a:spcPts val="0"/>
                        </a:spcAft>
                      </a:pPr>
                      <a:r>
                        <a:rPr lang="en-US" sz="1800" dirty="0">
                          <a:effectLst/>
                          <a:latin typeface="Times New Roman"/>
                          <a:ea typeface="Times New Roman"/>
                        </a:rPr>
                        <a:t>Assisted Living Facility Resident</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1-2</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 </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1-2</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667">
                <a:tc>
                  <a:txBody>
                    <a:bodyPr/>
                    <a:lstStyle/>
                    <a:p>
                      <a:pPr marL="0" marR="0" algn="ctr">
                        <a:spcBef>
                          <a:spcPts val="0"/>
                        </a:spcBef>
                        <a:spcAft>
                          <a:spcPts val="0"/>
                        </a:spcAft>
                      </a:pPr>
                      <a:r>
                        <a:rPr lang="en-US" sz="1800" dirty="0">
                          <a:effectLst/>
                          <a:latin typeface="Times New Roman"/>
                          <a:ea typeface="Times New Roman"/>
                        </a:rPr>
                        <a:t>Residing at </a:t>
                      </a:r>
                      <a:r>
                        <a:rPr lang="en-US" sz="1800" dirty="0" smtClean="0">
                          <a:effectLst/>
                          <a:latin typeface="Times New Roman"/>
                          <a:ea typeface="Times New Roman"/>
                        </a:rPr>
                        <a:t>Home</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2-3</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 </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2-3</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667">
                <a:tc>
                  <a:txBody>
                    <a:bodyPr/>
                    <a:lstStyle/>
                    <a:p>
                      <a:pPr marL="0" marR="0" algn="ctr">
                        <a:spcBef>
                          <a:spcPts val="0"/>
                        </a:spcBef>
                        <a:spcAft>
                          <a:spcPts val="0"/>
                        </a:spcAft>
                      </a:pPr>
                      <a:r>
                        <a:rPr lang="en-US" sz="1800" dirty="0" smtClean="0">
                          <a:effectLst/>
                          <a:latin typeface="Times New Roman"/>
                          <a:ea typeface="Times New Roman"/>
                        </a:rPr>
                        <a:t>In-Home Care </a:t>
                      </a:r>
                      <a:r>
                        <a:rPr lang="en-US" sz="1800" dirty="0" smtClean="0">
                          <a:effectLst/>
                          <a:latin typeface="Times New Roman"/>
                          <a:ea typeface="Times New Roman"/>
                        </a:rPr>
                        <a:t>Providers</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1-2</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 </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a:ea typeface="Times New Roman"/>
                        </a:rPr>
                        <a:t>1-2</a:t>
                      </a:r>
                      <a:endParaRPr lang="en-US" sz="2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3747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1430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Step 3: Create Recruitment Materials that Encourage Self-Selection</a:t>
            </a:r>
            <a:endParaRPr lang="en-US" sz="4000" dirty="0"/>
          </a:p>
        </p:txBody>
      </p:sp>
      <p:sp>
        <p:nvSpPr>
          <p:cNvPr id="3" name="Content Placeholder 2"/>
          <p:cNvSpPr>
            <a:spLocks noGrp="1"/>
          </p:cNvSpPr>
          <p:nvPr>
            <p:ph idx="4294967295"/>
          </p:nvPr>
        </p:nvSpPr>
        <p:spPr>
          <a:xfrm>
            <a:off x="609600" y="1981200"/>
            <a:ext cx="8077200" cy="4495800"/>
          </a:xfrm>
          <a:prstGeom prst="rect">
            <a:avLst/>
          </a:prstGeom>
        </p:spPr>
        <p:txBody>
          <a:bodyPr/>
          <a:lstStyle/>
          <a:p>
            <a:r>
              <a:rPr lang="en-US" dirty="0" smtClean="0"/>
              <a:t>Limited </a:t>
            </a:r>
            <a:r>
              <a:rPr lang="en-US" dirty="0"/>
              <a:t>self-selection through </a:t>
            </a:r>
            <a:r>
              <a:rPr lang="en-US" dirty="0" smtClean="0"/>
              <a:t>ads can narrow </a:t>
            </a:r>
            <a:r>
              <a:rPr lang="en-US" dirty="0"/>
              <a:t>the pool of potential respondents without </a:t>
            </a:r>
            <a:r>
              <a:rPr lang="en-US" dirty="0" smtClean="0"/>
              <a:t>disclosing </a:t>
            </a:r>
            <a:r>
              <a:rPr lang="en-US" dirty="0"/>
              <a:t>desired participant </a:t>
            </a:r>
            <a:r>
              <a:rPr lang="en-US" dirty="0" smtClean="0"/>
              <a:t>characteristics. </a:t>
            </a:r>
          </a:p>
          <a:p>
            <a:pPr lvl="1"/>
            <a:r>
              <a:rPr lang="en-US" dirty="0"/>
              <a:t>Adults </a:t>
            </a:r>
            <a:r>
              <a:rPr lang="en-US" dirty="0" smtClean="0"/>
              <a:t>who use patient lifts for transfers.</a:t>
            </a:r>
            <a:endParaRPr lang="en-US" dirty="0"/>
          </a:p>
          <a:p>
            <a:pPr lvl="1"/>
            <a:r>
              <a:rPr lang="en-US" dirty="0" smtClean="0"/>
              <a:t>Nursing home aids with experience in patient transfers. </a:t>
            </a:r>
          </a:p>
          <a:p>
            <a:r>
              <a:rPr lang="en-US" dirty="0" smtClean="0"/>
              <a:t>Participants visit a website or contact a recruiter for more information.</a:t>
            </a:r>
            <a:endParaRPr lang="en-US" dirty="0"/>
          </a:p>
          <a:p>
            <a:pPr lvl="1"/>
            <a:endParaRPr lang="en-US" dirty="0"/>
          </a:p>
        </p:txBody>
      </p:sp>
    </p:spTree>
    <p:extLst>
      <p:ext uri="{BB962C8B-B14F-4D97-AF65-F5344CB8AC3E}">
        <p14:creationId xmlns:p14="http://schemas.microsoft.com/office/powerpoint/2010/main" val="1892743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09600"/>
            <a:ext cx="8229600" cy="16002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Voice of the Customer in Funded Research and Development Projects</a:t>
            </a:r>
            <a:r>
              <a:rPr lang="en-US" dirty="0" smtClean="0"/>
              <a:t/>
            </a:r>
            <a:br>
              <a:rPr lang="en-US" dirty="0" smtClean="0"/>
            </a:br>
            <a:endParaRPr lang="en-US" dirty="0"/>
          </a:p>
        </p:txBody>
      </p:sp>
      <p:sp>
        <p:nvSpPr>
          <p:cNvPr id="3" name="Content Placeholder 2"/>
          <p:cNvSpPr>
            <a:spLocks noGrp="1"/>
          </p:cNvSpPr>
          <p:nvPr>
            <p:ph idx="4294967295"/>
          </p:nvPr>
        </p:nvSpPr>
        <p:spPr>
          <a:xfrm>
            <a:off x="304800" y="2209800"/>
            <a:ext cx="8534400" cy="4830763"/>
          </a:xfrm>
          <a:prstGeom prst="rect">
            <a:avLst/>
          </a:prstGeom>
        </p:spPr>
        <p:txBody>
          <a:bodyPr/>
          <a:lstStyle/>
          <a:p>
            <a:pPr marL="231775" indent="-231775">
              <a:lnSpc>
                <a:spcPts val="2400"/>
              </a:lnSpc>
              <a:spcBef>
                <a:spcPts val="600"/>
              </a:spcBef>
              <a:spcAft>
                <a:spcPts val="600"/>
              </a:spcAft>
            </a:pPr>
            <a:r>
              <a:rPr lang="en-US" sz="2000" dirty="0" smtClean="0"/>
              <a:t>Inclusion of consumer input early on in funded researchers proposal shows reviewers increased likelihood of successful product outcome.</a:t>
            </a:r>
          </a:p>
          <a:p>
            <a:pPr marL="231775" indent="-231775">
              <a:lnSpc>
                <a:spcPts val="2400"/>
              </a:lnSpc>
              <a:spcBef>
                <a:spcPts val="600"/>
              </a:spcBef>
              <a:spcAft>
                <a:spcPts val="600"/>
              </a:spcAft>
            </a:pPr>
            <a:r>
              <a:rPr lang="en-US" sz="2000" dirty="0" smtClean="0"/>
              <a:t> Historically, manufacturers of consumer products have made product design decisions without factoring in the needs, wants, and expectations of the full range of end consumers. </a:t>
            </a:r>
          </a:p>
          <a:p>
            <a:pPr marL="231775" indent="-231775">
              <a:lnSpc>
                <a:spcPts val="2400"/>
              </a:lnSpc>
              <a:spcBef>
                <a:spcPts val="600"/>
              </a:spcBef>
              <a:spcAft>
                <a:spcPts val="600"/>
              </a:spcAft>
            </a:pPr>
            <a:r>
              <a:rPr lang="en-US" sz="2000" dirty="0" smtClean="0"/>
              <a:t>This process leads to ineffective products in the marketplace, new product failures, and product abandonment. Failure rates for new product introductions vary by industry but range from 30% to 90%. </a:t>
            </a:r>
          </a:p>
          <a:p>
            <a:pPr marL="231775" indent="-231775">
              <a:lnSpc>
                <a:spcPts val="2400"/>
              </a:lnSpc>
              <a:spcBef>
                <a:spcPts val="600"/>
              </a:spcBef>
              <a:spcAft>
                <a:spcPts val="600"/>
              </a:spcAft>
              <a:buClr>
                <a:schemeClr val="tx2"/>
              </a:buClr>
            </a:pPr>
            <a:r>
              <a:rPr lang="en-US" sz="2000" dirty="0" smtClean="0"/>
              <a:t>The primary cause of these failures can be traced back to a point early in the product design process where significant consumer or device user information failed to be collected and analyzed prior to the initial fabrication of the device (aka prototype).</a:t>
            </a:r>
            <a:endParaRPr lang="en-US" sz="2000" dirty="0"/>
          </a:p>
        </p:txBody>
      </p:sp>
    </p:spTree>
    <p:extLst>
      <p:ext uri="{BB962C8B-B14F-4D97-AF65-F5344CB8AC3E}">
        <p14:creationId xmlns:p14="http://schemas.microsoft.com/office/powerpoint/2010/main" val="2252739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1430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Step 4: Develop and Administer Screener Questionnaire</a:t>
            </a:r>
            <a:endParaRPr lang="en-US" sz="4000" dirty="0"/>
          </a:p>
        </p:txBody>
      </p:sp>
      <p:sp>
        <p:nvSpPr>
          <p:cNvPr id="3" name="Content Placeholder 2"/>
          <p:cNvSpPr>
            <a:spLocks noGrp="1"/>
          </p:cNvSpPr>
          <p:nvPr>
            <p:ph idx="4294967295"/>
          </p:nvPr>
        </p:nvSpPr>
        <p:spPr>
          <a:xfrm>
            <a:off x="609600" y="1981200"/>
            <a:ext cx="8077200" cy="4495800"/>
          </a:xfrm>
          <a:prstGeom prst="rect">
            <a:avLst/>
          </a:prstGeom>
        </p:spPr>
        <p:txBody>
          <a:bodyPr/>
          <a:lstStyle/>
          <a:p>
            <a:r>
              <a:rPr lang="en-US" dirty="0" smtClean="0"/>
              <a:t>Employ the same techniques used in general survey development. </a:t>
            </a:r>
          </a:p>
          <a:p>
            <a:pPr lvl="1"/>
            <a:r>
              <a:rPr lang="en-US" dirty="0" smtClean="0"/>
              <a:t>Questions are focused on identifying desired characteristics. </a:t>
            </a:r>
          </a:p>
          <a:p>
            <a:pPr lvl="1"/>
            <a:r>
              <a:rPr lang="en-US" dirty="0" smtClean="0"/>
              <a:t>Appropriate response options depend on how each question is asked. </a:t>
            </a:r>
          </a:p>
          <a:p>
            <a:pPr lvl="1"/>
            <a:r>
              <a:rPr lang="en-US" dirty="0" smtClean="0"/>
              <a:t>Multiple choice may ease the burden for the recruiter as it can be tied to the sampling frame.</a:t>
            </a:r>
          </a:p>
        </p:txBody>
      </p:sp>
    </p:spTree>
    <p:extLst>
      <p:ext uri="{BB962C8B-B14F-4D97-AF65-F5344CB8AC3E}">
        <p14:creationId xmlns:p14="http://schemas.microsoft.com/office/powerpoint/2010/main" val="2956757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81000"/>
            <a:ext cx="8229600" cy="11430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Example Screener Questions</a:t>
            </a:r>
            <a:br>
              <a:rPr lang="en-US" sz="4000" b="1" dirty="0" smtClean="0">
                <a:solidFill>
                  <a:srgbClr val="000099"/>
                </a:solidFill>
                <a:effectLst>
                  <a:outerShdw blurRad="38100" dist="38100" dir="2700000" algn="tl">
                    <a:srgbClr val="000000">
                      <a:alpha val="43137"/>
                    </a:srgbClr>
                  </a:outerShdw>
                </a:effectLst>
              </a:rPr>
            </a:br>
            <a:r>
              <a:rPr lang="en-US" sz="4000" b="1" dirty="0" err="1" smtClean="0">
                <a:solidFill>
                  <a:srgbClr val="000099"/>
                </a:solidFill>
                <a:effectLst>
                  <a:outerShdw blurRad="38100" dist="38100" dir="2700000" algn="tl">
                    <a:srgbClr val="000000">
                      <a:alpha val="43137"/>
                    </a:srgbClr>
                  </a:outerShdw>
                </a:effectLst>
              </a:rPr>
              <a:t>DME</a:t>
            </a:r>
            <a:r>
              <a:rPr lang="en-US" sz="4000" b="1" dirty="0" smtClean="0">
                <a:solidFill>
                  <a:srgbClr val="000099"/>
                </a:solidFill>
                <a:effectLst>
                  <a:outerShdw blurRad="38100" dist="38100" dir="2700000" algn="tl">
                    <a:srgbClr val="000000">
                      <a:alpha val="43137"/>
                    </a:srgbClr>
                  </a:outerShdw>
                </a:effectLst>
              </a:rPr>
              <a:t> Dealer</a:t>
            </a:r>
            <a:endParaRPr lang="en-US" sz="4000" dirty="0"/>
          </a:p>
        </p:txBody>
      </p:sp>
      <p:sp>
        <p:nvSpPr>
          <p:cNvPr id="3" name="Content Placeholder 2"/>
          <p:cNvSpPr>
            <a:spLocks noGrp="1"/>
          </p:cNvSpPr>
          <p:nvPr>
            <p:ph idx="4294967295"/>
          </p:nvPr>
        </p:nvSpPr>
        <p:spPr>
          <a:xfrm>
            <a:off x="685800" y="1676400"/>
            <a:ext cx="7772400" cy="4800600"/>
          </a:xfrm>
          <a:prstGeom prst="rect">
            <a:avLst/>
          </a:prstGeom>
        </p:spPr>
        <p:txBody>
          <a:bodyPr/>
          <a:lstStyle/>
          <a:p>
            <a:r>
              <a:rPr lang="en-US" sz="2800" dirty="0" smtClean="0"/>
              <a:t>Do you sell lifts and scooters [Yes/No]</a:t>
            </a:r>
          </a:p>
          <a:p>
            <a:pPr lvl="2"/>
            <a:r>
              <a:rPr lang="en-US" sz="2000" dirty="0" smtClean="0"/>
              <a:t>If </a:t>
            </a:r>
            <a:r>
              <a:rPr lang="en-US" sz="2000" dirty="0"/>
              <a:t>no, </a:t>
            </a:r>
            <a:r>
              <a:rPr lang="en-US" sz="2000" dirty="0" smtClean="0"/>
              <a:t>terminate; If yes, continue</a:t>
            </a:r>
          </a:p>
          <a:p>
            <a:r>
              <a:rPr lang="en-US" sz="2800" dirty="0" smtClean="0"/>
              <a:t>How long have you been in the </a:t>
            </a:r>
            <a:r>
              <a:rPr lang="en-US" sz="2800" dirty="0" err="1" smtClean="0"/>
              <a:t>DME</a:t>
            </a:r>
            <a:r>
              <a:rPr lang="en-US" sz="2800" dirty="0" smtClean="0"/>
              <a:t> business?  [0-4 years; 5-10 years; 11+]</a:t>
            </a:r>
          </a:p>
          <a:p>
            <a:pPr lvl="2"/>
            <a:r>
              <a:rPr lang="en-US" sz="2000" dirty="0" smtClean="0"/>
              <a:t>If 0-4, terminate; If 5-10 or 11+, continue</a:t>
            </a:r>
            <a:endParaRPr lang="en-US" sz="2000" dirty="0"/>
          </a:p>
          <a:p>
            <a:r>
              <a:rPr lang="en-US" sz="2800" dirty="0" smtClean="0"/>
              <a:t>Do you have experience working directly with consumers? [Yes/No]</a:t>
            </a:r>
          </a:p>
          <a:p>
            <a:pPr lvl="2"/>
            <a:r>
              <a:rPr lang="en-US" sz="2000" dirty="0" smtClean="0"/>
              <a:t>If no, terminate; If yes, continue</a:t>
            </a:r>
          </a:p>
          <a:p>
            <a:r>
              <a:rPr lang="en-US" sz="2800" dirty="0" smtClean="0"/>
              <a:t>Can you participate in a 2-hour focus group the evening of August 30? [Yes/No] </a:t>
            </a:r>
          </a:p>
          <a:p>
            <a:pPr lvl="2"/>
            <a:r>
              <a:rPr lang="en-US" sz="2000" dirty="0" smtClean="0"/>
              <a:t>If no, terminate; If yes, schedule and collect demographics</a:t>
            </a:r>
            <a:endParaRPr lang="en-US" sz="2000" dirty="0"/>
          </a:p>
        </p:txBody>
      </p:sp>
    </p:spTree>
    <p:extLst>
      <p:ext uri="{BB962C8B-B14F-4D97-AF65-F5344CB8AC3E}">
        <p14:creationId xmlns:p14="http://schemas.microsoft.com/office/powerpoint/2010/main" val="472725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81000"/>
            <a:ext cx="8229600" cy="914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Resources</a:t>
            </a:r>
            <a:endParaRPr lang="en-US" sz="4000" dirty="0"/>
          </a:p>
        </p:txBody>
      </p:sp>
      <p:sp>
        <p:nvSpPr>
          <p:cNvPr id="3" name="Content Placeholder 2"/>
          <p:cNvSpPr>
            <a:spLocks noGrp="1"/>
          </p:cNvSpPr>
          <p:nvPr>
            <p:ph idx="4294967295"/>
          </p:nvPr>
        </p:nvSpPr>
        <p:spPr>
          <a:xfrm>
            <a:off x="685800" y="1219200"/>
            <a:ext cx="7772400" cy="4800600"/>
          </a:xfrm>
          <a:prstGeom prst="rect">
            <a:avLst/>
          </a:prstGeom>
        </p:spPr>
        <p:txBody>
          <a:bodyPr/>
          <a:lstStyle/>
          <a:p>
            <a:r>
              <a:rPr lang="en-US" sz="2800" u="sng" dirty="0">
                <a:hlinkClick r:id="rId2"/>
              </a:rPr>
              <a:t>Primary Market Research Training </a:t>
            </a:r>
            <a:r>
              <a:rPr lang="en-US" sz="2800" u="sng" dirty="0" smtClean="0">
                <a:hlinkClick r:id="rId2"/>
              </a:rPr>
              <a:t>Module</a:t>
            </a:r>
            <a:endParaRPr lang="en-US" sz="2800" u="sng" dirty="0" smtClean="0"/>
          </a:p>
          <a:p>
            <a:pPr lvl="1"/>
            <a:r>
              <a:rPr lang="en-US" sz="2400" dirty="0" smtClean="0"/>
              <a:t>Sampling and recruitment, focus groups, surveys, and considerations when outsourcing.</a:t>
            </a:r>
            <a:endParaRPr lang="en-US" sz="2400" dirty="0"/>
          </a:p>
          <a:p>
            <a:r>
              <a:rPr lang="en-US" sz="2800" u="sng" dirty="0">
                <a:hlinkClick r:id="rId3"/>
              </a:rPr>
              <a:t>Evaluation Resource </a:t>
            </a:r>
            <a:r>
              <a:rPr lang="en-US" sz="2800" u="sng" dirty="0" smtClean="0">
                <a:hlinkClick r:id="rId3"/>
              </a:rPr>
              <a:t>Guide</a:t>
            </a:r>
            <a:endParaRPr lang="en-US" sz="2800" u="sng" dirty="0" smtClean="0"/>
          </a:p>
          <a:p>
            <a:pPr lvl="1"/>
            <a:r>
              <a:rPr lang="en-US" sz="2400" dirty="0" smtClean="0"/>
              <a:t>Evaluation for new product development- from needs assessment to after-sales efficacy evaluations. </a:t>
            </a:r>
            <a:endParaRPr lang="en-US" sz="2400" dirty="0"/>
          </a:p>
          <a:p>
            <a:pPr lvl="1"/>
            <a:r>
              <a:rPr lang="en-US" sz="2400" dirty="0" smtClean="0"/>
              <a:t>Includes example questionnaires from lab testing and home trials. </a:t>
            </a:r>
            <a:endParaRPr lang="en-US" dirty="0"/>
          </a:p>
          <a:p>
            <a:r>
              <a:rPr lang="en-US" sz="2800" dirty="0" smtClean="0">
                <a:hlinkClick r:id="rId4"/>
              </a:rPr>
              <a:t>Center on KT4TT Resources Page</a:t>
            </a:r>
            <a:endParaRPr lang="en-US" sz="2800" dirty="0" smtClean="0"/>
          </a:p>
          <a:p>
            <a:pPr lvl="1"/>
            <a:r>
              <a:rPr lang="en-US" sz="2400" dirty="0" smtClean="0"/>
              <a:t>Starting a business, verifying market opportunities, building a prototype, intellectual property, and getting to market.</a:t>
            </a:r>
            <a:endParaRPr lang="en-US" sz="2400" dirty="0"/>
          </a:p>
        </p:txBody>
      </p:sp>
    </p:spTree>
    <p:extLst>
      <p:ext uri="{BB962C8B-B14F-4D97-AF65-F5344CB8AC3E}">
        <p14:creationId xmlns:p14="http://schemas.microsoft.com/office/powerpoint/2010/main" val="770190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screen shot of KT4TT home p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828800"/>
            <a:ext cx="4242201" cy="3714855"/>
          </a:xfrm>
          <a:prstGeom prst="rect">
            <a:avLst/>
          </a:prstGeom>
        </p:spPr>
      </p:pic>
      <p:sp>
        <p:nvSpPr>
          <p:cNvPr id="3" name="Content Placeholder 2"/>
          <p:cNvSpPr>
            <a:spLocks noGrp="1"/>
          </p:cNvSpPr>
          <p:nvPr>
            <p:ph idx="4294967295"/>
          </p:nvPr>
        </p:nvSpPr>
        <p:spPr>
          <a:xfrm>
            <a:off x="457200" y="1676400"/>
            <a:ext cx="4191000" cy="4754563"/>
          </a:xfrm>
          <a:prstGeom prst="rect">
            <a:avLst/>
          </a:prstGeom>
        </p:spPr>
        <p:txBody>
          <a:bodyPr/>
          <a:lstStyle/>
          <a:p>
            <a:pPr marL="228600" indent="-228600">
              <a:lnSpc>
                <a:spcPts val="3000"/>
              </a:lnSpc>
              <a:spcBef>
                <a:spcPts val="600"/>
              </a:spcBef>
              <a:spcAft>
                <a:spcPts val="600"/>
              </a:spcAft>
              <a:buClr>
                <a:srgbClr val="000099"/>
              </a:buClr>
            </a:pPr>
            <a:r>
              <a:rPr lang="en-US" sz="2400" dirty="0" smtClean="0"/>
              <a:t>Visit the  KT4TT web site for additional information, more examples, and resources for new product developers, inventors, and federal grantees. </a:t>
            </a:r>
            <a:br>
              <a:rPr lang="en-US" sz="2400" dirty="0" smtClean="0"/>
            </a:br>
            <a:r>
              <a:rPr lang="en-US" sz="2400" u="sng" dirty="0" smtClean="0">
                <a:solidFill>
                  <a:srgbClr val="0000FF"/>
                </a:solidFill>
                <a:hlinkClick r:id="rId4"/>
              </a:rPr>
              <a:t>http</a:t>
            </a:r>
            <a:r>
              <a:rPr lang="en-US" sz="2400" u="sng" dirty="0">
                <a:solidFill>
                  <a:srgbClr val="0000FF"/>
                </a:solidFill>
                <a:hlinkClick r:id="rId4"/>
              </a:rPr>
              <a:t>://sphhp.buffalo.edu/cat/kt4tt.html</a:t>
            </a:r>
            <a:endParaRPr lang="en-US" sz="2400" u="sng" dirty="0">
              <a:solidFill>
                <a:srgbClr val="0000FF"/>
              </a:solidFill>
            </a:endParaRPr>
          </a:p>
          <a:p>
            <a:pPr algn="ctr">
              <a:buClr>
                <a:srgbClr val="000099"/>
              </a:buClr>
              <a:buNone/>
            </a:pPr>
            <a:r>
              <a:rPr lang="en-US" sz="4000" i="1" dirty="0" smtClean="0"/>
              <a:t>Thank you! </a:t>
            </a:r>
          </a:p>
          <a:p>
            <a:pPr>
              <a:buClr>
                <a:srgbClr val="000099"/>
              </a:buClr>
            </a:pPr>
            <a:endParaRPr lang="en-US" dirty="0"/>
          </a:p>
        </p:txBody>
      </p:sp>
      <p:sp>
        <p:nvSpPr>
          <p:cNvPr id="2" name="Title 1"/>
          <p:cNvSpPr>
            <a:spLocks noGrp="1"/>
          </p:cNvSpPr>
          <p:nvPr>
            <p:ph type="title" idx="4294967295"/>
          </p:nvPr>
        </p:nvSpPr>
        <p:spPr>
          <a:xfrm>
            <a:off x="457200" y="685800"/>
            <a:ext cx="8229600" cy="914400"/>
          </a:xfrm>
          <a:prstGeom prst="rect">
            <a:avLst/>
          </a:prstGeom>
        </p:spPr>
        <p:txBody>
          <a:bodyPr/>
          <a:lstStyle/>
          <a:p>
            <a:pPr lvl="0"/>
            <a:r>
              <a:rPr lang="en-US" sz="4000" b="1" dirty="0" smtClean="0">
                <a:solidFill>
                  <a:srgbClr val="000099"/>
                </a:solidFill>
                <a:effectLst>
                  <a:outerShdw blurRad="38100" dist="38100" dir="2700000" algn="tl">
                    <a:srgbClr val="000000">
                      <a:alpha val="43137"/>
                    </a:srgbClr>
                  </a:outerShdw>
                </a:effectLst>
              </a:rPr>
              <a:t>Summary</a:t>
            </a:r>
            <a:endParaRPr lang="en-US" sz="4000" dirty="0"/>
          </a:p>
        </p:txBody>
      </p:sp>
    </p:spTree>
    <p:extLst>
      <p:ext uri="{BB962C8B-B14F-4D97-AF65-F5344CB8AC3E}">
        <p14:creationId xmlns:p14="http://schemas.microsoft.com/office/powerpoint/2010/main" val="3695627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Rectangle 6"/>
          <p:cNvSpPr>
            <a:spLocks noGrp="1" noChangeArrowheads="1"/>
          </p:cNvSpPr>
          <p:nvPr>
            <p:ph type="title" idx="4294967295"/>
          </p:nvPr>
        </p:nvSpPr>
        <p:spPr>
          <a:xfrm>
            <a:off x="685800" y="685800"/>
            <a:ext cx="7772400" cy="914400"/>
          </a:xfrm>
          <a:prstGeom prst="rect">
            <a:avLst/>
          </a:prstGeom>
          <a:noFill/>
          <a:ln/>
        </p:spPr>
        <p:txBody>
          <a:bodyPr/>
          <a:lstStyle/>
          <a:p>
            <a:r>
              <a:rPr lang="en-US" sz="4000" b="1" dirty="0">
                <a:solidFill>
                  <a:srgbClr val="000099"/>
                </a:solidFill>
                <a:effectLst>
                  <a:outerShdw blurRad="38100" dist="38100" dir="2700000" algn="tl">
                    <a:srgbClr val="C0C0C0"/>
                  </a:outerShdw>
                </a:effectLst>
              </a:rPr>
              <a:t>Acknowledgement</a:t>
            </a:r>
          </a:p>
        </p:txBody>
      </p:sp>
      <p:sp>
        <p:nvSpPr>
          <p:cNvPr id="114695" name="Rectangle 7"/>
          <p:cNvSpPr>
            <a:spLocks noGrp="1" noChangeArrowheads="1"/>
          </p:cNvSpPr>
          <p:nvPr>
            <p:ph type="body" idx="4294967295"/>
          </p:nvPr>
        </p:nvSpPr>
        <p:spPr>
          <a:xfrm>
            <a:off x="685800" y="2209800"/>
            <a:ext cx="7772400" cy="4114800"/>
          </a:xfrm>
          <a:prstGeom prst="rect">
            <a:avLst/>
          </a:prstGeom>
          <a:noFill/>
          <a:ln/>
        </p:spPr>
        <p:txBody>
          <a:bodyPr/>
          <a:lstStyle/>
          <a:p>
            <a:pPr marL="0" indent="0">
              <a:lnSpc>
                <a:spcPts val="3000"/>
              </a:lnSpc>
              <a:spcBef>
                <a:spcPts val="600"/>
              </a:spcBef>
              <a:spcAft>
                <a:spcPts val="600"/>
              </a:spcAft>
              <a:buClr>
                <a:srgbClr val="000099"/>
              </a:buClr>
              <a:buNone/>
            </a:pPr>
            <a:r>
              <a:rPr lang="en-US" sz="2400" dirty="0" smtClean="0"/>
              <a:t>The contents of this presentation were developed under a grant from the National </a:t>
            </a:r>
            <a:r>
              <a:rPr lang="en-US" sz="2400" dirty="0"/>
              <a:t>Institute on </a:t>
            </a:r>
            <a:r>
              <a:rPr lang="en-US" sz="2400" dirty="0" smtClean="0"/>
              <a:t>Disability, Independent Living, and Rehabilitation </a:t>
            </a:r>
            <a:r>
              <a:rPr lang="en-US" sz="2400" dirty="0"/>
              <a:t>Research </a:t>
            </a:r>
            <a:r>
              <a:rPr lang="en-US" sz="2400" dirty="0" smtClean="0"/>
              <a:t>(NIDILRR grant number 90DP0054-01-00). NIDILRR is a Center within the Administration for Community Living (ACL), Department of Health and Human Services (HHS). The contents of this presentation do </a:t>
            </a:r>
            <a:r>
              <a:rPr lang="en-US" sz="2400" dirty="0"/>
              <a:t>not necessarily represent the policy of </a:t>
            </a:r>
            <a:r>
              <a:rPr lang="en-US" sz="2400" dirty="0" smtClean="0"/>
              <a:t>NIDILRR, ACL, HHS, and </a:t>
            </a:r>
            <a:r>
              <a:rPr lang="en-US" sz="2400" dirty="0"/>
              <a:t>you should not assume endorsement by the Federal Government.</a:t>
            </a:r>
          </a:p>
          <a:p>
            <a:pPr marL="0" indent="0">
              <a:spcBef>
                <a:spcPct val="25000"/>
              </a:spcBef>
              <a:buClr>
                <a:srgbClr val="000099"/>
              </a:buClr>
              <a:buFontTx/>
              <a:buNone/>
            </a:pPr>
            <a:endParaRPr lang="en-US" sz="2800" dirty="0"/>
          </a:p>
          <a:p>
            <a:pPr>
              <a:spcBef>
                <a:spcPct val="25000"/>
              </a:spcBef>
            </a:pPr>
            <a:endParaRPr lang="en-US" dirty="0"/>
          </a:p>
        </p:txBody>
      </p:sp>
    </p:spTree>
    <p:extLst>
      <p:ext uri="{BB962C8B-B14F-4D97-AF65-F5344CB8AC3E}">
        <p14:creationId xmlns:p14="http://schemas.microsoft.com/office/powerpoint/2010/main" val="721448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676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Voice of the Customer in Funded Research and Development Projects </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2209800"/>
            <a:ext cx="8229600" cy="4191000"/>
          </a:xfrm>
          <a:prstGeom prst="rect">
            <a:avLst/>
          </a:prstGeom>
        </p:spPr>
        <p:txBody>
          <a:bodyPr/>
          <a:lstStyle/>
          <a:p>
            <a:pPr marL="231775" indent="-231775">
              <a:lnSpc>
                <a:spcPts val="2400"/>
              </a:lnSpc>
              <a:spcBef>
                <a:spcPts val="600"/>
              </a:spcBef>
              <a:spcAft>
                <a:spcPts val="600"/>
              </a:spcAft>
              <a:buClr>
                <a:schemeClr val="tx2"/>
              </a:buClr>
            </a:pPr>
            <a:r>
              <a:rPr lang="en-US" sz="2000" dirty="0" smtClean="0"/>
              <a:t>One method of inclusion of consumer input – Targeted Focus Groups!!!</a:t>
            </a:r>
          </a:p>
          <a:p>
            <a:pPr marL="231775" indent="-231775">
              <a:lnSpc>
                <a:spcPts val="2400"/>
              </a:lnSpc>
              <a:spcBef>
                <a:spcPts val="600"/>
              </a:spcBef>
              <a:spcAft>
                <a:spcPts val="600"/>
              </a:spcAft>
              <a:buClr>
                <a:schemeClr val="tx2"/>
              </a:buClr>
            </a:pPr>
            <a:r>
              <a:rPr lang="en-US" sz="2000" dirty="0" smtClean="0"/>
              <a:t>Targeted focus groups employ purposive sampling, rigorous primary and secondary recruitment screens, and state of the art product and feature demonstrations early in the design process. </a:t>
            </a:r>
          </a:p>
          <a:p>
            <a:pPr marL="231775" indent="-231775">
              <a:lnSpc>
                <a:spcPts val="2400"/>
              </a:lnSpc>
              <a:spcBef>
                <a:spcPts val="600"/>
              </a:spcBef>
              <a:spcAft>
                <a:spcPts val="600"/>
              </a:spcAft>
              <a:buClr>
                <a:schemeClr val="tx2"/>
              </a:buClr>
            </a:pPr>
            <a:r>
              <a:rPr lang="en-US" sz="2000" dirty="0" smtClean="0"/>
              <a:t>Focus groups allow new product developers to obtain specific design functions and features for the product being developed directly from the product’s targeted end users. </a:t>
            </a:r>
          </a:p>
          <a:p>
            <a:pPr marL="231775" indent="-231775">
              <a:lnSpc>
                <a:spcPts val="2400"/>
              </a:lnSpc>
              <a:spcBef>
                <a:spcPts val="600"/>
              </a:spcBef>
              <a:spcAft>
                <a:spcPts val="600"/>
              </a:spcAft>
              <a:buClr>
                <a:schemeClr val="tx2"/>
              </a:buClr>
            </a:pPr>
            <a:r>
              <a:rPr lang="en-US" sz="2000" dirty="0" smtClean="0"/>
              <a:t>Farther on in the product development process these same targeted, educated, end users are reconvened to review functional prototypes of the new product prior to its initial production run.</a:t>
            </a:r>
            <a:endParaRPr lang="en-US" sz="2000" dirty="0"/>
          </a:p>
        </p:txBody>
      </p:sp>
    </p:spTree>
    <p:extLst>
      <p:ext uri="{BB962C8B-B14F-4D97-AF65-F5344CB8AC3E}">
        <p14:creationId xmlns:p14="http://schemas.microsoft.com/office/powerpoint/2010/main" val="268752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685800"/>
            <a:ext cx="8534400" cy="914400"/>
          </a:xfrm>
          <a:prstGeom prst="rect">
            <a:avLst/>
          </a:prstGeom>
        </p:spPr>
        <p:txBody>
          <a:bodyPr/>
          <a:lstStyle/>
          <a:p>
            <a:r>
              <a:rPr lang="en-US" sz="4000" b="1" dirty="0">
                <a:solidFill>
                  <a:srgbClr val="000099"/>
                </a:solidFill>
                <a:effectLst>
                  <a:outerShdw blurRad="38100" dist="38100" dir="2700000" algn="tl">
                    <a:srgbClr val="000000">
                      <a:alpha val="43137"/>
                    </a:srgbClr>
                  </a:outerShdw>
                </a:effectLst>
              </a:rPr>
              <a:t>Purposive Sampling &amp; </a:t>
            </a:r>
            <a:r>
              <a:rPr lang="en-US" sz="4000" b="1" dirty="0" smtClean="0">
                <a:solidFill>
                  <a:srgbClr val="000099"/>
                </a:solidFill>
                <a:effectLst>
                  <a:outerShdw blurRad="38100" dist="38100" dir="2700000" algn="tl">
                    <a:srgbClr val="000000">
                      <a:alpha val="43137"/>
                    </a:srgbClr>
                  </a:outerShdw>
                </a:effectLst>
              </a:rPr>
              <a:t>Recruitment</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762000" y="1722437"/>
            <a:ext cx="7620000" cy="4525963"/>
          </a:xfrm>
          <a:prstGeom prst="rect">
            <a:avLst/>
          </a:prstGeom>
        </p:spPr>
        <p:txBody>
          <a:bodyPr/>
          <a:lstStyle/>
          <a:p>
            <a:pPr marL="228600" indent="-228600">
              <a:lnSpc>
                <a:spcPts val="3000"/>
              </a:lnSpc>
              <a:spcBef>
                <a:spcPts val="600"/>
              </a:spcBef>
              <a:spcAft>
                <a:spcPts val="600"/>
              </a:spcAft>
            </a:pPr>
            <a:r>
              <a:rPr lang="en-US" sz="2400" dirty="0" smtClean="0"/>
              <a:t>As compared to Random Sampling, in Purposive Sampling the new product developer or researcher will select individuals for a focus group based on specific human factors, or specific demographic constraints.</a:t>
            </a:r>
          </a:p>
          <a:p>
            <a:pPr marL="228600" indent="-228600">
              <a:lnSpc>
                <a:spcPts val="3000"/>
              </a:lnSpc>
              <a:spcBef>
                <a:spcPts val="600"/>
              </a:spcBef>
              <a:spcAft>
                <a:spcPts val="600"/>
              </a:spcAft>
            </a:pPr>
            <a:r>
              <a:rPr lang="en-US" sz="2400" dirty="0" smtClean="0"/>
              <a:t>First level targeted recruitment is through list </a:t>
            </a:r>
            <a:r>
              <a:rPr lang="en-US" sz="2400" dirty="0" err="1" smtClean="0"/>
              <a:t>servs</a:t>
            </a:r>
            <a:r>
              <a:rPr lang="en-US" sz="2400" dirty="0" smtClean="0"/>
              <a:t>, newspaper advertisements, descriptive fliers distributed in key locations, </a:t>
            </a:r>
            <a:r>
              <a:rPr lang="en-US" sz="2400" dirty="0" err="1" smtClean="0"/>
              <a:t>tv</a:t>
            </a:r>
            <a:r>
              <a:rPr lang="en-US" sz="2400" dirty="0" smtClean="0"/>
              <a:t> public service announcements and they  target a specific product user group rather than having an ‘all hands on deck’ call for recruitment. </a:t>
            </a:r>
          </a:p>
          <a:p>
            <a:pPr marL="228600" indent="-228600">
              <a:lnSpc>
                <a:spcPts val="3000"/>
              </a:lnSpc>
              <a:spcBef>
                <a:spcPts val="600"/>
              </a:spcBef>
              <a:spcAft>
                <a:spcPts val="600"/>
              </a:spcAft>
            </a:pPr>
            <a:r>
              <a:rPr lang="en-US" sz="2400" dirty="0" smtClean="0"/>
              <a:t>Recruitment screens then become the recruitment subject  refinement tool of choice. </a:t>
            </a:r>
          </a:p>
        </p:txBody>
      </p:sp>
    </p:spTree>
    <p:extLst>
      <p:ext uri="{BB962C8B-B14F-4D97-AF65-F5344CB8AC3E}">
        <p14:creationId xmlns:p14="http://schemas.microsoft.com/office/powerpoint/2010/main" val="2093952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914400"/>
          </a:xfrm>
          <a:prstGeom prst="rect">
            <a:avLst/>
          </a:prstGeom>
        </p:spPr>
        <p:txBody>
          <a:bodyPr/>
          <a:lstStyle/>
          <a:p>
            <a:r>
              <a:rPr lang="en-US" sz="4000" b="1" dirty="0">
                <a:solidFill>
                  <a:srgbClr val="000099"/>
                </a:solidFill>
                <a:effectLst>
                  <a:outerShdw blurRad="38100" dist="38100" dir="2700000" algn="tl">
                    <a:srgbClr val="000000">
                      <a:alpha val="43137"/>
                    </a:srgbClr>
                  </a:outerShdw>
                </a:effectLst>
              </a:rPr>
              <a:t>Purposive Sampling &amp; Recruitment</a:t>
            </a:r>
          </a:p>
        </p:txBody>
      </p:sp>
      <p:sp>
        <p:nvSpPr>
          <p:cNvPr id="3" name="Content Placeholder 2"/>
          <p:cNvSpPr>
            <a:spLocks noGrp="1"/>
          </p:cNvSpPr>
          <p:nvPr>
            <p:ph idx="4294967295"/>
          </p:nvPr>
        </p:nvSpPr>
        <p:spPr>
          <a:xfrm>
            <a:off x="609600" y="1874837"/>
            <a:ext cx="8001000" cy="4906963"/>
          </a:xfrm>
          <a:prstGeom prst="rect">
            <a:avLst/>
          </a:prstGeom>
        </p:spPr>
        <p:txBody>
          <a:bodyPr/>
          <a:lstStyle/>
          <a:p>
            <a:pPr marL="457200" indent="-228600">
              <a:lnSpc>
                <a:spcPts val="2600"/>
              </a:lnSpc>
              <a:spcBef>
                <a:spcPts val="600"/>
              </a:spcBef>
              <a:spcAft>
                <a:spcPts val="600"/>
              </a:spcAft>
              <a:buClr>
                <a:srgbClr val="000099"/>
              </a:buClr>
            </a:pPr>
            <a:r>
              <a:rPr lang="en-US" sz="2000" dirty="0"/>
              <a:t>Primary recruitment </a:t>
            </a:r>
            <a:r>
              <a:rPr lang="en-US" sz="2000" dirty="0" smtClean="0"/>
              <a:t>is </a:t>
            </a:r>
            <a:r>
              <a:rPr lang="en-US" sz="2000" dirty="0"/>
              <a:t>product dependent. For example, the product being developed may require a prospective participant to be a manual wheelchair user, who </a:t>
            </a:r>
            <a:r>
              <a:rPr lang="en-US" sz="2000" dirty="0" smtClean="0"/>
              <a:t>independently travels </a:t>
            </a:r>
            <a:r>
              <a:rPr lang="en-US" sz="2000" dirty="0"/>
              <a:t>outside the home </a:t>
            </a:r>
            <a:r>
              <a:rPr lang="en-US" sz="2000" dirty="0" smtClean="0"/>
              <a:t> extensively.  Recruitment advertisements will highlight this aspect. (Morph Wheel Example) </a:t>
            </a:r>
          </a:p>
          <a:p>
            <a:pPr marL="457200" indent="-228600">
              <a:lnSpc>
                <a:spcPts val="2600"/>
              </a:lnSpc>
              <a:spcBef>
                <a:spcPts val="600"/>
              </a:spcBef>
              <a:spcAft>
                <a:spcPts val="600"/>
              </a:spcAft>
              <a:buClr>
                <a:srgbClr val="000099"/>
              </a:buClr>
            </a:pPr>
            <a:r>
              <a:rPr lang="en-US" sz="2000" dirty="0" smtClean="0"/>
              <a:t>Screening questionnaires are administered upon contact with a prospective focus groups participant and it becomes the tool of recruitment refinement. </a:t>
            </a:r>
          </a:p>
          <a:p>
            <a:pPr marL="457200" indent="-228600">
              <a:lnSpc>
                <a:spcPts val="2600"/>
              </a:lnSpc>
              <a:spcBef>
                <a:spcPts val="600"/>
              </a:spcBef>
              <a:spcAft>
                <a:spcPts val="600"/>
              </a:spcAft>
              <a:buClr>
                <a:srgbClr val="000099"/>
              </a:buClr>
            </a:pPr>
            <a:r>
              <a:rPr lang="en-US" sz="2000" dirty="0"/>
              <a:t>Potential  subjects may be asked if they take public transportation such as airplanes, trains? Do they drive themselves? Do they have quick disconnect wheels for their wheelchairs? </a:t>
            </a:r>
          </a:p>
          <a:p>
            <a:endParaRPr lang="en-US" sz="2400" dirty="0" smtClean="0"/>
          </a:p>
        </p:txBody>
      </p:sp>
    </p:spTree>
    <p:extLst>
      <p:ext uri="{BB962C8B-B14F-4D97-AF65-F5344CB8AC3E}">
        <p14:creationId xmlns:p14="http://schemas.microsoft.com/office/powerpoint/2010/main" val="3295931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914400"/>
          </a:xfrm>
          <a:prstGeom prst="rect">
            <a:avLst/>
          </a:prstGeom>
        </p:spPr>
        <p:txBody>
          <a:bodyPr/>
          <a:lstStyle/>
          <a:p>
            <a:r>
              <a:rPr lang="en-US" sz="4000" b="1" dirty="0">
                <a:solidFill>
                  <a:srgbClr val="000099"/>
                </a:solidFill>
                <a:effectLst>
                  <a:outerShdw blurRad="38100" dist="38100" dir="2700000" algn="tl">
                    <a:srgbClr val="000000">
                      <a:alpha val="43137"/>
                    </a:srgbClr>
                  </a:outerShdw>
                </a:effectLst>
              </a:rPr>
              <a:t>Purposive Sampling &amp; Recruitment</a:t>
            </a:r>
          </a:p>
        </p:txBody>
      </p:sp>
      <p:sp>
        <p:nvSpPr>
          <p:cNvPr id="3" name="Content Placeholder 2"/>
          <p:cNvSpPr>
            <a:spLocks noGrp="1"/>
          </p:cNvSpPr>
          <p:nvPr>
            <p:ph idx="4294967295"/>
          </p:nvPr>
        </p:nvSpPr>
        <p:spPr>
          <a:xfrm>
            <a:off x="457200" y="1951037"/>
            <a:ext cx="8229600" cy="4525963"/>
          </a:xfrm>
          <a:prstGeom prst="rect">
            <a:avLst/>
          </a:prstGeom>
        </p:spPr>
        <p:txBody>
          <a:bodyPr/>
          <a:lstStyle/>
          <a:p>
            <a:pPr marL="457200" indent="-228600">
              <a:lnSpc>
                <a:spcPts val="2400"/>
              </a:lnSpc>
              <a:spcBef>
                <a:spcPts val="600"/>
              </a:spcBef>
              <a:spcAft>
                <a:spcPts val="600"/>
              </a:spcAft>
              <a:buClr>
                <a:srgbClr val="000099"/>
              </a:buClr>
            </a:pPr>
            <a:r>
              <a:rPr lang="en-US" sz="2400" dirty="0" smtClean="0"/>
              <a:t>Your </a:t>
            </a:r>
            <a:r>
              <a:rPr lang="en-US" sz="2400" dirty="0"/>
              <a:t>sample plan will outline any </a:t>
            </a:r>
            <a:r>
              <a:rPr lang="en-US" sz="2400" dirty="0" smtClean="0"/>
              <a:t>additional recruiting specific </a:t>
            </a:r>
            <a:r>
              <a:rPr lang="en-US" sz="2400" dirty="0"/>
              <a:t>bias (e.g. age or gender) </a:t>
            </a:r>
            <a:r>
              <a:rPr lang="en-US" sz="2400" dirty="0" smtClean="0"/>
              <a:t>that </a:t>
            </a:r>
            <a:r>
              <a:rPr lang="en-US" sz="2400" dirty="0"/>
              <a:t>you may have. </a:t>
            </a:r>
            <a:r>
              <a:rPr lang="en-US" sz="2400" dirty="0" smtClean="0"/>
              <a:t>(Clinicians, prescribers, 3</a:t>
            </a:r>
            <a:r>
              <a:rPr lang="en-US" sz="2400" baseline="30000" dirty="0" smtClean="0"/>
              <a:t>rd</a:t>
            </a:r>
            <a:r>
              <a:rPr lang="en-US" sz="2400" dirty="0" smtClean="0"/>
              <a:t> party payers, consumers)</a:t>
            </a:r>
            <a:endParaRPr lang="en-US" sz="2400" dirty="0"/>
          </a:p>
          <a:p>
            <a:pPr marL="457200" indent="-228600">
              <a:lnSpc>
                <a:spcPts val="2400"/>
              </a:lnSpc>
              <a:spcBef>
                <a:spcPts val="600"/>
              </a:spcBef>
              <a:spcAft>
                <a:spcPts val="600"/>
              </a:spcAft>
              <a:buClr>
                <a:srgbClr val="000099"/>
              </a:buClr>
            </a:pPr>
            <a:r>
              <a:rPr lang="en-US" sz="2400" dirty="0"/>
              <a:t>For example, </a:t>
            </a:r>
            <a:r>
              <a:rPr lang="en-US" sz="2400" dirty="0" smtClean="0"/>
              <a:t>in some cases, you </a:t>
            </a:r>
            <a:r>
              <a:rPr lang="en-US" sz="2400" dirty="0"/>
              <a:t>may be developing a product that is predominantly used by women and </a:t>
            </a:r>
            <a:r>
              <a:rPr lang="en-US" sz="2400" dirty="0" smtClean="0"/>
              <a:t>you will </a:t>
            </a:r>
            <a:r>
              <a:rPr lang="en-US" sz="2400" dirty="0"/>
              <a:t>look </a:t>
            </a:r>
            <a:r>
              <a:rPr lang="en-US" sz="2400" dirty="0" smtClean="0"/>
              <a:t>to </a:t>
            </a:r>
            <a:r>
              <a:rPr lang="en-US" sz="2400" dirty="0"/>
              <a:t>skew your recruitment in that direction. </a:t>
            </a:r>
          </a:p>
          <a:p>
            <a:pPr marL="457200" indent="-228600">
              <a:lnSpc>
                <a:spcPts val="2400"/>
              </a:lnSpc>
              <a:spcBef>
                <a:spcPts val="600"/>
              </a:spcBef>
              <a:spcAft>
                <a:spcPts val="600"/>
              </a:spcAft>
              <a:buClr>
                <a:srgbClr val="000099"/>
              </a:buClr>
            </a:pPr>
            <a:r>
              <a:rPr lang="en-US" sz="2400" dirty="0" smtClean="0"/>
              <a:t>Employment status and income levels may come into play as the product may be an out of pocket purchase by the consumer rather than a 3</a:t>
            </a:r>
            <a:r>
              <a:rPr lang="en-US" sz="2400" baseline="30000" dirty="0" smtClean="0"/>
              <a:t>rd</a:t>
            </a:r>
            <a:r>
              <a:rPr lang="en-US" sz="2400" dirty="0" smtClean="0"/>
              <a:t> party payer reimbursable product.  </a:t>
            </a:r>
          </a:p>
          <a:p>
            <a:pPr marL="457200" indent="-228600">
              <a:lnSpc>
                <a:spcPts val="2400"/>
              </a:lnSpc>
              <a:spcBef>
                <a:spcPts val="600"/>
              </a:spcBef>
              <a:spcAft>
                <a:spcPts val="600"/>
              </a:spcAft>
              <a:buClr>
                <a:srgbClr val="000099"/>
              </a:buClr>
            </a:pPr>
            <a:r>
              <a:rPr lang="en-US" sz="2400" dirty="0" smtClean="0"/>
              <a:t>Questions about a participant’s knowledge of current state of the art may be asked to ascertain a participant’s ability to add value to the group. (Line Butler example)</a:t>
            </a:r>
          </a:p>
          <a:p>
            <a:endParaRPr lang="en-US" sz="2400" dirty="0" smtClean="0"/>
          </a:p>
          <a:p>
            <a:endParaRPr lang="en-US" sz="2400" dirty="0" smtClean="0"/>
          </a:p>
          <a:p>
            <a:endParaRPr lang="en-US" sz="2400" dirty="0" smtClean="0"/>
          </a:p>
        </p:txBody>
      </p:sp>
    </p:spTree>
    <p:extLst>
      <p:ext uri="{BB962C8B-B14F-4D97-AF65-F5344CB8AC3E}">
        <p14:creationId xmlns:p14="http://schemas.microsoft.com/office/powerpoint/2010/main" val="1656112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914400"/>
          </a:xfrm>
          <a:prstGeom prst="rect">
            <a:avLst/>
          </a:prstGeom>
        </p:spPr>
        <p:txBody>
          <a:bodyPr/>
          <a:lstStyle/>
          <a:p>
            <a:r>
              <a:rPr lang="en-US" b="1" dirty="0" smtClean="0">
                <a:solidFill>
                  <a:srgbClr val="000099"/>
                </a:solidFill>
                <a:effectLst>
                  <a:outerShdw blurRad="38100" dist="38100" dir="2700000" algn="tl">
                    <a:srgbClr val="000000">
                      <a:alpha val="43137"/>
                    </a:srgbClr>
                  </a:outerShdw>
                </a:effectLst>
              </a:rPr>
              <a:t>Types of Focus Groups</a:t>
            </a:r>
            <a:endParaRPr lang="en-US"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600200"/>
            <a:ext cx="8229600" cy="5059363"/>
          </a:xfrm>
          <a:prstGeom prst="rect">
            <a:avLst/>
          </a:prstGeom>
        </p:spPr>
        <p:txBody>
          <a:bodyPr/>
          <a:lstStyle/>
          <a:p>
            <a:pPr marL="228600" indent="-228600">
              <a:lnSpc>
                <a:spcPts val="2000"/>
              </a:lnSpc>
              <a:spcBef>
                <a:spcPts val="600"/>
              </a:spcBef>
              <a:buClr>
                <a:srgbClr val="000099"/>
              </a:buClr>
            </a:pPr>
            <a:r>
              <a:rPr lang="en-US" sz="2000" b="1" dirty="0" smtClean="0"/>
              <a:t>Alpha Focus Groups</a:t>
            </a:r>
          </a:p>
          <a:p>
            <a:pPr marL="461963" lvl="1" indent="-228600">
              <a:lnSpc>
                <a:spcPts val="2000"/>
              </a:lnSpc>
              <a:spcBef>
                <a:spcPts val="600"/>
              </a:spcBef>
              <a:buClr>
                <a:srgbClr val="000099"/>
              </a:buClr>
            </a:pPr>
            <a:r>
              <a:rPr lang="en-US" sz="1800" dirty="0" smtClean="0"/>
              <a:t>Involve </a:t>
            </a:r>
            <a:r>
              <a:rPr lang="en-US" sz="1800" dirty="0"/>
              <a:t>consumers defining product requirements and setting priorities for the product design. </a:t>
            </a:r>
            <a:r>
              <a:rPr lang="en-US" sz="1800" dirty="0" smtClean="0"/>
              <a:t>Three  </a:t>
            </a:r>
            <a:r>
              <a:rPr lang="en-US" sz="1800" dirty="0"/>
              <a:t>Alpha focus groups, each consisting of fourteen participants, are necessary to identify product requirements. These groups use mixed samples rather than uniform samples so that all participants are exposed to various relevant perspectives</a:t>
            </a:r>
            <a:r>
              <a:rPr lang="en-US" sz="1800" dirty="0" smtClean="0"/>
              <a:t>.</a:t>
            </a:r>
          </a:p>
          <a:p>
            <a:pPr marL="461963" lvl="1" indent="-228600">
              <a:lnSpc>
                <a:spcPts val="2000"/>
              </a:lnSpc>
              <a:spcBef>
                <a:spcPts val="600"/>
              </a:spcBef>
              <a:buClr>
                <a:srgbClr val="000099"/>
              </a:buClr>
            </a:pPr>
            <a:r>
              <a:rPr lang="en-US" sz="1800" dirty="0" smtClean="0"/>
              <a:t>Participants </a:t>
            </a:r>
            <a:r>
              <a:rPr lang="en-US" sz="1800" dirty="0"/>
              <a:t>in these groups </a:t>
            </a:r>
            <a:r>
              <a:rPr lang="en-US" sz="1800" dirty="0" smtClean="0"/>
              <a:t>are </a:t>
            </a:r>
            <a:r>
              <a:rPr lang="en-US" sz="1800" dirty="0"/>
              <a:t>asked to participate in an open forum discussion led by an experienced focus group moderator. The three primary topic areas included: (1) the current status of the participant in regards to </a:t>
            </a:r>
            <a:r>
              <a:rPr lang="en-US" sz="1800" dirty="0" smtClean="0"/>
              <a:t>the how they address the function being addressed. (</a:t>
            </a:r>
            <a:r>
              <a:rPr lang="en-US" sz="1800" dirty="0"/>
              <a:t>2) The description of </a:t>
            </a:r>
            <a:r>
              <a:rPr lang="en-US" sz="1800" dirty="0" smtClean="0"/>
              <a:t>the attributes of what </a:t>
            </a:r>
            <a:r>
              <a:rPr lang="en-US" sz="1800" dirty="0"/>
              <a:t>their ideal </a:t>
            </a:r>
            <a:r>
              <a:rPr lang="en-US" sz="1800" dirty="0" smtClean="0"/>
              <a:t>product to address that function would be</a:t>
            </a:r>
            <a:r>
              <a:rPr lang="en-US" sz="1800" dirty="0"/>
              <a:t>, and (3) an evaluation of product concept designs. </a:t>
            </a:r>
            <a:endParaRPr lang="en-US" sz="1800" dirty="0" smtClean="0"/>
          </a:p>
          <a:p>
            <a:pPr marL="228600" indent="-228600">
              <a:lnSpc>
                <a:spcPts val="2000"/>
              </a:lnSpc>
              <a:spcBef>
                <a:spcPts val="600"/>
              </a:spcBef>
              <a:buClr>
                <a:srgbClr val="000099"/>
              </a:buClr>
            </a:pPr>
            <a:r>
              <a:rPr lang="en-US" sz="2000" b="1" dirty="0" smtClean="0"/>
              <a:t>Beta Focus Groups</a:t>
            </a:r>
          </a:p>
          <a:p>
            <a:pPr marL="461963" lvl="1" indent="-230188">
              <a:lnSpc>
                <a:spcPts val="2000"/>
              </a:lnSpc>
              <a:spcBef>
                <a:spcPts val="600"/>
              </a:spcBef>
              <a:buClr>
                <a:srgbClr val="000099"/>
              </a:buClr>
            </a:pPr>
            <a:r>
              <a:rPr lang="en-US" sz="1800" dirty="0"/>
              <a:t>Primarily allow the refinement of a product’s appearance by the manufacturer through a critique of key design features of a prototype. They provide an opportunity to rank a product’s function and design features previously identified in concept definition focus groups. </a:t>
            </a:r>
          </a:p>
          <a:p>
            <a:pPr marL="228600" lvl="1">
              <a:lnSpc>
                <a:spcPts val="2000"/>
              </a:lnSpc>
            </a:pPr>
            <a:endParaRPr lang="en-US" sz="1000" dirty="0"/>
          </a:p>
        </p:txBody>
      </p:sp>
    </p:spTree>
    <p:extLst>
      <p:ext uri="{BB962C8B-B14F-4D97-AF65-F5344CB8AC3E}">
        <p14:creationId xmlns:p14="http://schemas.microsoft.com/office/powerpoint/2010/main" val="3882447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914400"/>
          </a:xfrm>
          <a:prstGeom prst="rect">
            <a:avLst/>
          </a:prstGeom>
        </p:spPr>
        <p:txBody>
          <a:bodyPr/>
          <a:lstStyle/>
          <a:p>
            <a:r>
              <a:rPr lang="en-US" sz="4000" b="1" dirty="0" smtClean="0">
                <a:solidFill>
                  <a:srgbClr val="000099"/>
                </a:solidFill>
                <a:effectLst>
                  <a:outerShdw blurRad="38100" dist="38100" dir="2700000" algn="tl">
                    <a:srgbClr val="000000">
                      <a:alpha val="43137"/>
                    </a:srgbClr>
                  </a:outerShdw>
                </a:effectLst>
              </a:rPr>
              <a:t>Focus Group Methodology</a:t>
            </a:r>
            <a:endParaRPr lang="en-US" sz="4000" b="1" dirty="0">
              <a:solidFill>
                <a:srgbClr val="000099"/>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609600" y="1752600"/>
            <a:ext cx="7848600" cy="4906963"/>
          </a:xfrm>
          <a:prstGeom prst="rect">
            <a:avLst/>
          </a:prstGeom>
        </p:spPr>
        <p:txBody>
          <a:bodyPr/>
          <a:lstStyle/>
          <a:p>
            <a:pPr>
              <a:lnSpc>
                <a:spcPts val="2200"/>
              </a:lnSpc>
              <a:spcBef>
                <a:spcPts val="600"/>
              </a:spcBef>
              <a:spcAft>
                <a:spcPts val="600"/>
              </a:spcAft>
              <a:buNone/>
            </a:pPr>
            <a:r>
              <a:rPr lang="en-US" sz="2000" dirty="0" smtClean="0"/>
              <a:t> </a:t>
            </a:r>
            <a:r>
              <a:rPr lang="en-US" sz="2000" b="1" i="1" dirty="0" smtClean="0"/>
              <a:t>Steps Prior to the Focus Groups </a:t>
            </a:r>
          </a:p>
          <a:p>
            <a:pPr marL="231775" indent="-231775">
              <a:lnSpc>
                <a:spcPts val="2200"/>
              </a:lnSpc>
              <a:spcBef>
                <a:spcPts val="600"/>
              </a:spcBef>
              <a:spcAft>
                <a:spcPts val="600"/>
              </a:spcAft>
              <a:buClr>
                <a:srgbClr val="000099"/>
              </a:buClr>
            </a:pPr>
            <a:r>
              <a:rPr lang="en-US" sz="2000" b="1" dirty="0" smtClean="0"/>
              <a:t>Step 1: </a:t>
            </a:r>
            <a:r>
              <a:rPr lang="en-US" sz="2000" dirty="0" smtClean="0"/>
              <a:t>Identification of product target area (Morph Wheel Example) </a:t>
            </a:r>
          </a:p>
          <a:p>
            <a:pPr marL="1255713" lvl="1" indent="-230188">
              <a:lnSpc>
                <a:spcPts val="2200"/>
              </a:lnSpc>
              <a:spcBef>
                <a:spcPts val="0"/>
              </a:spcBef>
              <a:spcAft>
                <a:spcPts val="600"/>
              </a:spcAft>
              <a:buClr>
                <a:srgbClr val="000099"/>
              </a:buClr>
            </a:pPr>
            <a:r>
              <a:rPr lang="en-US" sz="1800" dirty="0" smtClean="0"/>
              <a:t>Have you identified an unmet need in the consumer marketplace? </a:t>
            </a:r>
          </a:p>
          <a:p>
            <a:pPr marL="231775" indent="-231775">
              <a:lnSpc>
                <a:spcPts val="2200"/>
              </a:lnSpc>
              <a:spcBef>
                <a:spcPts val="600"/>
              </a:spcBef>
              <a:spcAft>
                <a:spcPts val="600"/>
              </a:spcAft>
              <a:buClr>
                <a:srgbClr val="000099"/>
              </a:buClr>
              <a:tabLst>
                <a:tab pos="1025525" algn="l"/>
              </a:tabLst>
            </a:pPr>
            <a:r>
              <a:rPr lang="en-US" sz="2000" b="1" dirty="0" smtClean="0"/>
              <a:t>Step 2: </a:t>
            </a:r>
            <a:r>
              <a:rPr lang="en-US" sz="2000" dirty="0" smtClean="0"/>
              <a:t>Identification of focus group participants and the use of 	 	Purposive Sampling. </a:t>
            </a:r>
          </a:p>
          <a:p>
            <a:pPr marL="1255713" lvl="1" indent="-230188">
              <a:lnSpc>
                <a:spcPts val="2200"/>
              </a:lnSpc>
              <a:spcBef>
                <a:spcPts val="0"/>
              </a:spcBef>
              <a:spcAft>
                <a:spcPts val="600"/>
              </a:spcAft>
              <a:buClr>
                <a:srgbClr val="000099"/>
              </a:buClr>
            </a:pPr>
            <a:r>
              <a:rPr lang="en-US" sz="1800" dirty="0" smtClean="0"/>
              <a:t> With Purposive Sampling you are seeking a predefined group of consumers not a random selection of the general population. </a:t>
            </a:r>
          </a:p>
          <a:p>
            <a:pPr marL="231775" indent="-231775">
              <a:lnSpc>
                <a:spcPts val="2200"/>
              </a:lnSpc>
              <a:spcBef>
                <a:spcPts val="600"/>
              </a:spcBef>
              <a:spcAft>
                <a:spcPts val="600"/>
              </a:spcAft>
              <a:buClr>
                <a:srgbClr val="000099"/>
              </a:buClr>
            </a:pPr>
            <a:r>
              <a:rPr lang="en-US" sz="2000" b="1" dirty="0" smtClean="0"/>
              <a:t>Step 3: </a:t>
            </a:r>
            <a:r>
              <a:rPr lang="en-US" sz="2000" dirty="0" smtClean="0"/>
              <a:t>Use of general media outlets to recruit potential focus group     	participants</a:t>
            </a:r>
          </a:p>
          <a:p>
            <a:pPr marL="1316038" lvl="1" indent="-290513">
              <a:lnSpc>
                <a:spcPts val="2200"/>
              </a:lnSpc>
              <a:spcBef>
                <a:spcPts val="0"/>
              </a:spcBef>
              <a:spcAft>
                <a:spcPts val="600"/>
              </a:spcAft>
              <a:buClr>
                <a:srgbClr val="000099"/>
              </a:buClr>
            </a:pPr>
            <a:r>
              <a:rPr lang="en-US" sz="1800" dirty="0" smtClean="0"/>
              <a:t>This includes newspaper, television or radio ads, and targeted placement of recruitment flyers</a:t>
            </a:r>
          </a:p>
          <a:p>
            <a:pPr marL="231775" indent="-231775">
              <a:lnSpc>
                <a:spcPts val="2200"/>
              </a:lnSpc>
              <a:spcBef>
                <a:spcPts val="600"/>
              </a:spcBef>
              <a:spcAft>
                <a:spcPts val="600"/>
              </a:spcAft>
              <a:buClr>
                <a:srgbClr val="000099"/>
              </a:buClr>
              <a:tabLst>
                <a:tab pos="1085850" algn="l"/>
              </a:tabLst>
            </a:pPr>
            <a:r>
              <a:rPr lang="en-US" sz="2000" dirty="0" smtClean="0"/>
              <a:t> </a:t>
            </a:r>
            <a:r>
              <a:rPr lang="en-US" sz="2000" b="1" dirty="0" smtClean="0"/>
              <a:t>Step 4: </a:t>
            </a:r>
            <a:r>
              <a:rPr lang="en-US" sz="2000" dirty="0" smtClean="0"/>
              <a:t>Rigorous primary and secondary screens administered to 	potential focus group participants. </a:t>
            </a:r>
          </a:p>
        </p:txBody>
      </p:sp>
    </p:spTree>
    <p:extLst>
      <p:ext uri="{BB962C8B-B14F-4D97-AF65-F5344CB8AC3E}">
        <p14:creationId xmlns:p14="http://schemas.microsoft.com/office/powerpoint/2010/main" val="1333372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 PowerPoint template" id="{DD985D3C-BB20-4075-BE26-2E93CCBB47C3}" vid="{9BDF9019-3416-4141-9AA0-52DCB2F56FE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15067</TotalTime>
  <Words>2867</Words>
  <Application>Microsoft Office PowerPoint</Application>
  <PresentationFormat>On-screen Show (4:3)</PresentationFormat>
  <Paragraphs>288</Paragraphs>
  <Slides>34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Calibri Light</vt:lpstr>
      <vt:lpstr>Times New Roman</vt:lpstr>
      <vt:lpstr>Custom Design</vt:lpstr>
      <vt:lpstr>Office Theme</vt:lpstr>
      <vt:lpstr>Role of Focus Groups and Surveys in New AT Technology Product Development</vt:lpstr>
      <vt:lpstr>Key Learning Objectives</vt:lpstr>
      <vt:lpstr>Voice of the Customer in Funded Research and Development Projects </vt:lpstr>
      <vt:lpstr>Voice of the Customer in Funded Research and Development Projects </vt:lpstr>
      <vt:lpstr>Purposive Sampling &amp; Recruitment</vt:lpstr>
      <vt:lpstr>Purposive Sampling &amp; Recruitment</vt:lpstr>
      <vt:lpstr>Purposive Sampling &amp; Recruitment</vt:lpstr>
      <vt:lpstr>Types of Focus Groups</vt:lpstr>
      <vt:lpstr>Focus Group Methodology</vt:lpstr>
      <vt:lpstr>Focus Group Methodology</vt:lpstr>
      <vt:lpstr>Focus Group Methodology</vt:lpstr>
      <vt:lpstr>Focus Group Methodology</vt:lpstr>
      <vt:lpstr>Focus Group Methodology</vt:lpstr>
      <vt:lpstr>Focus Group Report</vt:lpstr>
      <vt:lpstr>Designing Surveys and  Recruitment Screens</vt:lpstr>
      <vt:lpstr>Step 1: Define the Purpose</vt:lpstr>
      <vt:lpstr>Step 2: Determine How the Survey Will be Conducted</vt:lpstr>
      <vt:lpstr>Step 3: Choose Survey Format</vt:lpstr>
      <vt:lpstr>Step 4: Draft Questions</vt:lpstr>
      <vt:lpstr>Step 5: Create response options</vt:lpstr>
      <vt:lpstr>Step 6: Create Instructions</vt:lpstr>
      <vt:lpstr>Step 7: Accessibility Check</vt:lpstr>
      <vt:lpstr>Step 8: Pilot Testing and Launch</vt:lpstr>
      <vt:lpstr>How to Develop Recruitment Screens</vt:lpstr>
      <vt:lpstr>Step 1: Define Participant Characteristics</vt:lpstr>
      <vt:lpstr>Participant Characteristics Example New patient transfer lift</vt:lpstr>
      <vt:lpstr>Step 2: Create a Sampling Frame</vt:lpstr>
      <vt:lpstr>Sampling Frame Example</vt:lpstr>
      <vt:lpstr>Step 3: Create Recruitment Materials that Encourage Self-Selection</vt:lpstr>
      <vt:lpstr>Step 4: Develop and Administer Screener Questionnaire</vt:lpstr>
      <vt:lpstr>Example Screener Questions DME Dealer</vt:lpstr>
      <vt:lpstr>Resources</vt:lpstr>
      <vt:lpstr>Summary</vt:lpstr>
      <vt:lpstr>Acknowledgement</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phhp.leahy</dc:creator>
  <cp:lastModifiedBy>lyarnes</cp:lastModifiedBy>
  <cp:revision>766</cp:revision>
  <cp:lastPrinted>2017-06-19T15:07:40Z</cp:lastPrinted>
  <dcterms:created xsi:type="dcterms:W3CDTF">2008-11-09T14:52:48Z</dcterms:created>
  <dcterms:modified xsi:type="dcterms:W3CDTF">2018-04-13T15:08:54Z</dcterms:modified>
</cp:coreProperties>
</file>