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handoutMasterIdLst>
    <p:handoutMasterId r:id="rId36"/>
  </p:handoutMasterIdLst>
  <p:sldIdLst>
    <p:sldId id="257" r:id="rId3"/>
    <p:sldId id="256" r:id="rId4"/>
    <p:sldId id="258" r:id="rId5"/>
    <p:sldId id="271" r:id="rId6"/>
    <p:sldId id="259" r:id="rId7"/>
    <p:sldId id="270" r:id="rId8"/>
    <p:sldId id="260" r:id="rId9"/>
    <p:sldId id="261" r:id="rId10"/>
    <p:sldId id="272" r:id="rId11"/>
    <p:sldId id="273" r:id="rId12"/>
    <p:sldId id="262" r:id="rId13"/>
    <p:sldId id="274" r:id="rId14"/>
    <p:sldId id="263" r:id="rId15"/>
    <p:sldId id="264" r:id="rId16"/>
    <p:sldId id="277" r:id="rId17"/>
    <p:sldId id="275" r:id="rId18"/>
    <p:sldId id="278" r:id="rId19"/>
    <p:sldId id="265" r:id="rId20"/>
    <p:sldId id="276" r:id="rId21"/>
    <p:sldId id="266" r:id="rId22"/>
    <p:sldId id="279" r:id="rId23"/>
    <p:sldId id="280" r:id="rId24"/>
    <p:sldId id="281" r:id="rId25"/>
    <p:sldId id="282" r:id="rId26"/>
    <p:sldId id="283" r:id="rId27"/>
    <p:sldId id="284" r:id="rId28"/>
    <p:sldId id="285" r:id="rId29"/>
    <p:sldId id="286" r:id="rId30"/>
    <p:sldId id="287" r:id="rId31"/>
    <p:sldId id="288" r:id="rId32"/>
    <p:sldId id="289" r:id="rId33"/>
    <p:sldId id="26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63" autoAdjust="0"/>
    <p:restoredTop sz="86415" autoAdjust="0"/>
  </p:normalViewPr>
  <p:slideViewPr>
    <p:cSldViewPr>
      <p:cViewPr varScale="1">
        <p:scale>
          <a:sx n="86" d="100"/>
          <a:sy n="86" d="100"/>
        </p:scale>
        <p:origin x="108" y="6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8" d="100"/>
          <a:sy n="98" d="100"/>
        </p:scale>
        <p:origin x="-255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516336-94A0-43F5-8607-AECF3EF288FD}" type="datetimeFigureOut">
              <a:rPr lang="en-US" smtClean="0"/>
              <a:pPr/>
              <a:t>4/30/2018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79E250-3F98-4400-B30D-30AB7733EF62}" type="slidenum">
              <a:rPr lang="en-US" smtClean="0"/>
              <a:pPr/>
              <a:t>‹#›</a:t>
            </a:fld>
            <a:endParaRPr lang="en-US"/>
          </a:p>
        </p:txBody>
      </p:sp>
    </p:spTree>
    <p:extLst>
      <p:ext uri="{BB962C8B-B14F-4D97-AF65-F5344CB8AC3E}">
        <p14:creationId xmlns:p14="http://schemas.microsoft.com/office/powerpoint/2010/main" val="4161713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5530B4-A1D4-43F4-B619-6ED3CED3081A}" type="datetimeFigureOut">
              <a:rPr lang="en-US" smtClean="0"/>
              <a:pPr/>
              <a:t>4/30/2018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34A138-256D-4E14-8851-AC42C7280F94}" type="slidenum">
              <a:rPr lang="en-US" smtClean="0"/>
              <a:pPr/>
              <a:t>‹#›</a:t>
            </a:fld>
            <a:endParaRPr lang="en-US"/>
          </a:p>
        </p:txBody>
      </p:sp>
    </p:spTree>
    <p:extLst>
      <p:ext uri="{BB962C8B-B14F-4D97-AF65-F5344CB8AC3E}">
        <p14:creationId xmlns:p14="http://schemas.microsoft.com/office/powerpoint/2010/main" val="4163828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34A138-256D-4E14-8851-AC42C7280F94}" type="slidenum">
              <a:rPr lang="en-US" smtClean="0"/>
              <a:pPr/>
              <a:t>1</a:t>
            </a:fld>
            <a:endParaRPr lang="en-US"/>
          </a:p>
        </p:txBody>
      </p:sp>
    </p:spTree>
    <p:extLst>
      <p:ext uri="{BB962C8B-B14F-4D97-AF65-F5344CB8AC3E}">
        <p14:creationId xmlns:p14="http://schemas.microsoft.com/office/powerpoint/2010/main" val="360387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34A138-256D-4E14-8851-AC42C7280F94}" type="slidenum">
              <a:rPr lang="en-US" smtClean="0"/>
              <a:pPr/>
              <a:t>2</a:t>
            </a:fld>
            <a:endParaRPr lang="en-US"/>
          </a:p>
        </p:txBody>
      </p:sp>
    </p:spTree>
    <p:extLst>
      <p:ext uri="{BB962C8B-B14F-4D97-AF65-F5344CB8AC3E}">
        <p14:creationId xmlns:p14="http://schemas.microsoft.com/office/powerpoint/2010/main" val="41085333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F189A3-8217-4735-81B1-8A015DD31FD2}"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189A3-8217-4735-81B1-8A015DD31FD2}"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189A3-8217-4735-81B1-8A015DD31FD2}"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F189A3-8217-4735-81B1-8A015DD31FD2}"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F189A3-8217-4735-81B1-8A015DD31FD2}" type="datetimeFigureOut">
              <a:rPr lang="en-US" smtClean="0"/>
              <a:pPr/>
              <a:t>4/30/2018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F189A3-8217-4735-81B1-8A015DD31FD2}" type="datetimeFigureOut">
              <a:rPr lang="en-US" smtClean="0"/>
              <a:pPr/>
              <a:t>4/30/2018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F189A3-8217-4735-81B1-8A015DD31FD2}" type="datetimeFigureOut">
              <a:rPr lang="en-US" smtClean="0"/>
              <a:pPr/>
              <a:t>4/30/2018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189A3-8217-4735-81B1-8A015DD31FD2}"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189A3-8217-4735-81B1-8A015DD31FD2}"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189A3-8217-4735-81B1-8A015DD31FD2}"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189A3-8217-4735-81B1-8A015DD31FD2}"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5874D-871E-46C6-92E9-D414728739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4047B15-A453-4246-9394-7FC8CF93F417}" type="datetimeFigureOut">
              <a:rPr lang="en-US" smtClean="0"/>
              <a:pPr/>
              <a:t>4/30/2018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92657-8C0F-4069-B554-8D26B07813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t="1000" b="2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189A3-8217-4735-81B1-8A015DD31FD2}" type="datetimeFigureOut">
              <a:rPr lang="en-US" smtClean="0"/>
              <a:pPr/>
              <a:t>4/30/2018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5874D-871E-46C6-92E9-D414728739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1"/>
          <p:cNvSpPr>
            <a:spLocks noChangeArrowheads="1"/>
          </p:cNvSpPr>
          <p:nvPr/>
        </p:nvSpPr>
        <p:spPr bwMode="auto">
          <a:xfrm>
            <a:off x="685800" y="2895600"/>
            <a:ext cx="7772400" cy="3200400"/>
          </a:xfrm>
          <a:prstGeom prst="rect">
            <a:avLst/>
          </a:prstGeom>
          <a:noFill/>
          <a:ln w="9525">
            <a:noFill/>
            <a:miter lim="800000"/>
            <a:headEnd/>
            <a:tailEnd/>
          </a:ln>
          <a:effectLst/>
        </p:spPr>
        <p:txBody>
          <a:bodyPr/>
          <a:lstStyle/>
          <a:p>
            <a:pPr marL="342900" indent="-342900" algn="ctr" eaLnBrk="1" hangingPunct="1">
              <a:spcBef>
                <a:spcPct val="25000"/>
              </a:spcBef>
            </a:pPr>
            <a:r>
              <a:rPr lang="en-US" sz="3200" dirty="0">
                <a:latin typeface="Times New Roman" pitchFamily="18" charset="0"/>
              </a:rPr>
              <a:t>    </a:t>
            </a:r>
          </a:p>
          <a:p>
            <a:pPr marL="342900" indent="-342900" algn="ctr" eaLnBrk="1" hangingPunct="1">
              <a:spcBef>
                <a:spcPct val="25000"/>
              </a:spcBef>
            </a:pPr>
            <a:endParaRPr lang="en-US" sz="2000" dirty="0" smtClean="0"/>
          </a:p>
          <a:p>
            <a:pPr marL="342900" indent="-342900" algn="ctr" eaLnBrk="1" hangingPunct="1">
              <a:spcBef>
                <a:spcPct val="25000"/>
              </a:spcBef>
            </a:pPr>
            <a:r>
              <a:rPr lang="en-US" sz="2000" dirty="0" smtClean="0"/>
              <a:t>James </a:t>
            </a:r>
            <a:r>
              <a:rPr lang="en-US" sz="2000" dirty="0"/>
              <a:t>A. Leahy</a:t>
            </a:r>
          </a:p>
          <a:p>
            <a:pPr marL="342900" indent="-342900" algn="ctr" eaLnBrk="1" hangingPunct="1">
              <a:spcBef>
                <a:spcPct val="25000"/>
              </a:spcBef>
            </a:pPr>
            <a:r>
              <a:rPr lang="en-US" sz="2000" dirty="0" smtClean="0"/>
              <a:t>Center on Knowledge Translation</a:t>
            </a:r>
          </a:p>
          <a:p>
            <a:pPr marL="342900" indent="-342900" algn="ctr" eaLnBrk="1" hangingPunct="1">
              <a:spcBef>
                <a:spcPct val="25000"/>
              </a:spcBef>
            </a:pPr>
            <a:r>
              <a:rPr lang="en-US" sz="2000" dirty="0" smtClean="0"/>
              <a:t>for Technology </a:t>
            </a:r>
            <a:r>
              <a:rPr lang="en-US" sz="2000" dirty="0"/>
              <a:t>Transfer</a:t>
            </a:r>
          </a:p>
          <a:p>
            <a:pPr marL="342900" indent="-342900" algn="ctr" eaLnBrk="1" hangingPunct="1">
              <a:spcBef>
                <a:spcPct val="25000"/>
              </a:spcBef>
            </a:pPr>
            <a:r>
              <a:rPr lang="en-US" sz="2000" dirty="0" smtClean="0"/>
              <a:t>University </a:t>
            </a:r>
            <a:r>
              <a:rPr lang="en-US" sz="2000" dirty="0"/>
              <a:t>at Buffalo</a:t>
            </a:r>
            <a:r>
              <a:rPr lang="en-US" sz="2000" dirty="0">
                <a:solidFill>
                  <a:srgbClr val="0000FF"/>
                </a:solidFill>
              </a:rPr>
              <a:t> </a:t>
            </a:r>
          </a:p>
          <a:p>
            <a:pPr marL="342900" indent="-342900" algn="ctr">
              <a:spcBef>
                <a:spcPct val="25000"/>
              </a:spcBef>
            </a:pPr>
            <a:r>
              <a:rPr lang="en-US" sz="2000" dirty="0" smtClean="0">
                <a:solidFill>
                  <a:srgbClr val="0000FF"/>
                </a:solidFill>
              </a:rPr>
              <a:t>http://kt4tt.buffalo.edu/</a:t>
            </a:r>
            <a:endParaRPr lang="en-US" sz="2000" dirty="0">
              <a:solidFill>
                <a:srgbClr val="0000FF"/>
              </a:solidFill>
            </a:endParaRPr>
          </a:p>
        </p:txBody>
      </p:sp>
      <p:sp>
        <p:nvSpPr>
          <p:cNvPr id="5" name="Rectangle 10"/>
          <p:cNvSpPr>
            <a:spLocks noChangeArrowheads="1"/>
          </p:cNvSpPr>
          <p:nvPr/>
        </p:nvSpPr>
        <p:spPr bwMode="auto">
          <a:xfrm>
            <a:off x="0" y="2057400"/>
            <a:ext cx="9144000" cy="1143000"/>
          </a:xfrm>
          <a:prstGeom prst="rect">
            <a:avLst/>
          </a:prstGeom>
          <a:noFill/>
          <a:ln w="9525">
            <a:noFill/>
            <a:miter lim="800000"/>
            <a:headEnd/>
            <a:tailEnd/>
          </a:ln>
          <a:effectLst/>
        </p:spPr>
        <p:txBody>
          <a:bodyPr anchor="ctr"/>
          <a:lstStyle/>
          <a:p>
            <a:pPr algn="ctr" eaLnBrk="1" hangingPunct="1"/>
            <a:r>
              <a:rPr lang="en-US" sz="2400" b="1" dirty="0">
                <a:solidFill>
                  <a:srgbClr val="000099"/>
                </a:solidFill>
                <a:effectLst>
                  <a:outerShdw blurRad="38100" dist="38100" dir="2700000" algn="tl">
                    <a:srgbClr val="C0C0C0"/>
                  </a:outerShdw>
                </a:effectLst>
                <a:latin typeface="+mj-lt"/>
              </a:rPr>
              <a:t/>
            </a:r>
            <a:br>
              <a:rPr lang="en-US" sz="2400" b="1" dirty="0">
                <a:solidFill>
                  <a:srgbClr val="000099"/>
                </a:solidFill>
                <a:effectLst>
                  <a:outerShdw blurRad="38100" dist="38100" dir="2700000" algn="tl">
                    <a:srgbClr val="C0C0C0"/>
                  </a:outerShdw>
                </a:effectLst>
                <a:latin typeface="+mj-lt"/>
              </a:rPr>
            </a:br>
            <a:endParaRPr lang="en-US" sz="2400" b="1" dirty="0" smtClean="0">
              <a:solidFill>
                <a:srgbClr val="000099"/>
              </a:solidFill>
              <a:effectLst>
                <a:outerShdw blurRad="38100" dist="38100" dir="2700000" algn="tl">
                  <a:srgbClr val="C0C0C0"/>
                </a:outerShdw>
              </a:effectLst>
              <a:latin typeface="+mj-lt"/>
            </a:endParaRPr>
          </a:p>
          <a:p>
            <a:pPr algn="ctr" eaLnBrk="1" hangingPunct="1"/>
            <a:endParaRPr lang="en-US" sz="2400" b="1" dirty="0" smtClean="0">
              <a:solidFill>
                <a:srgbClr val="000099"/>
              </a:solidFill>
              <a:effectLst>
                <a:outerShdw blurRad="38100" dist="38100" dir="2700000" algn="tl">
                  <a:srgbClr val="C0C0C0"/>
                </a:outerShdw>
              </a:effectLst>
              <a:latin typeface="+mj-lt"/>
            </a:endParaRPr>
          </a:p>
          <a:p>
            <a:pPr algn="ctr" eaLnBrk="1" hangingPunct="1"/>
            <a:r>
              <a:rPr lang="en-US" sz="4000" b="1" dirty="0">
                <a:solidFill>
                  <a:srgbClr val="000099"/>
                </a:solidFill>
                <a:effectLst>
                  <a:outerShdw blurRad="38100" dist="38100" dir="2700000" algn="tl">
                    <a:srgbClr val="C0C0C0"/>
                  </a:outerShdw>
                </a:effectLst>
                <a:latin typeface="+mj-lt"/>
              </a:rPr>
              <a:t/>
            </a:r>
            <a:br>
              <a:rPr lang="en-US" sz="4000" b="1" dirty="0">
                <a:solidFill>
                  <a:srgbClr val="000099"/>
                </a:solidFill>
                <a:effectLst>
                  <a:outerShdw blurRad="38100" dist="38100" dir="2700000" algn="tl">
                    <a:srgbClr val="C0C0C0"/>
                  </a:outerShdw>
                </a:effectLst>
                <a:latin typeface="+mj-lt"/>
              </a:rPr>
            </a:br>
            <a:r>
              <a:rPr lang="en-US" sz="1600" b="1" dirty="0">
                <a:solidFill>
                  <a:srgbClr val="000099"/>
                </a:solidFill>
                <a:effectLst>
                  <a:outerShdw blurRad="38100" dist="38100" dir="2700000" algn="tl">
                    <a:srgbClr val="C0C0C0"/>
                  </a:outerShdw>
                </a:effectLst>
                <a:latin typeface="+mj-lt"/>
              </a:rPr>
              <a:t/>
            </a:r>
            <a:br>
              <a:rPr lang="en-US" sz="1600" b="1" dirty="0">
                <a:solidFill>
                  <a:srgbClr val="000099"/>
                </a:solidFill>
                <a:effectLst>
                  <a:outerShdw blurRad="38100" dist="38100" dir="2700000" algn="tl">
                    <a:srgbClr val="C0C0C0"/>
                  </a:outerShdw>
                </a:effectLst>
                <a:latin typeface="+mj-lt"/>
              </a:rPr>
            </a:br>
            <a:r>
              <a:rPr lang="en-US" sz="2000" b="1" dirty="0">
                <a:solidFill>
                  <a:srgbClr val="000099"/>
                </a:solidFill>
                <a:effectLst>
                  <a:outerShdw blurRad="38100" dist="38100" dir="2700000" algn="tl">
                    <a:srgbClr val="C0C0C0"/>
                  </a:outerShdw>
                </a:effectLst>
                <a:latin typeface="+mj-lt"/>
              </a:rPr>
              <a:t>RESNA Presentation</a:t>
            </a:r>
            <a:br>
              <a:rPr lang="en-US" sz="2000" b="1" dirty="0">
                <a:solidFill>
                  <a:srgbClr val="000099"/>
                </a:solidFill>
                <a:effectLst>
                  <a:outerShdw blurRad="38100" dist="38100" dir="2700000" algn="tl">
                    <a:srgbClr val="C0C0C0"/>
                  </a:outerShdw>
                </a:effectLst>
                <a:latin typeface="+mj-lt"/>
              </a:rPr>
            </a:br>
            <a:r>
              <a:rPr lang="en-US" sz="2000" b="1" dirty="0">
                <a:solidFill>
                  <a:srgbClr val="000099"/>
                </a:solidFill>
                <a:effectLst>
                  <a:outerShdw blurRad="38100" dist="38100" dir="2700000" algn="tl">
                    <a:srgbClr val="C0C0C0"/>
                  </a:outerShdw>
                </a:effectLst>
                <a:latin typeface="+mj-lt"/>
              </a:rPr>
              <a:t> </a:t>
            </a:r>
            <a:r>
              <a:rPr lang="en-US" sz="2000" b="1" dirty="0" smtClean="0">
                <a:solidFill>
                  <a:srgbClr val="000099"/>
                </a:solidFill>
                <a:effectLst>
                  <a:outerShdw blurRad="38100" dist="38100" dir="2700000" algn="tl">
                    <a:srgbClr val="C0C0C0"/>
                  </a:outerShdw>
                </a:effectLst>
                <a:latin typeface="+mj-lt"/>
              </a:rPr>
              <a:t>June 2010</a:t>
            </a:r>
          </a:p>
          <a:p>
            <a:pPr algn="ctr" eaLnBrk="1" hangingPunct="1"/>
            <a:endParaRPr lang="en-US" sz="2400" b="1" dirty="0">
              <a:solidFill>
                <a:srgbClr val="000099"/>
              </a:solidFill>
              <a:effectLst>
                <a:outerShdw blurRad="38100" dist="38100" dir="2700000" algn="tl">
                  <a:srgbClr val="C0C0C0"/>
                </a:outerShdw>
              </a:effectLst>
              <a:latin typeface="+mj-lt"/>
            </a:endParaRPr>
          </a:p>
        </p:txBody>
      </p:sp>
      <p:sp>
        <p:nvSpPr>
          <p:cNvPr id="2" name="Title 1"/>
          <p:cNvSpPr>
            <a:spLocks noGrp="1"/>
          </p:cNvSpPr>
          <p:nvPr>
            <p:ph type="title"/>
          </p:nvPr>
        </p:nvSpPr>
        <p:spPr>
          <a:xfrm>
            <a:off x="457200" y="1066800"/>
            <a:ext cx="8229600" cy="1143000"/>
          </a:xfrm>
        </p:spPr>
        <p:txBody>
          <a:bodyPr/>
          <a:lstStyle/>
          <a:p>
            <a:r>
              <a:rPr lang="en-US" sz="4000" b="1" dirty="0">
                <a:solidFill>
                  <a:srgbClr val="000099"/>
                </a:solidFill>
                <a:effectLst>
                  <a:outerShdw blurRad="38100" dist="38100" dir="2700000" algn="tl">
                    <a:srgbClr val="C0C0C0"/>
                  </a:outerShdw>
                </a:effectLst>
                <a:ea typeface="+mn-ea"/>
                <a:cs typeface="+mn-cs"/>
              </a:rPr>
              <a:t>Ownership of AT Innovation:</a:t>
            </a:r>
            <a:br>
              <a:rPr lang="en-US" sz="4000" b="1" dirty="0">
                <a:solidFill>
                  <a:srgbClr val="000099"/>
                </a:solidFill>
                <a:effectLst>
                  <a:outerShdw blurRad="38100" dist="38100" dir="2700000" algn="tl">
                    <a:srgbClr val="C0C0C0"/>
                  </a:outerShdw>
                </a:effectLst>
                <a:ea typeface="+mn-ea"/>
                <a:cs typeface="+mn-cs"/>
              </a:rPr>
            </a:br>
            <a:r>
              <a:rPr lang="en-US" sz="4000" b="1" dirty="0">
                <a:solidFill>
                  <a:srgbClr val="000099"/>
                </a:solidFill>
                <a:effectLst>
                  <a:outerShdw blurRad="38100" dist="38100" dir="2700000" algn="tl">
                    <a:srgbClr val="C0C0C0"/>
                  </a:outerShdw>
                </a:effectLst>
                <a:ea typeface="+mn-ea"/>
                <a:cs typeface="+mn-cs"/>
              </a:rPr>
              <a:t>Differing Perspectives of Researchers, Universities and Companies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10</a:t>
            </a:r>
            <a:endParaRPr lang="en-US" sz="1400" dirty="0"/>
          </a:p>
        </p:txBody>
      </p:sp>
      <p:sp>
        <p:nvSpPr>
          <p:cNvPr id="4" name="Content Placeholder 2"/>
          <p:cNvSpPr txBox="1">
            <a:spLocks/>
          </p:cNvSpPr>
          <p:nvPr/>
        </p:nvSpPr>
        <p:spPr>
          <a:xfrm>
            <a:off x="685800" y="2057400"/>
            <a:ext cx="7848600" cy="4525963"/>
          </a:xfrm>
          <a:prstGeom prst="rect">
            <a:avLst/>
          </a:prstGeom>
        </p:spPr>
        <p:txBody>
          <a:bodyPr>
            <a:normAutofit/>
          </a:bodyPr>
          <a:lstStyle/>
          <a:p>
            <a:pPr marL="342900" marR="0" lvl="0" indent="-342900" algn="l" defTabSz="914400" rtl="0" eaLnBrk="1" fontAlgn="auto" latinLnBrk="0" hangingPunct="1">
              <a:lnSpc>
                <a:spcPct val="11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228600" lvl="0" indent="-228600">
              <a:spcBef>
                <a:spcPts val="600"/>
              </a:spcBef>
              <a:spcAft>
                <a:spcPts val="600"/>
              </a:spcAft>
              <a:buClr>
                <a:schemeClr val="bg1">
                  <a:lumMod val="50000"/>
                </a:schemeClr>
              </a:buClr>
              <a:buFont typeface="Arial" pitchFamily="34" charset="0"/>
              <a:buChar char="•"/>
              <a:defRPr/>
            </a:pPr>
            <a:r>
              <a:rPr lang="en-US" sz="2800" dirty="0" smtClean="0"/>
              <a:t>Good News is</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University is resource laden </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Has marketing and commercialization expertise; </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Has legal expertise and staff both for IP protection and licensing; </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Has business expertise; </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May have business incubator – if start up is final commercialization path; </a:t>
            </a:r>
          </a:p>
          <a:p>
            <a:pPr marL="798513" lvl="0" indent="-225425">
              <a:spcBef>
                <a:spcPts val="600"/>
              </a:spcBef>
              <a:spcAft>
                <a:spcPts val="600"/>
              </a:spcAft>
              <a:buClr>
                <a:schemeClr val="bg1">
                  <a:lumMod val="50000"/>
                </a:schemeClr>
              </a:buClr>
              <a:buFont typeface="Calibri" pitchFamily="34" charset="0"/>
              <a:buChar char="–"/>
              <a:defRPr/>
            </a:pPr>
            <a:r>
              <a:rPr lang="en-US" sz="2000" dirty="0" smtClean="0"/>
              <a:t>Has policies in place to monitor and distribute royalties, etc. </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University Researcher on</a:t>
            </a:r>
            <a:br>
              <a:rPr lang="en-US" sz="4000" b="1" dirty="0">
                <a:solidFill>
                  <a:srgbClr val="000099"/>
                </a:solidFill>
                <a:effectLst>
                  <a:outerShdw blurRad="38100" dist="38100" dir="2700000" algn="tl">
                    <a:srgbClr val="000000">
                      <a:alpha val="43137"/>
                    </a:srgbClr>
                  </a:outerShdw>
                </a:effectLst>
                <a:ea typeface="+mn-ea"/>
                <a:cs typeface="+mn-cs"/>
              </a:rPr>
            </a:br>
            <a:r>
              <a:rPr lang="en-US" sz="4000" b="1" dirty="0">
                <a:solidFill>
                  <a:srgbClr val="000099"/>
                </a:solidFill>
                <a:effectLst>
                  <a:outerShdw blurRad="38100" dist="38100" dir="2700000" algn="tl">
                    <a:srgbClr val="000000">
                      <a:alpha val="43137"/>
                    </a:srgbClr>
                  </a:outerShdw>
                </a:effectLst>
                <a:ea typeface="+mn-ea"/>
                <a:cs typeface="+mn-cs"/>
              </a:rPr>
              <a:t>Federally Funded </a:t>
            </a:r>
            <a:r>
              <a:rPr lang="en-US" sz="4000" b="1" dirty="0" smtClean="0">
                <a:solidFill>
                  <a:srgbClr val="000099"/>
                </a:solidFill>
                <a:effectLst>
                  <a:outerShdw blurRad="38100" dist="38100" dir="2700000" algn="tl">
                    <a:srgbClr val="000000">
                      <a:alpha val="43137"/>
                    </a:srgbClr>
                  </a:outerShdw>
                </a:effectLst>
                <a:ea typeface="+mn-ea"/>
                <a:cs typeface="+mn-cs"/>
              </a:rPr>
              <a:t>Project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11</a:t>
            </a:r>
            <a:endParaRPr lang="en-US" sz="1400" dirty="0"/>
          </a:p>
        </p:txBody>
      </p:sp>
      <p:sp>
        <p:nvSpPr>
          <p:cNvPr id="4" name="Content Placeholder 2"/>
          <p:cNvSpPr txBox="1">
            <a:spLocks/>
          </p:cNvSpPr>
          <p:nvPr/>
        </p:nvSpPr>
        <p:spPr>
          <a:xfrm>
            <a:off x="457200" y="2209800"/>
            <a:ext cx="8229600" cy="4525963"/>
          </a:xfrm>
          <a:prstGeom prst="rect">
            <a:avLst/>
          </a:prstGeom>
        </p:spPr>
        <p:txBody>
          <a:bodyPr>
            <a:normAutofit/>
          </a:bodyPr>
          <a:lstStyle/>
          <a:p>
            <a:pPr marL="91440">
              <a:lnSpc>
                <a:spcPct val="150000"/>
              </a:lnSpc>
              <a:spcBef>
                <a:spcPts val="600"/>
              </a:spcBef>
              <a:spcAft>
                <a:spcPts val="600"/>
              </a:spcAft>
            </a:pPr>
            <a:r>
              <a:rPr lang="en-US" sz="2800" dirty="0" smtClean="0">
                <a:solidFill>
                  <a:srgbClr val="000000"/>
                </a:solidFill>
              </a:rPr>
              <a:t>Marketability assessment</a:t>
            </a:r>
          </a:p>
          <a:p>
            <a:pPr marL="742950" lvl="1" indent="-280988">
              <a:spcBef>
                <a:spcPts val="600"/>
              </a:spcBef>
              <a:spcAft>
                <a:spcPts val="600"/>
              </a:spcAft>
              <a:buClr>
                <a:schemeClr val="bg1">
                  <a:lumMod val="50000"/>
                </a:schemeClr>
              </a:buClr>
              <a:buSzPts val="2400"/>
              <a:buFont typeface="Arial"/>
              <a:buChar char="–"/>
            </a:pPr>
            <a:r>
              <a:rPr lang="en-US" sz="2400" dirty="0" smtClean="0">
                <a:solidFill>
                  <a:srgbClr val="000000"/>
                </a:solidFill>
              </a:rPr>
              <a:t>This is a very complicated process that is best left to Technology Transfer Offices in the University setting</a:t>
            </a:r>
          </a:p>
          <a:p>
            <a:pPr marL="742950" lvl="1" indent="-280988">
              <a:spcBef>
                <a:spcPts val="600"/>
              </a:spcBef>
              <a:spcAft>
                <a:spcPts val="600"/>
              </a:spcAft>
              <a:buClr>
                <a:schemeClr val="bg1">
                  <a:lumMod val="50000"/>
                </a:schemeClr>
              </a:buClr>
              <a:buSzPts val="2400"/>
              <a:buFont typeface="Arial"/>
              <a:buChar char="–"/>
            </a:pPr>
            <a:r>
              <a:rPr lang="en-US" sz="2400" dirty="0" smtClean="0">
                <a:solidFill>
                  <a:srgbClr val="000000"/>
                </a:solidFill>
              </a:rPr>
              <a:t>It will help determine whether you could potentially</a:t>
            </a:r>
            <a:br>
              <a:rPr lang="en-US" sz="2400" dirty="0" smtClean="0">
                <a:solidFill>
                  <a:srgbClr val="000000"/>
                </a:solidFill>
              </a:rPr>
            </a:br>
            <a:r>
              <a:rPr lang="en-US" sz="2400" dirty="0" smtClean="0">
                <a:solidFill>
                  <a:srgbClr val="000000"/>
                </a:solidFill>
              </a:rPr>
              <a:t>make a profit (and how much profit) on your device </a:t>
            </a:r>
          </a:p>
          <a:p>
            <a:pPr marL="1147763" lvl="3" indent="-233363">
              <a:lnSpc>
                <a:spcPts val="2400"/>
              </a:lnSpc>
              <a:spcBef>
                <a:spcPts val="600"/>
              </a:spcBef>
              <a:spcAft>
                <a:spcPts val="600"/>
              </a:spcAft>
              <a:buClr>
                <a:schemeClr val="bg1">
                  <a:lumMod val="50000"/>
                </a:schemeClr>
              </a:buClr>
              <a:buSzPct val="80000"/>
              <a:buFont typeface="Wingdings" pitchFamily="2" charset="2"/>
              <a:buChar char="q"/>
            </a:pPr>
            <a:r>
              <a:rPr lang="en-US" dirty="0" smtClean="0">
                <a:solidFill>
                  <a:srgbClr val="000000"/>
                </a:solidFill>
              </a:rPr>
              <a:t>Potential costs include the time and cost of development, manufacturing costs, the time and cost to pursue intellectual</a:t>
            </a:r>
            <a:br>
              <a:rPr lang="en-US" dirty="0" smtClean="0">
                <a:solidFill>
                  <a:srgbClr val="000000"/>
                </a:solidFill>
              </a:rPr>
            </a:br>
            <a:r>
              <a:rPr lang="en-US" dirty="0" smtClean="0">
                <a:solidFill>
                  <a:srgbClr val="000000"/>
                </a:solidFill>
              </a:rPr>
              <a:t>property protection, etc.</a:t>
            </a: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Example of University </a:t>
            </a:r>
            <a:r>
              <a:rPr lang="en-US" sz="4000" b="1" dirty="0" smtClean="0">
                <a:solidFill>
                  <a:srgbClr val="000099"/>
                </a:solidFill>
                <a:effectLst>
                  <a:outerShdw blurRad="38100" dist="38100" dir="2700000" algn="tl">
                    <a:srgbClr val="000000">
                      <a:alpha val="43137"/>
                    </a:srgbClr>
                  </a:outerShdw>
                </a:effectLst>
                <a:ea typeface="+mn-ea"/>
                <a:cs typeface="+mn-cs"/>
              </a:rPr>
              <a:t>Resources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12</a:t>
            </a:r>
            <a:endParaRPr lang="en-US" sz="1400" dirty="0"/>
          </a:p>
        </p:txBody>
      </p:sp>
      <p:sp>
        <p:nvSpPr>
          <p:cNvPr id="5" name="Content Placeholder 2"/>
          <p:cNvSpPr txBox="1">
            <a:spLocks/>
          </p:cNvSpPr>
          <p:nvPr/>
        </p:nvSpPr>
        <p:spPr>
          <a:xfrm>
            <a:off x="457200" y="2332037"/>
            <a:ext cx="8229600" cy="4525963"/>
          </a:xfrm>
          <a:prstGeom prst="rect">
            <a:avLst/>
          </a:prstGeom>
        </p:spPr>
        <p:txBody>
          <a:bodyPr/>
          <a:lstStyle/>
          <a:p>
            <a:pPr marL="396875" marR="0" lvl="0" indent="-396875"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Assistive technology development</a:t>
            </a:r>
          </a:p>
          <a:p>
            <a:pPr marL="798513" marR="0" lvl="1" indent="-341313"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Expected returns on your invention may be very low since the potential market size for most assistive technologies is very small</a:t>
            </a:r>
          </a:p>
          <a:p>
            <a:pPr marL="798513" marR="0" lvl="1" indent="-341313"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Therefore, in many cases the University Technology Transfer Office may decide that it is not worth investing time and resources to bring the product to market</a:t>
            </a:r>
          </a:p>
          <a:p>
            <a:pPr marL="1141413" marR="0" lvl="2" indent="-227013" algn="l" defTabSz="914400" rtl="0" eaLnBrk="1" fontAlgn="auto" latinLnBrk="0" hangingPunct="1">
              <a:lnSpc>
                <a:spcPct val="100000"/>
              </a:lnSpc>
              <a:spcBef>
                <a:spcPts val="600"/>
              </a:spcBef>
              <a:spcAft>
                <a:spcPts val="600"/>
              </a:spcAft>
              <a:buClr>
                <a:schemeClr val="bg1">
                  <a:lumMod val="50000"/>
                </a:schemeClr>
              </a:buClr>
              <a:buSzPct val="80000"/>
              <a:buFont typeface="Wingdings" pitchFamily="2" charset="2"/>
              <a:buChar char="q"/>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Decision point – If TTO relinquishes their ownership of device, do you wish to continue on yourself?</a:t>
            </a:r>
          </a:p>
          <a:p>
            <a:pPr marL="1141413" marR="0" lvl="2" indent="-341313" algn="l" defTabSz="914400" rtl="0" eaLnBrk="1" fontAlgn="auto" latinLnBrk="0" hangingPunct="1">
              <a:lnSpc>
                <a:spcPct val="100000"/>
              </a:lnSpc>
              <a:spcBef>
                <a:spcPts val="12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5"/>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Example of </a:t>
            </a:r>
            <a:r>
              <a:rPr lang="en-US" sz="4000" b="1" dirty="0" smtClean="0">
                <a:solidFill>
                  <a:srgbClr val="000099"/>
                </a:solidFill>
                <a:effectLst>
                  <a:outerShdw blurRad="38100" dist="38100" dir="2700000" algn="tl">
                    <a:srgbClr val="000000">
                      <a:alpha val="43137"/>
                    </a:srgbClr>
                  </a:outerShdw>
                </a:effectLst>
                <a:ea typeface="+mn-ea"/>
                <a:cs typeface="+mn-cs"/>
              </a:rPr>
              <a:t>University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13</a:t>
            </a:r>
            <a:endParaRPr lang="en-US" sz="1400" dirty="0"/>
          </a:p>
        </p:txBody>
      </p:sp>
      <p:sp>
        <p:nvSpPr>
          <p:cNvPr id="6" name="Content Placeholder 2"/>
          <p:cNvSpPr txBox="1">
            <a:spLocks/>
          </p:cNvSpPr>
          <p:nvPr/>
        </p:nvSpPr>
        <p:spPr>
          <a:xfrm>
            <a:off x="838200" y="2773363"/>
            <a:ext cx="7543800" cy="3170237"/>
          </a:xfrm>
          <a:prstGeom prst="rect">
            <a:avLst/>
          </a:prstGeom>
        </p:spPr>
        <p:txBody>
          <a:bodyPr/>
          <a:lstStyle/>
          <a:p>
            <a:pPr marL="231775" marR="0" lvl="1"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University Home department typically shares on royalties</a:t>
            </a:r>
          </a:p>
          <a:p>
            <a:pPr marL="231775" marR="0" lvl="1"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Technically researcher has already been compensated through salary, but typically will also receive royalties </a:t>
            </a:r>
          </a:p>
          <a:p>
            <a:pPr marL="231775" marR="0" lvl="1"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University has deep pockets to both protect researcher and protect invention from copycats</a:t>
            </a:r>
          </a:p>
          <a:p>
            <a:pPr marL="231775" marR="0" lvl="1" indent="-231775" algn="l" defTabSz="914400" rtl="0" eaLnBrk="1" fontAlgn="auto" latinLnBrk="0" hangingPunct="1">
              <a:lnSpc>
                <a:spcPct val="100000"/>
              </a:lnSpc>
              <a:spcBef>
                <a:spcPts val="1200"/>
              </a:spcBef>
              <a:spcAft>
                <a:spcPts val="0"/>
              </a:spcAft>
              <a:buClr>
                <a:schemeClr val="bg1">
                  <a:lumMod val="50000"/>
                </a:schemeClr>
              </a:buClr>
              <a:buSzTx/>
              <a:buFont typeface="Arial"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University Researcher on</a:t>
            </a:r>
            <a:br>
              <a:rPr lang="en-US" sz="4000" b="1" dirty="0">
                <a:solidFill>
                  <a:srgbClr val="000099"/>
                </a:solidFill>
                <a:effectLst>
                  <a:outerShdw blurRad="38100" dist="38100" dir="2700000" algn="tl">
                    <a:srgbClr val="000000">
                      <a:alpha val="43137"/>
                    </a:srgbClr>
                  </a:outerShdw>
                </a:effectLst>
                <a:ea typeface="+mn-ea"/>
                <a:cs typeface="+mn-cs"/>
              </a:rPr>
            </a:br>
            <a:r>
              <a:rPr lang="en-US" sz="4000" b="1" dirty="0">
                <a:solidFill>
                  <a:srgbClr val="000099"/>
                </a:solidFill>
                <a:effectLst>
                  <a:outerShdw blurRad="38100" dist="38100" dir="2700000" algn="tl">
                    <a:srgbClr val="000000">
                      <a:alpha val="43137"/>
                    </a:srgbClr>
                  </a:outerShdw>
                </a:effectLst>
                <a:ea typeface="+mn-ea"/>
                <a:cs typeface="+mn-cs"/>
              </a:rPr>
              <a:t>Federally Funded Project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14</a:t>
            </a:r>
            <a:endParaRPr lang="en-US" sz="1400" dirty="0"/>
          </a:p>
        </p:txBody>
      </p:sp>
      <p:sp>
        <p:nvSpPr>
          <p:cNvPr id="4" name="Content Placeholder 2"/>
          <p:cNvSpPr txBox="1">
            <a:spLocks/>
          </p:cNvSpPr>
          <p:nvPr/>
        </p:nvSpPr>
        <p:spPr>
          <a:xfrm>
            <a:off x="1295400" y="2362200"/>
            <a:ext cx="6553200" cy="3657600"/>
          </a:xfrm>
          <a:prstGeom prst="rect">
            <a:avLst/>
          </a:prstGeom>
        </p:spPr>
        <p:txBody>
          <a:bodyPr/>
          <a:lstStyle/>
          <a:p>
            <a:pPr marL="228600" lvl="0" indent="-228600">
              <a:spcBef>
                <a:spcPts val="1200"/>
              </a:spcBef>
              <a:spcAft>
                <a:spcPts val="1200"/>
              </a:spcAft>
              <a:buClr>
                <a:schemeClr val="bg1">
                  <a:lumMod val="50000"/>
                </a:schemeClr>
              </a:buClr>
              <a:buFont typeface="Arial" pitchFamily="34" charset="0"/>
              <a:buChar char="•"/>
              <a:defRPr/>
            </a:pPr>
            <a:r>
              <a:rPr lang="en-US" sz="2400" dirty="0" smtClean="0"/>
              <a:t>You are using your own resources</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Not funded by anyone or using anyone’s facilities or resources</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Don’t have to worry about sharing ownership of your invention</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Conversely, you don’t have a resource rich partner to assist with IP protection and commercialization </a:t>
            </a:r>
          </a:p>
          <a:p>
            <a:pPr marL="457200" marR="0" lvl="0" indent="-457200" algn="l" defTabSz="914400" rtl="0" eaLnBrk="1" fontAlgn="auto" latinLnBrk="0" hangingPunct="1">
              <a:lnSpc>
                <a:spcPct val="100000"/>
              </a:lnSpc>
              <a:spcBef>
                <a:spcPts val="12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1200"/>
              </a:spcBef>
              <a:spcAft>
                <a:spcPts val="0"/>
              </a:spcAft>
              <a:buClrTx/>
              <a:buSzTx/>
              <a:buFontTx/>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Independent </a:t>
            </a:r>
            <a:r>
              <a:rPr lang="en-US" sz="4000" b="1" dirty="0" smtClean="0">
                <a:solidFill>
                  <a:srgbClr val="000099"/>
                </a:solidFill>
                <a:effectLst>
                  <a:outerShdw blurRad="38100" dist="38100" dir="2700000" algn="tl">
                    <a:srgbClr val="000000">
                      <a:alpha val="43137"/>
                    </a:srgbClr>
                  </a:outerShdw>
                </a:effectLst>
                <a:ea typeface="+mn-ea"/>
                <a:cs typeface="+mn-cs"/>
              </a:rPr>
              <a:t>Inventor</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15</a:t>
            </a:r>
            <a:endParaRPr lang="en-US" sz="1400" dirty="0"/>
          </a:p>
        </p:txBody>
      </p:sp>
      <p:sp>
        <p:nvSpPr>
          <p:cNvPr id="4" name="Content Placeholder 2"/>
          <p:cNvSpPr txBox="1">
            <a:spLocks/>
          </p:cNvSpPr>
          <p:nvPr/>
        </p:nvSpPr>
        <p:spPr>
          <a:xfrm>
            <a:off x="914400" y="1905000"/>
            <a:ext cx="7696200" cy="3657600"/>
          </a:xfrm>
          <a:prstGeom prst="rect">
            <a:avLst/>
          </a:prstGeom>
        </p:spPr>
        <p:txBody>
          <a:bodyPr/>
          <a:lstStyle/>
          <a:p>
            <a:pPr marL="231775" indent="-231775">
              <a:lnSpc>
                <a:spcPts val="2700"/>
              </a:lnSpc>
              <a:spcBef>
                <a:spcPts val="600"/>
              </a:spcBef>
              <a:spcAft>
                <a:spcPts val="600"/>
              </a:spcAft>
              <a:buClr>
                <a:schemeClr val="bg1">
                  <a:lumMod val="50000"/>
                </a:schemeClr>
              </a:buClr>
              <a:buSzPts val="2400"/>
              <a:buFont typeface="Arial"/>
              <a:buChar char="•"/>
            </a:pPr>
            <a:r>
              <a:rPr lang="en-US" sz="2800" dirty="0" smtClean="0">
                <a:solidFill>
                  <a:srgbClr val="000000"/>
                </a:solidFill>
              </a:rPr>
              <a:t>You will chart your own course</a:t>
            </a:r>
          </a:p>
          <a:p>
            <a:pPr marL="633413" indent="-292100">
              <a:lnSpc>
                <a:spcPts val="2700"/>
              </a:lnSpc>
              <a:spcBef>
                <a:spcPts val="600"/>
              </a:spcBef>
              <a:spcAft>
                <a:spcPts val="600"/>
              </a:spcAft>
              <a:buClr>
                <a:schemeClr val="bg1">
                  <a:lumMod val="50000"/>
                </a:schemeClr>
              </a:buClr>
              <a:buSzPts val="2400"/>
              <a:buFont typeface="Arial"/>
              <a:buChar char="–"/>
            </a:pPr>
            <a:r>
              <a:rPr lang="en-US" sz="2400" dirty="0" smtClean="0">
                <a:solidFill>
                  <a:srgbClr val="000000"/>
                </a:solidFill>
              </a:rPr>
              <a:t>You will make your own decisions from initial funding to IP protection to licensing or manufacturing.</a:t>
            </a:r>
          </a:p>
          <a:p>
            <a:pPr marL="231775" indent="-231775">
              <a:lnSpc>
                <a:spcPts val="2700"/>
              </a:lnSpc>
              <a:spcBef>
                <a:spcPts val="600"/>
              </a:spcBef>
              <a:spcAft>
                <a:spcPts val="600"/>
              </a:spcAft>
              <a:buClr>
                <a:schemeClr val="bg1">
                  <a:lumMod val="50000"/>
                </a:schemeClr>
              </a:buClr>
              <a:buSzPts val="2400"/>
              <a:buFont typeface="Arial"/>
              <a:buChar char="•"/>
            </a:pPr>
            <a:r>
              <a:rPr lang="en-US" sz="2800" dirty="0" smtClean="0">
                <a:solidFill>
                  <a:srgbClr val="000000"/>
                </a:solidFill>
              </a:rPr>
              <a:t>Make early choices wisely!</a:t>
            </a:r>
          </a:p>
          <a:p>
            <a:pPr marL="633413" indent="-292100">
              <a:lnSpc>
                <a:spcPts val="2700"/>
              </a:lnSpc>
              <a:spcBef>
                <a:spcPts val="600"/>
              </a:spcBef>
              <a:spcAft>
                <a:spcPts val="600"/>
              </a:spcAft>
              <a:buClr>
                <a:schemeClr val="bg1">
                  <a:lumMod val="50000"/>
                </a:schemeClr>
              </a:buClr>
              <a:buSzPts val="2400"/>
              <a:buFont typeface="Arial"/>
              <a:buChar char="–"/>
            </a:pPr>
            <a:r>
              <a:rPr lang="en-US" sz="2400" dirty="0" smtClean="0">
                <a:solidFill>
                  <a:srgbClr val="000000"/>
                </a:solidFill>
              </a:rPr>
              <a:t>Each option has long term and irrevocable consequences</a:t>
            </a:r>
          </a:p>
          <a:p>
            <a:pPr marL="914400" lvl="1" indent="-231775">
              <a:lnSpc>
                <a:spcPts val="2700"/>
              </a:lnSpc>
              <a:spcBef>
                <a:spcPts val="600"/>
              </a:spcBef>
              <a:spcAft>
                <a:spcPts val="600"/>
              </a:spcAft>
              <a:buClr>
                <a:schemeClr val="bg1">
                  <a:lumMod val="50000"/>
                </a:schemeClr>
              </a:buClr>
              <a:buSzPct val="85000"/>
              <a:buFont typeface="Wingdings" pitchFamily="2" charset="2"/>
              <a:buChar char="q"/>
            </a:pPr>
            <a:r>
              <a:rPr lang="en-US" dirty="0" smtClean="0">
                <a:solidFill>
                  <a:srgbClr val="000000"/>
                </a:solidFill>
              </a:rPr>
              <a:t>Ex. Must decide whether to patent or not – are the projected returns worth the initial dollar outlay?</a:t>
            </a:r>
          </a:p>
          <a:p>
            <a:pPr marL="914400" lvl="1" indent="-231775">
              <a:lnSpc>
                <a:spcPts val="2700"/>
              </a:lnSpc>
              <a:spcBef>
                <a:spcPts val="600"/>
              </a:spcBef>
              <a:spcAft>
                <a:spcPts val="600"/>
              </a:spcAft>
              <a:buClr>
                <a:schemeClr val="bg1">
                  <a:lumMod val="50000"/>
                </a:schemeClr>
              </a:buClr>
              <a:buSzPct val="85000"/>
              <a:buFont typeface="Wingdings" pitchFamily="2" charset="2"/>
              <a:buChar char="q"/>
            </a:pPr>
            <a:r>
              <a:rPr lang="en-US" dirty="0" smtClean="0">
                <a:solidFill>
                  <a:srgbClr val="000000"/>
                </a:solidFill>
              </a:rPr>
              <a:t>What impartial party will perform those calculations for you?</a:t>
            </a:r>
          </a:p>
          <a:p>
            <a:pPr marL="231775" indent="-231775">
              <a:lnSpc>
                <a:spcPts val="2700"/>
              </a:lnSpc>
              <a:spcBef>
                <a:spcPts val="600"/>
              </a:spcBef>
              <a:spcAft>
                <a:spcPts val="600"/>
              </a:spcAft>
              <a:buClr>
                <a:schemeClr val="bg1">
                  <a:lumMod val="50000"/>
                </a:schemeClr>
              </a:buClr>
              <a:buSzPts val="2400"/>
              <a:buFont typeface="Arial"/>
              <a:buChar char="•"/>
            </a:pPr>
            <a:r>
              <a:rPr lang="en-US" sz="2800" dirty="0" smtClean="0">
                <a:solidFill>
                  <a:srgbClr val="000000"/>
                </a:solidFill>
              </a:rPr>
              <a:t>May wish to contact a patent attorney for general guidance – But BEWARE!!!</a:t>
            </a:r>
          </a:p>
          <a:p>
            <a:pPr marL="457200" marR="0" lvl="0" indent="-457200" algn="l" defTabSz="914400" rtl="0" eaLnBrk="1" fontAlgn="auto" latinLnBrk="0" hangingPunct="1">
              <a:lnSpc>
                <a:spcPct val="100000"/>
              </a:lnSpc>
              <a:spcBef>
                <a:spcPts val="12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1200"/>
              </a:spcBef>
              <a:spcAft>
                <a:spcPts val="0"/>
              </a:spcAft>
              <a:buClrTx/>
              <a:buSzTx/>
              <a:buFontTx/>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Independent </a:t>
            </a:r>
            <a:r>
              <a:rPr lang="en-US" sz="4000" b="1" dirty="0" smtClean="0">
                <a:solidFill>
                  <a:srgbClr val="000099"/>
                </a:solidFill>
                <a:effectLst>
                  <a:outerShdw blurRad="38100" dist="38100" dir="2700000" algn="tl">
                    <a:srgbClr val="000000">
                      <a:alpha val="43137"/>
                    </a:srgbClr>
                  </a:outerShdw>
                </a:effectLst>
                <a:ea typeface="+mn-ea"/>
                <a:cs typeface="+mn-cs"/>
              </a:rPr>
              <a:t>Inventor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16</a:t>
            </a:r>
            <a:endParaRPr lang="en-US" sz="1400" dirty="0"/>
          </a:p>
        </p:txBody>
      </p:sp>
      <p:sp>
        <p:nvSpPr>
          <p:cNvPr id="7" name="Content Placeholder 2"/>
          <p:cNvSpPr txBox="1">
            <a:spLocks/>
          </p:cNvSpPr>
          <p:nvPr/>
        </p:nvSpPr>
        <p:spPr>
          <a:xfrm>
            <a:off x="609600" y="2362200"/>
            <a:ext cx="8229600" cy="4525963"/>
          </a:xfrm>
          <a:prstGeom prst="rect">
            <a:avLst/>
          </a:prstGeom>
        </p:spPr>
        <p:txBody>
          <a:bodyPr>
            <a:normAutofit fontScale="62500" lnSpcReduction="20000"/>
          </a:bodyPr>
          <a:lstStyle/>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3200" dirty="0" smtClean="0"/>
              <a:t>With the receipt of a new federal grant – TTO needs to be made aware responsibilities under the grant. </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3200" dirty="0" smtClean="0"/>
              <a:t>At time of grant award to University – set parameters on TTO involvement- if University retains claims to inventions, make sure that it they will be  actively shopped and not have TTO passively solicit licenses. </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3200" dirty="0" smtClean="0"/>
              <a:t>With the establishment by the researcher of a relationship with the TTO, the need for timely invention disclosures should be discussed with TTO. </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3200" dirty="0" smtClean="0"/>
              <a:t>Time bar information should be discussed – Restriction on publications </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3200" dirty="0" smtClean="0"/>
              <a:t>Ask for and receive training or instruction on confidentiality agreements and the topic of co–invention. </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20000"/>
              </a:lnSpc>
              <a:spcBef>
                <a:spcPts val="12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20000"/>
              </a:lnSpc>
              <a:spcBef>
                <a:spcPts val="12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ts val="12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112837"/>
            <a:ext cx="7886700" cy="1325563"/>
          </a:xfrm>
        </p:spPr>
        <p:txBody>
          <a:bodyPr/>
          <a:lstStyle/>
          <a:p>
            <a:pPr lvl="0">
              <a:defRPr/>
            </a:pPr>
            <a:r>
              <a:rPr lang="en-US" sz="3600" b="1" dirty="0">
                <a:solidFill>
                  <a:srgbClr val="000099"/>
                </a:solidFill>
                <a:effectLst>
                  <a:outerShdw blurRad="38100" dist="38100" dir="2700000" algn="tl">
                    <a:srgbClr val="000000">
                      <a:alpha val="43137"/>
                    </a:srgbClr>
                  </a:outerShdw>
                </a:effectLst>
                <a:ea typeface="+mn-ea"/>
                <a:cs typeface="+mn-cs"/>
              </a:rPr>
              <a:t>Basic Steps University Researcher Needs For Successful Interaction with </a:t>
            </a:r>
            <a:r>
              <a:rPr lang="en-US" sz="3600" b="1" dirty="0" smtClean="0">
                <a:solidFill>
                  <a:srgbClr val="000099"/>
                </a:solidFill>
                <a:effectLst>
                  <a:outerShdw blurRad="38100" dist="38100" dir="2700000" algn="tl">
                    <a:srgbClr val="000000">
                      <a:alpha val="43137"/>
                    </a:srgbClr>
                  </a:outerShdw>
                </a:effectLst>
                <a:ea typeface="+mn-ea"/>
                <a:cs typeface="+mn-cs"/>
              </a:rPr>
              <a:t>TTO</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17</a:t>
            </a:r>
            <a:endParaRPr lang="en-US" sz="1400" dirty="0"/>
          </a:p>
        </p:txBody>
      </p:sp>
      <p:sp>
        <p:nvSpPr>
          <p:cNvPr id="7" name="Content Placeholder 2"/>
          <p:cNvSpPr txBox="1">
            <a:spLocks/>
          </p:cNvSpPr>
          <p:nvPr/>
        </p:nvSpPr>
        <p:spPr>
          <a:xfrm>
            <a:off x="533400" y="1905000"/>
            <a:ext cx="8229600" cy="4525963"/>
          </a:xfrm>
          <a:prstGeom prst="rect">
            <a:avLst/>
          </a:prstGeom>
        </p:spPr>
        <p:txBody>
          <a:bodyPr>
            <a:normAutofit fontScale="70000" lnSpcReduction="20000"/>
          </a:bodyPr>
          <a:lstStyle/>
          <a:p>
            <a:pPr marL="342900" lvl="0" indent="-342900">
              <a:lnSpc>
                <a:spcPct val="120000"/>
              </a:lnSpc>
              <a:spcBef>
                <a:spcPts val="1200"/>
              </a:spcBef>
              <a:buFont typeface="Arial" pitchFamily="34" charset="0"/>
              <a:buChar char="•"/>
              <a:defRPr/>
            </a:pPr>
            <a:endParaRPr lang="en-US" sz="3200" dirty="0" smtClean="0"/>
          </a:p>
          <a:p>
            <a:pPr marL="231775" lvl="0" indent="-231775">
              <a:lnSpc>
                <a:spcPct val="120000"/>
              </a:lnSpc>
              <a:spcBef>
                <a:spcPts val="1200"/>
              </a:spcBef>
              <a:spcAft>
                <a:spcPts val="1200"/>
              </a:spcAft>
              <a:buClr>
                <a:schemeClr val="bg1">
                  <a:lumMod val="50000"/>
                </a:schemeClr>
              </a:buClr>
              <a:buFont typeface="Arial" pitchFamily="34" charset="0"/>
              <a:buChar char="•"/>
              <a:defRPr/>
            </a:pPr>
            <a:r>
              <a:rPr lang="en-US" sz="3100" dirty="0" smtClean="0"/>
              <a:t>Maintain interest and awareness  in seeing your invention brought to the marketplace. Be responsive to TTO requests for assistance. </a:t>
            </a:r>
          </a:p>
          <a:p>
            <a:pPr marL="231775" lvl="0" indent="-231775">
              <a:lnSpc>
                <a:spcPct val="120000"/>
              </a:lnSpc>
              <a:spcBef>
                <a:spcPts val="1200"/>
              </a:spcBef>
              <a:spcAft>
                <a:spcPts val="1200"/>
              </a:spcAft>
              <a:buClr>
                <a:schemeClr val="bg1">
                  <a:lumMod val="50000"/>
                </a:schemeClr>
              </a:buClr>
              <a:buFont typeface="Arial" pitchFamily="34" charset="0"/>
              <a:buChar char="•"/>
              <a:defRPr/>
            </a:pPr>
            <a:r>
              <a:rPr lang="en-US" sz="3100" dirty="0" smtClean="0"/>
              <a:t>Make sure you have a functional proof of concept prototype.</a:t>
            </a:r>
          </a:p>
          <a:p>
            <a:pPr marL="573088" lvl="0" indent="-231775">
              <a:lnSpc>
                <a:spcPct val="120000"/>
              </a:lnSpc>
              <a:spcBef>
                <a:spcPts val="1200"/>
              </a:spcBef>
              <a:spcAft>
                <a:spcPts val="1200"/>
              </a:spcAft>
              <a:buClr>
                <a:schemeClr val="bg1">
                  <a:lumMod val="50000"/>
                </a:schemeClr>
              </a:buClr>
              <a:buFont typeface="Calibri" pitchFamily="34" charset="0"/>
              <a:buChar char="–"/>
              <a:defRPr/>
            </a:pPr>
            <a:r>
              <a:rPr lang="en-US" sz="2300" dirty="0" smtClean="0"/>
              <a:t>Make sure TTO is aware of how the prototype functions. </a:t>
            </a:r>
          </a:p>
          <a:p>
            <a:pPr marL="231775" lvl="0" indent="-231775">
              <a:lnSpc>
                <a:spcPct val="120000"/>
              </a:lnSpc>
              <a:spcBef>
                <a:spcPts val="1200"/>
              </a:spcBef>
              <a:spcAft>
                <a:spcPts val="1200"/>
              </a:spcAft>
              <a:buClr>
                <a:schemeClr val="bg1">
                  <a:lumMod val="50000"/>
                </a:schemeClr>
              </a:buClr>
              <a:buFont typeface="Arial" pitchFamily="34" charset="0"/>
              <a:buChar char="•"/>
              <a:defRPr/>
            </a:pPr>
            <a:r>
              <a:rPr lang="en-US" sz="3100" dirty="0" smtClean="0"/>
              <a:t>Be prepared to take time from you busy schedule to answer technical questions being asked by either the TTO or potential licensing companies. </a:t>
            </a:r>
          </a:p>
          <a:p>
            <a:pPr marL="342900" marR="0" lvl="0" indent="-342900" algn="l" defTabSz="914400" rtl="0" eaLnBrk="1" fontAlgn="auto" latinLnBrk="0" hangingPunct="1">
              <a:lnSpc>
                <a:spcPct val="120000"/>
              </a:lnSpc>
              <a:spcBef>
                <a:spcPts val="12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20000"/>
              </a:lnSpc>
              <a:spcBef>
                <a:spcPts val="12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ts val="12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112837"/>
            <a:ext cx="7886700" cy="1325563"/>
          </a:xfrm>
        </p:spPr>
        <p:txBody>
          <a:bodyPr/>
          <a:lstStyle/>
          <a:p>
            <a:pPr lvl="0">
              <a:defRPr/>
            </a:pPr>
            <a:r>
              <a:rPr lang="en-US" sz="3600" b="1" dirty="0">
                <a:solidFill>
                  <a:srgbClr val="000099"/>
                </a:solidFill>
                <a:effectLst>
                  <a:outerShdw blurRad="38100" dist="38100" dir="2700000" algn="tl">
                    <a:srgbClr val="000000">
                      <a:alpha val="43137"/>
                    </a:srgbClr>
                  </a:outerShdw>
                </a:effectLst>
                <a:ea typeface="+mn-ea"/>
                <a:cs typeface="+mn-cs"/>
              </a:rPr>
              <a:t>Basic Steps University Researcher Needs For Successful Interaction with </a:t>
            </a:r>
            <a:r>
              <a:rPr lang="en-US" sz="3600" b="1" dirty="0" smtClean="0">
                <a:solidFill>
                  <a:srgbClr val="000099"/>
                </a:solidFill>
                <a:effectLst>
                  <a:outerShdw blurRad="38100" dist="38100" dir="2700000" algn="tl">
                    <a:srgbClr val="000000">
                      <a:alpha val="43137"/>
                    </a:srgbClr>
                  </a:outerShdw>
                </a:effectLst>
                <a:ea typeface="+mn-ea"/>
                <a:cs typeface="+mn-cs"/>
              </a:rPr>
              <a:t>TTO</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18</a:t>
            </a:r>
            <a:endParaRPr lang="en-US" sz="1400" dirty="0"/>
          </a:p>
        </p:txBody>
      </p:sp>
      <p:sp>
        <p:nvSpPr>
          <p:cNvPr id="5" name="Content Placeholder 2"/>
          <p:cNvSpPr txBox="1">
            <a:spLocks/>
          </p:cNvSpPr>
          <p:nvPr/>
        </p:nvSpPr>
        <p:spPr>
          <a:xfrm>
            <a:off x="609600" y="2179637"/>
            <a:ext cx="8229600" cy="4525963"/>
          </a:xfrm>
          <a:prstGeom prst="rect">
            <a:avLst/>
          </a:prstGeom>
        </p:spPr>
        <p:txBody>
          <a:bodyPr>
            <a:normAutofit lnSpcReduction="10000"/>
          </a:bodyPr>
          <a:lstStyle/>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TTO may fail to identify correct corporate personnel for licensing an invention</a:t>
            </a:r>
          </a:p>
          <a:p>
            <a:pPr marL="682625" marR="0" lvl="1" indent="-220663"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In AT companies that role may be filled by multiple people</a:t>
            </a:r>
          </a:p>
          <a:p>
            <a:pPr marL="682625" marR="0" lvl="1" indent="-220663"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Must make multiple contacts at a company</a:t>
            </a:r>
          </a:p>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Delays in agreements can mean timely inventions miss their windows of opportunity. </a:t>
            </a:r>
          </a:p>
          <a:p>
            <a:pPr marL="682625" marR="0" lvl="1" indent="-220663"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During delay licensing company may decide to focus on a different invention or technology</a:t>
            </a:r>
          </a:p>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Use of incorrect terminology by TTO may inadvertently disinterest  a company. </a:t>
            </a:r>
          </a:p>
        </p:txBody>
      </p:sp>
      <p:sp>
        <p:nvSpPr>
          <p:cNvPr id="4" name="Title 3"/>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TTO Pitfalls to Be Aware Of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19</a:t>
            </a:r>
            <a:endParaRPr lang="en-US" sz="1400" dirty="0"/>
          </a:p>
        </p:txBody>
      </p:sp>
      <p:sp>
        <p:nvSpPr>
          <p:cNvPr id="6" name="Content Placeholder 2"/>
          <p:cNvSpPr txBox="1">
            <a:spLocks/>
          </p:cNvSpPr>
          <p:nvPr/>
        </p:nvSpPr>
        <p:spPr>
          <a:xfrm>
            <a:off x="457200" y="2133600"/>
            <a:ext cx="8229600" cy="4525963"/>
          </a:xfrm>
          <a:prstGeom prst="rect">
            <a:avLst/>
          </a:prstGeom>
        </p:spPr>
        <p:txBody>
          <a:bodyPr>
            <a:normAutofit/>
          </a:bodyPr>
          <a:lstStyle/>
          <a:p>
            <a:pPr marL="231775" marR="0" lvl="0" indent="-23177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TTO timing is important</a:t>
            </a:r>
          </a:p>
          <a:p>
            <a:pPr marL="742950" marR="0" lvl="1" indent="-280988"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TTO must know enough about the industry to present an invention at the most opportune time</a:t>
            </a:r>
          </a:p>
          <a:p>
            <a:pPr marL="742950" marR="0" lvl="1" indent="-280988"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There are specific corporate product development windows based on the industry</a:t>
            </a:r>
          </a:p>
          <a:p>
            <a:pPr marL="742950" marR="0" lvl="1" indent="-280988"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TTO should outline terms and conditions it will seek to alleviate any possible negotiation delays</a:t>
            </a:r>
          </a:p>
          <a:p>
            <a:pPr marL="742950" marR="0" lvl="1" indent="-280988"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TTO’s not using detailed invention information packages to allow a prospective licensee the ability to properly evaluate and invention’s potential in a timely manner</a:t>
            </a:r>
          </a:p>
          <a:p>
            <a:pPr marL="857250" marR="0" lvl="1" indent="-4572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Title 3"/>
          <p:cNvSpPr>
            <a:spLocks noGrp="1"/>
          </p:cNvSpPr>
          <p:nvPr>
            <p:ph type="title"/>
          </p:nvPr>
        </p:nvSpPr>
        <p:spPr>
          <a:xfrm>
            <a:off x="628650" y="1036637"/>
            <a:ext cx="7886700" cy="1325563"/>
          </a:xfrm>
        </p:spPr>
        <p:txBody>
          <a:bodyPr/>
          <a:lstStyle/>
          <a:p>
            <a:r>
              <a:rPr lang="en-US" b="1" dirty="0">
                <a:solidFill>
                  <a:srgbClr val="000099"/>
                </a:solidFill>
                <a:effectLst>
                  <a:outerShdw blurRad="38100" dist="38100" dir="2700000" algn="tl">
                    <a:srgbClr val="000000">
                      <a:alpha val="43137"/>
                    </a:srgbClr>
                  </a:outerShdw>
                </a:effectLst>
              </a:rPr>
              <a:t>TTO Pitfalls to Be Aware Of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458200" y="6169223"/>
            <a:ext cx="457200" cy="307777"/>
          </a:xfrm>
          <a:prstGeom prst="rect">
            <a:avLst/>
          </a:prstGeom>
          <a:noFill/>
        </p:spPr>
        <p:txBody>
          <a:bodyPr wrap="square" rtlCol="0">
            <a:spAutoFit/>
          </a:bodyPr>
          <a:lstStyle/>
          <a:p>
            <a:pPr algn="r"/>
            <a:r>
              <a:rPr lang="en-US" sz="1400" dirty="0" smtClean="0"/>
              <a:t>2</a:t>
            </a:r>
            <a:endParaRPr lang="en-US" sz="1400" dirty="0"/>
          </a:p>
        </p:txBody>
      </p:sp>
      <p:sp>
        <p:nvSpPr>
          <p:cNvPr id="5" name="Rectangle 7"/>
          <p:cNvSpPr txBox="1">
            <a:spLocks noChangeArrowheads="1"/>
          </p:cNvSpPr>
          <p:nvPr/>
        </p:nvSpPr>
        <p:spPr>
          <a:xfrm>
            <a:off x="914400" y="2362200"/>
            <a:ext cx="7391400" cy="4114800"/>
          </a:xfrm>
          <a:prstGeom prst="rect">
            <a:avLst/>
          </a:prstGeom>
          <a:noFill/>
          <a:ln/>
        </p:spPr>
        <p:txBody>
          <a:bodyPr/>
          <a:lstStyle/>
          <a:p>
            <a:pPr lvl="0">
              <a:lnSpc>
                <a:spcPts val="3200"/>
              </a:lnSpc>
              <a:spcBef>
                <a:spcPts val="600"/>
              </a:spcBef>
              <a:spcAft>
                <a:spcPts val="600"/>
              </a:spcAft>
              <a:buClr>
                <a:srgbClr val="000099"/>
              </a:buClr>
              <a:defRPr/>
            </a:pPr>
            <a:r>
              <a:rPr lang="en-US" sz="2400" dirty="0" smtClean="0"/>
              <a:t>The KT4TT is funded by the National Institute on Disability and Rehabilitation Research of the U.S. Department of Education, under grant number H133A080050. The opinions contained in this presentation are those of the grantee and do not necessarily reflect those of the U.S. Department of Education.</a:t>
            </a:r>
            <a:endParaRPr kumimoji="0" lang="en-US" sz="2400" b="0" i="0" u="none" strike="noStrike" kern="1200" cap="none" spc="0" normalizeH="0" baseline="0" noProof="0" dirty="0" smtClean="0">
              <a:ln>
                <a:noFill/>
              </a:ln>
              <a:solidFill>
                <a:schemeClr val="tx1"/>
              </a:solidFill>
              <a:effectLst/>
              <a:uLnTx/>
              <a:uFillTx/>
              <a:ea typeface="+mn-ea"/>
              <a:cs typeface="+mn-cs"/>
            </a:endParaRPr>
          </a:p>
          <a:p>
            <a:pPr marL="342900" marR="0" lvl="0" indent="-342900" algn="l" defTabSz="914400" rtl="0" eaLnBrk="1" fontAlgn="auto" latinLnBrk="0" hangingPunct="1">
              <a:lnSpc>
                <a:spcPct val="100000"/>
              </a:lnSpc>
              <a:spcBef>
                <a:spcPct val="25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Title 1"/>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C0C0C0"/>
                  </a:outerShdw>
                </a:effectLst>
                <a:ea typeface="+mn-ea"/>
                <a:cs typeface="+mn-cs"/>
              </a:rPr>
              <a:t>Acknowledgement</a:t>
            </a:r>
            <a:br>
              <a:rPr lang="en-US" sz="4000" b="1" dirty="0">
                <a:solidFill>
                  <a:srgbClr val="000099"/>
                </a:solidFill>
                <a:effectLst>
                  <a:outerShdw blurRad="38100" dist="38100" dir="2700000" algn="tl">
                    <a:srgbClr val="C0C0C0"/>
                  </a:outerShdw>
                </a:effectLst>
                <a:ea typeface="+mn-ea"/>
                <a:cs typeface="+mn-cs"/>
              </a:rPr>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20</a:t>
            </a:r>
            <a:endParaRPr lang="en-US" sz="1400" dirty="0"/>
          </a:p>
        </p:txBody>
      </p:sp>
      <p:sp>
        <p:nvSpPr>
          <p:cNvPr id="5" name="Content Placeholder 2"/>
          <p:cNvSpPr txBox="1">
            <a:spLocks/>
          </p:cNvSpPr>
          <p:nvPr/>
        </p:nvSpPr>
        <p:spPr>
          <a:xfrm>
            <a:off x="533400" y="2103437"/>
            <a:ext cx="8229600" cy="4525963"/>
          </a:xfrm>
          <a:prstGeom prst="rect">
            <a:avLst/>
          </a:prstGeom>
        </p:spPr>
        <p:txBody>
          <a:bodyPr/>
          <a:lstStyle/>
          <a:p>
            <a:pPr marL="231775" marR="0" lvl="0" indent="-23177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First Crush – Automated Pill Crusher</a:t>
            </a:r>
          </a:p>
          <a:p>
            <a:pPr marL="801688" marR="0" lvl="1" indent="-33972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Made presentations on device to companies and investors for company</a:t>
            </a:r>
          </a:p>
          <a:p>
            <a:pPr marL="801688" marR="0" lvl="1" indent="-33972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Must be available to do so</a:t>
            </a:r>
          </a:p>
          <a:p>
            <a:pPr marL="801688" marR="0" lvl="1" indent="-33972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Must use correct terminology </a:t>
            </a:r>
          </a:p>
          <a:p>
            <a:pPr marL="801688" marR="0" lvl="1" indent="-33972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Must be available to company for technical assistance after device is licensed</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itle 3"/>
          <p:cNvSpPr>
            <a:spLocks noGrp="1"/>
          </p:cNvSpPr>
          <p:nvPr>
            <p:ph type="title"/>
          </p:nvPr>
        </p:nvSpPr>
        <p:spPr>
          <a:xfrm>
            <a:off x="628650" y="1036637"/>
            <a:ext cx="7886700" cy="1325563"/>
          </a:xfrm>
        </p:spPr>
        <p:txBody>
          <a:bodyPr/>
          <a:lstStyle/>
          <a:p>
            <a:r>
              <a:rPr lang="en-US" b="1" dirty="0" smtClean="0">
                <a:solidFill>
                  <a:srgbClr val="000099"/>
                </a:solidFill>
                <a:effectLst>
                  <a:outerShdw blurRad="38100" dist="38100" dir="2700000" algn="tl">
                    <a:srgbClr val="000000">
                      <a:alpha val="43137"/>
                    </a:srgbClr>
                  </a:outerShdw>
                </a:effectLst>
              </a:rPr>
              <a:t>Example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21</a:t>
            </a:r>
            <a:endParaRPr lang="en-US" sz="1400" dirty="0"/>
          </a:p>
        </p:txBody>
      </p:sp>
      <p:sp>
        <p:nvSpPr>
          <p:cNvPr id="7" name="Content Placeholder 2"/>
          <p:cNvSpPr txBox="1">
            <a:spLocks/>
          </p:cNvSpPr>
          <p:nvPr/>
        </p:nvSpPr>
        <p:spPr>
          <a:xfrm>
            <a:off x="533400" y="2789237"/>
            <a:ext cx="8229600" cy="3611563"/>
          </a:xfrm>
          <a:prstGeom prst="rect">
            <a:avLst/>
          </a:prstGeom>
        </p:spPr>
        <p:txBody>
          <a:bodyPr>
            <a:normAutofit lnSpcReduction="10000"/>
          </a:bodyPr>
          <a:lstStyle/>
          <a:p>
            <a:pPr marL="231775" marR="0" lvl="0" indent="-231775"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The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Bayh</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-Dole Act requires inventors who make their inventions through the use of federal funds to assign their rights to the institution</a:t>
            </a:r>
          </a:p>
          <a:p>
            <a:pPr marL="231775" marR="0" lvl="0" indent="-231775"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If you are a university researcher and develop an invention as part of your employment at a university, you do not have exclusive rights to your invention. The legal rights to the invention belong to the university and to any funding agency that may be helping to pay for its development. </a:t>
            </a:r>
          </a:p>
          <a:p>
            <a:pPr marL="231775" marR="0" lvl="0" indent="-231775"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Designated PI’s on Federally-funded projects are required to adhere to IP guidelines set forth by these regulations to protect the interests of all parties with a claim to ownership and control</a:t>
            </a:r>
          </a:p>
          <a:p>
            <a:pPr marL="284163" marR="0" lvl="0" indent="-284163" algn="l" defTabSz="914400" rtl="0" eaLnBrk="1" fontAlgn="auto" latinLnBrk="0" hangingPunct="1">
              <a:lnSpc>
                <a:spcPct val="120000"/>
              </a:lnSpc>
              <a:spcBef>
                <a:spcPts val="12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960437"/>
            <a:ext cx="7886700" cy="1325563"/>
          </a:xfrm>
        </p:spPr>
        <p:txBody>
          <a:bodyPr/>
          <a:lstStyle/>
          <a:p>
            <a:pPr lvl="0">
              <a:defRPr/>
            </a:pPr>
            <a:r>
              <a:rPr lang="en-US" sz="3600" b="1" dirty="0">
                <a:solidFill>
                  <a:srgbClr val="000099"/>
                </a:solidFill>
                <a:effectLst>
                  <a:outerShdw blurRad="38100" dist="38100" dir="2700000" algn="tl">
                    <a:srgbClr val="000000">
                      <a:alpha val="43137"/>
                    </a:srgbClr>
                  </a:outerShdw>
                </a:effectLst>
                <a:ea typeface="+mn-ea"/>
                <a:cs typeface="+mn-cs"/>
              </a:rPr>
              <a:t>Federal Government’s Stance</a:t>
            </a:r>
            <a:br>
              <a:rPr lang="en-US" sz="3600" b="1" dirty="0">
                <a:solidFill>
                  <a:srgbClr val="000099"/>
                </a:solidFill>
                <a:effectLst>
                  <a:outerShdw blurRad="38100" dist="38100" dir="2700000" algn="tl">
                    <a:srgbClr val="000000">
                      <a:alpha val="43137"/>
                    </a:srgbClr>
                  </a:outerShdw>
                </a:effectLst>
                <a:ea typeface="+mn-ea"/>
                <a:cs typeface="+mn-cs"/>
              </a:rPr>
            </a:br>
            <a:r>
              <a:rPr lang="en-US" sz="3600" b="1" dirty="0">
                <a:solidFill>
                  <a:srgbClr val="000099"/>
                </a:solidFill>
                <a:effectLst>
                  <a:outerShdw blurRad="38100" dist="38100" dir="2700000" algn="tl">
                    <a:srgbClr val="000000">
                      <a:alpha val="43137"/>
                    </a:srgbClr>
                  </a:outerShdw>
                </a:effectLst>
                <a:ea typeface="+mn-ea"/>
                <a:cs typeface="+mn-cs"/>
              </a:rPr>
              <a:t>on Ownership of</a:t>
            </a:r>
            <a:br>
              <a:rPr lang="en-US" sz="3600" b="1" dirty="0">
                <a:solidFill>
                  <a:srgbClr val="000099"/>
                </a:solidFill>
                <a:effectLst>
                  <a:outerShdw blurRad="38100" dist="38100" dir="2700000" algn="tl">
                    <a:srgbClr val="000000">
                      <a:alpha val="43137"/>
                    </a:srgbClr>
                  </a:outerShdw>
                </a:effectLst>
                <a:ea typeface="+mn-ea"/>
                <a:cs typeface="+mn-cs"/>
              </a:rPr>
            </a:br>
            <a:r>
              <a:rPr lang="en-US" sz="3600" b="1" dirty="0">
                <a:solidFill>
                  <a:srgbClr val="000099"/>
                </a:solidFill>
                <a:effectLst>
                  <a:outerShdw blurRad="38100" dist="38100" dir="2700000" algn="tl">
                    <a:srgbClr val="000000">
                      <a:alpha val="43137"/>
                    </a:srgbClr>
                  </a:outerShdw>
                </a:effectLst>
                <a:ea typeface="+mn-ea"/>
                <a:cs typeface="+mn-cs"/>
              </a:rPr>
              <a:t>Federally Sponsored </a:t>
            </a:r>
            <a:r>
              <a:rPr lang="en-US" sz="3600" b="1" dirty="0" smtClean="0">
                <a:solidFill>
                  <a:srgbClr val="000099"/>
                </a:solidFill>
                <a:effectLst>
                  <a:outerShdw blurRad="38100" dist="38100" dir="2700000" algn="tl">
                    <a:srgbClr val="000000">
                      <a:alpha val="43137"/>
                    </a:srgbClr>
                  </a:outerShdw>
                </a:effectLst>
                <a:ea typeface="+mn-ea"/>
                <a:cs typeface="+mn-cs"/>
              </a:rPr>
              <a:t>Research</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22</a:t>
            </a:r>
            <a:endParaRPr lang="en-US" sz="1400" dirty="0"/>
          </a:p>
        </p:txBody>
      </p:sp>
      <p:sp>
        <p:nvSpPr>
          <p:cNvPr id="5" name="Content Placeholder 2"/>
          <p:cNvSpPr txBox="1">
            <a:spLocks/>
          </p:cNvSpPr>
          <p:nvPr/>
        </p:nvSpPr>
        <p:spPr>
          <a:xfrm>
            <a:off x="762000" y="2713037"/>
            <a:ext cx="7620000" cy="3535363"/>
          </a:xfrm>
          <a:prstGeom prst="rect">
            <a:avLst/>
          </a:prstGeom>
        </p:spPr>
        <p:txBody>
          <a:bodyPr>
            <a:normAutofit fontScale="92500" lnSpcReduction="20000"/>
          </a:bodyPr>
          <a:lstStyle/>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In order to comply with federal funding regulations, a university must have processes in place to ensure that inventors on federally funded inventions assign their rights to the institution. </a:t>
            </a:r>
          </a:p>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You are also not in a position to decide if there is ‘</a:t>
            </a:r>
            <a:r>
              <a:rPr kumimoji="0" lang="en-US" sz="2000" b="0" i="0" u="sng" strike="noStrike" kern="1200" cap="none" spc="0" normalizeH="0" baseline="0" noProof="0" dirty="0" smtClean="0">
                <a:ln>
                  <a:noFill/>
                </a:ln>
                <a:solidFill>
                  <a:schemeClr val="tx1"/>
                </a:solidFill>
                <a:effectLst/>
                <a:uLnTx/>
                <a:uFillTx/>
                <a:latin typeface="+mn-lt"/>
                <a:ea typeface="+mn-ea"/>
                <a:cs typeface="+mn-cs"/>
              </a:rPr>
              <a:t>significant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intellectual property at stake. Therefore you must involve your university and cannot legally circumvent it. </a:t>
            </a:r>
          </a:p>
          <a:p>
            <a:pPr marL="231775" marR="0" lvl="0" indent="-231775" algn="l" defTabSz="914400" rtl="0" eaLnBrk="1" fontAlgn="auto" latinLnBrk="0" hangingPunct="1">
              <a:lnSpc>
                <a:spcPct val="11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If  your federal funding agency and your university decline ownership of the invention, </a:t>
            </a:r>
            <a:r>
              <a:rPr kumimoji="0" lang="en-US" sz="2000" b="0" i="0" u="sng" strike="noStrike" kern="1200" cap="none" spc="0" normalizeH="0" baseline="0" noProof="0" dirty="0" smtClean="0">
                <a:ln>
                  <a:noFill/>
                </a:ln>
                <a:solidFill>
                  <a:schemeClr val="tx1"/>
                </a:solidFill>
                <a:effectLst/>
                <a:uLnTx/>
                <a:uFillTx/>
                <a:latin typeface="+mn-lt"/>
                <a:ea typeface="+mn-ea"/>
                <a:cs typeface="+mn-cs"/>
              </a:rPr>
              <a:t>then and only then do all legal rights to the invention revert to you, the inventor, and then and only then can you negotiate an agreement directly with a commercial partner without involving the university.</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p>
          <a:p>
            <a:pPr marL="284163" marR="0" lvl="0" indent="-284163" algn="l" defTabSz="914400" rtl="0" eaLnBrk="1" fontAlgn="auto" latinLnBrk="0" hangingPunct="1">
              <a:lnSpc>
                <a:spcPct val="110000"/>
              </a:lnSpc>
              <a:spcBef>
                <a:spcPts val="12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884237"/>
            <a:ext cx="7886700" cy="1325563"/>
          </a:xfrm>
        </p:spPr>
        <p:txBody>
          <a:bodyPr/>
          <a:lstStyle/>
          <a:p>
            <a:pPr lvl="0">
              <a:defRPr/>
            </a:pPr>
            <a:r>
              <a:rPr lang="en-US" sz="3600" b="1" dirty="0">
                <a:solidFill>
                  <a:srgbClr val="000099"/>
                </a:solidFill>
                <a:effectLst>
                  <a:outerShdw blurRad="38100" dist="38100" dir="2700000" algn="tl">
                    <a:srgbClr val="000000">
                      <a:alpha val="43137"/>
                    </a:srgbClr>
                  </a:outerShdw>
                </a:effectLst>
                <a:ea typeface="+mn-ea"/>
                <a:cs typeface="+mn-cs"/>
              </a:rPr>
              <a:t>Federal Government’s Stance</a:t>
            </a:r>
            <a:br>
              <a:rPr lang="en-US" sz="3600" b="1" dirty="0">
                <a:solidFill>
                  <a:srgbClr val="000099"/>
                </a:solidFill>
                <a:effectLst>
                  <a:outerShdw blurRad="38100" dist="38100" dir="2700000" algn="tl">
                    <a:srgbClr val="000000">
                      <a:alpha val="43137"/>
                    </a:srgbClr>
                  </a:outerShdw>
                </a:effectLst>
                <a:ea typeface="+mn-ea"/>
                <a:cs typeface="+mn-cs"/>
              </a:rPr>
            </a:br>
            <a:r>
              <a:rPr lang="en-US" sz="3600" b="1" dirty="0">
                <a:solidFill>
                  <a:srgbClr val="000099"/>
                </a:solidFill>
                <a:effectLst>
                  <a:outerShdw blurRad="38100" dist="38100" dir="2700000" algn="tl">
                    <a:srgbClr val="000000">
                      <a:alpha val="43137"/>
                    </a:srgbClr>
                  </a:outerShdw>
                </a:effectLst>
                <a:ea typeface="+mn-ea"/>
                <a:cs typeface="+mn-cs"/>
              </a:rPr>
              <a:t>on Ownership of</a:t>
            </a:r>
            <a:br>
              <a:rPr lang="en-US" sz="3600" b="1" dirty="0">
                <a:solidFill>
                  <a:srgbClr val="000099"/>
                </a:solidFill>
                <a:effectLst>
                  <a:outerShdw blurRad="38100" dist="38100" dir="2700000" algn="tl">
                    <a:srgbClr val="000000">
                      <a:alpha val="43137"/>
                    </a:srgbClr>
                  </a:outerShdw>
                </a:effectLst>
                <a:ea typeface="+mn-ea"/>
                <a:cs typeface="+mn-cs"/>
              </a:rPr>
            </a:br>
            <a:r>
              <a:rPr lang="en-US" sz="3600" b="1" dirty="0">
                <a:solidFill>
                  <a:srgbClr val="000099"/>
                </a:solidFill>
                <a:effectLst>
                  <a:outerShdw blurRad="38100" dist="38100" dir="2700000" algn="tl">
                    <a:srgbClr val="000000">
                      <a:alpha val="43137"/>
                    </a:srgbClr>
                  </a:outerShdw>
                </a:effectLst>
                <a:ea typeface="+mn-ea"/>
                <a:cs typeface="+mn-cs"/>
              </a:rPr>
              <a:t>Federally Sponsored </a:t>
            </a:r>
            <a:r>
              <a:rPr lang="en-US" sz="3600" b="1" dirty="0" smtClean="0">
                <a:solidFill>
                  <a:srgbClr val="000099"/>
                </a:solidFill>
                <a:effectLst>
                  <a:outerShdw blurRad="38100" dist="38100" dir="2700000" algn="tl">
                    <a:srgbClr val="000000">
                      <a:alpha val="43137"/>
                    </a:srgbClr>
                  </a:outerShdw>
                </a:effectLst>
                <a:ea typeface="+mn-ea"/>
                <a:cs typeface="+mn-cs"/>
              </a:rPr>
              <a:t>Research</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23</a:t>
            </a:r>
            <a:endParaRPr lang="en-US" sz="1400" dirty="0"/>
          </a:p>
        </p:txBody>
      </p:sp>
      <p:sp>
        <p:nvSpPr>
          <p:cNvPr id="7" name="Content Placeholder 2"/>
          <p:cNvSpPr txBox="1">
            <a:spLocks/>
          </p:cNvSpPr>
          <p:nvPr/>
        </p:nvSpPr>
        <p:spPr>
          <a:xfrm>
            <a:off x="457200" y="2179637"/>
            <a:ext cx="8229600" cy="4525963"/>
          </a:xfrm>
          <a:prstGeom prst="rect">
            <a:avLst/>
          </a:prstGeom>
        </p:spPr>
        <p:txBody>
          <a:bodyPr>
            <a:normAutofit fontScale="70000" lnSpcReduction="20000"/>
          </a:bodyPr>
          <a:lstStyle/>
          <a:p>
            <a:pPr marL="231775" marR="0" lvl="0" indent="-231775"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3400" b="0" i="0" u="none" strike="noStrike" kern="1200" cap="none" spc="0" normalizeH="0" baseline="0" noProof="0" dirty="0" smtClean="0">
                <a:ln>
                  <a:noFill/>
                </a:ln>
                <a:solidFill>
                  <a:schemeClr val="tx1"/>
                </a:solidFill>
                <a:effectLst/>
                <a:uLnTx/>
                <a:uFillTx/>
                <a:latin typeface="+mn-lt"/>
                <a:ea typeface="+mn-ea"/>
                <a:cs typeface="+mn-cs"/>
              </a:rPr>
              <a:t>Reiteration and clarification of last few points</a:t>
            </a:r>
          </a:p>
          <a:p>
            <a:pPr marL="742950" marR="0" lvl="1" indent="-285750"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The researcher is legally bound to disclose their invention to the university which in turn is legally bound to disclose it to the funding agency. Any attempt to circumvent this process could lead to the loss of future federal funding for the university and possibly employment for the researcher.</a:t>
            </a:r>
          </a:p>
          <a:p>
            <a:pPr marL="742950" marR="0" lvl="1" indent="-285750" algn="l" defTabSz="914400" rtl="0" eaLnBrk="1" fontAlgn="auto" latinLnBrk="0" hangingPunct="1">
              <a:lnSpc>
                <a:spcPct val="120000"/>
              </a:lnSpc>
              <a:spcBef>
                <a:spcPts val="600"/>
              </a:spcBef>
              <a:spcAft>
                <a:spcPts val="600"/>
              </a:spcAft>
              <a:buClr>
                <a:schemeClr val="bg1">
                  <a:lumMod val="50000"/>
                </a:schemeClr>
              </a:buClr>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The default title-holder for federally funded inventions is always the funding agency. In the event that the university decides not to elect title, the title remains with the funding agency. Even when the university does elect title to an invention under </a:t>
            </a:r>
            <a:r>
              <a:rPr kumimoji="0" lang="en-US" sz="2600" b="0" i="0" u="none" strike="noStrike" kern="1200" cap="none" spc="0" normalizeH="0" baseline="0" noProof="0" dirty="0" err="1" smtClean="0">
                <a:ln>
                  <a:noFill/>
                </a:ln>
                <a:solidFill>
                  <a:schemeClr val="tx1"/>
                </a:solidFill>
                <a:effectLst/>
                <a:uLnTx/>
                <a:uFillTx/>
                <a:latin typeface="+mn-lt"/>
                <a:ea typeface="+mn-ea"/>
                <a:cs typeface="+mn-cs"/>
              </a:rPr>
              <a:t>Bayh</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-Dole, it must waive rights back to the funding agency if it ever decides to close the file. The researcher can only gain title by way of a waiver from the funding agency and such waiver can only be granted by the funding agency after the university has either formally declined to elect title or returned rights to such agency.</a:t>
            </a:r>
          </a:p>
          <a:p>
            <a:pPr marL="684213" marR="0" lvl="1" indent="-284163" algn="l" defTabSz="914400" rtl="0" eaLnBrk="1" fontAlgn="auto" latinLnBrk="0" hangingPunct="1">
              <a:lnSpc>
                <a:spcPts val="2500"/>
              </a:lnSpc>
              <a:spcBef>
                <a:spcPts val="300"/>
              </a:spcBef>
              <a:spcAft>
                <a:spcPts val="30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036637"/>
            <a:ext cx="7886700" cy="1325563"/>
          </a:xfrm>
        </p:spPr>
        <p:txBody>
          <a:bodyPr/>
          <a:lstStyle/>
          <a:p>
            <a:r>
              <a:rPr lang="en-US" b="1" dirty="0">
                <a:solidFill>
                  <a:srgbClr val="000099"/>
                </a:solidFill>
                <a:effectLst>
                  <a:outerShdw blurRad="38100" dist="38100" dir="2700000" algn="tl">
                    <a:srgbClr val="000000">
                      <a:alpha val="43137"/>
                    </a:srgbClr>
                  </a:outerShdw>
                </a:effectLst>
              </a:rPr>
              <a:t>Invention </a:t>
            </a:r>
            <a:r>
              <a:rPr lang="en-US" b="1" dirty="0" smtClean="0">
                <a:solidFill>
                  <a:srgbClr val="000099"/>
                </a:solidFill>
                <a:effectLst>
                  <a:outerShdw blurRad="38100" dist="38100" dir="2700000" algn="tl">
                    <a:srgbClr val="000000">
                      <a:alpha val="43137"/>
                    </a:srgbClr>
                  </a:outerShdw>
                </a:effectLst>
              </a:rPr>
              <a:t>Ownership</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24</a:t>
            </a:r>
            <a:endParaRPr lang="en-US" sz="1400" dirty="0"/>
          </a:p>
        </p:txBody>
      </p:sp>
      <p:sp>
        <p:nvSpPr>
          <p:cNvPr id="5" name="Content Placeholder 2"/>
          <p:cNvSpPr txBox="1">
            <a:spLocks/>
          </p:cNvSpPr>
          <p:nvPr/>
        </p:nvSpPr>
        <p:spPr>
          <a:xfrm>
            <a:off x="457200" y="2057400"/>
            <a:ext cx="8229600" cy="4525963"/>
          </a:xfrm>
          <a:prstGeom prst="rect">
            <a:avLst/>
          </a:prstGeom>
        </p:spPr>
        <p:txBody>
          <a:bodyPr>
            <a:normAutofit/>
          </a:bodyPr>
          <a:lstStyle/>
          <a:p>
            <a:pPr marL="231775" marR="0" lvl="0" indent="-23177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Under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Bayh</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-Dole – allows funding agency at the request of a third party or on its own, to ignore a patent and grant licenses to other entities. This can be done if the agency feels there is a failure on the original licensee’s part to take "effective steps to achieve practical application of the subject invention" or a failure to satisfy "health and safety needs" of consumers. </a:t>
            </a:r>
          </a:p>
          <a:p>
            <a:pPr marL="231775" marR="0" lvl="0" indent="-23177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To date no federal agency has exercised this right</a:t>
            </a:r>
          </a:p>
          <a:p>
            <a:pPr marL="231775" marR="0" lvl="0" indent="-23177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Coming close though – example - case of recent court action nullifying patent</a:t>
            </a:r>
          </a:p>
          <a:p>
            <a:pPr marL="682625" marR="0" lvl="1" indent="-225425" algn="l" defTabSz="914400" rtl="0" eaLnBrk="1" fontAlgn="auto" latinLnBrk="0" hangingPunct="1">
              <a:lnSpc>
                <a:spcPct val="100000"/>
              </a:lnSpc>
              <a:spcBef>
                <a:spcPts val="600"/>
              </a:spcBef>
              <a:spcAft>
                <a:spcPts val="6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University of Utah researchers discovered an important human gene responsible for hereditary breast cancer</a:t>
            </a:r>
          </a:p>
        </p:txBody>
      </p:sp>
      <p:sp>
        <p:nvSpPr>
          <p:cNvPr id="3" name="Title 2"/>
          <p:cNvSpPr>
            <a:spLocks noGrp="1"/>
          </p:cNvSpPr>
          <p:nvPr>
            <p:ph type="title"/>
          </p:nvPr>
        </p:nvSpPr>
        <p:spPr>
          <a:xfrm>
            <a:off x="628650" y="1112837"/>
            <a:ext cx="7886700" cy="1325563"/>
          </a:xfrm>
        </p:spPr>
        <p:txBody>
          <a:bodyPr/>
          <a:lstStyle/>
          <a:p>
            <a:pPr lvl="0"/>
            <a:r>
              <a:rPr lang="en-US" sz="3600" b="1" dirty="0">
                <a:solidFill>
                  <a:srgbClr val="000099"/>
                </a:solidFill>
                <a:effectLst>
                  <a:outerShdw blurRad="38100" dist="38100" dir="2700000" algn="tl">
                    <a:srgbClr val="000000">
                      <a:alpha val="43137"/>
                    </a:srgbClr>
                  </a:outerShdw>
                </a:effectLst>
                <a:ea typeface="+mn-ea"/>
                <a:cs typeface="+mn-cs"/>
              </a:rPr>
              <a:t>Federal Government’s ‘March In Rights</a:t>
            </a:r>
            <a:r>
              <a:rPr lang="en-US" sz="3600" b="1" dirty="0" smtClean="0">
                <a:solidFill>
                  <a:srgbClr val="000099"/>
                </a:solidFill>
                <a:effectLst>
                  <a:outerShdw blurRad="38100" dist="38100" dir="2700000" algn="tl">
                    <a:srgbClr val="000000">
                      <a:alpha val="43137"/>
                    </a:srgbClr>
                  </a:outerShdw>
                </a:effectLst>
                <a:ea typeface="+mn-ea"/>
                <a:cs typeface="+mn-cs"/>
              </a:rPr>
              <a: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25</a:t>
            </a:r>
            <a:endParaRPr lang="en-US" sz="1400" dirty="0"/>
          </a:p>
        </p:txBody>
      </p:sp>
      <p:sp>
        <p:nvSpPr>
          <p:cNvPr id="7" name="Content Placeholder 2"/>
          <p:cNvSpPr txBox="1">
            <a:spLocks/>
          </p:cNvSpPr>
          <p:nvPr/>
        </p:nvSpPr>
        <p:spPr>
          <a:xfrm>
            <a:off x="457200" y="1951037"/>
            <a:ext cx="8229600" cy="4525963"/>
          </a:xfrm>
          <a:prstGeom prst="rect">
            <a:avLst/>
          </a:prstGeom>
        </p:spPr>
        <p:txBody>
          <a:bodyPr/>
          <a:lstStyle/>
          <a:p>
            <a:pPr marL="231775" marR="0" lvl="0" indent="-231775" algn="l" defTabSz="914400" rtl="0" eaLnBrk="1" fontAlgn="auto" latinLnBrk="0" hangingPunct="1">
              <a:lnSpc>
                <a:spcPct val="100000"/>
              </a:lnSpc>
              <a:spcBef>
                <a:spcPts val="600"/>
              </a:spcBef>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Didn’t make it available to other researchers - even though research was federally funded</a:t>
            </a:r>
          </a:p>
          <a:p>
            <a:pPr marL="231775" marR="0" lvl="0" indent="-231775" algn="l" defTabSz="914400" rtl="0" eaLnBrk="1" fontAlgn="auto" latinLnBrk="0" hangingPunct="1">
              <a:lnSpc>
                <a:spcPct val="100000"/>
              </a:lnSpc>
              <a:spcBef>
                <a:spcPts val="600"/>
              </a:spcBef>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Patented it and gave exclusive rights to Myriad Genetics, Inc – a start-up company founded by a University of Utah researcher</a:t>
            </a:r>
          </a:p>
          <a:p>
            <a:pPr marL="231775" marR="0" lvl="0" indent="-231775" algn="l" defTabSz="914400" rtl="0" eaLnBrk="1" fontAlgn="auto" latinLnBrk="0" hangingPunct="1">
              <a:lnSpc>
                <a:spcPct val="100000"/>
              </a:lnSpc>
              <a:spcBef>
                <a:spcPts val="600"/>
              </a:spcBef>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Threatened legal action against anyone using the gene in breast cancer research</a:t>
            </a:r>
          </a:p>
          <a:p>
            <a:pPr marL="231775" marR="0" lvl="0" indent="-231775" algn="l" defTabSz="914400" rtl="0" eaLnBrk="1" fontAlgn="auto" latinLnBrk="0" hangingPunct="1">
              <a:lnSpc>
                <a:spcPct val="100000"/>
              </a:lnSpc>
              <a:spcBef>
                <a:spcPts val="600"/>
              </a:spcBef>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In late March 2010 federal judge struck down the patent stating that genes, products of nature, fall outside of the realm of things that can be patented</a:t>
            </a:r>
          </a:p>
          <a:p>
            <a:pPr marL="231775" marR="0" lvl="0" indent="-231775" algn="l" defTabSz="914400" rtl="0" eaLnBrk="1" fontAlgn="auto" latinLnBrk="0" hangingPunct="1">
              <a:lnSpc>
                <a:spcPct val="100000"/>
              </a:lnSpc>
              <a:spcBef>
                <a:spcPts val="600"/>
              </a:spcBef>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The patents stifled research and innovation and limit</a:t>
            </a:r>
            <a:br>
              <a:rPr kumimoji="0" lang="en-US" sz="2400" b="0" i="0" u="none" strike="noStrike" kern="1200" cap="none" spc="0" normalizeH="0" baseline="0" noProof="0" dirty="0" smtClean="0">
                <a:ln>
                  <a:noFill/>
                </a:ln>
                <a:solidFill>
                  <a:schemeClr val="tx1"/>
                </a:solidFill>
                <a:effectLst/>
                <a:uLnTx/>
                <a:uFillTx/>
                <a:latin typeface="+mn-lt"/>
                <a:ea typeface="+mn-ea"/>
                <a:cs typeface="+mn-cs"/>
              </a:rPr>
            </a:br>
            <a:r>
              <a:rPr kumimoji="0" lang="en-US" sz="2400" b="0" i="0" u="none" strike="noStrike" kern="1200" cap="none" spc="0" normalizeH="0" baseline="0" noProof="0" dirty="0" smtClean="0">
                <a:ln>
                  <a:noFill/>
                </a:ln>
                <a:solidFill>
                  <a:schemeClr val="tx1"/>
                </a:solidFill>
                <a:effectLst/>
                <a:uLnTx/>
                <a:uFillTx/>
                <a:latin typeface="+mn-lt"/>
                <a:ea typeface="+mn-ea"/>
                <a:cs typeface="+mn-cs"/>
              </a:rPr>
              <a:t>testing options.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112837"/>
            <a:ext cx="7886700" cy="1325563"/>
          </a:xfrm>
        </p:spPr>
        <p:txBody>
          <a:bodyPr/>
          <a:lstStyle/>
          <a:p>
            <a:pPr lvl="0"/>
            <a:r>
              <a:rPr lang="en-US" sz="3600" b="1" dirty="0">
                <a:solidFill>
                  <a:srgbClr val="000099"/>
                </a:solidFill>
                <a:effectLst>
                  <a:outerShdw blurRad="38100" dist="38100" dir="2700000" algn="tl">
                    <a:srgbClr val="000000">
                      <a:alpha val="43137"/>
                    </a:srgbClr>
                  </a:outerShdw>
                </a:effectLst>
                <a:ea typeface="+mn-ea"/>
                <a:cs typeface="+mn-cs"/>
              </a:rPr>
              <a:t>Federal Government’s ‘March In Rights</a:t>
            </a:r>
            <a:r>
              <a:rPr lang="en-US" sz="3600" b="1" dirty="0" smtClean="0">
                <a:solidFill>
                  <a:srgbClr val="000099"/>
                </a:solidFill>
                <a:effectLst>
                  <a:outerShdw blurRad="38100" dist="38100" dir="2700000" algn="tl">
                    <a:srgbClr val="000000">
                      <a:alpha val="43137"/>
                    </a:srgbClr>
                  </a:outerShdw>
                </a:effectLst>
                <a:ea typeface="+mn-ea"/>
                <a:cs typeface="+mn-cs"/>
              </a:rPr>
              <a: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26</a:t>
            </a:r>
            <a:endParaRPr lang="en-US" sz="1400" dirty="0"/>
          </a:p>
        </p:txBody>
      </p:sp>
      <p:sp>
        <p:nvSpPr>
          <p:cNvPr id="5" name="Content Placeholder 2"/>
          <p:cNvSpPr txBox="1">
            <a:spLocks/>
          </p:cNvSpPr>
          <p:nvPr/>
        </p:nvSpPr>
        <p:spPr>
          <a:xfrm>
            <a:off x="838200" y="1951037"/>
            <a:ext cx="7467600" cy="4525963"/>
          </a:xfrm>
          <a:prstGeom prst="rect">
            <a:avLst/>
          </a:prstGeom>
        </p:spPr>
        <p:txBody>
          <a:bodyPr>
            <a:normAutofit lnSpcReduction="10000"/>
          </a:bodyPr>
          <a:lstStyle/>
          <a:p>
            <a:pPr marL="231775" marR="0" lvl="0" indent="-231775"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Academic Model versus Business Model</a:t>
            </a:r>
          </a:p>
          <a:p>
            <a:pPr marL="684213" marR="0" lvl="1" indent="-284163"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University Approach</a:t>
            </a:r>
            <a:r>
              <a:rPr kumimoji="0" lang="en-US" sz="2400" b="0" i="0" u="none" strike="noStrike" kern="1200" cap="none" spc="-150" normalizeH="0" noProof="0" dirty="0" smtClean="0">
                <a:ln>
                  <a:noFill/>
                </a:ln>
                <a:solidFill>
                  <a:schemeClr val="tx1"/>
                </a:solidFill>
                <a:effectLst/>
                <a:uLnTx/>
                <a:uFillTx/>
                <a:latin typeface="+mn-lt"/>
                <a:ea typeface="+mn-ea"/>
                <a:cs typeface="+mn-cs"/>
              </a:rPr>
              <a:t> /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Corporate Approach</a:t>
            </a:r>
          </a:p>
          <a:p>
            <a:pPr marL="1146175" marR="0" lvl="2" indent="-231775" algn="l" defTabSz="914400" rtl="0" eaLnBrk="1" fontAlgn="auto" latinLnBrk="0" hangingPunct="1">
              <a:spcBef>
                <a:spcPts val="600"/>
              </a:spcBef>
              <a:spcAft>
                <a:spcPts val="600"/>
              </a:spcAft>
              <a:buClr>
                <a:schemeClr val="bg1">
                  <a:lumMod val="50000"/>
                </a:schemeClr>
              </a:buClr>
              <a:buSzPct val="80000"/>
              <a:buFont typeface="Wingdings" pitchFamily="2" charset="2"/>
              <a:buChar char="q"/>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Contacts</a:t>
            </a:r>
          </a:p>
          <a:p>
            <a:pPr marL="684213" marR="0" lvl="1" indent="-284163"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Timelines</a:t>
            </a:r>
          </a:p>
          <a:p>
            <a:pPr marL="1146175" marR="0" lvl="2" indent="-231775" algn="l" defTabSz="914400" rtl="0" eaLnBrk="1" fontAlgn="auto" latinLnBrk="0" hangingPunct="1">
              <a:spcBef>
                <a:spcPts val="600"/>
              </a:spcBef>
              <a:spcAft>
                <a:spcPts val="600"/>
              </a:spcAft>
              <a:buClr>
                <a:schemeClr val="bg1">
                  <a:lumMod val="50000"/>
                </a:schemeClr>
              </a:buClr>
              <a:buSzPct val="80000"/>
              <a:buFont typeface="Wingdings" pitchFamily="2" charset="2"/>
              <a:buChar char="q"/>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Licensing &amp; Collaboration</a:t>
            </a:r>
          </a:p>
          <a:p>
            <a:pPr marL="1146175" marR="0" lvl="2" indent="-231775" algn="l" defTabSz="914400" rtl="0" eaLnBrk="1" fontAlgn="auto" latinLnBrk="0" hangingPunct="1">
              <a:spcBef>
                <a:spcPts val="600"/>
              </a:spcBef>
              <a:spcAft>
                <a:spcPts val="600"/>
              </a:spcAft>
              <a:buClr>
                <a:schemeClr val="bg1">
                  <a:lumMod val="50000"/>
                </a:schemeClr>
              </a:buClr>
              <a:buSzPct val="80000"/>
              <a:buFont typeface="Wingdings" pitchFamily="2" charset="2"/>
              <a:buChar char="q"/>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Corporate Product Development</a:t>
            </a:r>
          </a:p>
          <a:p>
            <a:pPr marL="231775" marR="0" lvl="0" indent="-231775"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Intellectual Property Issues</a:t>
            </a:r>
          </a:p>
          <a:p>
            <a:pPr marL="684213" marR="0" lvl="1" indent="-284163"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Royalty Issues on University Developed Technologies</a:t>
            </a:r>
          </a:p>
          <a:p>
            <a:pPr marL="684213" marR="0" lvl="1" indent="-284163" algn="l" defTabSz="914400" rtl="0" eaLnBrk="1" fontAlgn="auto" latinLnBrk="0" hangingPunct="1">
              <a:spcBef>
                <a:spcPts val="600"/>
              </a:spcBef>
              <a:spcAft>
                <a:spcPts val="6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Ownership Issues on corporate Funded Joint</a:t>
            </a:r>
            <a:br>
              <a:rPr kumimoji="0" lang="en-US" sz="2400" b="0" i="0" u="none" strike="noStrike" kern="1200" cap="none" spc="0" normalizeH="0" baseline="0" noProof="0" dirty="0" smtClean="0">
                <a:ln>
                  <a:noFill/>
                </a:ln>
                <a:solidFill>
                  <a:schemeClr val="tx1"/>
                </a:solidFill>
                <a:effectLst/>
                <a:uLnTx/>
                <a:uFillTx/>
                <a:latin typeface="+mn-lt"/>
                <a:ea typeface="+mn-ea"/>
                <a:cs typeface="+mn-cs"/>
              </a:rPr>
            </a:br>
            <a:r>
              <a:rPr kumimoji="0" lang="en-US" sz="2400" b="0" i="0" u="none" strike="noStrike" kern="1200" cap="none" spc="0" normalizeH="0" baseline="0" noProof="0" dirty="0" smtClean="0">
                <a:ln>
                  <a:noFill/>
                </a:ln>
                <a:solidFill>
                  <a:schemeClr val="tx1"/>
                </a:solidFill>
                <a:effectLst/>
                <a:uLnTx/>
                <a:uFillTx/>
                <a:latin typeface="+mn-lt"/>
                <a:ea typeface="+mn-ea"/>
                <a:cs typeface="+mn-cs"/>
              </a:rPr>
              <a:t>Research Projects</a:t>
            </a:r>
          </a:p>
        </p:txBody>
      </p:sp>
      <p:sp>
        <p:nvSpPr>
          <p:cNvPr id="3" name="Title 2"/>
          <p:cNvSpPr>
            <a:spLocks noGrp="1"/>
          </p:cNvSpPr>
          <p:nvPr>
            <p:ph type="title"/>
          </p:nvPr>
        </p:nvSpPr>
        <p:spPr>
          <a:xfrm>
            <a:off x="0" y="960437"/>
            <a:ext cx="91440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Company Funded University </a:t>
            </a:r>
            <a:r>
              <a:rPr lang="en-US" sz="4000" b="1" dirty="0" smtClean="0">
                <a:solidFill>
                  <a:srgbClr val="000099"/>
                </a:solidFill>
                <a:effectLst>
                  <a:outerShdw blurRad="38100" dist="38100" dir="2700000" algn="tl">
                    <a:srgbClr val="000000">
                      <a:alpha val="43137"/>
                    </a:srgbClr>
                  </a:outerShdw>
                </a:effectLst>
                <a:ea typeface="+mn-ea"/>
                <a:cs typeface="+mn-cs"/>
              </a:rPr>
              <a:t>Research</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27</a:t>
            </a:r>
            <a:endParaRPr lang="en-US" sz="1400" dirty="0"/>
          </a:p>
        </p:txBody>
      </p:sp>
      <p:sp>
        <p:nvSpPr>
          <p:cNvPr id="7" name="Content Placeholder 2"/>
          <p:cNvSpPr txBox="1">
            <a:spLocks/>
          </p:cNvSpPr>
          <p:nvPr/>
        </p:nvSpPr>
        <p:spPr>
          <a:xfrm>
            <a:off x="762000" y="2133600"/>
            <a:ext cx="7620000" cy="4525962"/>
          </a:xfrm>
          <a:prstGeom prst="rect">
            <a:avLst/>
          </a:prstGeom>
        </p:spPr>
        <p:txBody>
          <a:bodyPr/>
          <a:lstStyle/>
          <a:p>
            <a:pPr marL="231775" marR="0" lvl="0"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Engaging a Corporation on a Joint Research and Development Project is </a:t>
            </a:r>
            <a:r>
              <a:rPr kumimoji="0" lang="en-US" sz="2800" b="1" i="1" u="none" strike="noStrike" kern="1200" cap="none" spc="0" normalizeH="0" baseline="0" noProof="0" dirty="0" smtClean="0">
                <a:ln>
                  <a:noFill/>
                </a:ln>
                <a:solidFill>
                  <a:schemeClr val="tx1"/>
                </a:solidFill>
                <a:effectLst/>
                <a:uLnTx/>
                <a:uFillTx/>
                <a:latin typeface="+mn-lt"/>
                <a:ea typeface="+mn-ea"/>
                <a:cs typeface="+mn-cs"/>
              </a:rPr>
              <a:t>Definitely a Contact Sport</a:t>
            </a:r>
          </a:p>
          <a:p>
            <a:pPr marL="742950" marR="0" lvl="1" indent="-285750"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Approach it as a business would approach another business</a:t>
            </a:r>
          </a:p>
          <a:p>
            <a:pPr marL="742950" marR="0" lvl="1" indent="-285750"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Know your goal – must be mutually beneficial</a:t>
            </a:r>
          </a:p>
          <a:p>
            <a:pPr marL="742950" marR="0" lvl="1" indent="-285750"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Have an agreement already drafted – identifying ownership of Intellectual property developed through collaboration – with reasonable terms</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0" y="1066800"/>
            <a:ext cx="91440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Company Funded University </a:t>
            </a:r>
            <a:r>
              <a:rPr lang="en-US" sz="4000" b="1" dirty="0" smtClean="0">
                <a:solidFill>
                  <a:srgbClr val="000099"/>
                </a:solidFill>
                <a:effectLst>
                  <a:outerShdw blurRad="38100" dist="38100" dir="2700000" algn="tl">
                    <a:srgbClr val="000000">
                      <a:alpha val="43137"/>
                    </a:srgbClr>
                  </a:outerShdw>
                </a:effectLst>
                <a:ea typeface="+mn-ea"/>
                <a:cs typeface="+mn-cs"/>
              </a:rPr>
              <a:t>Research</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28</a:t>
            </a:r>
            <a:endParaRPr lang="en-US" sz="1400" dirty="0"/>
          </a:p>
        </p:txBody>
      </p:sp>
      <p:sp>
        <p:nvSpPr>
          <p:cNvPr id="7" name="Content Placeholder 2"/>
          <p:cNvSpPr txBox="1">
            <a:spLocks/>
          </p:cNvSpPr>
          <p:nvPr/>
        </p:nvSpPr>
        <p:spPr>
          <a:xfrm>
            <a:off x="990600" y="2103438"/>
            <a:ext cx="7162800" cy="4221162"/>
          </a:xfrm>
          <a:prstGeom prst="rect">
            <a:avLst/>
          </a:prstGeom>
        </p:spPr>
        <p:txBody>
          <a:bodyPr>
            <a:normAutofit/>
          </a:bodyPr>
          <a:lstStyle/>
          <a:p>
            <a:pPr marL="231775" marR="0" lvl="0" indent="-231775" algn="l" defTabSz="914400" rtl="0" eaLnBrk="1" fontAlgn="auto" latinLnBrk="0" hangingPunct="1">
              <a:lnSpc>
                <a:spcPts val="3500"/>
              </a:lnSpc>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Understand timelines and deliverables in the context of a business</a:t>
            </a:r>
          </a:p>
          <a:p>
            <a:pPr marL="231775" marR="0" lvl="0" indent="-231775" algn="l" defTabSz="914400" rtl="0" eaLnBrk="1" fontAlgn="auto" latinLnBrk="0" hangingPunct="1">
              <a:lnSpc>
                <a:spcPts val="3500"/>
              </a:lnSpc>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Be responsive, be persistent</a:t>
            </a:r>
          </a:p>
          <a:p>
            <a:pPr marL="231775" marR="0" lvl="0" indent="-231775" algn="l" defTabSz="914400" rtl="0" eaLnBrk="1" fontAlgn="auto" latinLnBrk="0" hangingPunct="1">
              <a:lnSpc>
                <a:spcPts val="3500"/>
              </a:lnSpc>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Positive approach – don’t criticize previous design or products</a:t>
            </a:r>
          </a:p>
          <a:p>
            <a:pPr marL="231775" marR="0" lvl="0" indent="-231775" algn="l" defTabSz="914400" rtl="0" eaLnBrk="1" fontAlgn="auto" latinLnBrk="0" hangingPunct="1">
              <a:lnSpc>
                <a:spcPts val="3500"/>
              </a:lnSpc>
              <a:spcBef>
                <a:spcPts val="600"/>
              </a:spcBef>
              <a:spcAft>
                <a:spcPts val="6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Want to be perceived as a partner; a resource for the company</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0" y="1066800"/>
            <a:ext cx="9144000" cy="1325563"/>
          </a:xfrm>
        </p:spPr>
        <p:txBody>
          <a:bodyPr/>
          <a:lstStyle/>
          <a:p>
            <a:pPr lvl="0"/>
            <a:r>
              <a:rPr lang="en-US" sz="4000" b="1" dirty="0">
                <a:solidFill>
                  <a:srgbClr val="000099"/>
                </a:solidFill>
                <a:effectLst>
                  <a:outerShdw blurRad="38100" dist="38100" dir="2700000" algn="tl">
                    <a:srgbClr val="000000">
                      <a:alpha val="43137"/>
                    </a:srgbClr>
                  </a:outerShdw>
                </a:effectLst>
                <a:latin typeface="Calibri" pitchFamily="34" charset="0"/>
                <a:ea typeface="+mn-ea"/>
                <a:cs typeface="+mn-cs"/>
              </a:rPr>
              <a:t>Company Funded University </a:t>
            </a:r>
            <a:r>
              <a:rPr lang="en-US" sz="4000" b="1" dirty="0" smtClean="0">
                <a:solidFill>
                  <a:srgbClr val="000099"/>
                </a:solidFill>
                <a:effectLst>
                  <a:outerShdw blurRad="38100" dist="38100" dir="2700000" algn="tl">
                    <a:srgbClr val="000000">
                      <a:alpha val="43137"/>
                    </a:srgbClr>
                  </a:outerShdw>
                </a:effectLst>
                <a:latin typeface="Calibri" pitchFamily="34" charset="0"/>
                <a:ea typeface="+mn-ea"/>
                <a:cs typeface="+mn-cs"/>
              </a:rPr>
              <a:t>Research</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29</a:t>
            </a:r>
            <a:endParaRPr lang="en-US" sz="1400" dirty="0"/>
          </a:p>
        </p:txBody>
      </p:sp>
      <p:sp>
        <p:nvSpPr>
          <p:cNvPr id="5" name="Content Placeholder 2"/>
          <p:cNvSpPr txBox="1">
            <a:spLocks/>
          </p:cNvSpPr>
          <p:nvPr/>
        </p:nvSpPr>
        <p:spPr>
          <a:xfrm>
            <a:off x="1143000" y="2133600"/>
            <a:ext cx="6934200" cy="4525962"/>
          </a:xfrm>
          <a:prstGeom prst="rect">
            <a:avLst/>
          </a:prstGeom>
        </p:spPr>
        <p:txBody>
          <a:bodyPr/>
          <a:lstStyle/>
          <a:p>
            <a:pPr marL="231775" marR="0" lvl="0"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Be cognizant of the fact that you need them and they really don’t need you</a:t>
            </a:r>
          </a:p>
          <a:p>
            <a:pPr marL="742950" marR="0" lvl="1" indent="-280988"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US Global companies are using Europe, India and China for research that used to be performed in the US. Why? </a:t>
            </a:r>
          </a:p>
          <a:p>
            <a:pPr marL="1146175" marR="0" lvl="2"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No IP issues</a:t>
            </a:r>
          </a:p>
          <a:p>
            <a:pPr marL="1146175" marR="0" lvl="2" indent="-231775"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No Royalty battles </a:t>
            </a:r>
          </a:p>
          <a:p>
            <a:pPr marL="684213" marR="0" lvl="1" indent="-284163" algn="l" defTabSz="914400" rtl="0" eaLnBrk="1" fontAlgn="auto" latinLnBrk="0" hangingPunct="1">
              <a:lnSpc>
                <a:spcPct val="100000"/>
              </a:lnSpc>
              <a:spcBef>
                <a:spcPts val="12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p:txBody>
      </p:sp>
      <p:sp>
        <p:nvSpPr>
          <p:cNvPr id="3" name="Title 2"/>
          <p:cNvSpPr>
            <a:spLocks noGrp="1"/>
          </p:cNvSpPr>
          <p:nvPr>
            <p:ph type="title"/>
          </p:nvPr>
        </p:nvSpPr>
        <p:spPr>
          <a:xfrm>
            <a:off x="0" y="1066800"/>
            <a:ext cx="91440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Company Funded University </a:t>
            </a:r>
            <a:r>
              <a:rPr lang="en-US" sz="4000" b="1" dirty="0" smtClean="0">
                <a:solidFill>
                  <a:srgbClr val="000099"/>
                </a:solidFill>
                <a:effectLst>
                  <a:outerShdw blurRad="38100" dist="38100" dir="2700000" algn="tl">
                    <a:srgbClr val="000000">
                      <a:alpha val="43137"/>
                    </a:srgbClr>
                  </a:outerShdw>
                </a:effectLst>
                <a:ea typeface="+mn-ea"/>
                <a:cs typeface="+mn-cs"/>
              </a:rPr>
              <a:t>Research</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58200" y="6169223"/>
            <a:ext cx="457200" cy="307777"/>
          </a:xfrm>
          <a:prstGeom prst="rect">
            <a:avLst/>
          </a:prstGeom>
          <a:noFill/>
        </p:spPr>
        <p:txBody>
          <a:bodyPr wrap="square" rtlCol="0">
            <a:spAutoFit/>
          </a:bodyPr>
          <a:lstStyle/>
          <a:p>
            <a:pPr algn="r"/>
            <a:r>
              <a:rPr lang="en-US" sz="1400" dirty="0" smtClean="0"/>
              <a:t>3</a:t>
            </a:r>
            <a:endParaRPr lang="en-US" sz="1400" dirty="0"/>
          </a:p>
        </p:txBody>
      </p:sp>
      <p:sp>
        <p:nvSpPr>
          <p:cNvPr id="3" name="Rectangle 3"/>
          <p:cNvSpPr txBox="1">
            <a:spLocks noChangeArrowheads="1"/>
          </p:cNvSpPr>
          <p:nvPr/>
        </p:nvSpPr>
        <p:spPr>
          <a:xfrm>
            <a:off x="1066800" y="2362200"/>
            <a:ext cx="7391400" cy="4114800"/>
          </a:xfrm>
          <a:prstGeom prst="rect">
            <a:avLst/>
          </a:prstGeom>
        </p:spPr>
        <p:txBody>
          <a:bodyPr>
            <a:normAutofit/>
          </a:bodyPr>
          <a:lstStyle/>
          <a:p>
            <a:pPr marL="231775" lvl="0" indent="-231775">
              <a:spcBef>
                <a:spcPts val="600"/>
              </a:spcBef>
              <a:spcAft>
                <a:spcPts val="600"/>
              </a:spcAft>
              <a:buClr>
                <a:schemeClr val="bg1">
                  <a:lumMod val="50000"/>
                </a:schemeClr>
              </a:buClr>
              <a:buFont typeface="Arial" pitchFamily="34" charset="0"/>
              <a:buChar char="•"/>
              <a:defRPr/>
            </a:pPr>
            <a:r>
              <a:rPr lang="en-US" sz="2400" dirty="0" smtClean="0"/>
              <a:t>What development path are you on? Are you a funded researcher or independent inventor?</a:t>
            </a:r>
          </a:p>
          <a:p>
            <a:pPr marL="231775" lvl="0" indent="-231775">
              <a:spcBef>
                <a:spcPts val="600"/>
              </a:spcBef>
              <a:spcAft>
                <a:spcPts val="600"/>
              </a:spcAft>
              <a:buClr>
                <a:schemeClr val="bg1">
                  <a:lumMod val="50000"/>
                </a:schemeClr>
              </a:buClr>
              <a:buFont typeface="Arial" pitchFamily="34" charset="0"/>
              <a:buChar char="•"/>
              <a:defRPr/>
            </a:pPr>
            <a:r>
              <a:rPr lang="en-US" sz="2400" dirty="0" smtClean="0"/>
              <a:t>What are the university’s ownership rights on</a:t>
            </a:r>
            <a:br>
              <a:rPr lang="en-US" sz="2400" dirty="0" smtClean="0"/>
            </a:br>
            <a:r>
              <a:rPr lang="en-US" sz="2400" dirty="0" smtClean="0"/>
              <a:t>both federally funded and university sponsored</a:t>
            </a:r>
            <a:br>
              <a:rPr lang="en-US" sz="2400" dirty="0" smtClean="0"/>
            </a:br>
            <a:r>
              <a:rPr lang="en-US" sz="2400" dirty="0" smtClean="0"/>
              <a:t>development projects?</a:t>
            </a:r>
          </a:p>
          <a:p>
            <a:pPr marL="231775" lvl="0" indent="-231775">
              <a:spcBef>
                <a:spcPts val="600"/>
              </a:spcBef>
              <a:spcAft>
                <a:spcPts val="600"/>
              </a:spcAft>
              <a:buClr>
                <a:schemeClr val="bg1">
                  <a:lumMod val="50000"/>
                </a:schemeClr>
              </a:buClr>
              <a:buFont typeface="Arial" pitchFamily="34" charset="0"/>
              <a:buChar char="•"/>
              <a:defRPr/>
            </a:pPr>
            <a:r>
              <a:rPr lang="en-US" sz="2400" dirty="0" smtClean="0"/>
              <a:t>As a funded researcher, what are your ownership</a:t>
            </a:r>
            <a:br>
              <a:rPr lang="en-US" sz="2400" dirty="0" smtClean="0"/>
            </a:br>
            <a:r>
              <a:rPr lang="en-US" sz="2400" dirty="0" smtClean="0"/>
              <a:t>rights on federally sponsored research and</a:t>
            </a:r>
            <a:br>
              <a:rPr lang="en-US" sz="2400" dirty="0" smtClean="0"/>
            </a:br>
            <a:r>
              <a:rPr lang="en-US" sz="2400" dirty="0" smtClean="0"/>
              <a:t>development projects? </a:t>
            </a:r>
          </a:p>
          <a:p>
            <a:pPr marL="742950" marR="0" lvl="1" indent="-285750" algn="l" defTabSz="914400" rtl="0" eaLnBrk="1" fontAlgn="auto" latinLnBrk="0" hangingPunct="1">
              <a:lnSpc>
                <a:spcPct val="100000"/>
              </a:lnSpc>
              <a:spcBef>
                <a:spcPct val="25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5000"/>
              </a:spcBef>
              <a:spcAft>
                <a:spcPts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47700" y="1066800"/>
            <a:ext cx="7886700" cy="1325563"/>
          </a:xfrm>
        </p:spPr>
        <p:txBody>
          <a:bodyPr/>
          <a:lstStyle/>
          <a:p>
            <a:pPr lvl="0">
              <a:defRPr/>
            </a:pPr>
            <a:r>
              <a:rPr lang="en-US" sz="4000" b="1" dirty="0">
                <a:solidFill>
                  <a:srgbClr val="000099"/>
                </a:solidFill>
                <a:effectLst>
                  <a:outerShdw blurRad="38100" dist="38100" dir="2700000" algn="tl">
                    <a:srgbClr val="C0C0C0"/>
                  </a:outerShdw>
                </a:effectLst>
                <a:ea typeface="+mn-ea"/>
                <a:cs typeface="+mn-cs"/>
              </a:rPr>
              <a:t>Presentation </a:t>
            </a:r>
            <a:r>
              <a:rPr lang="en-US" sz="4000" b="1" dirty="0" smtClean="0">
                <a:solidFill>
                  <a:srgbClr val="000099"/>
                </a:solidFill>
                <a:effectLst>
                  <a:outerShdw blurRad="38100" dist="38100" dir="2700000" algn="tl">
                    <a:srgbClr val="C0C0C0"/>
                  </a:outerShdw>
                </a:effectLst>
                <a:ea typeface="+mn-ea"/>
                <a:cs typeface="+mn-cs"/>
              </a:rPr>
              <a:t>Focus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30</a:t>
            </a:r>
            <a:endParaRPr lang="en-US" sz="1400" dirty="0"/>
          </a:p>
        </p:txBody>
      </p:sp>
      <p:sp>
        <p:nvSpPr>
          <p:cNvPr id="7" name="Content Placeholder 2"/>
          <p:cNvSpPr txBox="1">
            <a:spLocks/>
          </p:cNvSpPr>
          <p:nvPr/>
        </p:nvSpPr>
        <p:spPr>
          <a:xfrm>
            <a:off x="1371600" y="2514600"/>
            <a:ext cx="6477000" cy="4525962"/>
          </a:xfrm>
          <a:prstGeom prst="rect">
            <a:avLst/>
          </a:prstGeom>
        </p:spPr>
        <p:txBody>
          <a:bodyPr>
            <a:normAutofit/>
          </a:bodyPr>
          <a:lstStyle/>
          <a:p>
            <a:pPr marL="231775" marR="0" lvl="0"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Tupperware Projects</a:t>
            </a:r>
          </a:p>
          <a:p>
            <a:pPr marL="742950" marR="0" lvl="1" indent="-280988"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First Contact &amp; Correspondence</a:t>
            </a:r>
          </a:p>
          <a:p>
            <a:pPr marL="1146175" marR="0" lvl="2"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Outline of proposal, time frames, intellectual property and deliverables</a:t>
            </a:r>
          </a:p>
          <a:p>
            <a:pPr marL="1146175" marR="0" lvl="2"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NDA Agreement – between 3 parties</a:t>
            </a:r>
          </a:p>
          <a:p>
            <a:pPr marL="1146175" marR="0" lvl="2"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Acquire multiple contact names</a:t>
            </a:r>
          </a:p>
          <a:p>
            <a:pPr marL="1146175" marR="0" lvl="2"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Assure long term success</a:t>
            </a: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066800"/>
            <a:ext cx="78867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Company Funded University Research Examples</a:t>
            </a:r>
            <a:br>
              <a:rPr lang="en-US" sz="4000" b="1" dirty="0">
                <a:solidFill>
                  <a:srgbClr val="000099"/>
                </a:solidFill>
                <a:effectLst>
                  <a:outerShdw blurRad="38100" dist="38100" dir="2700000" algn="tl">
                    <a:srgbClr val="000000">
                      <a:alpha val="43137"/>
                    </a:srgbClr>
                  </a:outerShdw>
                </a:effectLst>
                <a:ea typeface="+mn-ea"/>
                <a:cs typeface="+mn-cs"/>
              </a:rPr>
            </a:b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31</a:t>
            </a:r>
            <a:endParaRPr lang="en-US" sz="1400" dirty="0"/>
          </a:p>
        </p:txBody>
      </p:sp>
      <p:sp>
        <p:nvSpPr>
          <p:cNvPr id="5" name="Content Placeholder 2"/>
          <p:cNvSpPr txBox="1">
            <a:spLocks/>
          </p:cNvSpPr>
          <p:nvPr/>
        </p:nvSpPr>
        <p:spPr>
          <a:xfrm>
            <a:off x="1447800" y="2514600"/>
            <a:ext cx="6248400" cy="4525963"/>
          </a:xfrm>
          <a:prstGeom prst="rect">
            <a:avLst/>
          </a:prstGeom>
        </p:spPr>
        <p:txBody>
          <a:bodyPr>
            <a:normAutofit/>
          </a:bodyPr>
          <a:lstStyle/>
          <a:p>
            <a:pPr marL="231775" marR="0" lvl="0"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Tupperware Projects</a:t>
            </a:r>
          </a:p>
          <a:p>
            <a:pPr marL="742950" marR="0" lvl="1" indent="-280988"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Constant Interaction</a:t>
            </a:r>
          </a:p>
          <a:p>
            <a:pPr marL="742950" marR="0" lvl="1" indent="-280988"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Deliverables – meet deadlines</a:t>
            </a:r>
          </a:p>
          <a:p>
            <a:pPr marL="742950" marR="0" lvl="1" indent="-280988"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Provide what is need by the company</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231775" marR="0" lvl="0" indent="-231775"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End Result</a:t>
            </a:r>
          </a:p>
          <a:p>
            <a:pPr marL="742950" marR="0" lvl="1" indent="-280988" algn="l" defTabSz="914400" rtl="0" eaLnBrk="1" fontAlgn="auto" latinLnBrk="0" hangingPunct="1">
              <a:spcBef>
                <a:spcPts val="1200"/>
              </a:spcBef>
              <a:spcAft>
                <a:spcPts val="1200"/>
              </a:spcAft>
              <a:buClr>
                <a:schemeClr val="bg1">
                  <a:lumMod val="50000"/>
                </a:schemeClr>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Successful completion of project				</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itle 2"/>
          <p:cNvSpPr>
            <a:spLocks noGrp="1"/>
          </p:cNvSpPr>
          <p:nvPr>
            <p:ph type="title"/>
          </p:nvPr>
        </p:nvSpPr>
        <p:spPr>
          <a:xfrm>
            <a:off x="628650" y="1066800"/>
            <a:ext cx="78867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Company Funded University Research </a:t>
            </a:r>
            <a:r>
              <a:rPr lang="en-US" sz="4000" b="1" dirty="0" smtClean="0">
                <a:solidFill>
                  <a:srgbClr val="000099"/>
                </a:solidFill>
                <a:effectLst>
                  <a:outerShdw blurRad="38100" dist="38100" dir="2700000" algn="tl">
                    <a:srgbClr val="000000">
                      <a:alpha val="43137"/>
                    </a:srgbClr>
                  </a:outerShdw>
                </a:effectLst>
                <a:ea typeface="+mn-ea"/>
                <a:cs typeface="+mn-cs"/>
              </a:rPr>
              <a:t>Examples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32</a:t>
            </a:r>
            <a:endParaRPr lang="en-US" sz="1400" dirty="0"/>
          </a:p>
        </p:txBody>
      </p:sp>
      <p:sp>
        <p:nvSpPr>
          <p:cNvPr id="5" name="Content Placeholder 2"/>
          <p:cNvSpPr txBox="1">
            <a:spLocks/>
          </p:cNvSpPr>
          <p:nvPr/>
        </p:nvSpPr>
        <p:spPr>
          <a:xfrm>
            <a:off x="1295400" y="2179637"/>
            <a:ext cx="7391400" cy="3916363"/>
          </a:xfrm>
          <a:prstGeom prst="rect">
            <a:avLst/>
          </a:prstGeom>
        </p:spPr>
        <p:txBody>
          <a:bodyPr/>
          <a:lstStyle/>
          <a:p>
            <a:pPr marL="396875" marR="0" lvl="0" indent="-396875" algn="l" defTabSz="914400" rtl="0" eaLnBrk="1" fontAlgn="auto" latinLnBrk="0" hangingPunct="1">
              <a:lnSpc>
                <a:spcPct val="100000"/>
              </a:lnSpc>
              <a:spcBef>
                <a:spcPts val="1200"/>
              </a:spcBef>
              <a:spcAft>
                <a:spcPts val="1200"/>
              </a:spcAft>
              <a:buClrTx/>
              <a:buSzTx/>
              <a:buFont typeface="+mj-lt"/>
              <a:buAutoNum type="arabicPeriod"/>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Funded Researcher or Independent Inventor?</a:t>
            </a:r>
            <a:br>
              <a:rPr kumimoji="0" lang="en-US" sz="2400" b="0" i="0" u="none" strike="noStrike" kern="1200" cap="none" spc="0" normalizeH="0" baseline="0" noProof="0" dirty="0" smtClean="0">
                <a:ln>
                  <a:noFill/>
                </a:ln>
                <a:solidFill>
                  <a:schemeClr val="tx1"/>
                </a:solidFill>
                <a:effectLst/>
                <a:uLnTx/>
                <a:uFillTx/>
                <a:latin typeface="+mn-lt"/>
                <a:ea typeface="+mn-ea"/>
                <a:cs typeface="+mn-cs"/>
              </a:rPr>
            </a:br>
            <a:r>
              <a:rPr kumimoji="0" lang="en-US" sz="2400" b="0" i="0" u="none" strike="noStrike" kern="1200" cap="none" spc="0" normalizeH="0" baseline="0" noProof="0" dirty="0" smtClean="0">
                <a:ln>
                  <a:noFill/>
                </a:ln>
                <a:solidFill>
                  <a:schemeClr val="tx1"/>
                </a:solidFill>
                <a:effectLst/>
                <a:uLnTx/>
                <a:uFillTx/>
                <a:latin typeface="+mn-lt"/>
                <a:ea typeface="+mn-ea"/>
                <a:cs typeface="+mn-cs"/>
              </a:rPr>
              <a:t>Different Paths. </a:t>
            </a:r>
          </a:p>
          <a:p>
            <a:pPr marL="742950" marR="0" lvl="1" indent="-280988" algn="l" defTabSz="914400" rtl="0" eaLnBrk="1" fontAlgn="auto" latinLnBrk="0" hangingPunct="1">
              <a:lnSpc>
                <a:spcPct val="100000"/>
              </a:lnSpc>
              <a:spcBef>
                <a:spcPts val="1200"/>
              </a:spcBef>
              <a:spcAft>
                <a:spcPts val="1200"/>
              </a:spcAft>
              <a:buClr>
                <a:schemeClr val="bg1">
                  <a:lumMod val="50000"/>
                </a:schemeClr>
              </a:buClr>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Know which development path you are on and what you</a:t>
            </a:r>
            <a:br>
              <a:rPr kumimoji="0" lang="en-US" sz="2000" b="0" i="0" u="none" strike="noStrike" kern="1200" cap="none" spc="0" normalizeH="0" baseline="0" noProof="0" dirty="0" smtClean="0">
                <a:ln>
                  <a:noFill/>
                </a:ln>
                <a:solidFill>
                  <a:schemeClr val="tx1"/>
                </a:solidFill>
                <a:effectLst/>
                <a:uLnTx/>
                <a:uFillTx/>
                <a:latin typeface="+mn-lt"/>
                <a:ea typeface="+mn-ea"/>
                <a:cs typeface="+mn-cs"/>
              </a:rPr>
            </a:br>
            <a:r>
              <a:rPr kumimoji="0" lang="en-US" sz="2000" b="0" i="0" u="none" strike="noStrike" kern="1200" cap="none" spc="0" normalizeH="0" baseline="0" noProof="0" dirty="0" smtClean="0">
                <a:ln>
                  <a:noFill/>
                </a:ln>
                <a:solidFill>
                  <a:schemeClr val="tx1"/>
                </a:solidFill>
                <a:effectLst/>
                <a:uLnTx/>
                <a:uFillTx/>
                <a:latin typeface="+mn-lt"/>
                <a:ea typeface="+mn-ea"/>
                <a:cs typeface="+mn-cs"/>
              </a:rPr>
              <a:t>can and can not do with your invention. Be an informed</a:t>
            </a:r>
            <a:br>
              <a:rPr kumimoji="0" lang="en-US" sz="2000" b="0" i="0" u="none" strike="noStrike" kern="1200" cap="none" spc="0" normalizeH="0" baseline="0" noProof="0" dirty="0" smtClean="0">
                <a:ln>
                  <a:noFill/>
                </a:ln>
                <a:solidFill>
                  <a:schemeClr val="tx1"/>
                </a:solidFill>
                <a:effectLst/>
                <a:uLnTx/>
                <a:uFillTx/>
                <a:latin typeface="+mn-lt"/>
                <a:ea typeface="+mn-ea"/>
                <a:cs typeface="+mn-cs"/>
              </a:rPr>
            </a:br>
            <a:r>
              <a:rPr kumimoji="0" lang="en-US" sz="2000" b="0" i="0" u="none" strike="noStrike" kern="1200" cap="none" spc="0" normalizeH="0" baseline="0" noProof="0" dirty="0" smtClean="0">
                <a:ln>
                  <a:noFill/>
                </a:ln>
                <a:solidFill>
                  <a:schemeClr val="tx1"/>
                </a:solidFill>
                <a:effectLst/>
                <a:uLnTx/>
                <a:uFillTx/>
                <a:latin typeface="+mn-lt"/>
                <a:ea typeface="+mn-ea"/>
                <a:cs typeface="+mn-cs"/>
              </a:rPr>
              <a:t>researcher</a:t>
            </a:r>
            <a:r>
              <a:rPr kumimoji="0" lang="en-US" sz="2000" b="0" i="0" u="none" strike="noStrike" kern="1200" cap="none" spc="-150" normalizeH="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inventor. </a:t>
            </a:r>
          </a:p>
          <a:p>
            <a:pPr marL="396875" marR="0" lvl="0" indent="-396875" algn="l" defTabSz="914400" rtl="0" eaLnBrk="1" fontAlgn="auto" latinLnBrk="0" hangingPunct="1">
              <a:lnSpc>
                <a:spcPct val="100000"/>
              </a:lnSpc>
              <a:spcBef>
                <a:spcPts val="1200"/>
              </a:spcBef>
              <a:spcAft>
                <a:spcPts val="1200"/>
              </a:spcAft>
              <a:buClrTx/>
              <a:buSzTx/>
              <a:buFont typeface="+mj-lt"/>
              <a:buAutoNum type="arabicPeriod"/>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Questions?</a:t>
            </a:r>
          </a:p>
          <a:p>
            <a:pPr marL="396875" marR="0" lvl="0" indent="-396875" algn="l" defTabSz="914400" rtl="0" eaLnBrk="1" fontAlgn="auto" latinLnBrk="0" hangingPunct="1">
              <a:lnSpc>
                <a:spcPct val="100000"/>
              </a:lnSpc>
              <a:spcBef>
                <a:spcPts val="1200"/>
              </a:spcBef>
              <a:spcAft>
                <a:spcPts val="1200"/>
              </a:spcAft>
              <a:buClrTx/>
              <a:buSzTx/>
              <a:buFont typeface="+mj-lt"/>
              <a:buAutoNum type="arabicPeriod"/>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Thank You!!  </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1" fontAlgn="auto" latinLnBrk="0" hangingPunct="1">
              <a:lnSpc>
                <a:spcPct val="100000"/>
              </a:lnSpc>
              <a:spcBef>
                <a:spcPts val="1200"/>
              </a:spcBef>
              <a:spcAft>
                <a:spcPts val="0"/>
              </a:spcAft>
              <a:buClrTx/>
              <a:buSzTx/>
              <a:buFont typeface="+mj-lt"/>
              <a:buAutoNum type="arabicPeriod"/>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Title 3"/>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Summary / </a:t>
            </a:r>
            <a:r>
              <a:rPr lang="en-US" sz="4000" b="1" dirty="0" smtClean="0">
                <a:solidFill>
                  <a:srgbClr val="000099"/>
                </a:solidFill>
                <a:effectLst>
                  <a:outerShdw blurRad="38100" dist="38100" dir="2700000" algn="tl">
                    <a:srgbClr val="000000">
                      <a:alpha val="43137"/>
                    </a:srgbClr>
                  </a:outerShdw>
                </a:effectLst>
                <a:ea typeface="+mn-ea"/>
                <a:cs typeface="+mn-cs"/>
              </a:rPr>
              <a:t>Questions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58200" y="6169223"/>
            <a:ext cx="457200" cy="307777"/>
          </a:xfrm>
          <a:prstGeom prst="rect">
            <a:avLst/>
          </a:prstGeom>
          <a:noFill/>
        </p:spPr>
        <p:txBody>
          <a:bodyPr wrap="square" rtlCol="0">
            <a:spAutoFit/>
          </a:bodyPr>
          <a:lstStyle/>
          <a:p>
            <a:pPr algn="r"/>
            <a:r>
              <a:rPr lang="en-US" sz="1400" dirty="0" smtClean="0"/>
              <a:t>4</a:t>
            </a:r>
            <a:endParaRPr lang="en-US" sz="1400" dirty="0"/>
          </a:p>
        </p:txBody>
      </p:sp>
      <p:sp>
        <p:nvSpPr>
          <p:cNvPr id="3" name="Rectangle 3"/>
          <p:cNvSpPr txBox="1">
            <a:spLocks noChangeArrowheads="1"/>
          </p:cNvSpPr>
          <p:nvPr/>
        </p:nvSpPr>
        <p:spPr>
          <a:xfrm>
            <a:off x="762000" y="2357927"/>
            <a:ext cx="7696200" cy="4114800"/>
          </a:xfrm>
          <a:prstGeom prst="rect">
            <a:avLst/>
          </a:prstGeom>
        </p:spPr>
        <p:txBody>
          <a:bodyPr>
            <a:normAutofit fontScale="47500" lnSpcReduction="20000"/>
          </a:bodyPr>
          <a:lstStyle/>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5100" dirty="0" smtClean="0"/>
              <a:t>What basic steps does a funded university researcher need to take for successful interaction with a researcher's university Technology Transfer Office (TTO)</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5100" dirty="0" smtClean="0"/>
              <a:t>What is the federal government's stance on ownership of federally sponsored research?</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5100" dirty="0" smtClean="0"/>
              <a:t>When will the government use it’s ‘march in rights’ on federally sponsored research? </a:t>
            </a:r>
          </a:p>
          <a:p>
            <a:pPr marL="231775" lvl="0" indent="-231775">
              <a:lnSpc>
                <a:spcPct val="120000"/>
              </a:lnSpc>
              <a:spcBef>
                <a:spcPts val="600"/>
              </a:spcBef>
              <a:spcAft>
                <a:spcPts val="600"/>
              </a:spcAft>
              <a:buClr>
                <a:schemeClr val="bg1">
                  <a:lumMod val="50000"/>
                </a:schemeClr>
              </a:buClr>
              <a:buFont typeface="Arial" pitchFamily="34" charset="0"/>
              <a:buChar char="•"/>
              <a:defRPr/>
            </a:pPr>
            <a:r>
              <a:rPr lang="en-US" sz="5100" dirty="0" smtClean="0"/>
              <a:t>What are the do’s and don’ts of performing company funded university based research?</a:t>
            </a:r>
          </a:p>
          <a:p>
            <a:pPr marL="742950" marR="0" lvl="1" indent="-285750" algn="l" defTabSz="914400" rtl="0" eaLnBrk="1" fontAlgn="auto" latinLnBrk="0" hangingPunct="1">
              <a:lnSpc>
                <a:spcPct val="100000"/>
              </a:lnSpc>
              <a:spcBef>
                <a:spcPct val="25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5000"/>
              </a:spcBef>
              <a:spcAft>
                <a:spcPts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5"/>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C0C0C0"/>
                  </a:outerShdw>
                </a:effectLst>
                <a:ea typeface="+mn-ea"/>
                <a:cs typeface="+mn-cs"/>
              </a:rPr>
              <a:t>Presentation </a:t>
            </a:r>
            <a:r>
              <a:rPr lang="en-US" sz="4000" b="1" dirty="0" smtClean="0">
                <a:solidFill>
                  <a:srgbClr val="000099"/>
                </a:solidFill>
                <a:effectLst>
                  <a:outerShdw blurRad="38100" dist="38100" dir="2700000" algn="tl">
                    <a:srgbClr val="C0C0C0"/>
                  </a:outerShdw>
                </a:effectLst>
                <a:ea typeface="+mn-ea"/>
                <a:cs typeface="+mn-cs"/>
              </a:rPr>
              <a:t>Focus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5</a:t>
            </a:r>
            <a:endParaRPr lang="en-US" sz="1400" dirty="0"/>
          </a:p>
        </p:txBody>
      </p:sp>
      <p:sp>
        <p:nvSpPr>
          <p:cNvPr id="4" name="Content Placeholder 2"/>
          <p:cNvSpPr txBox="1">
            <a:spLocks/>
          </p:cNvSpPr>
          <p:nvPr/>
        </p:nvSpPr>
        <p:spPr>
          <a:xfrm>
            <a:off x="609600" y="2514600"/>
            <a:ext cx="7924800" cy="3611562"/>
          </a:xfrm>
          <a:prstGeom prst="rect">
            <a:avLst/>
          </a:prstGeom>
        </p:spPr>
        <p:txBody>
          <a:bodyPr>
            <a:normAutofit/>
          </a:bodyPr>
          <a:lstStyle/>
          <a:p>
            <a:pPr marL="228600" lvl="0" indent="-228600">
              <a:spcBef>
                <a:spcPts val="1200"/>
              </a:spcBef>
              <a:spcAft>
                <a:spcPts val="1200"/>
              </a:spcAft>
              <a:buClr>
                <a:schemeClr val="bg1">
                  <a:lumMod val="50000"/>
                </a:schemeClr>
              </a:buClr>
              <a:buFont typeface="Arial" pitchFamily="34" charset="0"/>
              <a:buChar char="•"/>
              <a:defRPr/>
            </a:pPr>
            <a:r>
              <a:rPr lang="en-US" sz="2400" dirty="0" smtClean="0"/>
              <a:t>Are you a University Based Researcher?</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Are you a federally funded researcher and</a:t>
            </a:r>
            <a:r>
              <a:rPr lang="en-US" sz="2400" spc="-200" dirty="0" smtClean="0"/>
              <a:t> / </a:t>
            </a:r>
            <a:r>
              <a:rPr lang="en-US" sz="2400" dirty="0" smtClean="0"/>
              <a:t>or working at</a:t>
            </a:r>
            <a:br>
              <a:rPr lang="en-US" sz="2400" dirty="0" smtClean="0"/>
            </a:br>
            <a:r>
              <a:rPr lang="en-US" sz="2400" dirty="0" smtClean="0"/>
              <a:t>a University?</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Are you an Independent Inventor or Technology Developer?</a:t>
            </a:r>
          </a:p>
          <a:p>
            <a:pPr marL="228600" lvl="0" indent="-228600">
              <a:spcBef>
                <a:spcPts val="1200"/>
              </a:spcBef>
              <a:spcAft>
                <a:spcPts val="1200"/>
              </a:spcAft>
              <a:buClr>
                <a:schemeClr val="bg1">
                  <a:lumMod val="50000"/>
                </a:schemeClr>
              </a:buClr>
              <a:buFont typeface="Arial" pitchFamily="34" charset="0"/>
              <a:buChar char="•"/>
              <a:defRPr/>
            </a:pPr>
            <a:r>
              <a:rPr lang="en-US" sz="2400" dirty="0" smtClean="0"/>
              <a:t>Paths to Commercialization are Different!!</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What’s Your Development Path</a:t>
            </a:r>
            <a:r>
              <a:rPr lang="en-US" sz="4000" b="1" dirty="0" smtClean="0">
                <a:solidFill>
                  <a:srgbClr val="000099"/>
                </a:solidFill>
                <a:effectLst>
                  <a:outerShdw blurRad="38100" dist="38100" dir="2700000" algn="tl">
                    <a:srgbClr val="000000">
                      <a:alpha val="43137"/>
                    </a:srgbClr>
                  </a:outerShdw>
                </a:effectLst>
                <a:ea typeface="+mn-ea"/>
                <a:cs typeface="+mn-cs"/>
              </a:rPr>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6</a:t>
            </a:r>
            <a:endParaRPr lang="en-US" sz="1400" dirty="0"/>
          </a:p>
        </p:txBody>
      </p:sp>
      <p:sp>
        <p:nvSpPr>
          <p:cNvPr id="4" name="Content Placeholder 2"/>
          <p:cNvSpPr txBox="1">
            <a:spLocks/>
          </p:cNvSpPr>
          <p:nvPr/>
        </p:nvSpPr>
        <p:spPr>
          <a:xfrm>
            <a:off x="685800" y="2179638"/>
            <a:ext cx="7848600" cy="4525962"/>
          </a:xfrm>
          <a:prstGeom prst="rect">
            <a:avLst/>
          </a:prstGeom>
        </p:spPr>
        <p:txBody>
          <a:bodyPr/>
          <a:lstStyle/>
          <a:p>
            <a:pPr marL="228600" lvl="0" indent="-228600">
              <a:spcBef>
                <a:spcPts val="600"/>
              </a:spcBef>
              <a:spcAft>
                <a:spcPts val="600"/>
              </a:spcAft>
              <a:buClr>
                <a:schemeClr val="bg1">
                  <a:lumMod val="50000"/>
                </a:schemeClr>
              </a:buClr>
              <a:buFont typeface="Arial" pitchFamily="34" charset="0"/>
              <a:buChar char="•"/>
              <a:defRPr/>
            </a:pPr>
            <a:r>
              <a:rPr lang="en-US" sz="2400" dirty="0" smtClean="0"/>
              <a:t>University sponsored development project –</a:t>
            </a:r>
            <a:br>
              <a:rPr lang="en-US" sz="2400" dirty="0" smtClean="0"/>
            </a:br>
            <a:r>
              <a:rPr lang="en-US" sz="2400" dirty="0" smtClean="0"/>
              <a:t>developed your invention on university time or using university resources? </a:t>
            </a:r>
          </a:p>
          <a:p>
            <a:pPr marL="228600" lvl="0" indent="-228600">
              <a:spcBef>
                <a:spcPts val="600"/>
              </a:spcBef>
              <a:spcAft>
                <a:spcPts val="600"/>
              </a:spcAft>
              <a:buClr>
                <a:schemeClr val="bg1">
                  <a:lumMod val="50000"/>
                </a:schemeClr>
              </a:buClr>
              <a:buFont typeface="Arial" pitchFamily="34" charset="0"/>
              <a:buChar char="•"/>
              <a:defRPr/>
            </a:pPr>
            <a:r>
              <a:rPr lang="en-US" sz="2400" dirty="0" smtClean="0"/>
              <a:t>Ownership of your invention does not belong to you!! </a:t>
            </a:r>
          </a:p>
          <a:p>
            <a:pPr marL="228600" lvl="0" indent="-228600">
              <a:spcBef>
                <a:spcPts val="600"/>
              </a:spcBef>
              <a:spcAft>
                <a:spcPts val="600"/>
              </a:spcAft>
              <a:buClr>
                <a:schemeClr val="bg1">
                  <a:lumMod val="50000"/>
                </a:schemeClr>
              </a:buClr>
              <a:buFont typeface="Arial" pitchFamily="34" charset="0"/>
              <a:buChar char="•"/>
              <a:defRPr/>
            </a:pPr>
            <a:r>
              <a:rPr lang="en-US" sz="2400" dirty="0" smtClean="0"/>
              <a:t>University employment contract or handbook will state your invention belongs to the university. </a:t>
            </a:r>
          </a:p>
          <a:p>
            <a:pPr marL="228600" lvl="0" indent="-228600">
              <a:spcBef>
                <a:spcPts val="600"/>
              </a:spcBef>
              <a:spcAft>
                <a:spcPts val="600"/>
              </a:spcAft>
              <a:buClr>
                <a:schemeClr val="bg1">
                  <a:lumMod val="50000"/>
                </a:schemeClr>
              </a:buClr>
              <a:buFont typeface="Arial" pitchFamily="34" charset="0"/>
              <a:buChar char="•"/>
              <a:defRPr/>
            </a:pPr>
            <a:r>
              <a:rPr lang="en-US" sz="2400" dirty="0" smtClean="0"/>
              <a:t>You work for your employer so all rights belong to them. </a:t>
            </a:r>
          </a:p>
          <a:p>
            <a:pPr marL="228600" lvl="0" indent="-228600">
              <a:spcBef>
                <a:spcPts val="600"/>
              </a:spcBef>
              <a:spcAft>
                <a:spcPts val="600"/>
              </a:spcAft>
              <a:buClr>
                <a:schemeClr val="bg1">
                  <a:lumMod val="50000"/>
                </a:schemeClr>
              </a:buClr>
              <a:buFont typeface="Arial" pitchFamily="34" charset="0"/>
              <a:buChar char="•"/>
              <a:defRPr/>
            </a:pPr>
            <a:r>
              <a:rPr lang="en-US" sz="2400" dirty="0" smtClean="0"/>
              <a:t>You will probably have a distribution formula for royalties!!</a:t>
            </a:r>
          </a:p>
          <a:p>
            <a:pPr marL="573088" lvl="0" indent="-231775">
              <a:spcBef>
                <a:spcPts val="600"/>
              </a:spcBef>
              <a:spcAft>
                <a:spcPts val="600"/>
              </a:spcAft>
              <a:buClr>
                <a:schemeClr val="bg1">
                  <a:lumMod val="50000"/>
                </a:schemeClr>
              </a:buClr>
              <a:buFont typeface="Calibri" pitchFamily="34" charset="0"/>
              <a:buChar char="–"/>
              <a:defRPr/>
            </a:pPr>
            <a:r>
              <a:rPr lang="en-US" sz="2000" dirty="0" smtClean="0"/>
              <a:t>Example 50% university</a:t>
            </a:r>
            <a:r>
              <a:rPr lang="en-US" sz="2000" spc="-100" dirty="0" smtClean="0"/>
              <a:t> / </a:t>
            </a:r>
            <a:r>
              <a:rPr lang="en-US" sz="2000" dirty="0" smtClean="0"/>
              <a:t>10% department</a:t>
            </a:r>
            <a:r>
              <a:rPr lang="en-US" sz="2000" spc="-100" dirty="0" smtClean="0"/>
              <a:t> / </a:t>
            </a:r>
            <a:r>
              <a:rPr lang="en-US" sz="2000" dirty="0" smtClean="0"/>
              <a:t>40% inventor or along those lines</a:t>
            </a:r>
          </a:p>
        </p:txBody>
      </p:sp>
      <p:sp>
        <p:nvSpPr>
          <p:cNvPr id="5" name="Title 4"/>
          <p:cNvSpPr>
            <a:spLocks noGrp="1"/>
          </p:cNvSpPr>
          <p:nvPr>
            <p:ph type="title"/>
          </p:nvPr>
        </p:nvSpPr>
        <p:spPr>
          <a:xfrm>
            <a:off x="0" y="1066800"/>
            <a:ext cx="91440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University Based Researcher</a:t>
            </a:r>
            <a:r>
              <a:rPr lang="en-US" sz="4000" b="1" spc="-140" dirty="0">
                <a:solidFill>
                  <a:srgbClr val="000099"/>
                </a:solidFill>
                <a:effectLst>
                  <a:outerShdw blurRad="38100" dist="38100" dir="2700000" algn="tl">
                    <a:srgbClr val="000000">
                      <a:alpha val="43137"/>
                    </a:srgbClr>
                  </a:outerShdw>
                </a:effectLst>
                <a:ea typeface="+mn-ea"/>
                <a:cs typeface="+mn-cs"/>
              </a:rPr>
              <a:t> / </a:t>
            </a:r>
            <a:r>
              <a:rPr lang="en-US" sz="4000" b="1" dirty="0" smtClean="0">
                <a:solidFill>
                  <a:srgbClr val="000099"/>
                </a:solidFill>
                <a:effectLst>
                  <a:outerShdw blurRad="38100" dist="38100" dir="2700000" algn="tl">
                    <a:srgbClr val="000000">
                      <a:alpha val="43137"/>
                    </a:srgbClr>
                  </a:outerShdw>
                </a:effectLst>
                <a:ea typeface="+mn-ea"/>
                <a:cs typeface="+mn-cs"/>
              </a:rPr>
              <a:t>Inventor</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7</a:t>
            </a:r>
            <a:endParaRPr lang="en-US" sz="1400" dirty="0"/>
          </a:p>
        </p:txBody>
      </p:sp>
      <p:sp>
        <p:nvSpPr>
          <p:cNvPr id="4" name="Content Placeholder 2"/>
          <p:cNvSpPr txBox="1">
            <a:spLocks/>
          </p:cNvSpPr>
          <p:nvPr/>
        </p:nvSpPr>
        <p:spPr>
          <a:xfrm>
            <a:off x="533400" y="2362200"/>
            <a:ext cx="8229600" cy="4525962"/>
          </a:xfrm>
          <a:prstGeom prst="rect">
            <a:avLst/>
          </a:prstGeom>
        </p:spPr>
        <p:txBody>
          <a:bodyPr/>
          <a:lstStyle/>
          <a:p>
            <a:pPr marL="231775" lvl="0" indent="-231775">
              <a:spcBef>
                <a:spcPts val="1200"/>
              </a:spcBef>
              <a:spcAft>
                <a:spcPts val="1200"/>
              </a:spcAft>
              <a:buClr>
                <a:schemeClr val="bg1">
                  <a:lumMod val="50000"/>
                </a:schemeClr>
              </a:buClr>
              <a:buFont typeface="Arial" pitchFamily="34" charset="0"/>
              <a:buChar char="•"/>
              <a:defRPr/>
            </a:pPr>
            <a:r>
              <a:rPr lang="en-US" sz="2800" dirty="0" smtClean="0"/>
              <a:t>First Crush – Automated Pill Crusher</a:t>
            </a:r>
          </a:p>
          <a:p>
            <a:pPr marL="742950" lvl="0" indent="-280988">
              <a:spcBef>
                <a:spcPts val="1200"/>
              </a:spcBef>
              <a:spcAft>
                <a:spcPts val="1200"/>
              </a:spcAft>
              <a:buClr>
                <a:schemeClr val="bg1">
                  <a:lumMod val="50000"/>
                </a:schemeClr>
              </a:buClr>
              <a:buFont typeface="Calibri" pitchFamily="34" charset="0"/>
              <a:buChar char="–"/>
              <a:defRPr/>
            </a:pPr>
            <a:r>
              <a:rPr lang="en-US" sz="2400" dirty="0" smtClean="0"/>
              <a:t>Will be referring to this and other examples as we go along </a:t>
            </a:r>
          </a:p>
          <a:p>
            <a:pPr marL="742950" lvl="0" indent="-280988">
              <a:spcBef>
                <a:spcPts val="1200"/>
              </a:spcBef>
              <a:spcAft>
                <a:spcPts val="1200"/>
              </a:spcAft>
              <a:buClr>
                <a:schemeClr val="bg1">
                  <a:lumMod val="50000"/>
                </a:schemeClr>
              </a:buClr>
              <a:buFont typeface="Calibri" pitchFamily="34" charset="0"/>
              <a:buChar char="–"/>
              <a:defRPr/>
            </a:pPr>
            <a:r>
              <a:rPr lang="en-US" sz="2400" dirty="0" smtClean="0"/>
              <a:t>As an RERC must be have capability to develop products</a:t>
            </a:r>
          </a:p>
          <a:p>
            <a:pPr marL="742950" lvl="0" indent="-280988">
              <a:spcBef>
                <a:spcPts val="1200"/>
              </a:spcBef>
              <a:spcAft>
                <a:spcPts val="1200"/>
              </a:spcAft>
              <a:buClr>
                <a:schemeClr val="bg1">
                  <a:lumMod val="50000"/>
                </a:schemeClr>
              </a:buClr>
              <a:buFont typeface="Calibri" pitchFamily="34" charset="0"/>
              <a:buChar char="–"/>
              <a:defRPr/>
            </a:pPr>
            <a:r>
              <a:rPr lang="en-US" sz="2400" dirty="0" smtClean="0"/>
              <a:t>RERC is University based; RERC staff is University staff</a:t>
            </a:r>
          </a:p>
          <a:p>
            <a:pPr marL="742950" lvl="0" indent="-280988">
              <a:spcBef>
                <a:spcPts val="1200"/>
              </a:spcBef>
              <a:spcAft>
                <a:spcPts val="1200"/>
              </a:spcAft>
              <a:buClr>
                <a:schemeClr val="bg1">
                  <a:lumMod val="50000"/>
                </a:schemeClr>
              </a:buClr>
              <a:buFont typeface="Calibri" pitchFamily="34" charset="0"/>
              <a:buChar char="–"/>
              <a:defRPr/>
            </a:pPr>
            <a:r>
              <a:rPr lang="en-US" sz="2400" dirty="0" smtClean="0"/>
              <a:t>Facilities we use are university facilities</a:t>
            </a:r>
          </a:p>
        </p:txBody>
      </p:sp>
      <p:sp>
        <p:nvSpPr>
          <p:cNvPr id="5" name="Title 4"/>
          <p:cNvSpPr>
            <a:spLocks noGrp="1"/>
          </p:cNvSpPr>
          <p:nvPr>
            <p:ph type="title"/>
          </p:nvPr>
        </p:nvSpPr>
        <p:spPr>
          <a:xfrm>
            <a:off x="628650" y="1066800"/>
            <a:ext cx="7886700" cy="1325563"/>
          </a:xfrm>
        </p:spPr>
        <p:txBody>
          <a:bodyPr/>
          <a:lstStyle/>
          <a:p>
            <a:pPr lvl="0">
              <a:defRPr/>
            </a:pPr>
            <a:r>
              <a:rPr lang="en-US" sz="4000" b="1" dirty="0" smtClean="0">
                <a:solidFill>
                  <a:srgbClr val="000099"/>
                </a:solidFill>
                <a:effectLst>
                  <a:outerShdw blurRad="38100" dist="38100" dir="2700000" algn="tl">
                    <a:srgbClr val="000000">
                      <a:alpha val="43137"/>
                    </a:srgbClr>
                  </a:outerShdw>
                </a:effectLst>
                <a:ea typeface="+mn-ea"/>
                <a:cs typeface="+mn-cs"/>
              </a:rPr>
              <a:t>Example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8</a:t>
            </a:r>
            <a:endParaRPr lang="en-US" sz="1400" dirty="0"/>
          </a:p>
        </p:txBody>
      </p:sp>
      <p:sp>
        <p:nvSpPr>
          <p:cNvPr id="4" name="Content Placeholder 2"/>
          <p:cNvSpPr txBox="1">
            <a:spLocks/>
          </p:cNvSpPr>
          <p:nvPr/>
        </p:nvSpPr>
        <p:spPr>
          <a:xfrm>
            <a:off x="762000" y="2103437"/>
            <a:ext cx="7696200" cy="4525963"/>
          </a:xfrm>
          <a:prstGeom prst="rect">
            <a:avLst/>
          </a:prstGeom>
        </p:spPr>
        <p:txBody>
          <a:bodyPr>
            <a:normAutofit fontScale="92500" lnSpcReduction="10000"/>
          </a:bodyPr>
          <a:lstStyle/>
          <a:p>
            <a:pPr marL="342900" marR="0" lvl="0" indent="-342900" algn="l" defTabSz="914400" rtl="0" eaLnBrk="1" fontAlgn="auto" latinLnBrk="0" hangingPunct="1">
              <a:lnSpc>
                <a:spcPct val="110000"/>
              </a:lnSpc>
              <a:spcBef>
                <a:spcPts val="600"/>
              </a:spcBef>
              <a:spcAft>
                <a:spcPts val="60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228600" lvl="0" indent="-228600">
              <a:lnSpc>
                <a:spcPct val="110000"/>
              </a:lnSpc>
              <a:spcBef>
                <a:spcPts val="600"/>
              </a:spcBef>
              <a:spcAft>
                <a:spcPts val="600"/>
              </a:spcAft>
              <a:buClr>
                <a:schemeClr val="bg1">
                  <a:lumMod val="50000"/>
                </a:schemeClr>
              </a:buClr>
              <a:buFont typeface="Arial" pitchFamily="34" charset="0"/>
              <a:buChar char="•"/>
              <a:defRPr/>
            </a:pPr>
            <a:r>
              <a:rPr lang="en-US" sz="2600" dirty="0" smtClean="0"/>
              <a:t>Invention Developed through a Federal Grant? </a:t>
            </a:r>
            <a:br>
              <a:rPr lang="en-US" sz="2600" dirty="0" smtClean="0"/>
            </a:br>
            <a:endParaRPr lang="en-US" sz="1000" dirty="0" smtClean="0"/>
          </a:p>
          <a:p>
            <a:pPr marL="228600" lvl="0" indent="-228600">
              <a:lnSpc>
                <a:spcPct val="110000"/>
              </a:lnSpc>
              <a:spcBef>
                <a:spcPts val="600"/>
              </a:spcBef>
              <a:spcAft>
                <a:spcPts val="600"/>
              </a:spcAft>
              <a:buClr>
                <a:schemeClr val="bg1">
                  <a:lumMod val="50000"/>
                </a:schemeClr>
              </a:buClr>
              <a:buFont typeface="Arial" pitchFamily="34" charset="0"/>
              <a:buChar char="•"/>
              <a:defRPr/>
            </a:pPr>
            <a:r>
              <a:rPr lang="en-US" sz="2600" dirty="0" smtClean="0"/>
              <a:t>Three things to Know!!!</a:t>
            </a:r>
          </a:p>
          <a:p>
            <a:pPr marL="573088" lvl="0" indent="-231775">
              <a:lnSpc>
                <a:spcPct val="110000"/>
              </a:lnSpc>
              <a:spcBef>
                <a:spcPts val="600"/>
              </a:spcBef>
              <a:spcAft>
                <a:spcPts val="600"/>
              </a:spcAft>
              <a:buClr>
                <a:schemeClr val="bg1">
                  <a:lumMod val="50000"/>
                </a:schemeClr>
              </a:buClr>
              <a:buFont typeface="Calibri" pitchFamily="34" charset="0"/>
              <a:buChar char="–"/>
              <a:defRPr/>
            </a:pPr>
            <a:r>
              <a:rPr lang="en-US" sz="2000" dirty="0" smtClean="0"/>
              <a:t>Even if you are the PI or Project Director, grant was awarded to your university, not you personally. University responsible for grant activity complying to Federal guidelines</a:t>
            </a:r>
          </a:p>
          <a:p>
            <a:pPr marL="573088" lvl="0" indent="-231775">
              <a:lnSpc>
                <a:spcPct val="110000"/>
              </a:lnSpc>
              <a:spcBef>
                <a:spcPts val="600"/>
              </a:spcBef>
              <a:spcAft>
                <a:spcPts val="600"/>
              </a:spcAft>
              <a:buClr>
                <a:schemeClr val="bg1">
                  <a:lumMod val="50000"/>
                </a:schemeClr>
              </a:buClr>
              <a:buFont typeface="Calibri" pitchFamily="34" charset="0"/>
              <a:buChar char="–"/>
              <a:defRPr/>
            </a:pPr>
            <a:r>
              <a:rPr lang="en-US" sz="2000" dirty="0" smtClean="0"/>
              <a:t>Money comes from the Federal government, the ‘string’ attached to the money – Feds have right to future use of any invention resulting from their funding. </a:t>
            </a:r>
          </a:p>
          <a:p>
            <a:pPr marL="573088" lvl="0" indent="-231775">
              <a:lnSpc>
                <a:spcPct val="110000"/>
              </a:lnSpc>
              <a:spcBef>
                <a:spcPts val="600"/>
              </a:spcBef>
              <a:spcAft>
                <a:spcPts val="600"/>
              </a:spcAft>
              <a:buClr>
                <a:schemeClr val="bg1">
                  <a:lumMod val="50000"/>
                </a:schemeClr>
              </a:buClr>
              <a:buFont typeface="Calibri" pitchFamily="34" charset="0"/>
              <a:buChar char="–"/>
              <a:defRPr/>
            </a:pPr>
            <a:r>
              <a:rPr lang="en-US" sz="2000" dirty="0" smtClean="0"/>
              <a:t>University is grant recipient and hence has the first right to take ownership of invention</a:t>
            </a:r>
          </a:p>
          <a:p>
            <a:pPr marL="742950" marR="0" lvl="1" indent="-285750" algn="l" defTabSz="914400" rtl="0" eaLnBrk="1" fontAlgn="auto" latinLnBrk="0" hangingPunct="1">
              <a:lnSpc>
                <a:spcPct val="11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University Researcher on</a:t>
            </a:r>
            <a:br>
              <a:rPr lang="en-US" sz="4000" b="1" dirty="0">
                <a:solidFill>
                  <a:srgbClr val="000099"/>
                </a:solidFill>
                <a:effectLst>
                  <a:outerShdw blurRad="38100" dist="38100" dir="2700000" algn="tl">
                    <a:srgbClr val="000000">
                      <a:alpha val="43137"/>
                    </a:srgbClr>
                  </a:outerShdw>
                </a:effectLst>
                <a:ea typeface="+mn-ea"/>
                <a:cs typeface="+mn-cs"/>
              </a:rPr>
            </a:br>
            <a:r>
              <a:rPr lang="en-US" sz="4000" b="1" dirty="0">
                <a:solidFill>
                  <a:srgbClr val="000099"/>
                </a:solidFill>
                <a:effectLst>
                  <a:outerShdw blurRad="38100" dist="38100" dir="2700000" algn="tl">
                    <a:srgbClr val="000000">
                      <a:alpha val="43137"/>
                    </a:srgbClr>
                  </a:outerShdw>
                </a:effectLst>
                <a:ea typeface="+mn-ea"/>
                <a:cs typeface="+mn-cs"/>
              </a:rPr>
              <a:t>Federally Funded </a:t>
            </a:r>
            <a:r>
              <a:rPr lang="en-US" sz="4000" b="1" dirty="0" smtClean="0">
                <a:solidFill>
                  <a:srgbClr val="000099"/>
                </a:solidFill>
                <a:effectLst>
                  <a:outerShdw blurRad="38100" dist="38100" dir="2700000" algn="tl">
                    <a:srgbClr val="000000">
                      <a:alpha val="43137"/>
                    </a:srgbClr>
                  </a:outerShdw>
                </a:effectLst>
                <a:ea typeface="+mn-ea"/>
                <a:cs typeface="+mn-cs"/>
              </a:rPr>
              <a:t>Project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8200" y="6169223"/>
            <a:ext cx="457200" cy="307777"/>
          </a:xfrm>
          <a:prstGeom prst="rect">
            <a:avLst/>
          </a:prstGeom>
          <a:noFill/>
        </p:spPr>
        <p:txBody>
          <a:bodyPr wrap="square" rtlCol="0">
            <a:spAutoFit/>
          </a:bodyPr>
          <a:lstStyle/>
          <a:p>
            <a:pPr algn="r"/>
            <a:r>
              <a:rPr lang="en-US" sz="1400" dirty="0" smtClean="0"/>
              <a:t>9</a:t>
            </a:r>
            <a:endParaRPr lang="en-US" sz="1400" dirty="0"/>
          </a:p>
        </p:txBody>
      </p:sp>
      <p:sp>
        <p:nvSpPr>
          <p:cNvPr id="4" name="Content Placeholder 2"/>
          <p:cNvSpPr txBox="1">
            <a:spLocks/>
          </p:cNvSpPr>
          <p:nvPr/>
        </p:nvSpPr>
        <p:spPr>
          <a:xfrm>
            <a:off x="838200" y="2133600"/>
            <a:ext cx="7696200" cy="4525963"/>
          </a:xfrm>
          <a:prstGeom prst="rect">
            <a:avLst/>
          </a:prstGeom>
        </p:spPr>
        <p:txBody>
          <a:bodyPr>
            <a:normAutofit/>
          </a:bodyPr>
          <a:lstStyle/>
          <a:p>
            <a:pPr marL="342900" marR="0" lvl="0" indent="-342900" algn="l" defTabSz="914400" rtl="0" eaLnBrk="1" fontAlgn="auto" latinLnBrk="0" hangingPunct="1">
              <a:lnSpc>
                <a:spcPct val="11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228600" lvl="0" indent="-228600">
              <a:spcBef>
                <a:spcPts val="1200"/>
              </a:spcBef>
              <a:spcAft>
                <a:spcPts val="1200"/>
              </a:spcAft>
              <a:buClr>
                <a:schemeClr val="bg1">
                  <a:lumMod val="50000"/>
                </a:schemeClr>
              </a:buClr>
              <a:buFont typeface="Arial" pitchFamily="34" charset="0"/>
              <a:buChar char="•"/>
              <a:defRPr/>
            </a:pPr>
            <a:r>
              <a:rPr lang="en-US" sz="2600" dirty="0" smtClean="0"/>
              <a:t>Whatever you develop with Federal funding and a host institution, you are third in line for ownership.  </a:t>
            </a:r>
          </a:p>
          <a:p>
            <a:pPr marL="228600" lvl="0" indent="-228600">
              <a:spcBef>
                <a:spcPts val="1200"/>
              </a:spcBef>
              <a:spcAft>
                <a:spcPts val="1200"/>
              </a:spcAft>
              <a:buClr>
                <a:schemeClr val="bg1">
                  <a:lumMod val="50000"/>
                </a:schemeClr>
              </a:buClr>
              <a:buFont typeface="Arial" pitchFamily="34" charset="0"/>
              <a:buChar char="•"/>
              <a:defRPr/>
            </a:pPr>
            <a:r>
              <a:rPr lang="en-US" sz="2600" dirty="0" smtClean="0"/>
              <a:t>That’s both Bad News and Good News</a:t>
            </a:r>
          </a:p>
          <a:p>
            <a:pPr marL="228600" lvl="0" indent="-228600">
              <a:spcBef>
                <a:spcPts val="1200"/>
              </a:spcBef>
              <a:spcAft>
                <a:spcPts val="1200"/>
              </a:spcAft>
              <a:buClr>
                <a:schemeClr val="bg1">
                  <a:lumMod val="50000"/>
                </a:schemeClr>
              </a:buClr>
              <a:buFont typeface="Arial" pitchFamily="34" charset="0"/>
              <a:buChar char="•"/>
              <a:defRPr/>
            </a:pPr>
            <a:r>
              <a:rPr lang="en-US" sz="2600" dirty="0" smtClean="0"/>
              <a:t>Your Invention has to be disclosed to the University. </a:t>
            </a:r>
          </a:p>
          <a:p>
            <a:pPr marL="228600" lvl="0" indent="-228600">
              <a:spcBef>
                <a:spcPts val="1200"/>
              </a:spcBef>
              <a:spcAft>
                <a:spcPts val="1200"/>
              </a:spcAft>
              <a:buClr>
                <a:schemeClr val="bg1">
                  <a:lumMod val="50000"/>
                </a:schemeClr>
              </a:buClr>
              <a:buFont typeface="Arial" pitchFamily="34" charset="0"/>
              <a:buChar char="•"/>
              <a:defRPr/>
            </a:pPr>
            <a:r>
              <a:rPr lang="en-US" sz="2600" dirty="0" smtClean="0"/>
              <a:t>Bad News is - University will claim majority of ownership</a:t>
            </a:r>
          </a:p>
          <a:p>
            <a:pPr marL="742950" marR="0" lvl="1" indent="-285750" algn="l" defTabSz="914400" rtl="0" eaLnBrk="1" fontAlgn="auto" latinLnBrk="0" hangingPunct="1">
              <a:lnSpc>
                <a:spcPct val="110000"/>
              </a:lnSpc>
              <a:spcBef>
                <a:spcPct val="20000"/>
              </a:spcBef>
              <a:spcAft>
                <a:spcPts val="0"/>
              </a:spcAft>
              <a:buClrTx/>
              <a:buSzTx/>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4"/>
          <p:cNvSpPr>
            <a:spLocks noGrp="1"/>
          </p:cNvSpPr>
          <p:nvPr>
            <p:ph type="title"/>
          </p:nvPr>
        </p:nvSpPr>
        <p:spPr>
          <a:xfrm>
            <a:off x="628650" y="1066800"/>
            <a:ext cx="7886700" cy="1325563"/>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University Researcher on</a:t>
            </a:r>
            <a:br>
              <a:rPr lang="en-US" sz="4000" b="1" dirty="0">
                <a:solidFill>
                  <a:srgbClr val="000099"/>
                </a:solidFill>
                <a:effectLst>
                  <a:outerShdw blurRad="38100" dist="38100" dir="2700000" algn="tl">
                    <a:srgbClr val="000000">
                      <a:alpha val="43137"/>
                    </a:srgbClr>
                  </a:outerShdw>
                </a:effectLst>
                <a:ea typeface="+mn-ea"/>
                <a:cs typeface="+mn-cs"/>
              </a:rPr>
            </a:br>
            <a:r>
              <a:rPr lang="en-US" sz="4000" b="1" dirty="0">
                <a:solidFill>
                  <a:srgbClr val="000099"/>
                </a:solidFill>
                <a:effectLst>
                  <a:outerShdw blurRad="38100" dist="38100" dir="2700000" algn="tl">
                    <a:srgbClr val="000000">
                      <a:alpha val="43137"/>
                    </a:srgbClr>
                  </a:outerShdw>
                </a:effectLst>
                <a:ea typeface="+mn-ea"/>
                <a:cs typeface="+mn-cs"/>
              </a:rPr>
              <a:t>Federally Funded </a:t>
            </a:r>
            <a:r>
              <a:rPr lang="en-US" sz="4000" b="1" dirty="0" smtClean="0">
                <a:solidFill>
                  <a:srgbClr val="000099"/>
                </a:solidFill>
                <a:effectLst>
                  <a:outerShdw blurRad="38100" dist="38100" dir="2700000" algn="tl">
                    <a:srgbClr val="000000">
                      <a:alpha val="43137"/>
                    </a:srgbClr>
                  </a:outerShdw>
                </a:effectLst>
                <a:ea typeface="+mn-ea"/>
                <a:cs typeface="+mn-cs"/>
              </a:rPr>
              <a:t>Project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itle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616</TotalTime>
  <Words>1906</Words>
  <Application>Microsoft Office PowerPoint</Application>
  <PresentationFormat>On-screen Show (4:3)</PresentationFormat>
  <Paragraphs>223</Paragraphs>
  <Slides>32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Times New Roman</vt:lpstr>
      <vt:lpstr>Wingdings</vt:lpstr>
      <vt:lpstr>title slide</vt:lpstr>
      <vt:lpstr>Custom Design</vt:lpstr>
      <vt:lpstr>Ownership of AT Innovation: Differing Perspectives of Researchers, Universities and Companies</vt:lpstr>
      <vt:lpstr>Acknowledgement </vt:lpstr>
      <vt:lpstr>Presentation Focus</vt:lpstr>
      <vt:lpstr>Presentation Focus</vt:lpstr>
      <vt:lpstr>What’s Your Development Path?</vt:lpstr>
      <vt:lpstr>University Based Researcher / Inventor</vt:lpstr>
      <vt:lpstr>Example</vt:lpstr>
      <vt:lpstr>University Researcher on Federally Funded Project</vt:lpstr>
      <vt:lpstr>University Researcher on Federally Funded Project</vt:lpstr>
      <vt:lpstr>University Researcher on Federally Funded Project</vt:lpstr>
      <vt:lpstr>Example of University Resources</vt:lpstr>
      <vt:lpstr>Example of University</vt:lpstr>
      <vt:lpstr>University Researcher on Federally Funded Project </vt:lpstr>
      <vt:lpstr>Independent Inventor</vt:lpstr>
      <vt:lpstr>Independent Inventor</vt:lpstr>
      <vt:lpstr>Basic Steps University Researcher Needs For Successful Interaction with TTO</vt:lpstr>
      <vt:lpstr>Basic Steps University Researcher Needs For Successful Interaction with TTO</vt:lpstr>
      <vt:lpstr>TTO Pitfalls to Be Aware Of </vt:lpstr>
      <vt:lpstr>TTO Pitfalls to Be Aware Of </vt:lpstr>
      <vt:lpstr>Example</vt:lpstr>
      <vt:lpstr>Federal Government’s Stance on Ownership of Federally Sponsored Research</vt:lpstr>
      <vt:lpstr>Federal Government’s Stance on Ownership of Federally Sponsored Research</vt:lpstr>
      <vt:lpstr>Invention Ownership</vt:lpstr>
      <vt:lpstr>Federal Government’s ‘March In Rights’</vt:lpstr>
      <vt:lpstr>Federal Government’s ‘March In Rights’</vt:lpstr>
      <vt:lpstr>Company Funded University Research</vt:lpstr>
      <vt:lpstr>Company Funded University Research</vt:lpstr>
      <vt:lpstr>Company Funded University Research</vt:lpstr>
      <vt:lpstr>Company Funded University Research</vt:lpstr>
      <vt:lpstr>Company Funded University Research Examples </vt:lpstr>
      <vt:lpstr>Company Funded University Research Examples</vt:lpstr>
      <vt:lpstr>Summary / Questions</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Yarnes, Laurie</dc:creator>
  <cp:lastModifiedBy>lyarnes</cp:lastModifiedBy>
  <cp:revision>88</cp:revision>
  <dcterms:created xsi:type="dcterms:W3CDTF">2010-05-17T13:03:53Z</dcterms:created>
  <dcterms:modified xsi:type="dcterms:W3CDTF">2018-04-30T18:54:13Z</dcterms:modified>
</cp:coreProperties>
</file>