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29"/>
  </p:notesMasterIdLst>
  <p:sldIdLst>
    <p:sldId id="283" r:id="rId2"/>
    <p:sldId id="285" r:id="rId3"/>
    <p:sldId id="290" r:id="rId4"/>
    <p:sldId id="291" r:id="rId5"/>
    <p:sldId id="287" r:id="rId6"/>
    <p:sldId id="298" r:id="rId7"/>
    <p:sldId id="297" r:id="rId8"/>
    <p:sldId id="310" r:id="rId9"/>
    <p:sldId id="311" r:id="rId10"/>
    <p:sldId id="257" r:id="rId11"/>
    <p:sldId id="258" r:id="rId12"/>
    <p:sldId id="300" r:id="rId13"/>
    <p:sldId id="312" r:id="rId14"/>
    <p:sldId id="301" r:id="rId15"/>
    <p:sldId id="299" r:id="rId16"/>
    <p:sldId id="302" r:id="rId17"/>
    <p:sldId id="303" r:id="rId18"/>
    <p:sldId id="304" r:id="rId19"/>
    <p:sldId id="305" r:id="rId20"/>
    <p:sldId id="306" r:id="rId21"/>
    <p:sldId id="259" r:id="rId22"/>
    <p:sldId id="260" r:id="rId23"/>
    <p:sldId id="261" r:id="rId24"/>
    <p:sldId id="262" r:id="rId25"/>
    <p:sldId id="264" r:id="rId26"/>
    <p:sldId id="265" r:id="rId27"/>
    <p:sldId id="296" r:id="rId2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503" autoAdjust="0"/>
    <p:restoredTop sz="84943" autoAdjust="0"/>
  </p:normalViewPr>
  <p:slideViewPr>
    <p:cSldViewPr>
      <p:cViewPr varScale="1">
        <p:scale>
          <a:sx n="86" d="100"/>
          <a:sy n="86" d="100"/>
        </p:scale>
        <p:origin x="108" y="6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FF9917A-102C-497B-9305-FBB8B0B85F07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A3E684B-A3DE-4BD4-A58A-36B9691552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65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F0A623-4745-4CD1-BF31-EBBEAFD0647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830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to make</a:t>
            </a:r>
            <a:r>
              <a:rPr lang="en-US" baseline="0" dirty="0" smtClean="0"/>
              <a:t> this flow – or look like it is a flow chart of sorts…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684B-A3DE-4BD4-A58A-36B96915528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54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Lots of info</a:t>
            </a:r>
            <a:r>
              <a:rPr lang="en-US" baseline="0" dirty="0" smtClean="0"/>
              <a:t> – try to shorten.  Don’t forget to add footnote below to the formatting:</a:t>
            </a:r>
            <a:endParaRPr lang="en-US" dirty="0" smtClean="0"/>
          </a:p>
          <a:p>
            <a:r>
              <a:rPr lang="en-US" dirty="0" smtClean="0"/>
              <a:t>Merges, Robert Patrick,</a:t>
            </a:r>
            <a:r>
              <a:rPr lang="en-US" baseline="0" dirty="0" smtClean="0"/>
              <a:t> et al.  </a:t>
            </a:r>
            <a:r>
              <a:rPr lang="en-US" i="1" baseline="0" dirty="0" smtClean="0"/>
              <a:t>Patent Law and Policy: Cases and Materials.</a:t>
            </a:r>
            <a:r>
              <a:rPr lang="en-US" baseline="0" dirty="0" smtClean="0"/>
              <a:t>  Newark: LexisNexis, 2002 (p. 644)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684B-A3DE-4BD4-A58A-36B96915528B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841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i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 pag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mplate no sine wav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James A. Leahy" descr="James A. Leahy&#10;Center on Knowledge Translation for Technology Transfer&#10;University at Buffalo &#10;http://kt4tt.buffalo.edu/"/>
          <p:cNvSpPr>
            <a:spLocks noChangeArrowheads="1"/>
          </p:cNvSpPr>
          <p:nvPr/>
        </p:nvSpPr>
        <p:spPr bwMode="auto">
          <a:xfrm>
            <a:off x="685800" y="4343400"/>
            <a:ext cx="7772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5000"/>
              </a:spcBef>
            </a:pPr>
            <a:r>
              <a:rPr lang="en-US" sz="2000" b="1" dirty="0" smtClean="0"/>
              <a:t>James </a:t>
            </a:r>
            <a:r>
              <a:rPr lang="en-US" sz="2000" b="1" dirty="0"/>
              <a:t>A. Leahy</a:t>
            </a:r>
          </a:p>
          <a:p>
            <a:pPr marL="342900" indent="-342900" algn="ctr" eaLnBrk="1" hangingPunct="1">
              <a:spcBef>
                <a:spcPct val="25000"/>
              </a:spcBef>
            </a:pPr>
            <a:r>
              <a:rPr lang="en-US" sz="2000" dirty="0" smtClean="0"/>
              <a:t>Center on Knowledge Translation for Technology Transfer</a:t>
            </a:r>
          </a:p>
          <a:p>
            <a:pPr marL="342900" indent="-342900" algn="ctr" eaLnBrk="1" hangingPunct="1">
              <a:spcBef>
                <a:spcPct val="25000"/>
              </a:spcBef>
            </a:pPr>
            <a:r>
              <a:rPr lang="en-US" sz="2000" dirty="0" smtClean="0"/>
              <a:t>University </a:t>
            </a:r>
            <a:r>
              <a:rPr lang="en-US" sz="2000" dirty="0"/>
              <a:t>at Buffalo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</a:p>
          <a:p>
            <a:pPr marL="342900" indent="-342900" algn="ctr">
              <a:spcBef>
                <a:spcPct val="25000"/>
              </a:spcBef>
            </a:pPr>
            <a:r>
              <a:rPr lang="en-US" sz="2000" u="sng" dirty="0" smtClean="0">
                <a:solidFill>
                  <a:srgbClr val="0000FF"/>
                </a:solidFill>
              </a:rPr>
              <a:t>http://kt4tt.buffalo.edu/</a:t>
            </a:r>
            <a:endParaRPr lang="en-US" sz="2000" u="sng" dirty="0">
              <a:solidFill>
                <a:srgbClr val="0000FF"/>
              </a:solidFill>
            </a:endParaRPr>
          </a:p>
        </p:txBody>
      </p:sp>
      <p:sp>
        <p:nvSpPr>
          <p:cNvPr id="3" name="ATIA" descr="ATIA &#10;Orlando, Florida&#10;January 2012 "/>
          <p:cNvSpPr txBox="1"/>
          <p:nvPr/>
        </p:nvSpPr>
        <p:spPr>
          <a:xfrm>
            <a:off x="533400" y="326767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0099"/>
                </a:solidFill>
              </a:rPr>
              <a:t>ATIA </a:t>
            </a:r>
          </a:p>
          <a:p>
            <a:pPr algn="ctr"/>
            <a:r>
              <a:rPr lang="en-US" b="1" dirty="0">
                <a:solidFill>
                  <a:srgbClr val="000099"/>
                </a:solidFill>
              </a:rPr>
              <a:t>Orlando, Florida</a:t>
            </a:r>
          </a:p>
          <a:p>
            <a:pPr algn="ctr"/>
            <a:r>
              <a:rPr lang="en-US" b="1" dirty="0">
                <a:solidFill>
                  <a:srgbClr val="000099"/>
                </a:solidFill>
              </a:rPr>
              <a:t>January 2012</a:t>
            </a:r>
            <a:r>
              <a:rPr lang="en-US" dirty="0">
                <a:latin typeface="Times New Roman" pitchFamily="18" charset="0"/>
              </a:rPr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1066800"/>
            <a:ext cx="7886700" cy="2149475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+mn-cs"/>
              </a:rPr>
              <a:t>Contextualized Knowledge Translation Packages for Technology Transfer and Product Development</a:t>
            </a:r>
            <a:r>
              <a:rPr lang="en-US" sz="40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4000" dirty="0">
                <a:solidFill>
                  <a:prstClr val="black"/>
                </a:solidFill>
                <a:ea typeface="+mn-ea"/>
                <a:cs typeface="+mn-cs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82675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Conceptualized Knowledge Package (CKP)?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2103438"/>
            <a:ext cx="7467600" cy="452596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  <a:buNone/>
            </a:pPr>
            <a:endParaRPr lang="en-US" dirty="0" smtClean="0"/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First and foremost a CKP is </a:t>
            </a:r>
            <a:r>
              <a:rPr lang="en-US" sz="2400" b="1" i="1" u="sng" dirty="0" smtClean="0"/>
              <a:t>NOT</a:t>
            </a:r>
            <a:r>
              <a:rPr lang="en-US" sz="2400" dirty="0" smtClean="0"/>
              <a:t> a Business Plan!!!!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CKP is a tailored presentation of new research findings, research methodology or a new device or concept (innovation).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Formulated to meet the specific context requirements of one of 6 different audiences or stakeholder groups. 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CKP is a modified Value Proposition Package. 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Researcher translates features</a:t>
            </a:r>
            <a:r>
              <a:rPr lang="en-US" sz="2400" spc="-300" dirty="0"/>
              <a:t> / </a:t>
            </a:r>
            <a:r>
              <a:rPr lang="en-US" sz="2400" spc="-300" dirty="0" smtClean="0"/>
              <a:t> </a:t>
            </a:r>
            <a:r>
              <a:rPr lang="en-US" sz="2400" dirty="0" smtClean="0"/>
              <a:t>functions of his</a:t>
            </a:r>
            <a:r>
              <a:rPr lang="en-US" sz="2400" spc="-300" dirty="0"/>
              <a:t> </a:t>
            </a:r>
            <a:r>
              <a:rPr lang="en-US" sz="2400" spc="-300" dirty="0" smtClean="0"/>
              <a:t>/  </a:t>
            </a:r>
            <a:r>
              <a:rPr lang="en-US" sz="2400" dirty="0" smtClean="0"/>
              <a:t>her research discovery into a vision for a marketable consumer product.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hat is a Conceptualized Knowledge Package (CKP)?"/>
          <p:cNvSpPr>
            <a:spLocks noGrp="1"/>
          </p:cNvSpPr>
          <p:nvPr>
            <p:ph type="title" idx="4294967295"/>
          </p:nvPr>
        </p:nvSpPr>
        <p:spPr>
          <a:xfrm>
            <a:off x="0" y="1066800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Conceptualized Knowledge Package (CKP)?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2179638"/>
            <a:ext cx="8763000" cy="452596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en-US" sz="2800" dirty="0" smtClean="0"/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800" dirty="0" smtClean="0"/>
              <a:t>Six different stakeholder groups are: 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Clinicians</a:t>
            </a:r>
            <a:r>
              <a:rPr lang="en-US" sz="2400" spc="-300" dirty="0" smtClean="0"/>
              <a:t> /  </a:t>
            </a:r>
            <a:r>
              <a:rPr lang="en-US" sz="2400" dirty="0" smtClean="0"/>
              <a:t>Practitioners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Manufacturing</a:t>
            </a:r>
            <a:r>
              <a:rPr lang="en-US" sz="2400" spc="-300" dirty="0"/>
              <a:t> / </a:t>
            </a:r>
            <a:r>
              <a:rPr lang="en-US" sz="2400" spc="-300" dirty="0" smtClean="0"/>
              <a:t> </a:t>
            </a:r>
            <a:r>
              <a:rPr lang="en-US" sz="2400" dirty="0" smtClean="0"/>
              <a:t>Industry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Consumers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Policy Makers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Brokers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Researchers - other members of the Research community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Industry or AT Manufacturer CKP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We project that researchers will only have 5 minutes of a key licensing individual’s time for review of research findings.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5 Key elements of a Manufacturer CKP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Executive Summary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Background</a:t>
            </a:r>
            <a:r>
              <a:rPr lang="en-US" sz="2000" spc="-300" dirty="0" smtClean="0"/>
              <a:t> /   </a:t>
            </a:r>
            <a:r>
              <a:rPr lang="en-US" sz="2000" dirty="0" smtClean="0"/>
              <a:t>Current Situation Section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Technical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Marketing Section including IP position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Consumer Involvement </a:t>
            </a:r>
            <a:r>
              <a:rPr lang="en-US" sz="2000" spc="-300" dirty="0" smtClean="0"/>
              <a:t> </a:t>
            </a:r>
            <a:r>
              <a:rPr lang="en-US" sz="2000" spc="-300" dirty="0"/>
              <a:t>/</a:t>
            </a:r>
            <a:r>
              <a:rPr lang="en-US" sz="2000" spc="-300" dirty="0" smtClean="0"/>
              <a:t>   </a:t>
            </a:r>
            <a:r>
              <a:rPr lang="en-US" sz="2000" dirty="0" smtClean="0"/>
              <a:t>Testing</a:t>
            </a:r>
            <a:r>
              <a:rPr lang="en-US" sz="2000" spc="-300" dirty="0" smtClean="0"/>
              <a:t>  </a:t>
            </a:r>
            <a:r>
              <a:rPr lang="en-US" sz="2000" spc="-300" dirty="0"/>
              <a:t>/ </a:t>
            </a:r>
            <a:r>
              <a:rPr lang="en-US" sz="2000" spc="-300" dirty="0" smtClean="0"/>
              <a:t>  </a:t>
            </a:r>
            <a:r>
              <a:rPr lang="en-US" sz="2000" dirty="0" smtClean="0"/>
              <a:t>Input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9906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3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Delivering Solutions to Problems Involves Progress across Three Knowledge States</a:t>
            </a:r>
            <a:endParaRPr lang="en-US" sz="3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560637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None/>
              <a:defRPr/>
            </a:pPr>
            <a:r>
              <a:rPr lang="en-US" sz="2800" dirty="0" smtClean="0"/>
              <a:t>Stop and let us define terms: 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sz="28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sz="2800" dirty="0" smtClean="0"/>
              <a:t>Research → </a:t>
            </a:r>
            <a:r>
              <a:rPr lang="en-US" sz="2800" dirty="0" smtClean="0">
                <a:solidFill>
                  <a:srgbClr val="C00000"/>
                </a:solidFill>
              </a:rPr>
              <a:t>Discovery</a:t>
            </a:r>
            <a:r>
              <a:rPr lang="en-US" sz="2800" dirty="0" smtClean="0"/>
              <a:t> →Translation → Utilization ↓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sz="2800" dirty="0" smtClean="0"/>
              <a:t>Development→ </a:t>
            </a:r>
            <a:r>
              <a:rPr lang="en-US" sz="2800" dirty="0" smtClean="0">
                <a:solidFill>
                  <a:srgbClr val="C00000"/>
                </a:solidFill>
              </a:rPr>
              <a:t>Invention</a:t>
            </a:r>
            <a:r>
              <a:rPr lang="en-US" sz="2800" dirty="0" smtClean="0"/>
              <a:t>→ Transfer→ Integration ↓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sz="2800" dirty="0" smtClean="0"/>
              <a:t>Production →  </a:t>
            </a:r>
            <a:r>
              <a:rPr lang="en-US" sz="2800" dirty="0" smtClean="0">
                <a:solidFill>
                  <a:srgbClr val="C00000"/>
                </a:solidFill>
              </a:rPr>
              <a:t>Innovation  </a:t>
            </a:r>
            <a:r>
              <a:rPr lang="en-US" sz="2800" dirty="0" smtClean="0"/>
              <a:t>→  Release  → Lifecycle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Executive Summary Section in a CKP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2860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Variations of Summary dependent upon stakeholder group and purpose (license, information for consumer, etc) for CKP. </a:t>
            </a:r>
          </a:p>
          <a:p>
            <a:pPr marL="22860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For a Manufacturer CKP brief paragraphs will include:</a:t>
            </a:r>
          </a:p>
          <a:p>
            <a:pPr lvl="1">
              <a:spcAft>
                <a:spcPts val="300"/>
              </a:spcAft>
              <a:buClr>
                <a:srgbClr val="000099"/>
              </a:buClr>
            </a:pPr>
            <a:r>
              <a:rPr lang="en-US" sz="2000" dirty="0" smtClean="0"/>
              <a:t>Product Need Area</a:t>
            </a:r>
          </a:p>
          <a:p>
            <a:pPr lvl="1">
              <a:spcAft>
                <a:spcPts val="300"/>
              </a:spcAft>
              <a:buClr>
                <a:srgbClr val="000099"/>
              </a:buClr>
            </a:pPr>
            <a:r>
              <a:rPr lang="en-US" sz="2000" dirty="0" smtClean="0"/>
              <a:t>Product Solution – your research findings, invention or methodology</a:t>
            </a:r>
          </a:p>
          <a:p>
            <a:pPr lvl="1">
              <a:spcAft>
                <a:spcPts val="300"/>
              </a:spcAft>
              <a:buClr>
                <a:srgbClr val="000099"/>
              </a:buClr>
            </a:pPr>
            <a:r>
              <a:rPr lang="en-US" sz="2000" dirty="0" smtClean="0"/>
              <a:t>Target Market</a:t>
            </a:r>
            <a:r>
              <a:rPr lang="en-US" sz="2000" spc="-300" dirty="0" smtClean="0"/>
              <a:t> /  </a:t>
            </a:r>
            <a:r>
              <a:rPr lang="en-US" sz="2000" dirty="0" smtClean="0"/>
              <a:t>Market Size </a:t>
            </a:r>
          </a:p>
          <a:p>
            <a:pPr lvl="1">
              <a:spcAft>
                <a:spcPts val="300"/>
              </a:spcAft>
              <a:buClr>
                <a:srgbClr val="000099"/>
              </a:buClr>
            </a:pPr>
            <a:r>
              <a:rPr lang="en-US" sz="2000" dirty="0" smtClean="0"/>
              <a:t>Business Opportunity for Mfg. </a:t>
            </a:r>
          </a:p>
          <a:p>
            <a:pPr lvl="1">
              <a:spcAft>
                <a:spcPts val="300"/>
              </a:spcAft>
              <a:buClr>
                <a:srgbClr val="000099"/>
              </a:buClr>
            </a:pPr>
            <a:r>
              <a:rPr lang="en-US" sz="2000" dirty="0" smtClean="0"/>
              <a:t>Marketing Strategy</a:t>
            </a:r>
          </a:p>
          <a:p>
            <a:pPr lvl="1">
              <a:spcAft>
                <a:spcPts val="300"/>
              </a:spcAft>
              <a:buClr>
                <a:srgbClr val="000099"/>
              </a:buClr>
            </a:pPr>
            <a:r>
              <a:rPr lang="en-US" sz="2000" dirty="0" smtClean="0"/>
              <a:t>Intellectual Property Status</a:t>
            </a:r>
          </a:p>
          <a:p>
            <a:pPr lvl="1">
              <a:spcAft>
                <a:spcPts val="300"/>
              </a:spcAft>
              <a:buClr>
                <a:srgbClr val="000099"/>
              </a:buClr>
            </a:pPr>
            <a:r>
              <a:rPr lang="en-US" sz="2000" dirty="0" smtClean="0"/>
              <a:t>Consumer Information (involvement in development or purchase intent price point information) </a:t>
            </a:r>
          </a:p>
          <a:p>
            <a:pPr lvl="1"/>
            <a:endParaRPr lang="en-US" sz="1600" dirty="0" smtClean="0"/>
          </a:p>
          <a:p>
            <a:r>
              <a:rPr lang="en-US" sz="2000" dirty="0" smtClean="0"/>
              <a:t> 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r>
              <a:rPr lang="en-US" sz="4000" b="1" spc="-3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Situation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332037"/>
            <a:ext cx="8229600" cy="4525963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Optional section</a:t>
            </a:r>
          </a:p>
          <a:p>
            <a:pPr marL="685800" lvl="1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Details current status and current state of the science </a:t>
            </a:r>
          </a:p>
          <a:p>
            <a:pPr marL="685800" lvl="1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For an invention, details how target market is currently addressing or not addressing the need</a:t>
            </a:r>
          </a:p>
          <a:p>
            <a:pPr marL="685800" lvl="1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For an invention, details issues related to problems associated with the defined need</a:t>
            </a:r>
          </a:p>
          <a:p>
            <a:pPr marL="685800" lvl="1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Requires target market interaction – primary market research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Technical Section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2332037"/>
            <a:ext cx="7696200" cy="4525963"/>
          </a:xfrm>
          <a:prstGeom prst="rect">
            <a:avLst/>
          </a:prstGeom>
        </p:spPr>
        <p:txBody>
          <a:bodyPr/>
          <a:lstStyle/>
          <a:p>
            <a:pPr marL="804863" lvl="1" indent="-347663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Technical Product Description </a:t>
            </a:r>
          </a:p>
          <a:p>
            <a:pPr marL="804863" lvl="1" indent="-347663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Invention</a:t>
            </a:r>
            <a:r>
              <a:rPr lang="en-US" spc="-300" dirty="0" smtClean="0"/>
              <a:t> / </a:t>
            </a:r>
            <a:r>
              <a:rPr lang="en-US" dirty="0" smtClean="0"/>
              <a:t>Product Features</a:t>
            </a:r>
          </a:p>
          <a:p>
            <a:pPr marL="804863" lvl="1" indent="-347663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Ergonomics</a:t>
            </a:r>
          </a:p>
          <a:p>
            <a:pPr marL="804863" lvl="1" indent="-347663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Human and Environmental Factors</a:t>
            </a:r>
          </a:p>
          <a:p>
            <a:pPr marL="804863" lvl="1" indent="-347663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Any other Technical Considerations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Marketing Section</a:t>
            </a:r>
            <a:r>
              <a:rPr lang="en-US" sz="4000" b="1" spc="-3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Intellectual Property Status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600200" y="2133600"/>
            <a:ext cx="7086600" cy="4525963"/>
          </a:xfrm>
          <a:prstGeom prst="rect">
            <a:avLst/>
          </a:prstGeom>
        </p:spPr>
        <p:txBody>
          <a:bodyPr/>
          <a:lstStyle/>
          <a:p>
            <a:pPr lvl="0">
              <a:spcAft>
                <a:spcPts val="300"/>
              </a:spcAft>
            </a:pPr>
            <a:endParaRPr lang="en-US" sz="2400" b="1" dirty="0" smtClean="0"/>
          </a:p>
          <a:p>
            <a:pPr marL="228600" lvl="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Target Market</a:t>
            </a:r>
          </a:p>
          <a:p>
            <a:pPr marL="22860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 Market Projections</a:t>
            </a:r>
          </a:p>
          <a:p>
            <a:pPr marL="22860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 Market Growth</a:t>
            </a:r>
          </a:p>
          <a:p>
            <a:pPr marL="22860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 Competing Products &amp; Manufacturers</a:t>
            </a:r>
          </a:p>
          <a:p>
            <a:pPr marL="22860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 Opportunity for the Invention</a:t>
            </a:r>
          </a:p>
          <a:p>
            <a:pPr marL="22860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 Marketing Strategy</a:t>
            </a:r>
          </a:p>
          <a:p>
            <a:pPr marL="22860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 Sales Projection</a:t>
            </a:r>
          </a:p>
          <a:p>
            <a:pPr marL="228600" indent="-228600">
              <a:spcAft>
                <a:spcPts val="300"/>
              </a:spcAft>
              <a:buClr>
                <a:srgbClr val="000099"/>
              </a:buClr>
            </a:pPr>
            <a:r>
              <a:rPr lang="en-US" sz="2400" dirty="0" smtClean="0"/>
              <a:t>Intellectual Property Status</a:t>
            </a:r>
          </a:p>
          <a:p>
            <a:pPr>
              <a:spcAft>
                <a:spcPts val="600"/>
              </a:spcAft>
              <a:buClr>
                <a:srgbClr val="000099"/>
              </a:buClr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Consumer Information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19200" y="2408237"/>
            <a:ext cx="8534400" cy="5059363"/>
          </a:xfrm>
          <a:prstGeom prst="rect">
            <a:avLst/>
          </a:prstGeom>
        </p:spPr>
        <p:txBody>
          <a:bodyPr/>
          <a:lstStyle/>
          <a:p>
            <a:pPr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Details of Target Market Research</a:t>
            </a:r>
          </a:p>
          <a:p>
            <a:pPr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Primary Market Research Performed</a:t>
            </a:r>
          </a:p>
          <a:p>
            <a:pPr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Purchase Intent</a:t>
            </a:r>
          </a:p>
          <a:p>
            <a:pPr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Price Point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Your Manufacturer CKP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1981200"/>
            <a:ext cx="7772400" cy="4525963"/>
          </a:xfrm>
          <a:prstGeom prst="rect">
            <a:avLst/>
          </a:prstGeom>
        </p:spPr>
        <p:txBody>
          <a:bodyPr/>
          <a:lstStyle/>
          <a:p>
            <a:pPr marL="228600" indent="-228600">
              <a:buClr>
                <a:srgbClr val="000099"/>
              </a:buClr>
            </a:pPr>
            <a:r>
              <a:rPr lang="en-US" sz="2800" dirty="0" smtClean="0"/>
              <a:t>What you Need to Know</a:t>
            </a:r>
            <a:r>
              <a:rPr lang="en-US" sz="2400" dirty="0" smtClean="0"/>
              <a:t>:</a:t>
            </a:r>
          </a:p>
          <a:p>
            <a:pPr marL="744538" lvl="1" indent="-287338">
              <a:buClr>
                <a:srgbClr val="000099"/>
              </a:buClr>
            </a:pPr>
            <a:r>
              <a:rPr lang="en-US" sz="2400" dirty="0" smtClean="0"/>
              <a:t>Know the Industry, the players, the product development cycles.</a:t>
            </a:r>
          </a:p>
          <a:p>
            <a:pPr marL="1084263" lvl="2" indent="-169863">
              <a:buClr>
                <a:srgbClr val="000099"/>
              </a:buClr>
            </a:pPr>
            <a:r>
              <a:rPr lang="en-US" sz="1800" dirty="0" smtClean="0"/>
              <a:t>Who are the companies? What are the trade shows? How do they introduce new products? </a:t>
            </a:r>
          </a:p>
          <a:p>
            <a:pPr marL="744538" lvl="1" indent="-287338">
              <a:buClr>
                <a:srgbClr val="000099"/>
              </a:buClr>
            </a:pPr>
            <a:r>
              <a:rPr lang="en-US" sz="2400" dirty="0" smtClean="0"/>
              <a:t>What are the mark-ups for products in this industry?</a:t>
            </a:r>
            <a:br>
              <a:rPr lang="en-US" sz="2400" dirty="0" smtClean="0"/>
            </a:br>
            <a:r>
              <a:rPr lang="en-US" sz="2400" dirty="0" smtClean="0"/>
              <a:t>3:1, 4:1, 6:1 or higher (software).</a:t>
            </a:r>
          </a:p>
          <a:p>
            <a:pPr marL="744538" lvl="1" indent="-287338">
              <a:buClr>
                <a:srgbClr val="000099"/>
              </a:buClr>
            </a:pPr>
            <a:r>
              <a:rPr lang="en-US" sz="2400" dirty="0" smtClean="0"/>
              <a:t>Do they routinely license products?</a:t>
            </a:r>
          </a:p>
          <a:p>
            <a:pPr marL="744538" lvl="1" indent="-287338">
              <a:buClr>
                <a:srgbClr val="000099"/>
              </a:buClr>
            </a:pPr>
            <a:r>
              <a:rPr lang="en-US" sz="2400" dirty="0" smtClean="0"/>
              <a:t>Will they accept your NDA? </a:t>
            </a:r>
          </a:p>
          <a:p>
            <a:pPr marL="744538" lvl="1" indent="-287338">
              <a:buClr>
                <a:srgbClr val="000099"/>
              </a:buClr>
            </a:pPr>
            <a:r>
              <a:rPr lang="en-US" sz="2400" dirty="0" smtClean="0"/>
              <a:t>Will they only accept patented products?</a:t>
            </a:r>
          </a:p>
          <a:p>
            <a:pPr marL="744538" lvl="1" indent="-287338">
              <a:buClr>
                <a:srgbClr val="000099"/>
              </a:buClr>
            </a:pPr>
            <a:r>
              <a:rPr lang="en-US" sz="2400" dirty="0" smtClean="0"/>
              <a:t>Any product differentiators? </a:t>
            </a:r>
          </a:p>
          <a:p>
            <a:pPr lvl="1"/>
            <a:endParaRPr lang="en-US" sz="2400" dirty="0" smtClean="0"/>
          </a:p>
          <a:p>
            <a:endParaRPr lang="en-US" sz="24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0668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Acknowledgement</a:t>
            </a:r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1336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>
              <a:spcBef>
                <a:spcPct val="25000"/>
              </a:spcBef>
              <a:buClr>
                <a:srgbClr val="000099"/>
              </a:buClr>
              <a:buFontTx/>
              <a:buNone/>
            </a:pPr>
            <a:r>
              <a:rPr lang="en-US" sz="2800" dirty="0" smtClean="0"/>
              <a:t>The KT4TT </a:t>
            </a:r>
            <a:r>
              <a:rPr lang="en-US" sz="2800" dirty="0"/>
              <a:t>is funded by the National Institute on Disability and Rehabilitation Research of the U.S. Department of Education, under grant number </a:t>
            </a:r>
            <a:r>
              <a:rPr lang="en-US" sz="2800" dirty="0" smtClean="0"/>
              <a:t> H133A080050. The </a:t>
            </a:r>
            <a:r>
              <a:rPr lang="en-US" sz="2800" dirty="0"/>
              <a:t>opinions contained in this presentation are those of the grantee and do not necessarily reflect those of the U.S. Department of Education.</a:t>
            </a:r>
          </a:p>
          <a:p>
            <a:pPr>
              <a:spcBef>
                <a:spcPct val="25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Do’s &amp; Don’ts of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Company Interactions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4525963"/>
          </a:xfrm>
          <a:prstGeom prst="rect">
            <a:avLst/>
          </a:prstGeom>
        </p:spPr>
        <p:txBody>
          <a:bodyPr/>
          <a:lstStyle/>
          <a:p>
            <a:pPr lvl="1"/>
            <a:endParaRPr lang="en-US" sz="2400" dirty="0" smtClean="0"/>
          </a:p>
          <a:p>
            <a:pPr lvl="1"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400" dirty="0" smtClean="0"/>
              <a:t>Do know the industry and its players.</a:t>
            </a:r>
          </a:p>
          <a:p>
            <a:pPr lvl="1"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400" dirty="0" smtClean="0"/>
              <a:t>Do know product development cycles (examples – 18-36 month time frame).</a:t>
            </a:r>
          </a:p>
          <a:p>
            <a:pPr lvl="1"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400" dirty="0" smtClean="0"/>
              <a:t>Do not completely design your invention into a commercial product, present it and expect it to be well received.</a:t>
            </a:r>
          </a:p>
          <a:p>
            <a:pPr lvl="2"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–"/>
            </a:pPr>
            <a:r>
              <a:rPr lang="en-US" sz="2000" dirty="0" smtClean="0"/>
              <a:t>Company product designers will feel threatened.</a:t>
            </a:r>
          </a:p>
          <a:p>
            <a:pPr lvl="2"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–"/>
            </a:pPr>
            <a:r>
              <a:rPr lang="en-US" sz="2000" dirty="0" smtClean="0"/>
              <a:t>Do understand that company product designers may have internal constraints.</a:t>
            </a:r>
          </a:p>
          <a:p>
            <a:pPr lvl="1"/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Do’s &amp; Don’ts of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Company Interactions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2514600"/>
            <a:ext cx="83820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600"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Do learn what new technology or features cost today.</a:t>
            </a:r>
          </a:p>
          <a:p>
            <a:pPr marL="228600" indent="-228600"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Do be a resource to the company.</a:t>
            </a:r>
          </a:p>
          <a:p>
            <a:pPr marL="228600" indent="-228600"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Don’t attempt to have all the answers.</a:t>
            </a:r>
          </a:p>
          <a:p>
            <a:pPr lvl="1"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No one knows the industry and the market for products in an industry better than a company that has been operating in the market for years.</a:t>
            </a:r>
          </a:p>
          <a:p>
            <a:pPr marL="228600" indent="-228600"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Communication- partnering</a:t>
            </a:r>
            <a:r>
              <a:rPr lang="en-US" sz="2400" spc="-300" dirty="0" smtClean="0"/>
              <a:t> /  </a:t>
            </a:r>
            <a:r>
              <a:rPr lang="en-US" sz="2400" dirty="0" smtClean="0"/>
              <a:t>brokering role is of tantamount importance.</a:t>
            </a:r>
          </a:p>
          <a:p>
            <a:pPr marL="228600" indent="-228600"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Be patient and persistent – corporate review lags, personnel changeover.</a:t>
            </a:r>
          </a:p>
          <a:p>
            <a:pPr>
              <a:spcAft>
                <a:spcPts val="600"/>
              </a:spcAft>
              <a:buClr>
                <a:srgbClr val="000099"/>
              </a:buClr>
            </a:pPr>
            <a:endParaRPr lang="en-US" sz="2400" dirty="0" smtClean="0"/>
          </a:p>
          <a:p>
            <a:pPr>
              <a:spcAft>
                <a:spcPts val="600"/>
              </a:spcAft>
              <a:buClr>
                <a:srgbClr val="000099"/>
              </a:buClr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’s &amp; Don’ts of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Do’s &amp; Don’ts of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Company Interactions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438400"/>
            <a:ext cx="8229600" cy="45259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685800" lvl="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800" dirty="0" smtClean="0"/>
              <a:t>How to succeed? </a:t>
            </a:r>
          </a:p>
          <a:p>
            <a:pPr marL="1028700" lvl="4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–"/>
            </a:pPr>
            <a:r>
              <a:rPr lang="en-US" sz="2400" dirty="0" smtClean="0"/>
              <a:t>Engage the company – say the right things.</a:t>
            </a:r>
          </a:p>
          <a:p>
            <a:pPr marL="1028700" lvl="4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–"/>
            </a:pPr>
            <a:r>
              <a:rPr lang="en-US" sz="2400" dirty="0" smtClean="0"/>
              <a:t>Be perceived as a resource. Bring something of value to the party.</a:t>
            </a:r>
          </a:p>
          <a:p>
            <a:pPr marL="1028700" lvl="4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–"/>
            </a:pPr>
            <a:r>
              <a:rPr lang="en-US" sz="2400" dirty="0" smtClean="0"/>
              <a:t>Make sure you are not perceived as a threat to anyone in the organization. You are competing against internal product champions for corporate resources.</a:t>
            </a:r>
          </a:p>
          <a:p>
            <a:pPr marL="1028700" lvl="4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–"/>
            </a:pPr>
            <a:r>
              <a:rPr lang="en-US" sz="2400" dirty="0" smtClean="0"/>
              <a:t>Mention consumer involvement in your design process.</a:t>
            </a:r>
          </a:p>
          <a:p>
            <a:pPr marL="1028700" lvl="4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–"/>
            </a:pPr>
            <a:r>
              <a:rPr lang="en-US" sz="2400" dirty="0" smtClean="0"/>
              <a:t>Present design and functional features to be incorporated into the new product. </a:t>
            </a:r>
          </a:p>
          <a:p>
            <a:pPr marL="1941513" lvl="4" indent="-227013">
              <a:lnSpc>
                <a:spcPts val="22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’s &amp; Don’ts of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Do’s &amp; Don’ts of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Company Interactions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8200" y="2590800"/>
            <a:ext cx="7467600" cy="3581400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800" dirty="0" smtClean="0"/>
              <a:t>How to Succeed:</a:t>
            </a:r>
          </a:p>
          <a:p>
            <a:pPr marL="685800"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b="1" i="1" u="sng" dirty="0" smtClean="0"/>
              <a:t>Follow Up</a:t>
            </a:r>
            <a:r>
              <a:rPr lang="en-US" sz="2400" dirty="0" smtClean="0"/>
              <a:t>. Ask for a specific date and time for the next conversation. </a:t>
            </a:r>
          </a:p>
          <a:p>
            <a:pPr marL="685800"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b="1" i="1" u="sng" dirty="0" smtClean="0"/>
              <a:t>Follow Up</a:t>
            </a:r>
            <a:r>
              <a:rPr lang="en-US" sz="2400" dirty="0" smtClean="0"/>
              <a:t>. Make the call at that date and time.</a:t>
            </a:r>
            <a:br>
              <a:rPr lang="en-US" sz="2400" dirty="0" smtClean="0"/>
            </a:br>
            <a:r>
              <a:rPr lang="en-US" sz="2400" dirty="0" smtClean="0"/>
              <a:t>If progress is made, that’s great. Either way – ask for a specific date and time for the next conversation.</a:t>
            </a:r>
          </a:p>
          <a:p>
            <a:pPr marL="685800"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b="1" i="1" u="sng" dirty="0" smtClean="0"/>
              <a:t>Follow Up</a:t>
            </a:r>
            <a:r>
              <a:rPr lang="en-US" sz="2400" dirty="0" smtClean="0"/>
              <a:t>. This is a contact sport. If you are asked for anything, deliver it on time. 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it Work?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6800" y="2133600"/>
            <a:ext cx="7010400" cy="2255837"/>
          </a:xfrm>
          <a:prstGeom prst="rect">
            <a:avLst/>
          </a:prstGeom>
        </p:spPr>
        <p:txBody>
          <a:bodyPr/>
          <a:lstStyle/>
          <a:p>
            <a:pPr marL="457200" indent="-45720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b="1" dirty="0" smtClean="0"/>
              <a:t>Yes!!! 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/>
              <a:t>Example: Handout provided: AAC mfg. commented the following when he received a CKP: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i="1" dirty="0" smtClean="0"/>
              <a:t>“The CKP is well written and structured in a way that relates to AAC manufacturers. The need is articulated very well. The Technology Description and the links to the website were helpful in giving a sense of the degree to which these topics have been researched and the breadth of the solution.”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it Work?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2103438"/>
            <a:ext cx="7772400" cy="4525962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200" dirty="0" smtClean="0"/>
              <a:t>KT4TT Center has been doing a variation of a CKP for years with very positive feedback and results. 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200" dirty="0" smtClean="0"/>
              <a:t>Takes time to perform all the tasks needed. 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200" dirty="0" smtClean="0"/>
              <a:t>Some NIDRR grantees such as the </a:t>
            </a:r>
            <a:r>
              <a:rPr lang="en-US" sz="2200" b="1" dirty="0" smtClean="0"/>
              <a:t>Rehabilitation Engineering Research Center</a:t>
            </a:r>
            <a:r>
              <a:rPr lang="en-US" sz="2200" dirty="0" smtClean="0"/>
              <a:t> for the Advancement of </a:t>
            </a:r>
            <a:r>
              <a:rPr lang="en-US" sz="2200" b="1" dirty="0" smtClean="0"/>
              <a:t>Cognitive</a:t>
            </a:r>
            <a:r>
              <a:rPr lang="en-US" sz="2200" dirty="0" smtClean="0"/>
              <a:t> Technologies (</a:t>
            </a:r>
            <a:r>
              <a:rPr lang="en-US" sz="2200" b="1" dirty="0" smtClean="0"/>
              <a:t>RERC</a:t>
            </a:r>
            <a:r>
              <a:rPr lang="en-US" sz="2200" dirty="0" smtClean="0"/>
              <a:t>-ACT) has enlisted their University to assist. 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200" dirty="0" smtClean="0"/>
              <a:t>Others have enlisted volunteers (ex. AAC writer’s brigade).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200" dirty="0" smtClean="0"/>
              <a:t>Research Sponsors (i.e. NIDRR and others) – feel that time and resources should be set aside for Knowledge Translation efforts. 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endParaRPr lang="en-US" sz="2000" dirty="0" smtClean="0"/>
          </a:p>
          <a:p>
            <a:pPr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2133600"/>
            <a:ext cx="7848600" cy="45259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/>
              <a:t>Translating Knowledge for the Benefit of Stakeholders is of paramount importance. 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/>
              <a:t>Learning the method and medium for translating and distributing new research findings is a necessary step in all research projects. Knowledge Translation should be planned and budgeted for by all researchers. 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/>
              <a:t>Goal is to benefit the target population of the research in the first place. Make a Difference with your work!!!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mmary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800" dirty="0" smtClean="0"/>
              <a:t>Visit the </a:t>
            </a:r>
            <a:r>
              <a:rPr lang="en-US" sz="2800" u="sng" dirty="0" smtClean="0"/>
              <a:t>kt4tt.buffalo.edu</a:t>
            </a:r>
            <a:r>
              <a:rPr lang="en-US" sz="2800" dirty="0" smtClean="0"/>
              <a:t> web site for additional information, more examples and a chronological step by step guide for inventors. </a:t>
            </a:r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800" dirty="0" smtClean="0"/>
              <a:t>Electronic handouts are available on the ATIA web site and there are also a few hard copy handouts available here too. </a:t>
            </a:r>
          </a:p>
          <a:p>
            <a:pPr>
              <a:buNone/>
            </a:pPr>
            <a:r>
              <a:rPr lang="en-US" sz="2400" dirty="0" smtClean="0"/>
              <a:t>      </a:t>
            </a:r>
          </a:p>
          <a:p>
            <a:pPr algn="ctr">
              <a:buNone/>
            </a:pPr>
            <a:r>
              <a:rPr lang="en-US" sz="4000" i="1" dirty="0" smtClean="0"/>
              <a:t>Thank you!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What is KT4TT? 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5257800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800" dirty="0" smtClean="0"/>
              <a:t>KT4TT in the Context of NIDRR Technology grantees means the application of KT theory &amp; practice in R&amp;D to more effectively apply TT processes and generate TT outputs. 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800" dirty="0" smtClean="0"/>
              <a:t>Goal is to have NIDRR technology grantees increase the application of their outputs by  manufacturers, clinicians, researchers, policy makers, brokers,</a:t>
            </a:r>
            <a:br>
              <a:rPr lang="en-US" sz="2800" dirty="0" smtClean="0"/>
            </a:br>
            <a:r>
              <a:rPr lang="en-US" sz="2800" dirty="0" smtClean="0"/>
              <a:t>and consumers.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What is the Overall Mission of the KT4TT Center?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3048000"/>
            <a:ext cx="7315200" cy="3535363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800" dirty="0" smtClean="0"/>
              <a:t>Mission is to Provide Resources and Technical Assistance to Improve Both the KT and TT Skills of NIDRR Technology Grantees.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Presentation Focus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209800"/>
            <a:ext cx="80010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Need for Contextualized Knowledge Packages. 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What is a Contextualized Knowledge Package (CKP). 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Focus on Manufacturer</a:t>
            </a:r>
            <a:r>
              <a:rPr lang="en-US" spc="-300" dirty="0" smtClean="0"/>
              <a:t> /  </a:t>
            </a:r>
            <a:r>
              <a:rPr lang="en-US" dirty="0" smtClean="0"/>
              <a:t>Industry CKP.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What are the 5 Key elements of a Mfg. CKP?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Detailed Explanation of what each Element is Comprised of.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esentation Focus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Presentation Focus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2179637"/>
            <a:ext cx="7772400" cy="4525963"/>
          </a:xfrm>
          <a:prstGeom prst="rect">
            <a:avLst/>
          </a:prstGeom>
        </p:spPr>
        <p:txBody>
          <a:bodyPr/>
          <a:lstStyle/>
          <a:p>
            <a:pPr marL="228600" indent="-228600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Developing your Mfg. CKP – what you need to know.</a:t>
            </a:r>
          </a:p>
          <a:p>
            <a:pPr marL="228600" indent="-228600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Do’s and Don’ts of Company Interactions.</a:t>
            </a:r>
          </a:p>
          <a:p>
            <a:pPr marL="228600" indent="-228600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Does it Work? Examples…</a:t>
            </a:r>
          </a:p>
          <a:p>
            <a:pPr marL="228600" indent="-228600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Summary.</a:t>
            </a:r>
          </a:p>
          <a:p>
            <a:pPr marL="744538" lvl="1" indent="-287338">
              <a:spcAft>
                <a:spcPts val="600"/>
              </a:spcAft>
              <a:buClr>
                <a:srgbClr val="000099"/>
              </a:buClr>
            </a:pPr>
            <a:r>
              <a:rPr lang="en-US" dirty="0" smtClean="0"/>
              <a:t>Other KT4TT resources.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8267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for a CKP on Research Findings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800" dirty="0" smtClean="0"/>
              <a:t>Background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Academic researchers have a traditional dissemination approach.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Few researchers undertake the task of translating their research findings.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Researchers will leave Knowledge Translation to University TTO’s or serendipity.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Quoting Stephen Covey – Researchers should </a:t>
            </a:r>
            <a:r>
              <a:rPr lang="en-US" sz="2400" i="1" dirty="0" smtClean="0"/>
              <a:t>“Begin with the end in mind.”</a:t>
            </a:r>
            <a:r>
              <a:rPr lang="en-US" sz="2400" dirty="0" smtClean="0"/>
              <a:t> 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endParaRPr lang="en-US" sz="2000" dirty="0" smtClean="0"/>
          </a:p>
          <a:p>
            <a:pPr lvl="1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9906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for a CKP on Research Findings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762000" y="1951037"/>
            <a:ext cx="7924800" cy="4525963"/>
          </a:xfrm>
          <a:prstGeom prst="rect">
            <a:avLst/>
          </a:prstGeom>
        </p:spPr>
        <p:txBody>
          <a:bodyPr/>
          <a:lstStyle/>
          <a:p>
            <a:pPr marL="228600" indent="-228600">
              <a:buClr>
                <a:srgbClr val="000099"/>
              </a:buClr>
            </a:pPr>
            <a:r>
              <a:rPr lang="en-US" sz="2800" dirty="0" smtClean="0"/>
              <a:t>Background</a:t>
            </a:r>
          </a:p>
          <a:p>
            <a:pPr marL="228600" indent="-228600">
              <a:buClr>
                <a:srgbClr val="000099"/>
              </a:buClr>
            </a:pPr>
            <a:endParaRPr lang="en-US" sz="1000" dirty="0" smtClean="0"/>
          </a:p>
          <a:p>
            <a:pPr marL="685800" lvl="1" indent="-228600">
              <a:buClr>
                <a:srgbClr val="000099"/>
              </a:buClr>
            </a:pPr>
            <a:r>
              <a:rPr lang="en-US" sz="2000" dirty="0" smtClean="0"/>
              <a:t>Each Stakeholder group needs research findings to be presented in a format they are conversant in.</a:t>
            </a:r>
          </a:p>
          <a:p>
            <a:pPr marL="685800" lvl="1" indent="-228600">
              <a:buNone/>
            </a:pPr>
            <a:endParaRPr lang="en-US" sz="1000" dirty="0" smtClean="0"/>
          </a:p>
          <a:p>
            <a:pPr marL="685800" lvl="1" indent="-228600">
              <a:buClr>
                <a:srgbClr val="000099"/>
              </a:buClr>
            </a:pPr>
            <a:r>
              <a:rPr lang="en-US" sz="2000" dirty="0" smtClean="0"/>
              <a:t>Each stakeholder group receives research findings through different mediums or venues.</a:t>
            </a:r>
          </a:p>
          <a:p>
            <a:pPr marL="685800" lvl="1" indent="-228600">
              <a:buNone/>
            </a:pPr>
            <a:endParaRPr lang="en-US" sz="1000" dirty="0" smtClean="0"/>
          </a:p>
          <a:p>
            <a:pPr marL="685800" lvl="1" indent="-228600">
              <a:buClr>
                <a:srgbClr val="000099"/>
              </a:buClr>
            </a:pPr>
            <a:r>
              <a:rPr lang="en-US" sz="2000" dirty="0" smtClean="0"/>
              <a:t>Researcher must  become conversant in these various methods of Knowledge Translation.  </a:t>
            </a:r>
          </a:p>
          <a:p>
            <a:pPr marL="1084263" lvl="2" indent="-169863">
              <a:buClr>
                <a:srgbClr val="000099"/>
              </a:buClr>
            </a:pPr>
            <a:r>
              <a:rPr lang="en-US" sz="1600" dirty="0" smtClean="0"/>
              <a:t>How? Examples: Writers Brigade, ACOLUG – AAC RERC .</a:t>
            </a:r>
          </a:p>
          <a:p>
            <a:pPr lvl="2">
              <a:buNone/>
            </a:pPr>
            <a:endParaRPr lang="en-US" sz="1000" dirty="0" smtClean="0"/>
          </a:p>
          <a:p>
            <a:pPr marL="685800" lvl="1" indent="-228600">
              <a:buClr>
                <a:srgbClr val="000099"/>
              </a:buClr>
            </a:pPr>
            <a:r>
              <a:rPr lang="en-US" sz="2000" dirty="0" smtClean="0"/>
              <a:t>For a Mfg. CKP, you must learn what type of information is important to this stakeholder group and in what format.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ed for a CKP on research findings"/>
          <p:cNvSpPr>
            <a:spLocks noGrp="1"/>
          </p:cNvSpPr>
          <p:nvPr>
            <p:ph type="title" idx="4294967295"/>
          </p:nvPr>
        </p:nvSpPr>
        <p:spPr>
          <a:xfrm>
            <a:off x="457200" y="9906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for a CKP on Research Findings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2000" y="2179637"/>
            <a:ext cx="8077200" cy="4525963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Need to know What to Say, How to Say it, and When to Say it.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Need to identify a ‘Hook’ – something that is very important  to the reader and  how to draw them in to reading your message and gaining their interest.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Need to Become Knowledgeable of the Industry you are Approaching and use that Knowledge as you develop the CKP.</a:t>
            </a:r>
          </a:p>
          <a:p>
            <a:pPr marL="228600" indent="-228600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If University employee, need to use TTO’s resources and experience as a guide in the development of CKP. 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3970</TotalTime>
  <Words>1529</Words>
  <Application>Microsoft Office PowerPoint</Application>
  <PresentationFormat>On-screen Show (4:3)</PresentationFormat>
  <Paragraphs>182</Paragraphs>
  <Slides>27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Custom Design</vt:lpstr>
      <vt:lpstr>Contextualized Knowledge Translation Packages for Technology Transfer and Product Development </vt:lpstr>
      <vt:lpstr>Acknowledgement</vt:lpstr>
      <vt:lpstr>What is KT4TT?   </vt:lpstr>
      <vt:lpstr>What is the Overall Mission of the KT4TT Center?</vt:lpstr>
      <vt:lpstr>Presentation Focus</vt:lpstr>
      <vt:lpstr>Presentation Focus</vt:lpstr>
      <vt:lpstr>Need for a CKP on Research Findings   </vt:lpstr>
      <vt:lpstr>Need for a CKP on Research Findings</vt:lpstr>
      <vt:lpstr>Need for a CKP on Research Findings</vt:lpstr>
      <vt:lpstr>What is a Conceptualized Knowledge Package (CKP)?</vt:lpstr>
      <vt:lpstr>What is a Conceptualized Knowledge Package (CKP)?</vt:lpstr>
      <vt:lpstr>Industry or AT Manufacturer CKP</vt:lpstr>
      <vt:lpstr>Delivering Solutions to Problems Involves Progress across Three Knowledge States</vt:lpstr>
      <vt:lpstr>Executive Summary Section in a CKP</vt:lpstr>
      <vt:lpstr>Background / Current Situation</vt:lpstr>
      <vt:lpstr>Technical Section</vt:lpstr>
      <vt:lpstr>Marketing Section / Intellectual Property Status</vt:lpstr>
      <vt:lpstr>Consumer Information </vt:lpstr>
      <vt:lpstr>Developing Your Manufacturer CKP</vt:lpstr>
      <vt:lpstr>Do’s &amp; Don’ts of Company Interactions </vt:lpstr>
      <vt:lpstr>Do’s &amp; Don’ts of Company Interactions</vt:lpstr>
      <vt:lpstr>Do’s &amp; Don’ts of Company Interactions</vt:lpstr>
      <vt:lpstr>Do’s &amp; Don’ts of Company Interactions</vt:lpstr>
      <vt:lpstr>Does it Work? </vt:lpstr>
      <vt:lpstr>Does it Work?</vt:lpstr>
      <vt:lpstr>Summary</vt:lpstr>
      <vt:lpstr>Summary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phhp.leahy</dc:creator>
  <cp:lastModifiedBy>lyarnes</cp:lastModifiedBy>
  <cp:revision>388</cp:revision>
  <dcterms:created xsi:type="dcterms:W3CDTF">2008-11-09T14:52:48Z</dcterms:created>
  <dcterms:modified xsi:type="dcterms:W3CDTF">2018-04-27T13:26:58Z</dcterms:modified>
</cp:coreProperties>
</file>