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913" r:id="rId2"/>
    <p:sldMasterId id="2147483898" r:id="rId3"/>
  </p:sldMasterIdLst>
  <p:notesMasterIdLst>
    <p:notesMasterId r:id="rId47"/>
  </p:notesMasterIdLst>
  <p:handoutMasterIdLst>
    <p:handoutMasterId r:id="rId48"/>
  </p:handoutMasterIdLst>
  <p:sldIdLst>
    <p:sldId id="270" r:id="rId4"/>
    <p:sldId id="328" r:id="rId5"/>
    <p:sldId id="329" r:id="rId6"/>
    <p:sldId id="290" r:id="rId7"/>
    <p:sldId id="291" r:id="rId8"/>
    <p:sldId id="292" r:id="rId9"/>
    <p:sldId id="293" r:id="rId10"/>
    <p:sldId id="294" r:id="rId11"/>
    <p:sldId id="295" r:id="rId12"/>
    <p:sldId id="330" r:id="rId13"/>
    <p:sldId id="296" r:id="rId14"/>
    <p:sldId id="297" r:id="rId15"/>
    <p:sldId id="298" r:id="rId16"/>
    <p:sldId id="299" r:id="rId17"/>
    <p:sldId id="300" r:id="rId18"/>
    <p:sldId id="301" r:id="rId19"/>
    <p:sldId id="302" r:id="rId20"/>
    <p:sldId id="303" r:id="rId21"/>
    <p:sldId id="304" r:id="rId22"/>
    <p:sldId id="305" r:id="rId23"/>
    <p:sldId id="306" r:id="rId24"/>
    <p:sldId id="307" r:id="rId25"/>
    <p:sldId id="308" r:id="rId26"/>
    <p:sldId id="309" r:id="rId27"/>
    <p:sldId id="310" r:id="rId28"/>
    <p:sldId id="311" r:id="rId29"/>
    <p:sldId id="312" r:id="rId30"/>
    <p:sldId id="313" r:id="rId31"/>
    <p:sldId id="314" r:id="rId32"/>
    <p:sldId id="315" r:id="rId33"/>
    <p:sldId id="316" r:id="rId34"/>
    <p:sldId id="318" r:id="rId35"/>
    <p:sldId id="317" r:id="rId36"/>
    <p:sldId id="319" r:id="rId37"/>
    <p:sldId id="320" r:id="rId38"/>
    <p:sldId id="321" r:id="rId39"/>
    <p:sldId id="322" r:id="rId40"/>
    <p:sldId id="323" r:id="rId41"/>
    <p:sldId id="324" r:id="rId42"/>
    <p:sldId id="325" r:id="rId43"/>
    <p:sldId id="326" r:id="rId44"/>
    <p:sldId id="327" r:id="rId45"/>
    <p:sldId id="286" r:id="rId46"/>
  </p:sldIdLst>
  <p:sldSz cx="9144000" cy="6858000" type="letter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192"/>
    <a:srgbClr val="FF6600"/>
    <a:srgbClr val="008AD1"/>
    <a:srgbClr val="A3D35A"/>
    <a:srgbClr val="CC8A3E"/>
    <a:srgbClr val="24346A"/>
    <a:srgbClr val="34416D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680" autoAdjust="0"/>
    <p:restoredTop sz="90909" autoAdjust="0"/>
  </p:normalViewPr>
  <p:slideViewPr>
    <p:cSldViewPr snapToGrid="0">
      <p:cViewPr varScale="1">
        <p:scale>
          <a:sx n="102" d="100"/>
          <a:sy n="102" d="100"/>
        </p:scale>
        <p:origin x="62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9602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6" d="100"/>
        <a:sy n="86" d="100"/>
      </p:scale>
      <p:origin x="0" y="230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slide" Target="slides/slide39.xml"/><Relationship Id="rId47" Type="http://schemas.openxmlformats.org/officeDocument/2006/relationships/notesMaster" Target="notesMasters/notesMaster1.xml"/><Relationship Id="rId50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slide" Target="slides/slide4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slide" Target="slides/slide3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52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handoutMaster" Target="handoutMasters/handoutMaster1.xml"/><Relationship Id="rId8" Type="http://schemas.openxmlformats.org/officeDocument/2006/relationships/slide" Target="slides/slide5.xml"/><Relationship Id="rId51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3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7B2560E-5FDC-421A-9FFD-FC1692942044}" type="datetimeFigureOut">
              <a:rPr lang="en-US"/>
              <a:pPr>
                <a:defRPr/>
              </a:pPr>
              <a:t>4/27/2018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514B460D-5CFB-4D43-9237-78695C7673F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91565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A45B52AB-C6CF-4901-ABCC-AAA590A70AE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6730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45B52AB-C6CF-4901-ABCC-AAA590A70AE1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97657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Relationship Id="rId4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1.wav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1.wav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1.wav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1.wav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1.wav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1.wav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1.wav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1.wav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1.wav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1.wav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0" descr="ATIA_ppt_titleslide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8"/>
          <p:cNvPicPr>
            <a:picLocks noChangeAspect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0" y="0"/>
            <a:ext cx="3810000" cy="1241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271588" y="1804988"/>
            <a:ext cx="6600825" cy="1744662"/>
          </a:xfrm>
        </p:spPr>
        <p:txBody>
          <a:bodyPr/>
          <a:lstStyle>
            <a:lvl1pPr algn="ctr">
              <a:lnSpc>
                <a:spcPct val="90000"/>
              </a:lnSpc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266825" y="3768725"/>
            <a:ext cx="6608763" cy="2509838"/>
          </a:xfrm>
        </p:spPr>
        <p:txBody>
          <a:bodyPr/>
          <a:lstStyle>
            <a:lvl1pPr marL="0" indent="0" algn="ctr">
              <a:lnSpc>
                <a:spcPct val="90000"/>
              </a:lnSpc>
              <a:spcBef>
                <a:spcPct val="0"/>
              </a:spcBef>
              <a:buFont typeface="Times" pitchFamily="1" charset="0"/>
              <a:buNone/>
              <a:defRPr sz="2800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Handouts are available at: www.atia.org/orlandohandouts</a:t>
            </a:r>
            <a:endParaRPr lang="en-US" sz="900"/>
          </a:p>
        </p:txBody>
      </p:sp>
      <p:sp>
        <p:nvSpPr>
          <p:cNvPr id="7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81F325-8E69-4DF9-9BAD-E85EBFA9174A}" type="slidenum">
              <a:rPr lang="en-US"/>
              <a:pPr>
                <a:defRPr/>
              </a:pPr>
              <a:t>‹#›</a:t>
            </a:fld>
            <a:endParaRPr lang="en-US" sz="1400" dirty="0"/>
          </a:p>
        </p:txBody>
      </p:sp>
    </p:spTree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97ADC0-492D-41DC-9515-FDADABEABA8F}" type="slidenum">
              <a:rPr lang="en-US"/>
              <a:pPr>
                <a:defRPr/>
              </a:pPr>
              <a:t>‹#›</a:t>
            </a:fld>
            <a:endParaRPr lang="en-US" sz="1400" b="0" dirty="0"/>
          </a:p>
        </p:txBody>
      </p:sp>
    </p:spTree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618498-39BA-417C-9CF3-E575DF0B906E}" type="slidenum">
              <a:rPr lang="en-US"/>
              <a:pPr>
                <a:defRPr/>
              </a:pPr>
              <a:t>‹#›</a:t>
            </a:fld>
            <a:endParaRPr lang="en-US" sz="1400" b="0" dirty="0"/>
          </a:p>
        </p:txBody>
      </p:sp>
    </p:spTree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232D8E-F5AC-4AE9-903A-8AE66DDBDFC6}" type="slidenum">
              <a:rPr lang="en-US"/>
              <a:pPr>
                <a:defRPr/>
              </a:pPr>
              <a:t>‹#›</a:t>
            </a:fld>
            <a:endParaRPr lang="en-US" sz="1400" b="0" dirty="0"/>
          </a:p>
        </p:txBody>
      </p:sp>
    </p:spTree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FA1133-8AF5-44A0-89DC-9EFFFDD87805}" type="slidenum">
              <a:rPr lang="en-US"/>
              <a:pPr>
                <a:defRPr/>
              </a:pPr>
              <a:t>‹#›</a:t>
            </a:fld>
            <a:endParaRPr lang="en-US" sz="1400" b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Handouts are available at: www.atia.org/orlandohandouts</a:t>
            </a:r>
            <a:endParaRPr lang="en-US" sz="900" dirty="0"/>
          </a:p>
        </p:txBody>
      </p:sp>
    </p:spTree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94500" y="1104900"/>
            <a:ext cx="2108200" cy="48910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6725" y="1104900"/>
            <a:ext cx="6175375" cy="48910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5ADC9E-556B-4780-8AE8-0920B22ED946}" type="slidenum">
              <a:rPr lang="en-US"/>
              <a:pPr>
                <a:defRPr/>
              </a:pPr>
              <a:t>‹#›</a:t>
            </a:fld>
            <a:endParaRPr lang="en-US" sz="1400" b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Handouts are available at: www.atia.org/orlandohandouts</a:t>
            </a:r>
            <a:endParaRPr lang="en-US" sz="900" dirty="0"/>
          </a:p>
        </p:txBody>
      </p:sp>
    </p:spTree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9900" y="1104900"/>
            <a:ext cx="8432800" cy="5715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66725" y="1879600"/>
            <a:ext cx="8431213" cy="4116388"/>
          </a:xfrm>
        </p:spPr>
        <p:txBody>
          <a:bodyPr/>
          <a:lstStyle/>
          <a:p>
            <a:pPr lvl="0"/>
            <a:r>
              <a:rPr lang="en-US" noProof="0" dirty="0" smtClean="0"/>
              <a:t>Click icon to add table</a:t>
            </a:r>
            <a:endParaRPr lang="en-US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DD3285-AC01-49BB-A0A4-E7DB40B430CA}" type="slidenum">
              <a:rPr lang="en-US"/>
              <a:pPr>
                <a:defRPr/>
              </a:pPr>
              <a:t>‹#›</a:t>
            </a:fld>
            <a:endParaRPr lang="en-US" sz="1400" b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Handouts are available at: www.atia.org/orlandohandouts</a:t>
            </a:r>
            <a:endParaRPr lang="en-US" sz="900" dirty="0"/>
          </a:p>
        </p:txBody>
      </p:sp>
    </p:spTree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9900" y="1104900"/>
            <a:ext cx="8432800" cy="5715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66725" y="1879600"/>
            <a:ext cx="4138613" cy="41163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757738" y="1879600"/>
            <a:ext cx="4140200" cy="4116388"/>
          </a:xfrm>
        </p:spPr>
        <p:txBody>
          <a:bodyPr/>
          <a:lstStyle/>
          <a:p>
            <a:pPr lvl="0"/>
            <a:r>
              <a:rPr lang="en-US" noProof="0" dirty="0" smtClean="0"/>
              <a:t>Click icon to add chart</a:t>
            </a:r>
            <a:endParaRPr lang="en-US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5B9078-A106-4EE8-8375-771097FB3CF7}" type="slidenum">
              <a:rPr lang="en-US"/>
              <a:pPr>
                <a:defRPr/>
              </a:pPr>
              <a:t>‹#›</a:t>
            </a:fld>
            <a:endParaRPr lang="en-US" sz="1400" b="0" dirty="0"/>
          </a:p>
        </p:txBody>
      </p:sp>
    </p:spTree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Handouts are available at: www.atia.org/orlandohandouts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E882FD-FC83-416C-89FE-707402B50ED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Handouts are available at: www.atia.org/orlandohandouts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910B29-67B2-49F3-AD74-DCA76ED5A5B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Handouts are available at: www.atia.org/orlandohandouts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7EC6A2-7ED7-48C0-B20B-CE89C925C5C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B2A9E9-6A91-4E27-A73E-4444181CB6DD}" type="slidenum">
              <a:rPr lang="en-US"/>
              <a:pPr>
                <a:defRPr/>
              </a:pPr>
              <a:t>‹#›</a:t>
            </a:fld>
            <a:endParaRPr lang="en-US" sz="1400" b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Handouts are available at: www.atia.org/orlandohandouts</a:t>
            </a:r>
            <a:endParaRPr lang="en-US" sz="900"/>
          </a:p>
        </p:txBody>
      </p:sp>
    </p:spTree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Handouts are available at: www.atia.org/orlandohandouts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0BEEEF-E3B3-43E8-8705-288570FB12E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Handouts are available at: www.atia.org/orlandohandouts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C08A7A-882C-478F-9191-8411DB60C85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Handouts are available at: www.atia.org/orlandohandouts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DEE731-B82C-417E-9BB3-36C6272053D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Handouts are available at: www.atia.org/orlandohandouts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B3A651-448D-49F4-B632-72A23E610E9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Handouts are available at: www.atia.org/orlandohandouts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B8DD70-0289-4E85-99B7-48FEDD2BD7D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Handouts are available at: www.atia.org/orlandohandouts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663067-0356-4E80-9660-49BF7B23580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Handouts are available at: www.atia.org/orlandohandouts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F03FD5-DEBD-438F-963A-0DF4BE1A7F6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Handouts are available at: www.atia.org/orlandohandouts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688D0F-8CDC-4055-A803-077C779E76A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Handouts are available at: www.atia.org/orlandohandouts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194744-31B2-4CD0-910F-1AB36C59628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Handouts are available at: www.atia.org/orlandohandouts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65FCEF-3A26-49F8-BD69-857E20B84A5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511237" y="6211126"/>
            <a:ext cx="3989387" cy="308428"/>
          </a:xfrm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BDB062-8A1F-48AE-93E5-EDB3A09A39FD}" type="slidenum">
              <a:rPr lang="en-US"/>
              <a:pPr>
                <a:defRPr/>
              </a:pPr>
              <a:t>‹#›</a:t>
            </a:fld>
            <a:endParaRPr lang="en-US" sz="1400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4"/>
          </p:nvPr>
        </p:nvSpPr>
        <p:spPr>
          <a:xfrm>
            <a:off x="471488" y="6180138"/>
            <a:ext cx="4206875" cy="373062"/>
          </a:xfrm>
        </p:spPr>
        <p:txBody>
          <a:bodyPr/>
          <a:lstStyle>
            <a:lvl1pPr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en-US"/>
              <a:t>Handouts are available at: www.atia.org/orlandohandouts</a:t>
            </a:r>
            <a:endParaRPr lang="en-US" dirty="0"/>
          </a:p>
        </p:txBody>
      </p:sp>
    </p:spTree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Handouts are available at: www.atia.org/orlandohandouts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2824C6-81C7-4D77-9176-C4B942A9A07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Handouts are available at: www.atia.org/orlandohandouts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E516CA-1A77-4ED7-BEBC-3F3F07BA3DC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Handouts are available at: www.atia.org/orlandohandouts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27FDFC-772E-4964-8FD2-D81CB4B5C99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Handouts are available at: www.atia.org/orlandohandouts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D7D4AA-A2FC-447A-AB10-E501B56119B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Handouts are available at: www.atia.org/orlandohandouts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10F6E2-6A44-4688-BE9D-9F68F99C268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Handouts are available at: www.atia.org/orlandohandouts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69325B-DDB8-4C72-91E8-8702AF1C5AB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Handouts are available at: www.atia.org/orlandohandouts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3DEF00-9EC5-4745-B9C6-63EA5F5EB5D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Handouts are available at: www.atia.org/orlandohandouts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182335-8DAD-470E-A969-6A6DB2D308A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Handouts are available at: www.atia.org/orlandohandouts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9EDD70-6174-42D9-9D25-060393A1F7E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5534025" y="320675"/>
            <a:ext cx="3170238" cy="1033463"/>
          </a:xfrm>
        </p:spPr>
        <p:txBody>
          <a:bodyPr rtlCol="0">
            <a:normAutofit/>
          </a:bodyPr>
          <a:lstStyle/>
          <a:p>
            <a:pPr lvl="0"/>
            <a:endParaRPr lang="en-US" noProof="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Handouts are available at: www.atia.org/orlandohandouts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2A0A27-010F-4207-BB0D-73B5BFF5E5E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ACA31A-AFB0-4869-BC47-423ED5E75F85}" type="slidenum">
              <a:rPr lang="en-US"/>
              <a:pPr>
                <a:defRPr/>
              </a:pPr>
              <a:t>‹#›</a:t>
            </a:fld>
            <a:endParaRPr lang="en-US" sz="1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71488" y="6299200"/>
            <a:ext cx="4611687" cy="373063"/>
          </a:xfrm>
        </p:spPr>
        <p:txBody>
          <a:bodyPr/>
          <a:lstStyle>
            <a:lvl1pPr>
              <a:defRPr sz="1200" b="0" i="1" cap="none" baseline="0"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Handouts are available at: www.atia.org/orlandohandouts</a:t>
            </a:r>
          </a:p>
        </p:txBody>
      </p:sp>
    </p:spTree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96BB09-2331-481B-9973-E48106F0FAFB}" type="slidenum">
              <a:rPr lang="en-US"/>
              <a:pPr>
                <a:defRPr/>
              </a:pPr>
              <a:t>‹#›</a:t>
            </a:fld>
            <a:endParaRPr lang="en-US" sz="1400" dirty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Handouts are available at: www.atia.org/orlandohandouts</a:t>
            </a:r>
            <a:endParaRPr lang="en-US" sz="900"/>
          </a:p>
        </p:txBody>
      </p:sp>
    </p:spTree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3EB27B-474C-4D4D-962E-C0400BB001FD}" type="slidenum">
              <a:rPr lang="en-US"/>
              <a:pPr>
                <a:defRPr/>
              </a:pPr>
              <a:t>‹#›</a:t>
            </a:fld>
            <a:endParaRPr lang="en-US" sz="1400" b="0" dirty="0"/>
          </a:p>
        </p:txBody>
      </p:sp>
    </p:spTree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6725" y="1879600"/>
            <a:ext cx="4138613" cy="41163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7738" y="1879600"/>
            <a:ext cx="4140200" cy="41163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A94E7E-05D7-4E1A-A50C-3FB2220770B7}" type="slidenum">
              <a:rPr lang="en-US"/>
              <a:pPr>
                <a:defRPr/>
              </a:pPr>
              <a:t>‹#›</a:t>
            </a:fld>
            <a:endParaRPr lang="en-US" sz="1400" b="0" dirty="0"/>
          </a:p>
        </p:txBody>
      </p:sp>
    </p:spTree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D2B4E4-F305-4B97-AF54-66DB22B32FAC}" type="slidenum">
              <a:rPr lang="en-US"/>
              <a:pPr>
                <a:defRPr/>
              </a:pPr>
              <a:t>‹#›</a:t>
            </a:fld>
            <a:endParaRPr lang="en-US" sz="1400" b="0" dirty="0"/>
          </a:p>
        </p:txBody>
      </p:sp>
    </p:spTree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791EC2-4C51-4E5B-8960-CB1528A185F3}" type="slidenum">
              <a:rPr lang="en-US"/>
              <a:pPr>
                <a:defRPr/>
              </a:pPr>
              <a:t>‹#›</a:t>
            </a:fld>
            <a:endParaRPr lang="en-US" sz="1400" b="0" dirty="0"/>
          </a:p>
        </p:txBody>
      </p:sp>
    </p:spTree>
  </p:cSld>
  <p:clrMapOvr>
    <a:masterClrMapping/>
  </p:clrMapOvr>
  <p:transition>
    <p:sndAc>
      <p:stSnd>
        <p:snd r:embed="rId1" name="chimes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5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9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6.xml"/><Relationship Id="rId14" Type="http://schemas.openxmlformats.org/officeDocument/2006/relationships/audio" Target="../media/audio1.wav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7" descr="ATIA_ppt_masterslide1"/>
          <p:cNvPicPr>
            <a:picLocks noChangeAspect="1" noChangeArrowheads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-1588" y="0"/>
            <a:ext cx="9145588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9900" y="1176338"/>
            <a:ext cx="84328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6725" y="1879600"/>
            <a:ext cx="8431213" cy="411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61200" y="6292850"/>
            <a:ext cx="183515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300" b="1">
                <a:cs typeface="+mn-cs"/>
              </a:defRPr>
            </a:lvl1pPr>
          </a:lstStyle>
          <a:p>
            <a:pPr>
              <a:defRPr/>
            </a:pPr>
            <a:fld id="{53A87107-EDAE-48A6-B875-73A3D95DAEC9}" type="slidenum">
              <a:rPr lang="en-US"/>
              <a:pPr>
                <a:defRPr/>
              </a:pPr>
              <a:t>‹#›</a:t>
            </a:fld>
            <a:endParaRPr lang="en-US" sz="1400" dirty="0"/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71488" y="6180138"/>
            <a:ext cx="3319462" cy="37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i="1">
                <a:latin typeface="Times New Roman" pitchFamily="1" charset="0"/>
                <a:cs typeface="+mn-cs"/>
              </a:defRPr>
            </a:lvl1pPr>
          </a:lstStyle>
          <a:p>
            <a:pPr>
              <a:defRPr/>
            </a:pPr>
            <a:r>
              <a:rPr lang="en-US"/>
              <a:t>Handouts are available at: www.atia.org/orlandohandouts</a:t>
            </a:r>
            <a:endParaRPr lang="en-US" sz="900"/>
          </a:p>
        </p:txBody>
      </p:sp>
      <p:pic>
        <p:nvPicPr>
          <p:cNvPr id="1031" name="Picture 1"/>
          <p:cNvPicPr>
            <a:picLocks noChangeAspect="1"/>
          </p:cNvPicPr>
          <p:nvPr userDrawn="1"/>
        </p:nvPicPr>
        <p:blipFill>
          <a:blip r:embed="rId20" cstate="print"/>
          <a:srcRect/>
          <a:stretch>
            <a:fillRect/>
          </a:stretch>
        </p:blipFill>
        <p:spPr bwMode="auto">
          <a:xfrm>
            <a:off x="6318250" y="0"/>
            <a:ext cx="27432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19" r:id="rId1"/>
    <p:sldLayoutId id="2147484020" r:id="rId2"/>
    <p:sldLayoutId id="2147484021" r:id="rId3"/>
    <p:sldLayoutId id="2147484022" r:id="rId4"/>
    <p:sldLayoutId id="2147483995" r:id="rId5"/>
    <p:sldLayoutId id="2147484023" r:id="rId6"/>
    <p:sldLayoutId id="2147484024" r:id="rId7"/>
    <p:sldLayoutId id="2147484025" r:id="rId8"/>
    <p:sldLayoutId id="2147484026" r:id="rId9"/>
    <p:sldLayoutId id="2147484027" r:id="rId10"/>
    <p:sldLayoutId id="2147484028" r:id="rId11"/>
    <p:sldLayoutId id="2147484029" r:id="rId12"/>
    <p:sldLayoutId id="2147484030" r:id="rId13"/>
    <p:sldLayoutId id="2147484031" r:id="rId14"/>
    <p:sldLayoutId id="2147484032" r:id="rId15"/>
    <p:sldLayoutId id="2147484033" r:id="rId16"/>
  </p:sldLayoutIdLst>
  <p:transition>
    <p:sndAc>
      <p:stSnd>
        <p:snd r:embed="rId18" name="chimes.wav"/>
      </p:stSnd>
    </p:sndAc>
  </p:transition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folHlink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folHlink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folHlink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folHlink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folHlink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folHlink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folHlink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folHlink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folHlink"/>
          </a:solidFill>
          <a:latin typeface="Arial" charset="0"/>
        </a:defRPr>
      </a:lvl9pPr>
    </p:titleStyle>
    <p:bodyStyle>
      <a:lvl1pPr marL="282575" indent="-282575" algn="l" rtl="0" eaLnBrk="0" fontAlgn="base" hangingPunct="0">
        <a:spcBef>
          <a:spcPct val="50000"/>
        </a:spcBef>
        <a:spcAft>
          <a:spcPct val="0"/>
        </a:spcAft>
        <a:buClr>
          <a:schemeClr val="folHlink"/>
        </a:buClr>
        <a:buFont typeface="Times" pitchFamily="1" charset="0"/>
        <a:buChar char="•"/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682625" indent="-225425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folHlink"/>
        </a:buClr>
        <a:buSzPct val="100000"/>
        <a:buFont typeface="Times" pitchFamily="1" charset="0"/>
        <a:buChar char="•"/>
        <a:defRPr>
          <a:solidFill>
            <a:schemeClr val="tx1"/>
          </a:solidFill>
          <a:latin typeface="+mn-lt"/>
        </a:defRPr>
      </a:lvl2pPr>
      <a:lvl3pPr marL="1081088" indent="-166688" algn="l" rtl="0" eaLnBrk="0" fontAlgn="base" hangingPunct="0">
        <a:spcBef>
          <a:spcPct val="5000"/>
        </a:spcBef>
        <a:spcAft>
          <a:spcPct val="0"/>
        </a:spcAft>
        <a:buClr>
          <a:schemeClr val="folHlink"/>
        </a:buClr>
        <a:buFont typeface="Times" pitchFamily="1" charset="0"/>
        <a:buChar char="•"/>
        <a:defRPr sz="1400">
          <a:solidFill>
            <a:schemeClr val="tx1"/>
          </a:solidFill>
          <a:latin typeface="+mn-lt"/>
        </a:defRPr>
      </a:lvl3pPr>
      <a:lvl4pPr marL="1544638" indent="-173038" algn="l" rtl="0" eaLnBrk="0" fontAlgn="base" hangingPunct="0">
        <a:spcBef>
          <a:spcPct val="0"/>
        </a:spcBef>
        <a:spcAft>
          <a:spcPct val="0"/>
        </a:spcAft>
        <a:buClr>
          <a:schemeClr val="folHlink"/>
        </a:buClr>
        <a:buFont typeface="Times" pitchFamily="1" charset="0"/>
        <a:buChar char="•"/>
        <a:defRPr sz="1300" i="1">
          <a:solidFill>
            <a:schemeClr val="tx1"/>
          </a:solidFill>
          <a:latin typeface="+mn-lt"/>
        </a:defRPr>
      </a:lvl4pPr>
      <a:lvl5pPr marL="1995488" indent="-166688" algn="l" rtl="0" eaLnBrk="0" fontAlgn="base" hangingPunct="0">
        <a:spcBef>
          <a:spcPct val="0"/>
        </a:spcBef>
        <a:spcAft>
          <a:spcPct val="0"/>
        </a:spcAft>
        <a:buClr>
          <a:schemeClr val="folHlink"/>
        </a:buClr>
        <a:buFont typeface="Times" pitchFamily="1" charset="0"/>
        <a:buChar char="•"/>
        <a:defRPr sz="1200" i="1">
          <a:solidFill>
            <a:schemeClr val="tx1"/>
          </a:solidFill>
          <a:latin typeface="+mn-lt"/>
        </a:defRPr>
      </a:lvl5pPr>
      <a:lvl6pPr marL="2452688" indent="-166688" algn="l" rtl="0" eaLnBrk="1" fontAlgn="base" hangingPunct="1">
        <a:spcBef>
          <a:spcPct val="0"/>
        </a:spcBef>
        <a:spcAft>
          <a:spcPct val="0"/>
        </a:spcAft>
        <a:buClr>
          <a:schemeClr val="folHlink"/>
        </a:buClr>
        <a:buFont typeface="Times" pitchFamily="1" charset="0"/>
        <a:buChar char="•"/>
        <a:defRPr sz="1200" i="1">
          <a:solidFill>
            <a:schemeClr val="tx1"/>
          </a:solidFill>
          <a:latin typeface="+mn-lt"/>
        </a:defRPr>
      </a:lvl6pPr>
      <a:lvl7pPr marL="2909888" indent="-166688" algn="l" rtl="0" eaLnBrk="1" fontAlgn="base" hangingPunct="1">
        <a:spcBef>
          <a:spcPct val="0"/>
        </a:spcBef>
        <a:spcAft>
          <a:spcPct val="0"/>
        </a:spcAft>
        <a:buClr>
          <a:schemeClr val="folHlink"/>
        </a:buClr>
        <a:buFont typeface="Times" pitchFamily="1" charset="0"/>
        <a:buChar char="•"/>
        <a:defRPr sz="1200" i="1">
          <a:solidFill>
            <a:schemeClr val="tx1"/>
          </a:solidFill>
          <a:latin typeface="+mn-lt"/>
        </a:defRPr>
      </a:lvl7pPr>
      <a:lvl8pPr marL="3367088" indent="-166688" algn="l" rtl="0" eaLnBrk="1" fontAlgn="base" hangingPunct="1">
        <a:spcBef>
          <a:spcPct val="0"/>
        </a:spcBef>
        <a:spcAft>
          <a:spcPct val="0"/>
        </a:spcAft>
        <a:buClr>
          <a:schemeClr val="folHlink"/>
        </a:buClr>
        <a:buFont typeface="Times" pitchFamily="1" charset="0"/>
        <a:buChar char="•"/>
        <a:defRPr sz="1200" i="1">
          <a:solidFill>
            <a:schemeClr val="tx1"/>
          </a:solidFill>
          <a:latin typeface="+mn-lt"/>
        </a:defRPr>
      </a:lvl8pPr>
      <a:lvl9pPr marL="3824288" indent="-166688" algn="l" rtl="0" eaLnBrk="1" fontAlgn="base" hangingPunct="1">
        <a:spcBef>
          <a:spcPct val="0"/>
        </a:spcBef>
        <a:spcAft>
          <a:spcPct val="0"/>
        </a:spcAft>
        <a:buClr>
          <a:schemeClr val="folHlink"/>
        </a:buClr>
        <a:buFont typeface="Times" pitchFamily="1" charset="0"/>
        <a:buChar char="•"/>
        <a:defRPr sz="1200" i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Handouts are available at: www.atia.org/orlandohandouts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05E8E34-1708-4580-AC2D-92D7F48B4DB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6" r:id="rId1"/>
    <p:sldLayoutId id="2147483997" r:id="rId2"/>
    <p:sldLayoutId id="2147483998" r:id="rId3"/>
    <p:sldLayoutId id="2147483999" r:id="rId4"/>
    <p:sldLayoutId id="2147484000" r:id="rId5"/>
    <p:sldLayoutId id="2147484001" r:id="rId6"/>
    <p:sldLayoutId id="2147484002" r:id="rId7"/>
    <p:sldLayoutId id="2147484003" r:id="rId8"/>
    <p:sldLayoutId id="2147484004" r:id="rId9"/>
    <p:sldLayoutId id="2147484005" r:id="rId10"/>
    <p:sldLayoutId id="2147484006" r:id="rId11"/>
  </p:sldLayoutIdLst>
  <p:transition>
    <p:sndAc>
      <p:stSnd>
        <p:snd r:embed="rId13" name="chimes.wav"/>
      </p:stSnd>
    </p:sndAc>
  </p:transition>
  <p:timing>
    <p:tnLst>
      <p:par>
        <p:cTn id="1" dur="indefinite" restart="never" nodeType="tmRoot"/>
      </p:par>
    </p:tnLst>
  </p:timing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Handouts are available at: www.atia.org/orlandohandouts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0AE5A57-B27C-473E-9873-AA99BA8B5CE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7" r:id="rId1"/>
    <p:sldLayoutId id="2147484008" r:id="rId2"/>
    <p:sldLayoutId id="2147484009" r:id="rId3"/>
    <p:sldLayoutId id="2147484010" r:id="rId4"/>
    <p:sldLayoutId id="2147484011" r:id="rId5"/>
    <p:sldLayoutId id="2147484012" r:id="rId6"/>
    <p:sldLayoutId id="2147484013" r:id="rId7"/>
    <p:sldLayoutId id="2147484014" r:id="rId8"/>
    <p:sldLayoutId id="2147484015" r:id="rId9"/>
    <p:sldLayoutId id="2147484016" r:id="rId10"/>
    <p:sldLayoutId id="2147484017" r:id="rId11"/>
    <p:sldLayoutId id="2147484018" r:id="rId12"/>
  </p:sldLayoutIdLst>
  <p:transition>
    <p:sndAc>
      <p:stSnd>
        <p:snd r:embed="rId14" name="chimes.wav"/>
      </p:stSnd>
    </p:sndAc>
  </p:transition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9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9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9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9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9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9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9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9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9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9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9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9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hyperlink" Target="http://kt4tt.buffalo.edu/knowledgebase/model.php" TargetMode="Externa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ihr-irsc.gc.ca/e/29418.html" TargetMode="Externa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9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tia.org/CEU" TargetMode="Externa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atia.org/orlandohandouts" TargetMode="External"/><Relationship Id="rId4" Type="http://schemas.openxmlformats.org/officeDocument/2006/relationships/hyperlink" Target="http://www.aacinstitute.org/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2371" y="1760920"/>
            <a:ext cx="8637223" cy="2161084"/>
          </a:xfrm>
        </p:spPr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en-US" sz="2800" dirty="0" smtClean="0"/>
              <a:t>Session Code: AAC-07</a:t>
            </a:r>
            <a:br>
              <a:rPr lang="en-US" sz="2800" dirty="0" smtClean="0"/>
            </a:b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3200" dirty="0" smtClean="0">
                <a:solidFill>
                  <a:srgbClr val="005192"/>
                </a:solidFill>
              </a:rPr>
              <a:t>Translating New Knowledge from Technology Based Research Projects: A Randomized Controlled Study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304" y="4209405"/>
            <a:ext cx="8758409" cy="2509838"/>
          </a:xfrm>
        </p:spPr>
        <p:txBody>
          <a:bodyPr/>
          <a:lstStyle/>
          <a:p>
            <a:pPr marL="342900" lvl="0" indent="-342900" eaLnBrk="1" fontAlgn="auto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defRPr/>
            </a:pPr>
            <a:r>
              <a:rPr lang="en-US" b="1" kern="1200" dirty="0" smtClean="0">
                <a:solidFill>
                  <a:srgbClr val="C00000"/>
                </a:solidFill>
                <a:ea typeface="ＭＳ Ｐゴシック" pitchFamily="82" charset="-128"/>
              </a:rPr>
              <a:t>Presenter: Vathsala </a:t>
            </a:r>
            <a:r>
              <a:rPr lang="en-US" b="1" kern="1200" dirty="0">
                <a:solidFill>
                  <a:srgbClr val="C00000"/>
                </a:solidFill>
                <a:ea typeface="ＭＳ Ｐゴシック" pitchFamily="82" charset="-128"/>
              </a:rPr>
              <a:t>I. Stone</a:t>
            </a:r>
          </a:p>
          <a:p>
            <a:pPr marL="342900" lvl="0" indent="-342900" eaLnBrk="1" fontAlgn="auto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defRPr/>
            </a:pPr>
            <a:r>
              <a:rPr lang="en-US" sz="1800" kern="1200" dirty="0">
                <a:ea typeface="ＭＳ Ｐゴシック" pitchFamily="82" charset="-128"/>
              </a:rPr>
              <a:t>Center on Knowledge Translation for Technology Transfer,</a:t>
            </a:r>
          </a:p>
          <a:p>
            <a:pPr marL="342900" lvl="0" indent="-342900" eaLnBrk="1" fontAlgn="auto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defRPr/>
            </a:pPr>
            <a:r>
              <a:rPr lang="en-US" sz="1800" kern="1200" dirty="0">
                <a:ea typeface="ＭＳ Ｐゴシック" pitchFamily="82" charset="-128"/>
              </a:rPr>
              <a:t>University at </a:t>
            </a:r>
            <a:r>
              <a:rPr lang="en-US" sz="1800" kern="1200" dirty="0" smtClean="0">
                <a:ea typeface="ＭＳ Ｐゴシック" pitchFamily="82" charset="-128"/>
              </a:rPr>
              <a:t>Buffalo</a:t>
            </a:r>
          </a:p>
          <a:p>
            <a:pPr marL="342900" lvl="0" indent="-342900" eaLnBrk="1" fontAlgn="auto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defRPr/>
            </a:pPr>
            <a:r>
              <a:rPr lang="en-US" sz="1800" kern="1200" dirty="0" smtClean="0">
                <a:ea typeface="ＭＳ Ｐゴシック" pitchFamily="82" charset="-128"/>
              </a:rPr>
              <a:t>vstone@buffalo.edu</a:t>
            </a:r>
            <a:endParaRPr lang="en-US" sz="1800" kern="1200" dirty="0">
              <a:ea typeface="ＭＳ Ｐゴシック" pitchFamily="82" charset="-128"/>
            </a:endParaRPr>
          </a:p>
          <a:p>
            <a:pPr eaLnBrk="1" hangingPunct="1">
              <a:lnSpc>
                <a:spcPct val="50000"/>
              </a:lnSpc>
            </a:pPr>
            <a:r>
              <a:rPr lang="en-US" sz="1800" dirty="0" smtClean="0"/>
              <a:t> </a:t>
            </a:r>
          </a:p>
          <a:p>
            <a:pPr eaLnBrk="1" hangingPunct="1"/>
            <a:r>
              <a:rPr lang="en-US" sz="1800" dirty="0"/>
              <a:t>Jan.26, 2012, 9:20AM - 10:20AM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Handouts are available at: www.atia.org/orlandohandouts</a:t>
            </a:r>
            <a:endParaRPr lang="en-US" sz="90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52FE8E1-4CA8-4FB9-8FD3-96CF69DCE6CB}" type="slidenum">
              <a:rPr lang="en-US"/>
              <a:pPr>
                <a:defRPr/>
              </a:pPr>
              <a:t>1</a:t>
            </a:fld>
            <a:endParaRPr lang="en-US" sz="1400" dirty="0"/>
          </a:p>
        </p:txBody>
      </p:sp>
    </p:spTree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37696" y="1033118"/>
            <a:ext cx="8432800" cy="571500"/>
          </a:xfrm>
        </p:spPr>
        <p:txBody>
          <a:bodyPr/>
          <a:lstStyle/>
          <a:p>
            <a:pPr algn="ctr"/>
            <a:r>
              <a:rPr lang="en-US" sz="3200" dirty="0" smtClean="0">
                <a:solidFill>
                  <a:schemeClr val="tx2"/>
                </a:solidFill>
              </a:rPr>
              <a:t>Intervention</a:t>
            </a:r>
            <a:endParaRPr lang="en-US" sz="3200" dirty="0">
              <a:solidFill>
                <a:schemeClr val="tx2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97456" y="1659263"/>
            <a:ext cx="8479296" cy="4631368"/>
          </a:xfrm>
        </p:spPr>
        <p:txBody>
          <a:bodyPr/>
          <a:lstStyle/>
          <a:p>
            <a:pPr marL="231775" indent="-231775">
              <a:spcBef>
                <a:spcPts val="1200"/>
              </a:spcBef>
              <a:buClr>
                <a:schemeClr val="accent1"/>
              </a:buClr>
            </a:pPr>
            <a:r>
              <a:rPr lang="en-US" sz="1800" kern="1200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 </a:t>
            </a:r>
            <a:r>
              <a:rPr lang="en-US" sz="2000" dirty="0" smtClean="0">
                <a:solidFill>
                  <a:srgbClr val="C00000"/>
                </a:solidFill>
              </a:rPr>
              <a:t>Targeted Dissemination of K (TDK) </a:t>
            </a:r>
          </a:p>
          <a:p>
            <a:pPr marL="231775" indent="-231775">
              <a:spcBef>
                <a:spcPts val="1200"/>
              </a:spcBef>
              <a:buClr>
                <a:schemeClr val="accent1"/>
              </a:buClr>
            </a:pPr>
            <a:r>
              <a:rPr lang="en-US" sz="2000" dirty="0" smtClean="0"/>
              <a:t>	Through stakeholder affiliated organizations </a:t>
            </a:r>
          </a:p>
          <a:p>
            <a:pPr marL="231775" indent="-231775">
              <a:spcBef>
                <a:spcPts val="1200"/>
              </a:spcBef>
              <a:buClr>
                <a:schemeClr val="accent1"/>
              </a:buClr>
              <a:buFont typeface="Wingdings" pitchFamily="2" charset="2"/>
              <a:buChar char="Ø"/>
            </a:pPr>
            <a:r>
              <a:rPr lang="en-US" sz="2000" dirty="0" smtClean="0"/>
              <a:t>Value mapping (Rogers, 2004; Lane and Rogers, 2011) </a:t>
            </a:r>
          </a:p>
          <a:p>
            <a:pPr marL="231775" indent="-231775">
              <a:spcBef>
                <a:spcPts val="1200"/>
              </a:spcBef>
              <a:buClr>
                <a:schemeClr val="accent1"/>
              </a:buClr>
            </a:pPr>
            <a:r>
              <a:rPr lang="en-US" sz="2000" dirty="0" smtClean="0"/>
              <a:t>	(K user expectations and values regarding research)  </a:t>
            </a:r>
          </a:p>
          <a:p>
            <a:pPr marL="688975" lvl="1" indent="-231775">
              <a:spcBef>
                <a:spcPts val="1200"/>
              </a:spcBef>
              <a:buClr>
                <a:schemeClr val="accent1"/>
              </a:buClr>
              <a:buFont typeface="Wingdings" pitchFamily="2" charset="2"/>
              <a:buChar char="Ø"/>
            </a:pPr>
            <a:r>
              <a:rPr lang="en-US" sz="2000" dirty="0" smtClean="0"/>
              <a:t>Recruitment </a:t>
            </a:r>
          </a:p>
          <a:p>
            <a:pPr marL="231775" lvl="1" indent="-231775">
              <a:spcBef>
                <a:spcPts val="1200"/>
              </a:spcBef>
              <a:buClr>
                <a:schemeClr val="accent1"/>
              </a:buClr>
            </a:pPr>
            <a:r>
              <a:rPr lang="en-US" sz="2000" dirty="0" smtClean="0">
                <a:solidFill>
                  <a:srgbClr val="C00000"/>
                </a:solidFill>
              </a:rPr>
              <a:t>Targeted and Tailored Dissemination of K (TTDK)</a:t>
            </a:r>
          </a:p>
          <a:p>
            <a:pPr marL="688975" lvl="2" indent="-231775">
              <a:spcBef>
                <a:spcPts val="1200"/>
              </a:spcBef>
              <a:buClr>
                <a:schemeClr val="accent1"/>
              </a:buClr>
              <a:buFont typeface="Wingdings" pitchFamily="2" charset="2"/>
              <a:buChar char="Ø"/>
            </a:pPr>
            <a:r>
              <a:rPr lang="en-US" sz="2000" dirty="0" smtClean="0"/>
              <a:t>Relevant audience targeted (as above)</a:t>
            </a:r>
          </a:p>
          <a:p>
            <a:pPr marL="688975" lvl="2" indent="-231775">
              <a:spcBef>
                <a:spcPts val="1200"/>
              </a:spcBef>
              <a:buClr>
                <a:schemeClr val="accent1"/>
              </a:buClr>
              <a:buFont typeface="Wingdings" pitchFamily="2" charset="2"/>
              <a:buChar char="Ø"/>
            </a:pPr>
            <a:r>
              <a:rPr lang="en-US" sz="2000" dirty="0" smtClean="0"/>
              <a:t>Contextualized knowledge Packages (CKPs)</a:t>
            </a:r>
          </a:p>
          <a:p>
            <a:pPr marL="688975" lvl="1" indent="-231775">
              <a:spcBef>
                <a:spcPts val="1200"/>
              </a:spcBef>
              <a:buClr>
                <a:schemeClr val="accent1"/>
              </a:buClr>
              <a:buFont typeface="Wingdings" pitchFamily="2" charset="2"/>
              <a:buChar char="Ø"/>
            </a:pPr>
            <a:r>
              <a:rPr lang="en-US" sz="2000" dirty="0" smtClean="0"/>
              <a:t>Formats of communication (accessible, usable)</a:t>
            </a:r>
          </a:p>
          <a:p>
            <a:pPr marL="688975" lvl="1" indent="-231775">
              <a:spcBef>
                <a:spcPts val="1200"/>
              </a:spcBef>
              <a:buClr>
                <a:schemeClr val="accent1"/>
              </a:buClr>
              <a:buFont typeface="Wingdings" pitchFamily="2" charset="2"/>
              <a:buChar char="Ø"/>
            </a:pPr>
            <a:r>
              <a:rPr lang="en-US" sz="2000" dirty="0" smtClean="0"/>
              <a:t>Multi channel delivery – tailored webinar; tailored tech assistance offer  </a:t>
            </a:r>
          </a:p>
          <a:p>
            <a:pPr marL="855663" lvl="2" indent="-161925" eaLnBrk="1" fontAlgn="auto" hangingPunct="1">
              <a:spcBef>
                <a:spcPts val="600"/>
              </a:spcBef>
              <a:spcAft>
                <a:spcPts val="0"/>
              </a:spcAft>
              <a:buClr>
                <a:srgbClr val="4F81BD"/>
              </a:buClr>
              <a:buSzPct val="80000"/>
              <a:buFont typeface="Wingdings" pitchFamily="2" charset="2"/>
              <a:buChar char="Ø"/>
              <a:defRPr/>
            </a:pPr>
            <a:endParaRPr lang="en-US" sz="1600" kern="1200" dirty="0">
              <a:solidFill>
                <a:sysClr val="windowText" lastClr="000000">
                  <a:tint val="75000"/>
                </a:sysClr>
              </a:solidFill>
              <a:latin typeface="Calibri"/>
              <a:ea typeface="+mn-ea"/>
              <a:cs typeface="Arial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97ADC0-492D-41DC-9515-FDADABEABA8F}" type="slidenum">
              <a:rPr lang="en-US" smtClean="0"/>
              <a:pPr>
                <a:defRPr/>
              </a:pPr>
              <a:t>10</a:t>
            </a:fld>
            <a:endParaRPr lang="en-US" sz="1400" b="0" dirty="0"/>
          </a:p>
        </p:txBody>
      </p:sp>
    </p:spTree>
    <p:extLst>
      <p:ext uri="{BB962C8B-B14F-4D97-AF65-F5344CB8AC3E}">
        <p14:creationId xmlns:p14="http://schemas.microsoft.com/office/powerpoint/2010/main" val="578288229"/>
      </p:ext>
    </p:extLst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48713" y="1132270"/>
            <a:ext cx="8432800" cy="571500"/>
          </a:xfrm>
        </p:spPr>
        <p:txBody>
          <a:bodyPr/>
          <a:lstStyle/>
          <a:p>
            <a:pPr lvl="0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solidFill>
                  <a:srgbClr val="1F497D"/>
                </a:solidFill>
                <a:latin typeface="Arial" charset="0"/>
                <a:ea typeface="+mn-ea"/>
                <a:cs typeface="Arial" charset="0"/>
              </a:rPr>
              <a:t>Research </a:t>
            </a:r>
            <a:r>
              <a:rPr lang="en-US" sz="3200" dirty="0" smtClean="0">
                <a:solidFill>
                  <a:srgbClr val="1F497D"/>
                </a:solidFill>
                <a:latin typeface="Arial" charset="0"/>
                <a:ea typeface="+mn-ea"/>
                <a:cs typeface="Arial" charset="0"/>
              </a:rPr>
              <a:t>Questions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56555" y="1879600"/>
            <a:ext cx="8431213" cy="4116388"/>
          </a:xfrm>
        </p:spPr>
        <p:txBody>
          <a:bodyPr/>
          <a:lstStyle/>
          <a:p>
            <a:pPr marL="460375" lvl="0" indent="-460375" eaLnBrk="1" fontAlgn="auto" hangingPunct="1">
              <a:spcBef>
                <a:spcPts val="1200"/>
              </a:spcBef>
              <a:spcAft>
                <a:spcPts val="0"/>
              </a:spcAft>
              <a:buClrTx/>
              <a:buNone/>
              <a:defRPr/>
            </a:pPr>
            <a:r>
              <a:rPr lang="en-US" sz="2400" dirty="0">
                <a:solidFill>
                  <a:sysClr val="windowText" lastClr="000000"/>
                </a:solidFill>
                <a:latin typeface="Arial" charset="0"/>
                <a:cs typeface="Arial" charset="0"/>
              </a:rPr>
              <a:t>R1: Are there differences in effectiveness among the 3 methods of communication, i.e., TTDK, TDK and  Passive Diffusion, in terms of raising  overall levels of K use by stakeholders? </a:t>
            </a:r>
          </a:p>
          <a:p>
            <a:pPr marL="460375" lvl="0" indent="-460375" eaLnBrk="1" fontAlgn="auto" hangingPunct="1">
              <a:spcBef>
                <a:spcPts val="1200"/>
              </a:spcBef>
              <a:spcAft>
                <a:spcPts val="0"/>
              </a:spcAft>
              <a:buClrTx/>
              <a:buNone/>
              <a:defRPr/>
            </a:pPr>
            <a:r>
              <a:rPr lang="en-US" sz="2400" dirty="0">
                <a:solidFill>
                  <a:sysClr val="windowText" lastClr="000000"/>
                </a:solidFill>
                <a:latin typeface="Arial" charset="0"/>
                <a:cs typeface="Arial" charset="0"/>
              </a:rPr>
              <a:t>R2: Are there differences in change in overall levels of K use among the five types of stakeholders, i.e., brokers, clinicians, manufacturers, researchers and consumers?  </a:t>
            </a:r>
          </a:p>
          <a:p>
            <a:pPr marL="460375" lvl="0" indent="-460375" eaLnBrk="1" fontAlgn="auto" hangingPunct="1">
              <a:spcBef>
                <a:spcPts val="1200"/>
              </a:spcBef>
              <a:spcAft>
                <a:spcPts val="0"/>
              </a:spcAft>
              <a:buClrTx/>
              <a:buNone/>
              <a:defRPr/>
            </a:pPr>
            <a:r>
              <a:rPr lang="en-US" sz="2400" dirty="0">
                <a:solidFill>
                  <a:sysClr val="windowText" lastClr="000000"/>
                </a:solidFill>
                <a:latin typeface="Arial" charset="0"/>
                <a:cs typeface="Arial" charset="0"/>
              </a:rPr>
              <a:t>R3: Do individuals who reach more advanced level of K use have demographic characteristics and knowledge processing traits different from the individuals who do not reach advanced levels? </a:t>
            </a: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97ADC0-492D-41DC-9515-FDADABEABA8F}" type="slidenum">
              <a:rPr lang="en-US" smtClean="0"/>
              <a:pPr>
                <a:defRPr/>
              </a:pPr>
              <a:t>11</a:t>
            </a:fld>
            <a:endParaRPr lang="en-US" sz="1400" b="0" dirty="0"/>
          </a:p>
        </p:txBody>
      </p:sp>
    </p:spTree>
    <p:extLst>
      <p:ext uri="{BB962C8B-B14F-4D97-AF65-F5344CB8AC3E}">
        <p14:creationId xmlns:p14="http://schemas.microsoft.com/office/powerpoint/2010/main" val="2666568243"/>
      </p:ext>
    </p:extLst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97ADC0-492D-41DC-9515-FDADABEABA8F}" type="slidenum">
              <a:rPr lang="en-US" smtClean="0"/>
              <a:pPr>
                <a:defRPr/>
              </a:pPr>
              <a:t>12</a:t>
            </a:fld>
            <a:endParaRPr lang="en-US" sz="1400" b="0" dirty="0"/>
          </a:p>
        </p:txBody>
      </p:sp>
      <p:graphicFrame>
        <p:nvGraphicFramePr>
          <p:cNvPr id="3" name="Content Placeholder 3" descr="Baseline Assessment; Intervention Delivery (4 Mo.); Follow/up Test&#10;1; Intervention Delivery&#10;(4 Mo.); Follow/ up Test&#10;2.&#10;&#10;&#10;&#10;&#10;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62176381"/>
              </p:ext>
            </p:extLst>
          </p:nvPr>
        </p:nvGraphicFramePr>
        <p:xfrm>
          <a:off x="417791" y="1905000"/>
          <a:ext cx="8305798" cy="4068741"/>
        </p:xfrm>
        <a:graphic>
          <a:graphicData uri="http://schemas.openxmlformats.org/drawingml/2006/table">
            <a:tbl>
              <a:tblPr firstRow="1" bandRow="1"/>
              <a:tblGrid>
                <a:gridCol w="1295399"/>
                <a:gridCol w="838199"/>
                <a:gridCol w="1295400"/>
                <a:gridCol w="1416051"/>
                <a:gridCol w="1174749"/>
                <a:gridCol w="1342159"/>
                <a:gridCol w="943841"/>
              </a:tblGrid>
              <a:tr h="9906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+mj-lt"/>
                          <a:ea typeface="Times New Roman"/>
                          <a:cs typeface="Times New Roman"/>
                        </a:rPr>
                        <a:t>Baseline </a:t>
                      </a:r>
                      <a:r>
                        <a:rPr lang="en-US" sz="1800" dirty="0" smtClean="0">
                          <a:latin typeface="+mj-lt"/>
                          <a:ea typeface="Times New Roman"/>
                          <a:cs typeface="Times New Roman"/>
                        </a:rPr>
                        <a:t>Assessment</a:t>
                      </a:r>
                      <a:endParaRPr lang="en-US" sz="18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+mj-lt"/>
                          <a:ea typeface="Times New Roman"/>
                          <a:cs typeface="Times New Roman"/>
                        </a:rPr>
                        <a:t>Intervention Delivery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+mj-lt"/>
                          <a:ea typeface="Times New Roman"/>
                          <a:cs typeface="Times New Roman"/>
                        </a:rPr>
                        <a:t>(4 Mo.)</a:t>
                      </a:r>
                      <a:endParaRPr lang="en-US" sz="18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+mj-lt"/>
                          <a:ea typeface="Times New Roman"/>
                          <a:cs typeface="Times New Roman"/>
                        </a:rPr>
                        <a:t>Follow/up Test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+mj-lt"/>
                          <a:ea typeface="Times New Roman"/>
                          <a:cs typeface="Times New Roman"/>
                        </a:rPr>
                        <a:t>1</a:t>
                      </a:r>
                      <a:endParaRPr lang="en-US" sz="18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+mj-lt"/>
                          <a:ea typeface="Times New Roman"/>
                          <a:cs typeface="Times New Roman"/>
                        </a:rPr>
                        <a:t>Intervention Delivery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+mj-lt"/>
                          <a:ea typeface="Times New Roman"/>
                          <a:cs typeface="Times New Roman"/>
                        </a:rPr>
                        <a:t>(4 Mo.)</a:t>
                      </a:r>
                      <a:endParaRPr lang="en-US" sz="18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+mj-lt"/>
                          <a:ea typeface="Times New Roman"/>
                          <a:cs typeface="Times New Roman"/>
                        </a:rPr>
                        <a:t>Follow/ up Test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+mj-lt"/>
                          <a:ea typeface="Times New Roman"/>
                          <a:cs typeface="Times New Roman"/>
                        </a:rPr>
                        <a:t>2</a:t>
                      </a:r>
                      <a:endParaRPr lang="en-US" sz="18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</a:tr>
              <a:tr h="72124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kern="1200" dirty="0">
                        <a:solidFill>
                          <a:schemeClr val="dk1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68580" marR="68580" marT="0" marB="0" vert="vert27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+mn-lt"/>
                          <a:ea typeface="Times New Roman"/>
                          <a:cs typeface="Times New Roman"/>
                        </a:rPr>
                        <a:t>R T</a:t>
                      </a:r>
                      <a:r>
                        <a:rPr lang="en-US" sz="2400" baseline="-25000" dirty="0"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  <a:endParaRPr lang="en-US" sz="2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+mn-lt"/>
                          <a:ea typeface="Times New Roman"/>
                          <a:cs typeface="Times New Roman"/>
                        </a:rPr>
                        <a:t>O</a:t>
                      </a:r>
                      <a:endParaRPr lang="en-US" sz="2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+mn-lt"/>
                          <a:ea typeface="Times New Roman"/>
                          <a:cs typeface="Times New Roman"/>
                        </a:rPr>
                        <a:t>X</a:t>
                      </a:r>
                      <a:r>
                        <a:rPr lang="en-US" sz="2400" baseline="-25000" dirty="0" smtClean="0">
                          <a:latin typeface="+mn-lt"/>
                          <a:ea typeface="Times New Roman"/>
                          <a:cs typeface="Times New Roman"/>
                        </a:rPr>
                        <a:t>1a</a:t>
                      </a:r>
                      <a:endParaRPr lang="en-US" sz="2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+mn-lt"/>
                          <a:ea typeface="Times New Roman"/>
                          <a:cs typeface="Times New Roman"/>
                        </a:rPr>
                        <a:t>O</a:t>
                      </a:r>
                      <a:endParaRPr lang="en-US" sz="2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+mn-lt"/>
                          <a:ea typeface="Times New Roman"/>
                          <a:cs typeface="Times New Roman"/>
                        </a:rPr>
                        <a:t>X</a:t>
                      </a:r>
                      <a:r>
                        <a:rPr lang="en-US" sz="2400" baseline="-25000" dirty="0" smtClean="0">
                          <a:latin typeface="+mn-lt"/>
                          <a:ea typeface="Times New Roman"/>
                          <a:cs typeface="Times New Roman"/>
                        </a:rPr>
                        <a:t>1b</a:t>
                      </a:r>
                      <a:endParaRPr lang="en-US" sz="2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+mn-lt"/>
                          <a:ea typeface="Times New Roman"/>
                          <a:cs typeface="Times New Roman"/>
                        </a:rPr>
                        <a:t>O</a:t>
                      </a:r>
                      <a:endParaRPr lang="en-US" sz="2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  <a:tr h="72124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kern="1200" dirty="0">
                        <a:solidFill>
                          <a:schemeClr val="dk1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68580" marR="68580" marT="0" marB="0" vert="vert27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+mn-lt"/>
                          <a:ea typeface="Times New Roman"/>
                          <a:cs typeface="Times New Roman"/>
                        </a:rPr>
                        <a:t>R T</a:t>
                      </a:r>
                      <a:r>
                        <a:rPr lang="en-US" sz="2400" baseline="-25000" dirty="0">
                          <a:latin typeface="+mn-lt"/>
                          <a:ea typeface="Times New Roman"/>
                          <a:cs typeface="Times New Roman"/>
                        </a:rPr>
                        <a:t>2</a:t>
                      </a:r>
                      <a:endParaRPr lang="en-US" sz="2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+mn-lt"/>
                          <a:ea typeface="Times New Roman"/>
                          <a:cs typeface="Times New Roman"/>
                        </a:rPr>
                        <a:t>O</a:t>
                      </a:r>
                      <a:endParaRPr lang="en-US" sz="2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+mn-lt"/>
                          <a:ea typeface="Times New Roman"/>
                          <a:cs typeface="Times New Roman"/>
                        </a:rPr>
                        <a:t>X</a:t>
                      </a:r>
                      <a:r>
                        <a:rPr lang="en-US" sz="2400" baseline="-25000" dirty="0">
                          <a:latin typeface="+mn-lt"/>
                          <a:ea typeface="Times New Roman"/>
                          <a:cs typeface="Times New Roman"/>
                        </a:rPr>
                        <a:t>2</a:t>
                      </a:r>
                      <a:endParaRPr lang="en-US" sz="2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+mn-lt"/>
                          <a:ea typeface="Times New Roman"/>
                          <a:cs typeface="Times New Roman"/>
                        </a:rPr>
                        <a:t>O</a:t>
                      </a:r>
                      <a:endParaRPr lang="en-US" sz="2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+mn-lt"/>
                          <a:ea typeface="Times New Roman"/>
                          <a:cs typeface="Times New Roman"/>
                        </a:rPr>
                        <a:t>O</a:t>
                      </a:r>
                      <a:endParaRPr lang="en-US" sz="2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72124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kern="1200" dirty="0">
                        <a:solidFill>
                          <a:schemeClr val="dk1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68580" marR="68580" marT="0" marB="0" vert="vert27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+mn-lt"/>
                          <a:ea typeface="Times New Roman"/>
                          <a:cs typeface="Times New Roman"/>
                        </a:rPr>
                        <a:t>R C</a:t>
                      </a: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+mn-lt"/>
                          <a:ea typeface="Times New Roman"/>
                          <a:cs typeface="Times New Roman"/>
                        </a:rPr>
                        <a:t>O</a:t>
                      </a:r>
                      <a:endParaRPr lang="en-US" sz="2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+mn-lt"/>
                          <a:ea typeface="Times New Roman"/>
                          <a:cs typeface="Times New Roman"/>
                        </a:rPr>
                        <a:t>O</a:t>
                      </a:r>
                      <a:endParaRPr lang="en-US" sz="2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+mn-lt"/>
                          <a:ea typeface="Times New Roman"/>
                          <a:cs typeface="Times New Roman"/>
                        </a:rPr>
                        <a:t>O</a:t>
                      </a:r>
                      <a:endParaRPr lang="en-US" sz="2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  <a:tr h="902139">
                <a:tc gridSpan="7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+mn-lt"/>
                          <a:ea typeface="Times New Roman"/>
                          <a:cs typeface="Times New Roman"/>
                        </a:rPr>
                        <a:t>Where T1=group exposed to TTDK;</a:t>
                      </a:r>
                      <a:r>
                        <a:rPr lang="en-US" sz="2000" baseline="0" dirty="0" smtClean="0">
                          <a:latin typeface="+mn-lt"/>
                          <a:ea typeface="Times New Roman"/>
                          <a:cs typeface="Times New Roman"/>
                        </a:rPr>
                        <a:t> T2=group exposed to TDK; C=Control group; O=Observation (via LOKUS); X1a and X1b are components of TTDK method; &amp;  X2= TDK method.</a:t>
                      </a:r>
                      <a:endParaRPr lang="en-US" sz="20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1121253"/>
            <a:ext cx="9143999" cy="571500"/>
          </a:xfrm>
        </p:spPr>
        <p:txBody>
          <a:bodyPr/>
          <a:lstStyle/>
          <a:p>
            <a:pPr lvl="0" algn="ctr" eaLnBrk="1" hangingPunct="1"/>
            <a:r>
              <a:rPr lang="en-US" kern="1200" dirty="0">
                <a:solidFill>
                  <a:srgbClr val="005192"/>
                </a:solidFill>
                <a:latin typeface="Arial" charset="0"/>
                <a:ea typeface="+mn-ea"/>
                <a:cs typeface="Arial" charset="0"/>
              </a:rPr>
              <a:t>Research Design for the KT Intervention </a:t>
            </a:r>
            <a:r>
              <a:rPr lang="en-US" kern="1200" dirty="0" smtClean="0">
                <a:solidFill>
                  <a:srgbClr val="005192"/>
                </a:solidFill>
                <a:latin typeface="Arial" charset="0"/>
                <a:ea typeface="+mn-ea"/>
                <a:cs typeface="Arial" charset="0"/>
              </a:rPr>
              <a:t>Evaluation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5148649"/>
      </p:ext>
    </p:extLst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48713" y="922949"/>
            <a:ext cx="8432800" cy="571500"/>
          </a:xfrm>
        </p:spPr>
        <p:txBody>
          <a:bodyPr/>
          <a:lstStyle/>
          <a:p>
            <a:pPr algn="ctr"/>
            <a:r>
              <a:rPr lang="en-US" sz="3200" kern="1200" dirty="0">
                <a:solidFill>
                  <a:srgbClr val="1F497D"/>
                </a:solidFill>
                <a:latin typeface="Calibri"/>
                <a:ea typeface="+mn-ea"/>
                <a:cs typeface="Arial" charset="0"/>
              </a:rPr>
              <a:t>Instrument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45538" y="1714347"/>
            <a:ext cx="8431213" cy="4444082"/>
          </a:xfrm>
        </p:spPr>
        <p:txBody>
          <a:bodyPr/>
          <a:lstStyle/>
          <a:p>
            <a:pPr marL="237744" lvl="0" indent="-237744" eaLnBrk="1" fontAlgn="auto" hangingPunct="1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rgbClr val="4F81BD"/>
              </a:buClr>
              <a:buNone/>
              <a:defRPr/>
            </a:pPr>
            <a:r>
              <a:rPr lang="en-US" sz="2400" kern="1200" dirty="0" smtClean="0">
                <a:solidFill>
                  <a:sysClr val="windowText" lastClr="000000"/>
                </a:solidFill>
                <a:latin typeface="Calibri"/>
                <a:cs typeface="Arial" charset="0"/>
              </a:rPr>
              <a:t>Level of Knowledge Use survey (LOKUS)</a:t>
            </a:r>
          </a:p>
          <a:p>
            <a:pPr marL="403225" lvl="1" indent="-169863" eaLnBrk="1" fontAlgn="auto" hangingPunct="1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rgbClr val="4F81BD"/>
              </a:buClr>
              <a:buSzTx/>
              <a:buFont typeface="Arial" pitchFamily="34" charset="0"/>
              <a:buChar char="•"/>
              <a:defRPr/>
            </a:pPr>
            <a:r>
              <a:rPr lang="en-US" sz="2000" kern="1200" dirty="0" smtClean="0">
                <a:solidFill>
                  <a:sysClr val="windowText" lastClr="000000"/>
                </a:solidFill>
                <a:latin typeface="Calibri"/>
                <a:ea typeface="+mn-ea"/>
                <a:cs typeface="Arial" charset="0"/>
              </a:rPr>
              <a:t>Web-based survey development (</a:t>
            </a:r>
            <a:r>
              <a:rPr lang="en-US" sz="2000" kern="1200" dirty="0" smtClean="0">
                <a:solidFill>
                  <a:srgbClr val="C00000"/>
                </a:solidFill>
                <a:latin typeface="Calibri"/>
                <a:ea typeface="+mn-ea"/>
                <a:cs typeface="Arial" charset="0"/>
              </a:rPr>
              <a:t>Stone </a:t>
            </a:r>
            <a:r>
              <a:rPr lang="en-US" sz="2000" i="1" kern="1200" dirty="0" smtClean="0">
                <a:solidFill>
                  <a:srgbClr val="C00000"/>
                </a:solidFill>
                <a:latin typeface="Calibri"/>
                <a:ea typeface="+mn-ea"/>
                <a:cs typeface="Arial" charset="0"/>
              </a:rPr>
              <a:t>et al</a:t>
            </a:r>
            <a:r>
              <a:rPr lang="en-US" sz="2000" kern="1200" dirty="0" smtClean="0">
                <a:solidFill>
                  <a:srgbClr val="C00000"/>
                </a:solidFill>
                <a:latin typeface="Calibri"/>
                <a:ea typeface="+mn-ea"/>
                <a:cs typeface="Arial" charset="0"/>
              </a:rPr>
              <a:t>, in preparation</a:t>
            </a:r>
            <a:r>
              <a:rPr lang="en-US" sz="2000" kern="1200" dirty="0" smtClean="0">
                <a:solidFill>
                  <a:sysClr val="windowText" lastClr="000000"/>
                </a:solidFill>
                <a:latin typeface="Calibri"/>
                <a:ea typeface="+mn-ea"/>
                <a:cs typeface="Arial" charset="0"/>
              </a:rPr>
              <a:t>)</a:t>
            </a:r>
            <a:r>
              <a:rPr lang="en-US" sz="2000" kern="1200" dirty="0" smtClean="0"/>
              <a:t> I</a:t>
            </a:r>
          </a:p>
          <a:p>
            <a:pPr marL="403225" lvl="1" indent="-169863" eaLnBrk="1" fontAlgn="auto" hangingPunct="1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rgbClr val="4F81BD"/>
              </a:buClr>
              <a:buSzTx/>
              <a:buFont typeface="Arial" pitchFamily="34" charset="0"/>
              <a:buChar char="•"/>
              <a:defRPr/>
            </a:pPr>
            <a:r>
              <a:rPr lang="en-US" kern="1200" dirty="0" smtClean="0"/>
              <a:t>Questions on findings from 3 Studies (A</a:t>
            </a:r>
            <a:r>
              <a:rPr lang="en-US" kern="1200" dirty="0" smtClean="0">
                <a:solidFill>
                  <a:sysClr val="windowText" lastClr="000000"/>
                </a:solidFill>
                <a:latin typeface="Calibri"/>
                <a:ea typeface="+mn-ea"/>
                <a:cs typeface="Arial" charset="0"/>
              </a:rPr>
              <a:t> = Bryen’s research; B &amp; C = Distracters). </a:t>
            </a:r>
          </a:p>
          <a:p>
            <a:pPr marL="801688" lvl="2" indent="-169863" eaLnBrk="1" fontAlgn="auto" hangingPunct="1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rgbClr val="4F81BD"/>
              </a:buClr>
              <a:buFont typeface="Wingdings" pitchFamily="2" charset="2"/>
              <a:buChar char="Ø"/>
              <a:defRPr/>
            </a:pPr>
            <a:r>
              <a:rPr lang="en-US" sz="1600" dirty="0" smtClean="0"/>
              <a:t>Initial framework based on Hall, et al (2006); </a:t>
            </a:r>
          </a:p>
          <a:p>
            <a:pPr marL="801688" lvl="2" indent="-169863" eaLnBrk="1" fontAlgn="auto" hangingPunct="1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rgbClr val="4F81BD"/>
              </a:buClr>
              <a:buFont typeface="Wingdings" pitchFamily="2" charset="2"/>
              <a:buChar char="Ø"/>
              <a:defRPr/>
            </a:pPr>
            <a:r>
              <a:rPr lang="en-US" sz="1600" dirty="0" smtClean="0"/>
              <a:t>Measures Awareness, Interest and Use</a:t>
            </a:r>
          </a:p>
          <a:p>
            <a:pPr marL="801688" lvl="2" indent="-169863" eaLnBrk="1" fontAlgn="auto" hangingPunct="1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rgbClr val="4F81BD"/>
              </a:buClr>
              <a:buFont typeface="Wingdings" pitchFamily="2" charset="2"/>
              <a:buChar char="Ø"/>
              <a:defRPr/>
            </a:pPr>
            <a:r>
              <a:rPr lang="en-US" sz="1600" dirty="0" smtClean="0"/>
              <a:t>Current model: Levels, Dimensions and Activities</a:t>
            </a:r>
          </a:p>
          <a:p>
            <a:pPr marL="403225" lvl="1" indent="-169863" eaLnBrk="1" fontAlgn="auto" hangingPunct="1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rgbClr val="4F81BD"/>
              </a:buClr>
              <a:buSzTx/>
              <a:buFont typeface="Arial" pitchFamily="34" charset="0"/>
              <a:buChar char="•"/>
              <a:defRPr/>
            </a:pPr>
            <a:r>
              <a:rPr lang="en-US" dirty="0" smtClean="0"/>
              <a:t>Psychometrics (</a:t>
            </a:r>
            <a:r>
              <a:rPr lang="en-US" dirty="0" smtClean="0">
                <a:solidFill>
                  <a:srgbClr val="C00000"/>
                </a:solidFill>
              </a:rPr>
              <a:t>Tomita </a:t>
            </a:r>
            <a:r>
              <a:rPr lang="en-US" i="1" dirty="0" smtClean="0">
                <a:solidFill>
                  <a:srgbClr val="C00000"/>
                </a:solidFill>
              </a:rPr>
              <a:t>et al</a:t>
            </a:r>
            <a:r>
              <a:rPr lang="en-US" dirty="0" smtClean="0">
                <a:solidFill>
                  <a:srgbClr val="C00000"/>
                </a:solidFill>
              </a:rPr>
              <a:t>, in preparation)</a:t>
            </a:r>
            <a:endParaRPr lang="en-US" kern="1200" dirty="0" smtClean="0">
              <a:solidFill>
                <a:sysClr val="windowText" lastClr="000000"/>
              </a:solidFill>
              <a:latin typeface="Calibri"/>
              <a:ea typeface="+mn-ea"/>
              <a:cs typeface="Arial" charset="0"/>
            </a:endParaRPr>
          </a:p>
          <a:p>
            <a:pPr marL="801688" lvl="2" indent="-169863" eaLnBrk="1" fontAlgn="auto" hangingPunct="1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rgbClr val="4F81BD"/>
              </a:buClr>
              <a:buFont typeface="Arial" pitchFamily="34" charset="0"/>
              <a:buChar char="•"/>
              <a:defRPr/>
            </a:pPr>
            <a:r>
              <a:rPr lang="en-US" sz="2000" kern="1200" dirty="0" smtClean="0">
                <a:solidFill>
                  <a:sysClr val="windowText" lastClr="000000"/>
                </a:solidFill>
                <a:latin typeface="Calibri"/>
                <a:ea typeface="+mn-ea"/>
                <a:cs typeface="Arial" charset="0"/>
              </a:rPr>
              <a:t>	Adequate content validity, exceptional test-retest reliability (1.0), strong convergence with a conventional pencil and paper survey, and solid construct validity to detect changes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8034388"/>
      </p:ext>
    </p:extLst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97ADC0-492D-41DC-9515-FDADABEABA8F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17" name="Rectangle 40"/>
          <p:cNvSpPr>
            <a:spLocks noChangeArrowheads="1"/>
          </p:cNvSpPr>
          <p:nvPr/>
        </p:nvSpPr>
        <p:spPr bwMode="auto">
          <a:xfrm>
            <a:off x="413132" y="5739791"/>
            <a:ext cx="8305800" cy="990600"/>
          </a:xfrm>
          <a:prstGeom prst="rect">
            <a:avLst/>
          </a:prstGeom>
          <a:noFill/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ea typeface="Times New Roman" pitchFamily="18" charset="0"/>
              </a:rPr>
              <a:t>*Activities: 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sng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ea typeface="Times New Roman" pitchFamily="18" charset="0"/>
            </a:endParaRP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ea typeface="Times New Roman" pitchFamily="18" charset="0"/>
              </a:rPr>
              <a:t>B: Being Aware, G: Getting Information, S: Sharing, A: Assessing, P: Planning, I: Implementing </a:t>
            </a:r>
            <a:endParaRPr kumimoji="0" lang="en-US" sz="1400" b="1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</a:endParaRPr>
          </a:p>
        </p:txBody>
      </p:sp>
      <p:sp>
        <p:nvSpPr>
          <p:cNvPr id="9" name="AutoShape 32"/>
          <p:cNvSpPr>
            <a:spLocks noChangeArrowheads="1"/>
          </p:cNvSpPr>
          <p:nvPr/>
        </p:nvSpPr>
        <p:spPr bwMode="auto">
          <a:xfrm>
            <a:off x="5071430" y="4490298"/>
            <a:ext cx="2590799" cy="11430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ea typeface="Times New Roman" pitchFamily="18" charset="0"/>
              </a:rPr>
              <a:t>Modified Use</a:t>
            </a: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ea typeface="Calibri" pitchFamily="34" charset="0"/>
                <a:cs typeface="Arial" pitchFamily="34" charset="0"/>
              </a:rPr>
              <a:t>Collaboration  (B, G, S, A, P, I)</a:t>
            </a:r>
            <a:endParaRPr kumimoji="0" lang="en-US" sz="9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ea typeface="Calibri" pitchFamily="34" charset="0"/>
                <a:cs typeface="Arial" pitchFamily="34" charset="0"/>
              </a:rPr>
              <a:t>  Expansion (B, G, S, A, P, I)</a:t>
            </a:r>
            <a:endParaRPr kumimoji="0" lang="en-US" sz="9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ea typeface="Calibri" pitchFamily="34" charset="0"/>
                <a:cs typeface="Arial" pitchFamily="34" charset="0"/>
              </a:rPr>
              <a:t>  Integration (B, G, A, I)</a:t>
            </a:r>
            <a:endParaRPr kumimoji="0" lang="en-US" sz="9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ea typeface="Calibri" pitchFamily="34" charset="0"/>
                <a:cs typeface="Arial" pitchFamily="34" charset="0"/>
              </a:rPr>
              <a:t>  Modification (B, G, A, I)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AutoShape 31"/>
          <p:cNvSpPr>
            <a:spLocks noChangeArrowheads="1"/>
          </p:cNvSpPr>
          <p:nvPr/>
        </p:nvSpPr>
        <p:spPr bwMode="auto">
          <a:xfrm>
            <a:off x="1947230" y="4490297"/>
            <a:ext cx="2317750" cy="1142999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ea typeface="Times New Roman" pitchFamily="18" charset="0"/>
              </a:rPr>
              <a:t>Intended Use </a:t>
            </a: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ea typeface="Calibri" pitchFamily="34" charset="0"/>
                <a:cs typeface="Arial" pitchFamily="34" charset="0"/>
              </a:rPr>
              <a:t>Initial Use (G, A, I)</a:t>
            </a:r>
            <a:endParaRPr kumimoji="0" lang="en-US" sz="9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9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9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ea typeface="Calibri" pitchFamily="34" charset="0"/>
                <a:cs typeface="Arial" pitchFamily="34" charset="0"/>
              </a:rPr>
              <a:t>  Routine Use  (B, A, P, I)</a:t>
            </a:r>
            <a:endParaRPr kumimoji="0" lang="en-US" sz="9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AutoShape 33" descr="alt=&quot;&quot;"/>
          <p:cNvSpPr>
            <a:spLocks noChangeShapeType="1"/>
          </p:cNvSpPr>
          <p:nvPr/>
        </p:nvSpPr>
        <p:spPr bwMode="auto">
          <a:xfrm rot="16200000" flipH="1">
            <a:off x="5203986" y="4052941"/>
            <a:ext cx="493713" cy="454025"/>
          </a:xfrm>
          <a:prstGeom prst="bentConnector3">
            <a:avLst>
              <a:gd name="adj1" fmla="val 49838"/>
            </a:avLst>
          </a:prstGeom>
          <a:noFill/>
          <a:ln w="25400">
            <a:solidFill>
              <a:srgbClr val="000000"/>
            </a:solidFill>
            <a:miter lim="800000"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2" name="AutoShape 35" descr="alt+''"/>
          <p:cNvSpPr>
            <a:spLocks noChangeShapeType="1"/>
          </p:cNvSpPr>
          <p:nvPr/>
        </p:nvSpPr>
        <p:spPr bwMode="auto">
          <a:xfrm>
            <a:off x="4233230" y="5069413"/>
            <a:ext cx="914400" cy="45719"/>
          </a:xfrm>
          <a:prstGeom prst="straightConnector1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4" name="AutoShape 37" descr="alt=&quot;&quot;"/>
          <p:cNvSpPr>
            <a:spLocks noChangeShapeType="1"/>
          </p:cNvSpPr>
          <p:nvPr/>
        </p:nvSpPr>
        <p:spPr bwMode="auto">
          <a:xfrm rot="5400000">
            <a:off x="2664780" y="5144347"/>
            <a:ext cx="241300" cy="0"/>
          </a:xfrm>
          <a:prstGeom prst="straightConnector1">
            <a:avLst/>
          </a:prstGeom>
          <a:noFill/>
          <a:ln w="1587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1" name="AutoShape 34" descr="alt=&quot;&quot;"/>
          <p:cNvSpPr>
            <a:spLocks noChangeShapeType="1"/>
          </p:cNvSpPr>
          <p:nvPr/>
        </p:nvSpPr>
        <p:spPr bwMode="auto">
          <a:xfrm rot="5400000">
            <a:off x="3739517" y="4069610"/>
            <a:ext cx="438150" cy="365125"/>
          </a:xfrm>
          <a:prstGeom prst="bentConnector3">
            <a:avLst>
              <a:gd name="adj1" fmla="val 50000"/>
            </a:avLst>
          </a:prstGeom>
          <a:noFill/>
          <a:ln w="25400">
            <a:solidFill>
              <a:srgbClr val="000000"/>
            </a:solidFill>
            <a:miter lim="800000"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AutoShape 30"/>
          <p:cNvSpPr>
            <a:spLocks noChangeArrowheads="1"/>
          </p:cNvSpPr>
          <p:nvPr/>
        </p:nvSpPr>
        <p:spPr bwMode="auto">
          <a:xfrm>
            <a:off x="3318830" y="3042497"/>
            <a:ext cx="2590800" cy="99695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ea typeface="Times New Roman" pitchFamily="18" charset="0"/>
              </a:rPr>
              <a:t>Interest</a:t>
            </a: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ea typeface="Calibri" pitchFamily="34" charset="0"/>
                <a:cs typeface="Arial" pitchFamily="34" charset="0"/>
              </a:rPr>
              <a:t>Orientation (B, G, S, A, I)*</a:t>
            </a:r>
            <a:endParaRPr kumimoji="0" lang="en-US" sz="12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9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ea typeface="Calibri" pitchFamily="34" charset="0"/>
                <a:cs typeface="Arial" pitchFamily="34" charset="0"/>
              </a:rPr>
              <a:t>  Preparation (B, G, S, P, I)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AutoShape 36" descr="alt=&quot;&quot;"/>
          <p:cNvSpPr>
            <a:spLocks noChangeShapeType="1"/>
          </p:cNvSpPr>
          <p:nvPr/>
        </p:nvSpPr>
        <p:spPr bwMode="auto">
          <a:xfrm rot="5400000">
            <a:off x="3851181" y="3607647"/>
            <a:ext cx="241300" cy="0"/>
          </a:xfrm>
          <a:prstGeom prst="straightConnector1">
            <a:avLst/>
          </a:prstGeom>
          <a:noFill/>
          <a:ln w="1587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6" name="AutoShape 39" descr="alt=&quot;&quot;"/>
          <p:cNvSpPr>
            <a:spLocks noChangeShapeType="1"/>
          </p:cNvSpPr>
          <p:nvPr/>
        </p:nvSpPr>
        <p:spPr bwMode="auto">
          <a:xfrm rot="5400000">
            <a:off x="4404680" y="2947247"/>
            <a:ext cx="266700" cy="0"/>
          </a:xfrm>
          <a:prstGeom prst="straightConnector1">
            <a:avLst/>
          </a:prstGeom>
          <a:noFill/>
          <a:ln w="25400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6" name="AutoShape 29"/>
          <p:cNvSpPr>
            <a:spLocks noChangeArrowheads="1"/>
          </p:cNvSpPr>
          <p:nvPr/>
        </p:nvSpPr>
        <p:spPr bwMode="auto">
          <a:xfrm>
            <a:off x="3623630" y="2432897"/>
            <a:ext cx="1866900" cy="3302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ea typeface="Times New Roman" pitchFamily="18" charset="0"/>
              </a:rPr>
              <a:t>Awareness</a:t>
            </a: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</a:endParaRPr>
          </a:p>
        </p:txBody>
      </p:sp>
      <p:sp>
        <p:nvSpPr>
          <p:cNvPr id="15" name="AutoShape 38" descr="alt=&quot;&quot;"/>
          <p:cNvSpPr>
            <a:spLocks noChangeShapeType="1"/>
          </p:cNvSpPr>
          <p:nvPr/>
        </p:nvSpPr>
        <p:spPr bwMode="auto">
          <a:xfrm rot="5400000">
            <a:off x="4404680" y="2337647"/>
            <a:ext cx="266700" cy="0"/>
          </a:xfrm>
          <a:prstGeom prst="straightConnector1">
            <a:avLst/>
          </a:prstGeom>
          <a:noFill/>
          <a:ln w="25400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" name="AutoShape 28"/>
          <p:cNvSpPr>
            <a:spLocks noChangeArrowheads="1"/>
          </p:cNvSpPr>
          <p:nvPr/>
        </p:nvSpPr>
        <p:spPr bwMode="auto">
          <a:xfrm>
            <a:off x="3623630" y="1823297"/>
            <a:ext cx="1866900" cy="3302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ea typeface="Times New Roman" pitchFamily="18" charset="0"/>
              </a:rPr>
              <a:t>Non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ea typeface="Times New Roman" pitchFamily="18" charset="0"/>
              </a:rPr>
              <a:t>-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ea typeface="Times New Roman" pitchFamily="18" charset="0"/>
              </a:rPr>
              <a:t>Awareness</a:t>
            </a: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</a:endParaRPr>
          </a:p>
        </p:txBody>
      </p:sp>
      <p:sp>
        <p:nvSpPr>
          <p:cNvPr id="21" name="Title 20"/>
          <p:cNvSpPr>
            <a:spLocks noGrp="1"/>
          </p:cNvSpPr>
          <p:nvPr>
            <p:ph type="title"/>
          </p:nvPr>
        </p:nvSpPr>
        <p:spPr>
          <a:xfrm>
            <a:off x="356776" y="1034933"/>
            <a:ext cx="8432800" cy="571500"/>
          </a:xfrm>
        </p:spPr>
        <p:txBody>
          <a:bodyPr/>
          <a:lstStyle/>
          <a:p>
            <a:pPr lvl="0" algn="ctr" eaLnBrk="1" fontAlgn="auto" hangingPunct="1">
              <a:spcAft>
                <a:spcPts val="0"/>
              </a:spcAft>
              <a:defRPr/>
            </a:pPr>
            <a:r>
              <a:rPr lang="en-GB" sz="2400" dirty="0">
                <a:solidFill>
                  <a:srgbClr val="1F497D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Conceptual Model of </a:t>
            </a:r>
            <a:r>
              <a:rPr lang="en-GB" sz="2400" dirty="0" smtClean="0">
                <a:solidFill>
                  <a:srgbClr val="1F497D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LOKUS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8847723"/>
      </p:ext>
    </p:extLst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48713" y="1132270"/>
            <a:ext cx="8432800" cy="571500"/>
          </a:xfrm>
        </p:spPr>
        <p:txBody>
          <a:bodyPr/>
          <a:lstStyle/>
          <a:p>
            <a:pPr lvl="0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solidFill>
                  <a:srgbClr val="1F497D"/>
                </a:solidFill>
                <a:latin typeface="Arial" charset="0"/>
                <a:ea typeface="+mn-ea"/>
                <a:cs typeface="Arial" charset="0"/>
              </a:rPr>
              <a:t>Sample </a:t>
            </a:r>
            <a:r>
              <a:rPr lang="en-US" sz="3200" dirty="0" smtClean="0">
                <a:solidFill>
                  <a:srgbClr val="1F497D"/>
                </a:solidFill>
                <a:latin typeface="Arial" charset="0"/>
                <a:ea typeface="+mn-ea"/>
                <a:cs typeface="Arial" charset="0"/>
              </a:rPr>
              <a:t>Size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16951" y="1879600"/>
            <a:ext cx="7877060" cy="4116388"/>
          </a:xfrm>
        </p:spPr>
        <p:txBody>
          <a:bodyPr/>
          <a:lstStyle/>
          <a:p>
            <a:pPr marL="237744" lvl="0" indent="-237744" eaLnBrk="1" fontAlgn="auto" hangingPunct="1">
              <a:spcBef>
                <a:spcPts val="1200"/>
              </a:spcBef>
              <a:spcAft>
                <a:spcPts val="0"/>
              </a:spcAft>
              <a:buClr>
                <a:srgbClr val="4F81BD"/>
              </a:buClr>
              <a:buFont typeface="Arial" pitchFamily="34" charset="0"/>
              <a:buChar char="•"/>
              <a:defRPr/>
            </a:pPr>
            <a:r>
              <a:rPr lang="en-GB" sz="2400" dirty="0">
                <a:solidFill>
                  <a:sysClr val="windowText" lastClr="000000"/>
                </a:solidFill>
                <a:latin typeface="Arial" charset="0"/>
                <a:cs typeface="Arial" charset="0"/>
              </a:rPr>
              <a:t>Determined by power analysis </a:t>
            </a:r>
          </a:p>
          <a:p>
            <a:pPr marL="237744" lvl="0" indent="-237744" eaLnBrk="1" fontAlgn="auto" hangingPunct="1">
              <a:spcBef>
                <a:spcPts val="1200"/>
              </a:spcBef>
              <a:spcAft>
                <a:spcPts val="0"/>
              </a:spcAft>
              <a:buClr>
                <a:srgbClr val="4F81BD"/>
              </a:buClr>
              <a:buFont typeface="Arial" pitchFamily="34" charset="0"/>
              <a:buChar char="•"/>
              <a:defRPr/>
            </a:pPr>
            <a:r>
              <a:rPr lang="en-GB" sz="2400" dirty="0">
                <a:solidFill>
                  <a:sysClr val="windowText" lastClr="000000"/>
                </a:solidFill>
                <a:latin typeface="Arial" charset="0"/>
                <a:cs typeface="Arial" charset="0"/>
              </a:rPr>
              <a:t>Based on study by </a:t>
            </a:r>
            <a:r>
              <a:rPr lang="en-US" sz="2400" dirty="0">
                <a:solidFill>
                  <a:sysClr val="windowText" lastClr="000000"/>
                </a:solidFill>
                <a:latin typeface="Arial" charset="0"/>
                <a:cs typeface="Arial" charset="0"/>
              </a:rPr>
              <a:t>Miller and </a:t>
            </a:r>
            <a:r>
              <a:rPr lang="en-US" sz="2400" dirty="0" err="1">
                <a:solidFill>
                  <a:sysClr val="windowText" lastClr="000000"/>
                </a:solidFill>
                <a:latin typeface="Arial" charset="0"/>
                <a:cs typeface="Arial" charset="0"/>
              </a:rPr>
              <a:t>Spilker</a:t>
            </a:r>
            <a:r>
              <a:rPr lang="en-US" sz="2400" dirty="0">
                <a:solidFill>
                  <a:sysClr val="windowText" lastClr="000000"/>
                </a:solidFill>
                <a:latin typeface="Arial" charset="0"/>
                <a:cs typeface="Arial" charset="0"/>
              </a:rPr>
              <a:t> (2003)</a:t>
            </a:r>
          </a:p>
          <a:p>
            <a:pPr marL="237744" lvl="0" indent="-237744" eaLnBrk="1" fontAlgn="auto" hangingPunct="1">
              <a:spcBef>
                <a:spcPts val="1200"/>
              </a:spcBef>
              <a:spcAft>
                <a:spcPts val="0"/>
              </a:spcAft>
              <a:buClr>
                <a:srgbClr val="4F81BD"/>
              </a:buClr>
              <a:buFont typeface="Arial" pitchFamily="34" charset="0"/>
              <a:buChar char="•"/>
              <a:defRPr/>
            </a:pPr>
            <a:r>
              <a:rPr lang="en-GB" sz="2400" dirty="0">
                <a:solidFill>
                  <a:sysClr val="windowText" lastClr="000000"/>
                </a:solidFill>
                <a:latin typeface="Arial" charset="0"/>
                <a:cs typeface="Arial" charset="0"/>
              </a:rPr>
              <a:t>Needed N=206: for power = .80, α</a:t>
            </a:r>
            <a:r>
              <a:rPr lang="en-GB" sz="2400" baseline="-25000" dirty="0">
                <a:solidFill>
                  <a:sysClr val="windowText" lastClr="000000"/>
                </a:solidFill>
                <a:latin typeface="Arial" charset="0"/>
                <a:cs typeface="Arial" charset="0"/>
              </a:rPr>
              <a:t>1</a:t>
            </a:r>
            <a:r>
              <a:rPr lang="en-GB" sz="2400" dirty="0">
                <a:solidFill>
                  <a:sysClr val="windowText" lastClr="000000"/>
                </a:solidFill>
                <a:latin typeface="Arial" charset="0"/>
                <a:cs typeface="Arial" charset="0"/>
              </a:rPr>
              <a:t>= .05, and effect size = .24. </a:t>
            </a:r>
          </a:p>
          <a:p>
            <a:pPr marL="237744" lvl="0" indent="-237744" eaLnBrk="1" fontAlgn="auto" hangingPunct="1">
              <a:spcBef>
                <a:spcPts val="1200"/>
              </a:spcBef>
              <a:spcAft>
                <a:spcPts val="0"/>
              </a:spcAft>
              <a:buClr>
                <a:srgbClr val="4F81BD"/>
              </a:buClr>
              <a:buFont typeface="Arial" pitchFamily="34" charset="0"/>
              <a:buChar char="•"/>
              <a:defRPr/>
            </a:pPr>
            <a:r>
              <a:rPr lang="en-GB" sz="2400" dirty="0">
                <a:solidFill>
                  <a:sysClr val="windowText" lastClr="000000"/>
                </a:solidFill>
                <a:latin typeface="Arial" charset="0"/>
                <a:cs typeface="Arial" charset="0"/>
              </a:rPr>
              <a:t>Planned N=270 considering attrition;</a:t>
            </a:r>
          </a:p>
          <a:p>
            <a:pPr marL="694944" lvl="1" indent="-237744" eaLnBrk="1" fontAlgn="auto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4F81BD"/>
              </a:buClr>
              <a:buSzTx/>
              <a:buFont typeface="Wingdings" pitchFamily="2" charset="2"/>
              <a:buChar char="Ø"/>
              <a:defRPr/>
            </a:pPr>
            <a:r>
              <a:rPr lang="en-GB" sz="2400" dirty="0">
                <a:solidFill>
                  <a:sysClr val="windowText" lastClr="000000"/>
                </a:solidFill>
                <a:latin typeface="Arial" charset="0"/>
                <a:ea typeface="+mn-ea"/>
                <a:cs typeface="Arial" charset="0"/>
              </a:rPr>
              <a:t>[3 study </a:t>
            </a:r>
            <a:r>
              <a:rPr lang="en-GB" sz="2400" dirty="0" err="1">
                <a:solidFill>
                  <a:sysClr val="windowText" lastClr="000000"/>
                </a:solidFill>
                <a:latin typeface="Arial" charset="0"/>
                <a:ea typeface="+mn-ea"/>
                <a:cs typeface="Arial" charset="0"/>
              </a:rPr>
              <a:t>gps</a:t>
            </a:r>
            <a:r>
              <a:rPr lang="en-GB" sz="2400" dirty="0">
                <a:solidFill>
                  <a:sysClr val="windowText" lastClr="000000"/>
                </a:solidFill>
                <a:latin typeface="Arial" charset="0"/>
                <a:ea typeface="+mn-ea"/>
                <a:cs typeface="Arial" charset="0"/>
              </a:rPr>
              <a:t>. x 6 stakeholder types x 15]  </a:t>
            </a:r>
          </a:p>
          <a:p>
            <a:pPr marL="237744" lvl="0" indent="-237744" eaLnBrk="1" fontAlgn="auto" hangingPunct="1">
              <a:spcBef>
                <a:spcPts val="1200"/>
              </a:spcBef>
              <a:spcAft>
                <a:spcPts val="0"/>
              </a:spcAft>
              <a:buClr>
                <a:srgbClr val="4F81BD"/>
              </a:buClr>
              <a:buFont typeface="Arial" pitchFamily="34" charset="0"/>
              <a:buChar char="•"/>
              <a:defRPr/>
            </a:pPr>
            <a:r>
              <a:rPr lang="en-GB" sz="2400" dirty="0">
                <a:solidFill>
                  <a:sysClr val="windowText" lastClr="000000"/>
                </a:solidFill>
                <a:latin typeface="Arial" charset="0"/>
                <a:cs typeface="Arial" charset="0"/>
              </a:rPr>
              <a:t>Actual N after attrition = 207 </a:t>
            </a:r>
          </a:p>
          <a:p>
            <a:pPr marL="694944" lvl="1" indent="-237744" eaLnBrk="1" fontAlgn="auto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4F81BD"/>
              </a:buClr>
              <a:buSzTx/>
              <a:buFont typeface="Wingdings" pitchFamily="2" charset="2"/>
              <a:buChar char="Ø"/>
              <a:defRPr/>
            </a:pPr>
            <a:r>
              <a:rPr lang="en-GB" sz="2400" dirty="0">
                <a:solidFill>
                  <a:sysClr val="windowText" lastClr="000000"/>
                </a:solidFill>
                <a:latin typeface="Arial" charset="0"/>
                <a:ea typeface="+mn-ea"/>
                <a:cs typeface="Arial" charset="0"/>
              </a:rPr>
              <a:t>( T</a:t>
            </a:r>
            <a:r>
              <a:rPr lang="en-GB" sz="2400" baseline="-25000" dirty="0">
                <a:solidFill>
                  <a:sysClr val="windowText" lastClr="000000"/>
                </a:solidFill>
                <a:latin typeface="Arial" charset="0"/>
                <a:ea typeface="+mn-ea"/>
                <a:cs typeface="Arial" charset="0"/>
              </a:rPr>
              <a:t>1 = </a:t>
            </a:r>
            <a:r>
              <a:rPr lang="en-GB" sz="2400" dirty="0">
                <a:solidFill>
                  <a:sysClr val="windowText" lastClr="000000"/>
                </a:solidFill>
                <a:latin typeface="Arial" charset="0"/>
                <a:ea typeface="+mn-ea"/>
                <a:cs typeface="Arial" charset="0"/>
              </a:rPr>
              <a:t>72;  T</a:t>
            </a:r>
            <a:r>
              <a:rPr lang="en-GB" sz="2400" baseline="-25000" dirty="0">
                <a:solidFill>
                  <a:sysClr val="windowText" lastClr="000000"/>
                </a:solidFill>
                <a:latin typeface="Arial" charset="0"/>
                <a:ea typeface="+mn-ea"/>
                <a:cs typeface="Arial" charset="0"/>
              </a:rPr>
              <a:t>2</a:t>
            </a:r>
            <a:r>
              <a:rPr lang="en-GB" sz="2400" dirty="0">
                <a:solidFill>
                  <a:sysClr val="windowText" lastClr="000000"/>
                </a:solidFill>
                <a:latin typeface="Arial" charset="0"/>
                <a:ea typeface="+mn-ea"/>
                <a:cs typeface="Arial" charset="0"/>
              </a:rPr>
              <a:t> = 72; &amp; Control = 63); Including 5 stakeholder types. </a:t>
            </a:r>
            <a:endParaRPr lang="en-US" sz="2400" dirty="0">
              <a:solidFill>
                <a:sysClr val="windowText" lastClr="000000"/>
              </a:solidFill>
              <a:latin typeface="Arial" charset="0"/>
              <a:ea typeface="+mn-ea"/>
              <a:cs typeface="Arial" charset="0"/>
            </a:endParaRP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97ADC0-492D-41DC-9515-FDADABEABA8F}" type="slidenum">
              <a:rPr lang="en-US" smtClean="0"/>
              <a:pPr>
                <a:defRPr/>
              </a:pPr>
              <a:t>15</a:t>
            </a:fld>
            <a:endParaRPr lang="en-US" sz="1400" b="0" dirty="0"/>
          </a:p>
        </p:txBody>
      </p:sp>
    </p:spTree>
    <p:extLst>
      <p:ext uri="{BB962C8B-B14F-4D97-AF65-F5344CB8AC3E}">
        <p14:creationId xmlns:p14="http://schemas.microsoft.com/office/powerpoint/2010/main" val="3223188197"/>
      </p:ext>
    </p:extLst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48713" y="1132270"/>
            <a:ext cx="8432800" cy="571500"/>
          </a:xfrm>
        </p:spPr>
        <p:txBody>
          <a:bodyPr/>
          <a:lstStyle/>
          <a:p>
            <a:pPr algn="ctr"/>
            <a:r>
              <a:rPr lang="en-US" sz="3200" kern="1200" dirty="0">
                <a:solidFill>
                  <a:srgbClr val="1F497D"/>
                </a:solidFill>
                <a:latin typeface="Calibri"/>
                <a:ea typeface="+mn-ea"/>
                <a:cs typeface="Arial" charset="0"/>
              </a:rPr>
              <a:t>Recruitment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720116" y="1824515"/>
            <a:ext cx="7729823" cy="4116388"/>
          </a:xfrm>
        </p:spPr>
        <p:txBody>
          <a:bodyPr/>
          <a:lstStyle/>
          <a:p>
            <a:pPr marL="236538" lvl="0" indent="-236538" eaLnBrk="1" fontAlgn="auto" hangingPunct="1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>
                <a:srgbClr val="4F81BD"/>
              </a:buClr>
              <a:buFont typeface="Arial" pitchFamily="34" charset="0"/>
              <a:buChar char="•"/>
              <a:defRPr/>
            </a:pPr>
            <a:r>
              <a:rPr lang="en-US" sz="2400" kern="1200" dirty="0">
                <a:solidFill>
                  <a:sysClr val="windowText" lastClr="000000"/>
                </a:solidFill>
                <a:latin typeface="Calibri"/>
                <a:cs typeface="Arial" charset="0"/>
              </a:rPr>
              <a:t>Individuals presumed to have interest in AAC related research findings.</a:t>
            </a:r>
          </a:p>
          <a:p>
            <a:pPr marL="236538" lvl="0" indent="-236538" eaLnBrk="1" fontAlgn="auto" hangingPunct="1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>
                <a:srgbClr val="4F81BD"/>
              </a:buClr>
              <a:buFont typeface="Arial" pitchFamily="34" charset="0"/>
              <a:buChar char="•"/>
              <a:defRPr/>
            </a:pPr>
            <a:r>
              <a:rPr lang="en-US" sz="2400" kern="1200" dirty="0">
                <a:solidFill>
                  <a:sysClr val="windowText" lastClr="000000"/>
                </a:solidFill>
                <a:latin typeface="Calibri"/>
                <a:cs typeface="Arial" charset="0"/>
              </a:rPr>
              <a:t>Through national organizations of affiliation of Knowledge Users:  </a:t>
            </a:r>
          </a:p>
          <a:p>
            <a:pPr marL="237744" lvl="0" indent="-457200" eaLnBrk="1" fontAlgn="auto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F81BD"/>
              </a:buClr>
              <a:buNone/>
              <a:defRPr/>
            </a:pPr>
            <a:r>
              <a:rPr lang="en-US" sz="1500" kern="1200" dirty="0">
                <a:solidFill>
                  <a:sysClr val="windowText" lastClr="000000"/>
                </a:solidFill>
                <a:latin typeface="Calibri"/>
                <a:cs typeface="Arial" charset="0"/>
              </a:rPr>
              <a:t>	</a:t>
            </a:r>
            <a:r>
              <a:rPr lang="en-US" sz="2000" kern="1200" dirty="0">
                <a:solidFill>
                  <a:sysClr val="windowText" lastClr="000000"/>
                </a:solidFill>
                <a:latin typeface="Calibri"/>
                <a:cs typeface="Arial" charset="0"/>
              </a:rPr>
              <a:t>ATIA - American Technology and Industry Association; ASHA -American Speech and Hearing Association; ISAAC - International Society for Augmentative and Alternative Communication; NCIL – national council on Independent Living; AHEAD – Association on Higher Education and Disability.</a:t>
            </a:r>
            <a:endParaRPr lang="en-US" sz="1500" kern="1200" dirty="0">
              <a:solidFill>
                <a:sysClr val="windowText" lastClr="000000"/>
              </a:solidFill>
              <a:latin typeface="Calibri"/>
              <a:cs typeface="Arial" charset="0"/>
            </a:endParaRPr>
          </a:p>
          <a:p>
            <a:pPr marL="236538" lvl="0" indent="-236538" eaLnBrk="1" fontAlgn="auto" hangingPunct="1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>
                <a:srgbClr val="4F81BD"/>
              </a:buClr>
              <a:buFont typeface="Arial" pitchFamily="34" charset="0"/>
              <a:buChar char="•"/>
              <a:defRPr/>
            </a:pPr>
            <a:r>
              <a:rPr lang="en-US" sz="2400" kern="1200" dirty="0">
                <a:solidFill>
                  <a:sysClr val="windowText" lastClr="000000"/>
                </a:solidFill>
                <a:latin typeface="Calibri"/>
                <a:cs typeface="Arial" charset="0"/>
              </a:rPr>
              <a:t>List of authors published in AAC research journals – (public domain</a:t>
            </a:r>
            <a:r>
              <a:rPr lang="en-US" sz="2400" kern="1200" dirty="0" smtClean="0">
                <a:solidFill>
                  <a:sysClr val="windowText" lastClr="000000"/>
                </a:solidFill>
                <a:latin typeface="Calibri"/>
                <a:cs typeface="Arial" charset="0"/>
              </a:rPr>
              <a:t>)</a:t>
            </a:r>
            <a:endParaRPr lang="en-US" sz="2400" kern="1200" dirty="0">
              <a:solidFill>
                <a:sysClr val="windowText" lastClr="000000"/>
              </a:solidFill>
              <a:latin typeface="Calibri"/>
              <a:cs typeface="Arial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97ADC0-492D-41DC-9515-FDADABEABA8F}" type="slidenum">
              <a:rPr lang="en-US" smtClean="0"/>
              <a:pPr>
                <a:defRPr/>
              </a:pPr>
              <a:t>16</a:t>
            </a:fld>
            <a:endParaRPr lang="en-US" sz="1400" b="0" dirty="0"/>
          </a:p>
        </p:txBody>
      </p:sp>
    </p:spTree>
    <p:extLst>
      <p:ext uri="{BB962C8B-B14F-4D97-AF65-F5344CB8AC3E}">
        <p14:creationId xmlns:p14="http://schemas.microsoft.com/office/powerpoint/2010/main" val="1883155579"/>
      </p:ext>
    </p:extLst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48713" y="1132270"/>
            <a:ext cx="8432800" cy="571500"/>
          </a:xfrm>
        </p:spPr>
        <p:txBody>
          <a:bodyPr/>
          <a:lstStyle/>
          <a:p>
            <a:pPr lvl="0" algn="ctr" eaLnBrk="1" fontAlgn="auto" hangingPunct="1">
              <a:spcAft>
                <a:spcPts val="0"/>
              </a:spcAft>
              <a:defRPr/>
            </a:pPr>
            <a:r>
              <a:rPr lang="en-US" sz="3200" kern="1200" dirty="0">
                <a:solidFill>
                  <a:srgbClr val="1F497D"/>
                </a:solidFill>
                <a:latin typeface="Calibri"/>
                <a:ea typeface="+mn-ea"/>
                <a:cs typeface="Arial" charset="0"/>
              </a:rPr>
              <a:t>Inclusion/Exclusion  </a:t>
            </a:r>
            <a:r>
              <a:rPr lang="en-US" sz="3200" kern="1200" dirty="0" smtClean="0">
                <a:solidFill>
                  <a:srgbClr val="1F497D"/>
                </a:solidFill>
                <a:latin typeface="Calibri"/>
                <a:ea typeface="+mn-ea"/>
                <a:cs typeface="Arial" charset="0"/>
              </a:rPr>
              <a:t>Criteria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45538" y="1626209"/>
            <a:ext cx="8431213" cy="4116388"/>
          </a:xfrm>
        </p:spPr>
        <p:txBody>
          <a:bodyPr/>
          <a:lstStyle/>
          <a:p>
            <a:pPr marL="237744" lvl="0" indent="-237744" eaLnBrk="1" fontAlgn="auto" hangingPunct="1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Tx/>
              <a:buNone/>
              <a:defRPr/>
            </a:pPr>
            <a:r>
              <a:rPr lang="en-GB" sz="2400" b="1" u="sng" kern="1200" dirty="0">
                <a:solidFill>
                  <a:srgbClr val="C00000"/>
                </a:solidFill>
                <a:latin typeface="Calibri"/>
                <a:cs typeface="Arial" pitchFamily="34" charset="0"/>
              </a:rPr>
              <a:t>Included:</a:t>
            </a:r>
          </a:p>
          <a:p>
            <a:pPr marL="237744" lvl="0" indent="-237744" eaLnBrk="1" fontAlgn="auto" hangingPunct="1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>
                <a:srgbClr val="4F81BD"/>
              </a:buClr>
              <a:buFont typeface="Arial" pitchFamily="34" charset="0"/>
              <a:buChar char="•"/>
              <a:defRPr/>
            </a:pPr>
            <a:r>
              <a:rPr lang="en-GB" sz="2000" kern="1200" dirty="0">
                <a:solidFill>
                  <a:sysClr val="windowText" lastClr="000000"/>
                </a:solidFill>
                <a:latin typeface="Calibri"/>
                <a:cs typeface="Arial" pitchFamily="34" charset="0"/>
              </a:rPr>
              <a:t>Is a broker, clinician, consumer, manufacturer or researcher in AAC; belongs to pertinent organization in the AAC field. </a:t>
            </a:r>
          </a:p>
          <a:p>
            <a:pPr marL="237744" lvl="0" indent="-237744" eaLnBrk="1" fontAlgn="auto" hangingPunct="1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>
                <a:srgbClr val="4F81BD"/>
              </a:buClr>
              <a:buFont typeface="Arial" pitchFamily="34" charset="0"/>
              <a:buChar char="•"/>
              <a:defRPr/>
            </a:pPr>
            <a:r>
              <a:rPr lang="en-US" sz="2000" kern="1200" dirty="0">
                <a:solidFill>
                  <a:sysClr val="windowText" lastClr="000000"/>
                </a:solidFill>
                <a:latin typeface="Calibri"/>
                <a:cs typeface="Arial" pitchFamily="34" charset="0"/>
              </a:rPr>
              <a:t>Consumers of AAC above 18 years of age;</a:t>
            </a:r>
          </a:p>
          <a:p>
            <a:pPr marL="237744" lvl="0" indent="-237744" eaLnBrk="1" fontAlgn="auto" hangingPunct="1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>
                <a:srgbClr val="4F81BD"/>
              </a:buClr>
              <a:buFont typeface="Arial" pitchFamily="34" charset="0"/>
              <a:buChar char="•"/>
              <a:defRPr/>
            </a:pPr>
            <a:r>
              <a:rPr lang="en-US" sz="2000" kern="1200" dirty="0">
                <a:solidFill>
                  <a:sysClr val="windowText" lastClr="000000"/>
                </a:solidFill>
                <a:latin typeface="Calibri"/>
                <a:cs typeface="Arial" pitchFamily="34" charset="0"/>
              </a:rPr>
              <a:t>Clinicians have clients above 18 years of age;</a:t>
            </a:r>
          </a:p>
          <a:p>
            <a:pPr marL="237744" lvl="0" indent="-237744" eaLnBrk="1" fontAlgn="auto" hangingPunct="1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>
                <a:srgbClr val="4F81BD"/>
              </a:buClr>
              <a:buFont typeface="Arial" pitchFamily="34" charset="0"/>
              <a:buChar char="•"/>
              <a:defRPr/>
            </a:pPr>
            <a:r>
              <a:rPr lang="en-US" sz="2000" kern="1200" dirty="0">
                <a:solidFill>
                  <a:sysClr val="windowText" lastClr="000000"/>
                </a:solidFill>
                <a:latin typeface="Calibri"/>
                <a:cs typeface="Arial" pitchFamily="34" charset="0"/>
              </a:rPr>
              <a:t>Brokers offer disability services for students;</a:t>
            </a:r>
          </a:p>
          <a:p>
            <a:pPr marL="237744" lvl="0" indent="-237744" eaLnBrk="1" fontAlgn="auto" hangingPunct="1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>
                <a:srgbClr val="4F81BD"/>
              </a:buClr>
              <a:buFont typeface="Arial" pitchFamily="34" charset="0"/>
              <a:buChar char="•"/>
              <a:defRPr/>
            </a:pPr>
            <a:r>
              <a:rPr lang="en-US" sz="2000" kern="1200" dirty="0">
                <a:solidFill>
                  <a:sysClr val="windowText" lastClr="000000"/>
                </a:solidFill>
                <a:latin typeface="Calibri"/>
                <a:cs typeface="Arial" pitchFamily="34" charset="0"/>
              </a:rPr>
              <a:t>Researchers do AAC related research. </a:t>
            </a:r>
          </a:p>
          <a:p>
            <a:pPr marL="237744" lvl="0" indent="-237744" eaLnBrk="1" fontAlgn="auto" hangingPunct="1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Tx/>
              <a:buNone/>
              <a:defRPr/>
            </a:pPr>
            <a:r>
              <a:rPr lang="en-US" sz="2400" b="1" u="sng" kern="1200" dirty="0">
                <a:solidFill>
                  <a:srgbClr val="C00000"/>
                </a:solidFill>
                <a:latin typeface="Calibri"/>
                <a:cs typeface="Arial" pitchFamily="34" charset="0"/>
              </a:rPr>
              <a:t>Excluded: </a:t>
            </a:r>
          </a:p>
          <a:p>
            <a:pPr marL="0" lvl="0" indent="0" eaLnBrk="1" fontAlgn="auto" hangingPunct="1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Tx/>
              <a:buNone/>
              <a:defRPr/>
            </a:pPr>
            <a:r>
              <a:rPr lang="en-US" sz="2000" kern="1200" dirty="0">
                <a:solidFill>
                  <a:sysClr val="windowText" lastClr="000000"/>
                </a:solidFill>
                <a:latin typeface="Calibri"/>
                <a:cs typeface="Arial" pitchFamily="34" charset="0"/>
              </a:rPr>
              <a:t>Online Groups (</a:t>
            </a:r>
            <a:r>
              <a:rPr lang="en-US" sz="2000" kern="1200" dirty="0" err="1">
                <a:solidFill>
                  <a:sysClr val="windowText" lastClr="000000"/>
                </a:solidFill>
                <a:latin typeface="Calibri"/>
                <a:cs typeface="Arial" pitchFamily="34" charset="0"/>
              </a:rPr>
              <a:t>Aculog</a:t>
            </a:r>
            <a:r>
              <a:rPr lang="en-US" sz="2000" kern="1200" dirty="0">
                <a:solidFill>
                  <a:sysClr val="windowText" lastClr="000000"/>
                </a:solidFill>
                <a:latin typeface="Calibri"/>
                <a:cs typeface="Arial" pitchFamily="34" charset="0"/>
              </a:rPr>
              <a:t>) or social networking sites with potential for cross-contamination among participant groups.   </a:t>
            </a:r>
            <a:endParaRPr lang="en-US" sz="2000" kern="1200" dirty="0">
              <a:solidFill>
                <a:sysClr val="windowText" lastClr="000000"/>
              </a:solidFill>
              <a:latin typeface="Calibri"/>
              <a:cs typeface="Arial" charset="0"/>
            </a:endParaRP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97ADC0-492D-41DC-9515-FDADABEABA8F}" type="slidenum">
              <a:rPr lang="en-US" smtClean="0"/>
              <a:pPr>
                <a:defRPr/>
              </a:pPr>
              <a:t>17</a:t>
            </a:fld>
            <a:endParaRPr lang="en-US" sz="1400" b="0" dirty="0"/>
          </a:p>
        </p:txBody>
      </p:sp>
    </p:spTree>
    <p:extLst>
      <p:ext uri="{BB962C8B-B14F-4D97-AF65-F5344CB8AC3E}">
        <p14:creationId xmlns:p14="http://schemas.microsoft.com/office/powerpoint/2010/main" val="863532107"/>
      </p:ext>
    </p:extLst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97ADC0-492D-41DC-9515-FDADABEABA8F}" type="slidenum">
              <a:rPr lang="en-US" smtClean="0"/>
              <a:pPr>
                <a:defRPr/>
              </a:pPr>
              <a:t>18</a:t>
            </a:fld>
            <a:endParaRPr lang="en-US" sz="1400" b="0" dirty="0"/>
          </a:p>
        </p:txBody>
      </p:sp>
      <p:graphicFrame>
        <p:nvGraphicFramePr>
          <p:cNvPr id="4" name="Table 3" descr="Study Groups and Stakeholder Types.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8756760"/>
              </p:ext>
            </p:extLst>
          </p:nvPr>
        </p:nvGraphicFramePr>
        <p:xfrm>
          <a:off x="849216" y="1443212"/>
          <a:ext cx="7315200" cy="5213509"/>
        </p:xfrm>
        <a:graphic>
          <a:graphicData uri="http://schemas.openxmlformats.org/drawingml/2006/table">
            <a:tbl>
              <a:tblPr firstRow="1"/>
              <a:tblGrid>
                <a:gridCol w="457200"/>
                <a:gridCol w="1454159"/>
                <a:gridCol w="1501067"/>
                <a:gridCol w="1350960"/>
                <a:gridCol w="1350960"/>
                <a:gridCol w="1200854"/>
              </a:tblGrid>
              <a:tr h="38117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4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2"/>
                          </a:solidFill>
                          <a:latin typeface="Arial"/>
                          <a:ea typeface="Calibri"/>
                          <a:cs typeface="Times New Roman"/>
                        </a:rPr>
                        <a:t>STUDY GROUP </a:t>
                      </a:r>
                      <a:endParaRPr lang="en-US" sz="1400" b="1" dirty="0">
                        <a:solidFill>
                          <a:schemeClr val="tx2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81516">
                <a:tc rowSpan="6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tx2"/>
                          </a:solidFill>
                          <a:latin typeface="Arial"/>
                          <a:ea typeface="Calibri"/>
                          <a:cs typeface="Times New Roman"/>
                        </a:rPr>
                        <a:t>STAKEHOLDER </a:t>
                      </a:r>
                      <a:r>
                        <a:rPr lang="en-US" sz="1400" b="1" dirty="0">
                          <a:solidFill>
                            <a:schemeClr val="tx2"/>
                          </a:solidFill>
                          <a:latin typeface="Arial"/>
                          <a:ea typeface="Calibri"/>
                          <a:cs typeface="Times New Roman"/>
                        </a:rPr>
                        <a:t>TYPE</a:t>
                      </a:r>
                      <a:endParaRPr lang="en-US" sz="1400" b="1" dirty="0">
                        <a:solidFill>
                          <a:schemeClr val="tx2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C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</a:t>
                      </a:r>
                      <a:r>
                        <a:rPr lang="en-US" sz="1600" b="1" baseline="-25000" dirty="0">
                          <a:solidFill>
                            <a:srgbClr val="C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en-US" sz="1600" b="1" dirty="0">
                          <a:solidFill>
                            <a:srgbClr val="C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 (TTDK)</a:t>
                      </a:r>
                      <a:endParaRPr lang="en-US" sz="16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C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</a:t>
                      </a:r>
                      <a:r>
                        <a:rPr lang="en-US" sz="1600" b="1" baseline="-25000" dirty="0">
                          <a:solidFill>
                            <a:srgbClr val="C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en-US" sz="1600" b="1" dirty="0">
                          <a:solidFill>
                            <a:srgbClr val="C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 (TDK)</a:t>
                      </a:r>
                      <a:endParaRPr lang="en-US" sz="16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C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Control</a:t>
                      </a:r>
                      <a:endParaRPr lang="en-US" sz="16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C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Total</a:t>
                      </a:r>
                      <a:endParaRPr lang="en-US" sz="16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</a:tr>
              <a:tr h="48047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Arial"/>
                          <a:ea typeface="Calibri"/>
                          <a:cs typeface="Times New Roman"/>
                        </a:rPr>
                        <a:t>BROKER</a:t>
                      </a:r>
                      <a:endParaRPr lang="en-US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Times New Roman"/>
                          <a:ea typeface="Calibri"/>
                        </a:rPr>
                        <a:t>23</a:t>
                      </a:r>
                      <a:endParaRPr lang="en-US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Times New Roman"/>
                          <a:ea typeface="Calibri"/>
                        </a:rPr>
                        <a:t>23 </a:t>
                      </a:r>
                      <a:endParaRPr lang="en-US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Calibri"/>
                        </a:rPr>
                        <a:t> </a:t>
                      </a:r>
                      <a:r>
                        <a:rPr lang="en-US" sz="1600" b="1" dirty="0" smtClean="0">
                          <a:latin typeface="Times New Roman"/>
                          <a:ea typeface="Calibri"/>
                        </a:rPr>
                        <a:t>19</a:t>
                      </a:r>
                      <a:endParaRPr lang="en-US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Times New Roman"/>
                          <a:ea typeface="Calibri"/>
                        </a:rPr>
                        <a:t>65 </a:t>
                      </a:r>
                      <a:endParaRPr lang="en-US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8047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Arial"/>
                          <a:ea typeface="Calibri"/>
                          <a:cs typeface="Times New Roman"/>
                        </a:rPr>
                        <a:t>CLINICIAN</a:t>
                      </a:r>
                      <a:endParaRPr lang="en-US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Times New Roman"/>
                          <a:ea typeface="Calibri"/>
                        </a:rPr>
                        <a:t>13</a:t>
                      </a:r>
                      <a:endParaRPr lang="en-US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Times New Roman"/>
                          <a:ea typeface="Calibri"/>
                        </a:rPr>
                        <a:t>15</a:t>
                      </a:r>
                      <a:endParaRPr lang="en-US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Times New Roman"/>
                          <a:ea typeface="Calibri"/>
                        </a:rPr>
                        <a:t>17 </a:t>
                      </a:r>
                      <a:endParaRPr lang="en-US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Times New Roman"/>
                          <a:ea typeface="Calibri"/>
                        </a:rPr>
                        <a:t>45 </a:t>
                      </a:r>
                      <a:endParaRPr lang="en-US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5825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Arial"/>
                          <a:ea typeface="Calibri"/>
                          <a:cs typeface="Times New Roman"/>
                        </a:rPr>
                        <a:t>MANUFACTURER</a:t>
                      </a:r>
                      <a:endParaRPr lang="en-US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Times New Roman"/>
                          <a:ea typeface="Calibri"/>
                        </a:rPr>
                        <a:t>11</a:t>
                      </a:r>
                      <a:endParaRPr lang="en-US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Times New Roman"/>
                          <a:ea typeface="Calibri"/>
                        </a:rPr>
                        <a:t>8 </a:t>
                      </a:r>
                      <a:endParaRPr lang="en-US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Times New Roman"/>
                          <a:ea typeface="Calibri"/>
                        </a:rPr>
                        <a:t>7 </a:t>
                      </a:r>
                      <a:endParaRPr lang="en-US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Times New Roman"/>
                          <a:ea typeface="Calibri"/>
                        </a:rPr>
                        <a:t>26 </a:t>
                      </a:r>
                      <a:endParaRPr lang="en-US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2918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Arial"/>
                          <a:ea typeface="Calibri"/>
                          <a:cs typeface="Times New Roman"/>
                        </a:rPr>
                        <a:t>RESEARCHER</a:t>
                      </a:r>
                      <a:endParaRPr lang="en-US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Times New Roman"/>
                          <a:ea typeface="Calibri"/>
                        </a:rPr>
                        <a:t>8</a:t>
                      </a:r>
                      <a:endParaRPr lang="en-US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Times New Roman"/>
                          <a:ea typeface="Calibri"/>
                        </a:rPr>
                        <a:t>7</a:t>
                      </a:r>
                      <a:endParaRPr lang="en-US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Times New Roman"/>
                          <a:ea typeface="Calibri"/>
                        </a:rPr>
                        <a:t>6</a:t>
                      </a:r>
                      <a:endParaRPr lang="en-US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Times New Roman"/>
                          <a:ea typeface="Calibri"/>
                        </a:rPr>
                        <a:t>21</a:t>
                      </a:r>
                      <a:endParaRPr lang="en-US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8047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Arial"/>
                          <a:ea typeface="Calibri"/>
                          <a:cs typeface="Times New Roman"/>
                        </a:rPr>
                        <a:t>CONSUMER</a:t>
                      </a:r>
                      <a:endParaRPr lang="en-US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Times New Roman"/>
                          <a:ea typeface="Calibri"/>
                        </a:rPr>
                        <a:t>17 </a:t>
                      </a:r>
                      <a:endParaRPr lang="en-US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Times New Roman"/>
                          <a:ea typeface="Calibri"/>
                        </a:rPr>
                        <a:t>19</a:t>
                      </a:r>
                      <a:endParaRPr lang="en-US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Times New Roman"/>
                          <a:ea typeface="Calibri"/>
                        </a:rPr>
                        <a:t>14 </a:t>
                      </a:r>
                      <a:endParaRPr lang="en-US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Times New Roman"/>
                          <a:ea typeface="Calibri"/>
                        </a:rPr>
                        <a:t>50 </a:t>
                      </a:r>
                      <a:endParaRPr lang="en-US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8047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Arial"/>
                          <a:ea typeface="Calibri"/>
                          <a:cs typeface="Times New Roman"/>
                        </a:rPr>
                        <a:t>TOTAL</a:t>
                      </a:r>
                      <a:endParaRPr lang="en-US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Arial"/>
                          <a:ea typeface="Calibri"/>
                          <a:cs typeface="Times New Roman"/>
                        </a:rPr>
                        <a:t>72</a:t>
                      </a:r>
                      <a:endParaRPr lang="en-US" sz="16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Arial"/>
                          <a:ea typeface="Calibri"/>
                          <a:cs typeface="Times New Roman"/>
                        </a:rPr>
                        <a:t>72</a:t>
                      </a:r>
                      <a:endParaRPr lang="en-US" sz="16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Arial"/>
                          <a:ea typeface="Calibri"/>
                          <a:cs typeface="Times New Roman"/>
                        </a:rPr>
                        <a:t>63</a:t>
                      </a:r>
                      <a:endParaRPr lang="en-US" sz="16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Arial"/>
                          <a:ea typeface="Calibri"/>
                          <a:cs typeface="Times New Roman"/>
                        </a:rPr>
                        <a:t>207</a:t>
                      </a:r>
                      <a:endParaRPr lang="en-US" sz="16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172836">
                <a:tc gridSpan="6">
                  <a:txBody>
                    <a:bodyPr/>
                    <a:lstStyle/>
                    <a:p>
                      <a:endParaRPr lang="en-US" sz="1000" b="1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r>
                        <a:rPr lang="en-US" sz="1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*</a:t>
                      </a:r>
                      <a:r>
                        <a:rPr lang="en-US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The 3 groups were equivalent in Demographic</a:t>
                      </a:r>
                      <a:r>
                        <a:rPr lang="en-US" sz="1600" b="1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 characteristics ; there were no significant differences in age, years of experience, gender, race/ethnicity, education and work status.</a:t>
                      </a:r>
                    </a:p>
                    <a:p>
                      <a:endParaRPr lang="en-US" sz="1000" b="1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37696" y="889899"/>
            <a:ext cx="8432800" cy="571500"/>
          </a:xfrm>
        </p:spPr>
        <p:txBody>
          <a:bodyPr/>
          <a:lstStyle/>
          <a:p>
            <a:pPr algn="ctr"/>
            <a:r>
              <a:rPr lang="en-US" sz="3200" dirty="0" smtClean="0">
                <a:solidFill>
                  <a:schemeClr val="tx2"/>
                </a:solidFill>
              </a:rPr>
              <a:t>Study Sample*</a:t>
            </a:r>
          </a:p>
        </p:txBody>
      </p:sp>
    </p:spTree>
    <p:extLst>
      <p:ext uri="{BB962C8B-B14F-4D97-AF65-F5344CB8AC3E}">
        <p14:creationId xmlns:p14="http://schemas.microsoft.com/office/powerpoint/2010/main" val="2790404340"/>
      </p:ext>
    </p:extLst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48713" y="944980"/>
            <a:ext cx="8432800" cy="1258795"/>
          </a:xfrm>
        </p:spPr>
        <p:txBody>
          <a:bodyPr/>
          <a:lstStyle/>
          <a:p>
            <a:pPr lvl="1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solidFill>
                  <a:srgbClr val="1F497D"/>
                </a:solidFill>
                <a:ea typeface="+mn-ea"/>
                <a:cs typeface="Arial" charset="0"/>
              </a:rPr>
              <a:t>RESULTS: Demographic characteristics</a:t>
            </a:r>
            <a:br>
              <a:rPr lang="en-US" sz="3200" dirty="0">
                <a:solidFill>
                  <a:srgbClr val="1F497D"/>
                </a:solidFill>
                <a:ea typeface="+mn-ea"/>
                <a:cs typeface="Arial" charset="0"/>
              </a:rPr>
            </a:br>
            <a:r>
              <a:rPr lang="en-US" sz="3200" dirty="0">
                <a:solidFill>
                  <a:srgbClr val="1F497D"/>
                </a:solidFill>
                <a:ea typeface="+mn-ea"/>
                <a:cs typeface="Arial" charset="0"/>
              </a:rPr>
              <a:t>of </a:t>
            </a:r>
            <a:r>
              <a:rPr lang="en-US" sz="3200" dirty="0" smtClean="0">
                <a:solidFill>
                  <a:srgbClr val="1F497D"/>
                </a:solidFill>
                <a:ea typeface="+mn-ea"/>
                <a:cs typeface="Arial" charset="0"/>
              </a:rPr>
              <a:t>participants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720116" y="2507569"/>
            <a:ext cx="7707785" cy="4116388"/>
          </a:xfrm>
        </p:spPr>
        <p:txBody>
          <a:bodyPr/>
          <a:lstStyle/>
          <a:p>
            <a:pPr marL="233363" lvl="1" indent="-233363" eaLnBrk="1" fontAlgn="auto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4F81BD"/>
              </a:buClr>
              <a:buSzTx/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ysClr val="windowText" lastClr="000000"/>
                </a:solidFill>
                <a:latin typeface="Arial" charset="0"/>
                <a:ea typeface="+mn-ea"/>
                <a:cs typeface="Arial" charset="0"/>
              </a:rPr>
              <a:t>No difference among participants allocated to the TTDK, TDK and Control groups regarding age, years of experience, gender, race/ethnicity, education and work status.</a:t>
            </a:r>
          </a:p>
          <a:p>
            <a:pPr marL="233363" lvl="1" indent="-233363" eaLnBrk="1" fontAlgn="auto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4F81BD"/>
              </a:buClr>
              <a:buSzTx/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ysClr val="windowText" lastClr="000000"/>
                </a:solidFill>
                <a:latin typeface="Arial" charset="0"/>
                <a:ea typeface="+mn-ea"/>
                <a:cs typeface="Arial" charset="0"/>
              </a:rPr>
              <a:t> 3 groups were equivalent.    </a:t>
            </a:r>
          </a:p>
          <a:p>
            <a:pPr marL="233363" lvl="1" indent="-233363" eaLnBrk="1" fontAlgn="auto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4F81BD"/>
              </a:buClr>
              <a:buSzTx/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ysClr val="windowText" lastClr="000000"/>
                </a:solidFill>
                <a:latin typeface="Arial" charset="0"/>
                <a:ea typeface="+mn-ea"/>
                <a:cs typeface="Arial" charset="0"/>
              </a:rPr>
              <a:t>Tables 2a, 2b, 2c follow</a:t>
            </a:r>
            <a:r>
              <a:rPr lang="en-US" sz="2400" dirty="0" smtClean="0">
                <a:solidFill>
                  <a:sysClr val="windowText" lastClr="000000"/>
                </a:solidFill>
                <a:latin typeface="Arial" charset="0"/>
                <a:ea typeface="+mn-ea"/>
                <a:cs typeface="Arial" charset="0"/>
              </a:rPr>
              <a:t>.</a:t>
            </a:r>
            <a:endParaRPr lang="en-US" sz="2400" dirty="0">
              <a:solidFill>
                <a:sysClr val="windowText" lastClr="000000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97ADC0-492D-41DC-9515-FDADABEABA8F}" type="slidenum">
              <a:rPr lang="en-US" smtClean="0"/>
              <a:pPr>
                <a:defRPr/>
              </a:pPr>
              <a:t>19</a:t>
            </a:fld>
            <a:endParaRPr lang="en-US" sz="1400" b="0" dirty="0"/>
          </a:p>
        </p:txBody>
      </p:sp>
    </p:spTree>
    <p:extLst>
      <p:ext uri="{BB962C8B-B14F-4D97-AF65-F5344CB8AC3E}">
        <p14:creationId xmlns:p14="http://schemas.microsoft.com/office/powerpoint/2010/main" val="3733908018"/>
      </p:ext>
    </p:extLst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8713" y="955998"/>
            <a:ext cx="8432800" cy="571500"/>
          </a:xfrm>
        </p:spPr>
        <p:txBody>
          <a:bodyPr/>
          <a:lstStyle/>
          <a:p>
            <a:pPr algn="ctr"/>
            <a:r>
              <a:rPr lang="en-US" sz="3200" dirty="0">
                <a:solidFill>
                  <a:srgbClr val="1F497D"/>
                </a:solidFill>
              </a:rPr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555" y="1538073"/>
            <a:ext cx="8431213" cy="4116388"/>
          </a:xfrm>
        </p:spPr>
        <p:txBody>
          <a:bodyPr/>
          <a:lstStyle/>
          <a:p>
            <a:pPr marL="237744" lvl="1" indent="-237744" eaLnBrk="1" fontAlgn="auto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4F81BD"/>
              </a:buClr>
              <a:buSzTx/>
              <a:buNone/>
              <a:defRPr/>
            </a:pPr>
            <a:r>
              <a:rPr lang="en-US" sz="2400" b="1" dirty="0">
                <a:solidFill>
                  <a:srgbClr val="1F497D"/>
                </a:solidFill>
                <a:latin typeface="Arial" charset="0"/>
                <a:ea typeface="+mn-ea"/>
                <a:cs typeface="Arial" charset="0"/>
              </a:rPr>
              <a:t>Context: </a:t>
            </a:r>
            <a:r>
              <a:rPr lang="en-US" sz="2000" b="1" dirty="0">
                <a:solidFill>
                  <a:srgbClr val="1F497D"/>
                </a:solidFill>
                <a:latin typeface="Arial" charset="0"/>
                <a:ea typeface="+mn-ea"/>
                <a:cs typeface="Arial" charset="0"/>
              </a:rPr>
              <a:t>Knowledge Translation for Technology Transfer (KT4TT)</a:t>
            </a:r>
          </a:p>
          <a:p>
            <a:pPr marL="237744" lvl="1" indent="-237744" eaLnBrk="1" fontAlgn="auto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4F81BD"/>
              </a:buClr>
              <a:buSzTx/>
              <a:buFont typeface="Arial" pitchFamily="34" charset="0"/>
              <a:buChar char="•"/>
              <a:defRPr/>
            </a:pPr>
            <a:r>
              <a:rPr lang="en-US" sz="2400" b="1" dirty="0">
                <a:solidFill>
                  <a:srgbClr val="1F497D"/>
                </a:solidFill>
                <a:latin typeface="Arial" charset="0"/>
                <a:ea typeface="+mn-ea"/>
                <a:cs typeface="Arial" charset="0"/>
              </a:rPr>
              <a:t>KT </a:t>
            </a:r>
            <a:r>
              <a:rPr lang="en-US" sz="2400" dirty="0">
                <a:solidFill>
                  <a:sysClr val="windowText" lastClr="000000"/>
                </a:solidFill>
                <a:latin typeface="Arial" charset="0"/>
                <a:ea typeface="+mn-ea"/>
                <a:cs typeface="Arial" charset="0"/>
              </a:rPr>
              <a:t>(</a:t>
            </a:r>
            <a:r>
              <a:rPr lang="en-US" sz="2000" dirty="0">
                <a:solidFill>
                  <a:sysClr val="windowText" lastClr="000000"/>
                </a:solidFill>
                <a:latin typeface="Arial" charset="0"/>
                <a:ea typeface="+mn-ea"/>
                <a:cs typeface="Arial" charset="0"/>
              </a:rPr>
              <a:t>CIHR, 2004; 2005; 2009; </a:t>
            </a:r>
            <a:r>
              <a:rPr lang="en-US" sz="2000" dirty="0" err="1">
                <a:solidFill>
                  <a:sysClr val="windowText" lastClr="000000"/>
                </a:solidFill>
                <a:latin typeface="Arial" charset="0"/>
                <a:ea typeface="+mn-ea"/>
                <a:cs typeface="Arial" charset="0"/>
              </a:rPr>
              <a:t>Sudsawad</a:t>
            </a:r>
            <a:r>
              <a:rPr lang="en-US" sz="2000" dirty="0">
                <a:solidFill>
                  <a:sysClr val="windowText" lastClr="000000"/>
                </a:solidFill>
                <a:latin typeface="Arial" charset="0"/>
                <a:ea typeface="+mn-ea"/>
                <a:cs typeface="Arial" charset="0"/>
              </a:rPr>
              <a:t>, 2007)</a:t>
            </a:r>
          </a:p>
          <a:p>
            <a:pPr marL="574675" lvl="2" indent="-279400" eaLnBrk="1" fontAlgn="auto" hangingPunct="1">
              <a:spcBef>
                <a:spcPts val="1200"/>
              </a:spcBef>
              <a:spcAft>
                <a:spcPts val="0"/>
              </a:spcAft>
              <a:buClr>
                <a:srgbClr val="4F81BD"/>
              </a:buClr>
              <a:buFont typeface="Wingdings" pitchFamily="2" charset="2"/>
              <a:buChar char="Ø"/>
              <a:defRPr/>
            </a:pPr>
            <a:r>
              <a:rPr lang="en-US" sz="1800" dirty="0">
                <a:solidFill>
                  <a:sysClr val="windowText" lastClr="000000"/>
                </a:solidFill>
                <a:latin typeface="Arial" charset="0"/>
                <a:ea typeface="+mn-ea"/>
                <a:cs typeface="Arial" charset="0"/>
              </a:rPr>
              <a:t>Addresses:</a:t>
            </a:r>
          </a:p>
          <a:p>
            <a:pPr marL="914400" lvl="3" indent="-339725" eaLnBrk="1" fontAlgn="auto" hangingPunct="1">
              <a:spcBef>
                <a:spcPts val="1200"/>
              </a:spcBef>
              <a:spcAft>
                <a:spcPts val="0"/>
              </a:spcAft>
              <a:buClr>
                <a:srgbClr val="4F81BD"/>
              </a:buClr>
              <a:buFont typeface="Wingdings" pitchFamily="2" charset="2"/>
              <a:buChar char="q"/>
              <a:defRPr/>
            </a:pPr>
            <a:r>
              <a:rPr lang="en-US" sz="1600" i="0" dirty="0">
                <a:solidFill>
                  <a:sysClr val="windowText" lastClr="000000"/>
                </a:solidFill>
                <a:latin typeface="Arial" charset="0"/>
                <a:ea typeface="+mn-ea"/>
                <a:cs typeface="Arial" charset="0"/>
              </a:rPr>
              <a:t>Under-utilized Research (Weiss, 1979) ; </a:t>
            </a:r>
          </a:p>
          <a:p>
            <a:pPr marL="914400" lvl="3" indent="-339725" eaLnBrk="1" fontAlgn="auto" hangingPunct="1">
              <a:spcBef>
                <a:spcPts val="1200"/>
              </a:spcBef>
              <a:spcAft>
                <a:spcPts val="0"/>
              </a:spcAft>
              <a:buClr>
                <a:srgbClr val="4F81BD"/>
              </a:buClr>
              <a:buFont typeface="Wingdings" pitchFamily="2" charset="2"/>
              <a:buChar char="q"/>
              <a:defRPr/>
            </a:pPr>
            <a:r>
              <a:rPr lang="en-US" sz="1600" i="0" dirty="0">
                <a:solidFill>
                  <a:sysClr val="windowText" lastClr="000000"/>
                </a:solidFill>
                <a:latin typeface="Arial" charset="0"/>
                <a:ea typeface="+mn-ea"/>
                <a:cs typeface="Arial" charset="0"/>
              </a:rPr>
              <a:t>Accountability of funded Research (GPRA; </a:t>
            </a:r>
            <a:r>
              <a:rPr lang="en-US" sz="1600" i="0" dirty="0" err="1">
                <a:solidFill>
                  <a:sysClr val="windowText" lastClr="000000"/>
                </a:solidFill>
                <a:latin typeface="Arial" charset="0"/>
                <a:ea typeface="+mn-ea"/>
                <a:cs typeface="Arial" charset="0"/>
              </a:rPr>
              <a:t>Wholey</a:t>
            </a:r>
            <a:r>
              <a:rPr lang="en-US" sz="1600" i="0" dirty="0">
                <a:solidFill>
                  <a:sysClr val="windowText" lastClr="000000"/>
                </a:solidFill>
                <a:latin typeface="Arial" charset="0"/>
                <a:ea typeface="+mn-ea"/>
                <a:cs typeface="Arial" charset="0"/>
              </a:rPr>
              <a:t> et al, 2004)</a:t>
            </a:r>
          </a:p>
          <a:p>
            <a:pPr marL="574675" lvl="2" indent="-279400" eaLnBrk="1" fontAlgn="auto" hangingPunct="1">
              <a:spcBef>
                <a:spcPts val="1200"/>
              </a:spcBef>
              <a:spcAft>
                <a:spcPts val="0"/>
              </a:spcAft>
              <a:buClr>
                <a:srgbClr val="4F81BD"/>
              </a:buClr>
              <a:buFont typeface="Wingdings" pitchFamily="2" charset="2"/>
              <a:buChar char="Ø"/>
              <a:defRPr/>
            </a:pPr>
            <a:r>
              <a:rPr lang="en-US" sz="1800" dirty="0">
                <a:solidFill>
                  <a:sysClr val="windowText" lastClr="000000"/>
                </a:solidFill>
                <a:latin typeface="Arial" charset="0"/>
                <a:ea typeface="+mn-ea"/>
                <a:cs typeface="Arial" charset="0"/>
              </a:rPr>
              <a:t>Proposed solution: Research-to-practice </a:t>
            </a:r>
          </a:p>
          <a:p>
            <a:pPr marL="236538" lvl="1" indent="-236538" eaLnBrk="1" fontAlgn="auto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4F81BD"/>
              </a:buClr>
              <a:buSzTx/>
              <a:buFont typeface="Arial" pitchFamily="34" charset="0"/>
              <a:buChar char="•"/>
              <a:defRPr/>
            </a:pPr>
            <a:r>
              <a:rPr lang="en-US" sz="2000" b="1" dirty="0">
                <a:solidFill>
                  <a:srgbClr val="1F497D"/>
                </a:solidFill>
                <a:latin typeface="Arial" charset="0"/>
                <a:ea typeface="+mn-ea"/>
                <a:cs typeface="Arial" charset="0"/>
              </a:rPr>
              <a:t>TT </a:t>
            </a:r>
            <a:r>
              <a:rPr lang="en-US" sz="2000" dirty="0">
                <a:solidFill>
                  <a:sysClr val="windowText" lastClr="000000"/>
                </a:solidFill>
                <a:latin typeface="Arial" charset="0"/>
                <a:ea typeface="+mn-ea"/>
                <a:cs typeface="Arial" charset="0"/>
              </a:rPr>
              <a:t>(Lane, 2003)  </a:t>
            </a:r>
            <a:endParaRPr lang="en-US" sz="2000" dirty="0">
              <a:solidFill>
                <a:srgbClr val="1F497D"/>
              </a:solidFill>
              <a:latin typeface="Arial" charset="0"/>
              <a:ea typeface="+mn-ea"/>
              <a:cs typeface="Arial" charset="0"/>
            </a:endParaRPr>
          </a:p>
          <a:p>
            <a:pPr marL="237744" lvl="1" indent="-237744" eaLnBrk="1" fontAlgn="auto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4F81BD"/>
              </a:buClr>
              <a:buSzTx/>
              <a:buNone/>
              <a:defRPr/>
            </a:pPr>
            <a:r>
              <a:rPr lang="en-US" sz="2400" b="1" dirty="0">
                <a:solidFill>
                  <a:sysClr val="windowText" lastClr="000000"/>
                </a:solidFill>
                <a:latin typeface="Arial" charset="0"/>
                <a:ea typeface="+mn-ea"/>
                <a:cs typeface="Arial" charset="0"/>
              </a:rPr>
              <a:t>	</a:t>
            </a:r>
            <a:r>
              <a:rPr lang="en-US" dirty="0">
                <a:solidFill>
                  <a:sysClr val="windowText" lastClr="000000"/>
                </a:solidFill>
                <a:latin typeface="Arial" charset="0"/>
                <a:ea typeface="+mn-ea"/>
                <a:cs typeface="Arial" charset="0"/>
              </a:rPr>
              <a:t>Technology based R&amp;D </a:t>
            </a:r>
            <a:r>
              <a:rPr lang="en-US" dirty="0">
                <a:solidFill>
                  <a:sysClr val="windowText" lastClr="000000"/>
                </a:solidFill>
                <a:latin typeface="Arial" charset="0"/>
                <a:ea typeface="+mn-ea"/>
                <a:cs typeface="Arial" charset="0"/>
                <a:sym typeface="Wingdings" pitchFamily="2" charset="2"/>
              </a:rPr>
              <a:t> K Outputs   Market Outcomes (products &amp; services)  Societal </a:t>
            </a:r>
            <a:r>
              <a:rPr lang="en-US" dirty="0">
                <a:solidFill>
                  <a:sysClr val="windowText" lastClr="000000"/>
                </a:solidFill>
                <a:latin typeface="Arial" charset="0"/>
                <a:ea typeface="+mn-ea"/>
                <a:cs typeface="Arial" charset="0"/>
              </a:rPr>
              <a:t>Impact (</a:t>
            </a:r>
            <a:r>
              <a:rPr lang="en-US" dirty="0">
                <a:solidFill>
                  <a:sysClr val="windowText" lastClr="000000"/>
                </a:solidFill>
                <a:latin typeface="Arial" charset="0"/>
                <a:ea typeface="+mn-ea"/>
                <a:cs typeface="Arial" charset="0"/>
                <a:sym typeface="Wingdings" pitchFamily="2" charset="2"/>
              </a:rPr>
              <a:t>User </a:t>
            </a:r>
            <a:r>
              <a:rPr lang="en-US" dirty="0">
                <a:solidFill>
                  <a:sysClr val="windowText" lastClr="000000"/>
                </a:solidFill>
                <a:latin typeface="Arial" charset="0"/>
                <a:ea typeface="+mn-ea"/>
                <a:cs typeface="Arial" charset="0"/>
              </a:rPr>
              <a:t>Benefits)</a:t>
            </a:r>
          </a:p>
          <a:p>
            <a:pPr marL="237744" lvl="1" indent="-237744" eaLnBrk="1" fontAlgn="auto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4F81BD"/>
              </a:buClr>
              <a:buSzTx/>
              <a:buNone/>
              <a:defRPr/>
            </a:pPr>
            <a:r>
              <a:rPr lang="en-US" sz="2000" b="1" dirty="0">
                <a:solidFill>
                  <a:srgbClr val="4F81BD">
                    <a:lumMod val="75000"/>
                  </a:srgbClr>
                </a:solidFill>
                <a:latin typeface="Arial" charset="0"/>
                <a:ea typeface="+mn-ea"/>
                <a:cs typeface="Arial" charset="0"/>
              </a:rPr>
              <a:t>KT4TT: Links </a:t>
            </a:r>
            <a:r>
              <a:rPr lang="en-US" sz="2000" b="1" dirty="0" smtClean="0">
                <a:solidFill>
                  <a:srgbClr val="4F81BD">
                    <a:lumMod val="75000"/>
                  </a:srgbClr>
                </a:solidFill>
                <a:latin typeface="Arial" charset="0"/>
                <a:ea typeface="+mn-ea"/>
                <a:cs typeface="Arial" charset="0"/>
              </a:rPr>
              <a:t>the two </a:t>
            </a:r>
            <a:r>
              <a:rPr lang="en-US" sz="2000" b="1" dirty="0">
                <a:solidFill>
                  <a:srgbClr val="4F81BD">
                    <a:lumMod val="75000"/>
                  </a:srgbClr>
                </a:solidFill>
                <a:latin typeface="Arial" charset="0"/>
                <a:ea typeface="+mn-ea"/>
                <a:cs typeface="Arial" charset="0"/>
              </a:rPr>
              <a:t>processes to increase results.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B2A9E9-6A91-4E27-A73E-4444181CB6DD}" type="slidenum">
              <a:rPr lang="en-US" smtClean="0"/>
              <a:pPr>
                <a:defRPr/>
              </a:pPr>
              <a:t>2</a:t>
            </a:fld>
            <a:endParaRPr lang="en-US" sz="1400" b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Handouts are available at: www.atia.org/orlandohandouts</a:t>
            </a:r>
            <a:endParaRPr lang="en-US" sz="900"/>
          </a:p>
        </p:txBody>
      </p:sp>
    </p:spTree>
    <p:extLst>
      <p:ext uri="{BB962C8B-B14F-4D97-AF65-F5344CB8AC3E}">
        <p14:creationId xmlns:p14="http://schemas.microsoft.com/office/powerpoint/2010/main" val="92501550"/>
      </p:ext>
    </p:extLst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97ADC0-492D-41DC-9515-FDADABEABA8F}" type="slidenum">
              <a:rPr lang="en-US" smtClean="0"/>
              <a:pPr>
                <a:defRPr/>
              </a:pPr>
              <a:t>20</a:t>
            </a:fld>
            <a:endParaRPr lang="en-US" sz="1400" b="0" dirty="0"/>
          </a:p>
        </p:txBody>
      </p:sp>
      <p:graphicFrame>
        <p:nvGraphicFramePr>
          <p:cNvPr id="3" name="Table 2" descr="Groups, age and years of experience.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6933690"/>
              </p:ext>
            </p:extLst>
          </p:nvPr>
        </p:nvGraphicFramePr>
        <p:xfrm>
          <a:off x="730257" y="2648842"/>
          <a:ext cx="7696200" cy="3297515"/>
        </p:xfrm>
        <a:graphic>
          <a:graphicData uri="http://schemas.openxmlformats.org/drawingml/2006/table">
            <a:tbl>
              <a:tblPr firstRow="1"/>
              <a:tblGrid>
                <a:gridCol w="1168174"/>
                <a:gridCol w="1443038"/>
                <a:gridCol w="1374321"/>
                <a:gridCol w="1374321"/>
                <a:gridCol w="1236889"/>
                <a:gridCol w="1099457"/>
              </a:tblGrid>
              <a:tr h="5333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GROUP →</a:t>
                      </a:r>
                      <a:endParaRPr lang="en-U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</a:t>
                      </a:r>
                      <a:r>
                        <a:rPr lang="en-US" sz="1600" b="1" baseline="-25000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r>
                        <a:rPr lang="en-US" sz="1600" b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(TTDK)</a:t>
                      </a:r>
                      <a:endParaRPr lang="en-U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</a:t>
                      </a:r>
                      <a:r>
                        <a:rPr lang="en-US" sz="1600" b="1" baseline="-25000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en-US" sz="1600" b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(TDK)</a:t>
                      </a:r>
                      <a:endParaRPr lang="en-U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Control</a:t>
                      </a:r>
                      <a:endParaRPr lang="en-US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Total </a:t>
                      </a:r>
                      <a:endParaRPr lang="en-U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</a:tr>
              <a:tr h="68341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Times New Roman"/>
                          <a:ea typeface="Times New Roman"/>
                          <a:cs typeface="Times New Roman"/>
                        </a:rPr>
                        <a:t>Mean (SD)</a:t>
                      </a:r>
                      <a:endParaRPr lang="en-US" sz="16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Times New Roman"/>
                          <a:ea typeface="Times New Roman"/>
                          <a:cs typeface="Times New Roman"/>
                        </a:rPr>
                        <a:t>(n=72)</a:t>
                      </a:r>
                      <a:endParaRPr lang="en-US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Times New Roman"/>
                          <a:ea typeface="Times New Roman"/>
                          <a:cs typeface="Times New Roman"/>
                        </a:rPr>
                        <a:t>Mean (SD) (n=72)</a:t>
                      </a:r>
                      <a:endParaRPr lang="en-U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Times New Roman"/>
                          <a:ea typeface="Times New Roman"/>
                          <a:cs typeface="Times New Roman"/>
                        </a:rPr>
                        <a:t>Mean (SD) (n=63)</a:t>
                      </a:r>
                      <a:endParaRPr lang="en-US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Times New Roman"/>
                          <a:ea typeface="Times New Roman"/>
                          <a:cs typeface="Times New Roman"/>
                        </a:rPr>
                        <a:t>Mean (SD)</a:t>
                      </a:r>
                      <a:endParaRPr lang="en-U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Times New Roman"/>
                          <a:ea typeface="Times New Roman"/>
                          <a:cs typeface="Times New Roman"/>
                        </a:rPr>
                        <a:t>(n=207)</a:t>
                      </a:r>
                      <a:endParaRPr lang="en-U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Times New Roman"/>
                          <a:ea typeface="Times New Roman"/>
                          <a:cs typeface="Times New Roman"/>
                        </a:rPr>
                        <a:t>Difference</a:t>
                      </a:r>
                      <a:endParaRPr lang="en-US" sz="16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Times New Roman"/>
                          <a:ea typeface="Times New Roman"/>
                          <a:cs typeface="Times New Roman"/>
                        </a:rPr>
                        <a:t>F  (p=)</a:t>
                      </a:r>
                      <a:endParaRPr lang="en-US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00670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Age </a:t>
                      </a:r>
                      <a:endParaRPr lang="en-U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Times New Roman"/>
                          <a:ea typeface="Times New Roman"/>
                          <a:cs typeface="Times New Roman"/>
                        </a:rPr>
                        <a:t>(n=206)</a:t>
                      </a:r>
                      <a:endParaRPr lang="en-U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45.21 </a:t>
                      </a:r>
                      <a:r>
                        <a:rPr lang="en-US" sz="1600" b="1" dirty="0">
                          <a:latin typeface="Times New Roman"/>
                          <a:ea typeface="Times New Roman"/>
                          <a:cs typeface="Times New Roman"/>
                        </a:rPr>
                        <a:t>(11.47)</a:t>
                      </a:r>
                      <a:endParaRPr lang="en-U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Times New Roman"/>
                          <a:ea typeface="Times New Roman"/>
                          <a:cs typeface="Times New Roman"/>
                        </a:rPr>
                        <a:t>(n=72)</a:t>
                      </a:r>
                      <a:endParaRPr lang="en-U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44.93 </a:t>
                      </a:r>
                      <a:r>
                        <a:rPr lang="en-US" sz="1600" b="1" dirty="0">
                          <a:latin typeface="Times New Roman"/>
                          <a:ea typeface="Times New Roman"/>
                          <a:cs typeface="Times New Roman"/>
                        </a:rPr>
                        <a:t>(12.21)</a:t>
                      </a:r>
                      <a:endParaRPr lang="en-U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Times New Roman"/>
                          <a:ea typeface="Times New Roman"/>
                          <a:cs typeface="Times New Roman"/>
                        </a:rPr>
                        <a:t>(n=71)</a:t>
                      </a:r>
                      <a:endParaRPr lang="en-U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41.68 </a:t>
                      </a:r>
                      <a:r>
                        <a:rPr lang="en-US" sz="1600" b="1" dirty="0">
                          <a:latin typeface="Times New Roman"/>
                          <a:ea typeface="Times New Roman"/>
                          <a:cs typeface="Times New Roman"/>
                        </a:rPr>
                        <a:t>(11.47)</a:t>
                      </a:r>
                      <a:endParaRPr lang="en-U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Times New Roman"/>
                          <a:ea typeface="Times New Roman"/>
                          <a:cs typeface="Times New Roman"/>
                        </a:rPr>
                        <a:t>(n=63)</a:t>
                      </a:r>
                      <a:endParaRPr lang="en-U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44.03 </a:t>
                      </a:r>
                      <a:r>
                        <a:rPr lang="en-US" sz="1600" b="1" dirty="0">
                          <a:latin typeface="Times New Roman"/>
                          <a:ea typeface="Times New Roman"/>
                          <a:cs typeface="Times New Roman"/>
                        </a:rPr>
                        <a:t>(11.78)</a:t>
                      </a:r>
                      <a:endParaRPr lang="en-U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1.834 </a:t>
                      </a:r>
                      <a:r>
                        <a:rPr lang="en-US" sz="1600" b="1" dirty="0">
                          <a:latin typeface="Times New Roman"/>
                          <a:ea typeface="Times New Roman"/>
                          <a:cs typeface="Times New Roman"/>
                        </a:rPr>
                        <a:t>(.162)</a:t>
                      </a:r>
                      <a:endParaRPr lang="en-U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0740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Years </a:t>
                      </a:r>
                      <a:r>
                        <a:rPr lang="en-US" sz="1600" b="1" dirty="0">
                          <a:latin typeface="Times New Roman"/>
                          <a:ea typeface="Times New Roman"/>
                          <a:cs typeface="Times New Roman"/>
                        </a:rPr>
                        <a:t>of Experience</a:t>
                      </a:r>
                      <a:endParaRPr lang="en-U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15.61 </a:t>
                      </a:r>
                      <a:r>
                        <a:rPr lang="en-US" sz="1600" b="1" dirty="0">
                          <a:latin typeface="Times New Roman"/>
                          <a:ea typeface="Times New Roman"/>
                          <a:cs typeface="Times New Roman"/>
                        </a:rPr>
                        <a:t>(10.99)</a:t>
                      </a:r>
                      <a:endParaRPr lang="en-U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13.34 </a:t>
                      </a:r>
                      <a:r>
                        <a:rPr lang="en-US" sz="1600" b="1" dirty="0">
                          <a:latin typeface="Times New Roman"/>
                          <a:ea typeface="Times New Roman"/>
                          <a:cs typeface="Times New Roman"/>
                        </a:rPr>
                        <a:t>(9.93)</a:t>
                      </a:r>
                      <a:endParaRPr lang="en-U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13.40 </a:t>
                      </a:r>
                      <a:r>
                        <a:rPr lang="en-US" sz="1600" b="1" dirty="0">
                          <a:latin typeface="Times New Roman"/>
                          <a:ea typeface="Times New Roman"/>
                          <a:cs typeface="Times New Roman"/>
                        </a:rPr>
                        <a:t>(10.16)</a:t>
                      </a:r>
                      <a:endParaRPr lang="en-U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14.15 </a:t>
                      </a:r>
                      <a:r>
                        <a:rPr lang="en-US" sz="1600" b="1" dirty="0">
                          <a:latin typeface="Times New Roman"/>
                          <a:ea typeface="Times New Roman"/>
                          <a:cs typeface="Times New Roman"/>
                        </a:rPr>
                        <a:t>(10.38)</a:t>
                      </a:r>
                      <a:endParaRPr lang="en-U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1.099 </a:t>
                      </a:r>
                      <a:r>
                        <a:rPr lang="en-US" sz="1600" b="1" dirty="0">
                          <a:latin typeface="Times New Roman"/>
                          <a:ea typeface="Times New Roman"/>
                          <a:cs typeface="Times New Roman"/>
                        </a:rPr>
                        <a:t>(.335)</a:t>
                      </a:r>
                      <a:endParaRPr lang="en-U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48713" y="1169978"/>
            <a:ext cx="8432800" cy="571500"/>
          </a:xfrm>
        </p:spPr>
        <p:txBody>
          <a:bodyPr/>
          <a:lstStyle/>
          <a:p>
            <a:pPr lvl="0" algn="ctr" eaLnBrk="1" hangingPunct="1">
              <a:defRPr/>
            </a:pPr>
            <a:r>
              <a:rPr lang="en-US" sz="3200" dirty="0">
                <a:solidFill>
                  <a:srgbClr val="1F497D"/>
                </a:solidFill>
                <a:latin typeface="Calibri"/>
                <a:ea typeface="Times New Roman" pitchFamily="18" charset="0"/>
                <a:cs typeface="Arial" pitchFamily="34" charset="0"/>
              </a:rPr>
              <a:t>Table 2a. Sample Characteristics (All : N=207</a:t>
            </a:r>
            <a:r>
              <a:rPr lang="en-US" sz="3200" dirty="0" smtClean="0">
                <a:solidFill>
                  <a:srgbClr val="1F497D"/>
                </a:solidFill>
                <a:latin typeface="Calibri"/>
                <a:ea typeface="Times New Roman" pitchFamily="18" charset="0"/>
                <a:cs typeface="Arial" pitchFamily="34" charset="0"/>
              </a:rPr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239964"/>
      </p:ext>
    </p:extLst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97ADC0-492D-41DC-9515-FDADABEABA8F}" type="slidenum">
              <a:rPr lang="en-US" smtClean="0"/>
              <a:pPr>
                <a:defRPr/>
              </a:pPr>
              <a:t>21</a:t>
            </a:fld>
            <a:endParaRPr lang="en-US" sz="1400" b="0" dirty="0"/>
          </a:p>
        </p:txBody>
      </p:sp>
      <p:graphicFrame>
        <p:nvGraphicFramePr>
          <p:cNvPr id="5" name="Table 4" descr="Groups, gender and race.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558980"/>
              </p:ext>
            </p:extLst>
          </p:nvPr>
        </p:nvGraphicFramePr>
        <p:xfrm>
          <a:off x="816166" y="2223762"/>
          <a:ext cx="7467600" cy="3948438"/>
        </p:xfrm>
        <a:graphic>
          <a:graphicData uri="http://schemas.openxmlformats.org/drawingml/2006/table">
            <a:tbl>
              <a:tblPr firstRow="1"/>
              <a:tblGrid>
                <a:gridCol w="1425364"/>
                <a:gridCol w="1241637"/>
                <a:gridCol w="1333499"/>
                <a:gridCol w="1200150"/>
                <a:gridCol w="1200150"/>
                <a:gridCol w="1066800"/>
              </a:tblGrid>
              <a:tr h="40734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GROUP →</a:t>
                      </a:r>
                      <a:endParaRPr lang="en-U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</a:t>
                      </a:r>
                      <a:r>
                        <a:rPr lang="en-US" sz="1600" b="1" baseline="-25000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r>
                        <a:rPr lang="en-US" sz="1600" b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(TTDK)</a:t>
                      </a:r>
                      <a:endParaRPr lang="en-U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</a:t>
                      </a:r>
                      <a:r>
                        <a:rPr lang="en-US" sz="1600" b="1" baseline="-25000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en-US" sz="1600" b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(TDK)</a:t>
                      </a:r>
                      <a:endParaRPr lang="en-U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Control</a:t>
                      </a:r>
                      <a:endParaRPr lang="en-US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Total </a:t>
                      </a:r>
                      <a:endParaRPr lang="en-U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8805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Freq. (%)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(n=72)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Freq. (%)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(n=72)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Freq. (%)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(n=63)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Freq. (%) 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(n=207)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Difference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  <a:sym typeface="Symbol"/>
                        </a:rPr>
                        <a:t></a:t>
                      </a:r>
                      <a:r>
                        <a:rPr lang="en-US" sz="1400" b="1" baseline="30000" dirty="0">
                          <a:latin typeface="Times New Roman"/>
                          <a:ea typeface="Times New Roman"/>
                          <a:cs typeface="Times New Roman"/>
                        </a:rPr>
                        <a:t>2 </a:t>
                      </a: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(p=)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</a:tr>
              <a:tr h="78716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Gender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       Male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       Female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14 (19.4%)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58 (80.6%)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19 (26.4%)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53 (73.6%)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11 (17.5%)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52 (82.5%)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44 (21.3%)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163 (78.7%)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1.817 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 pitchFamily="18" charset="0"/>
                          <a:cs typeface="Times New Roman" pitchFamily="18" charset="0"/>
                        </a:rPr>
                        <a:t>(.403)</a:t>
                      </a: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6587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Race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       White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       Black 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       Asian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       Hispanic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       </a:t>
                      </a:r>
                      <a:r>
                        <a:rPr lang="en-US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Native </a:t>
                      </a:r>
                      <a:endParaRPr lang="en-US" sz="14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  American</a:t>
                      </a:r>
                      <a:endParaRPr lang="en-US" sz="14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</a:t>
                      </a: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Other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67 (93.1%)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2 (2.8%)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3 (4.2%)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en-US" sz="14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61 (84.7%)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3 (4.2%)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2 (2.8%)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1 (1.4%)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3 (4.2%)</a:t>
                      </a:r>
                      <a:endParaRPr lang="en-US" sz="14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2 (2.8%)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57 (90.5%)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5 (7.9%)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1 (1.6%)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185 (89.4%)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10 (4.8%)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2 (1.0%)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5 (2.4</a:t>
                      </a:r>
                      <a:r>
                        <a:rPr lang="en-US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%)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3 (1.4%)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2 (1.0%)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16.776 </a:t>
                      </a:r>
                      <a:r>
                        <a:rPr lang="en-US" sz="1400" b="1" dirty="0">
                          <a:latin typeface="Times New Roman" pitchFamily="18" charset="0"/>
                          <a:cs typeface="Times New Roman" pitchFamily="18" charset="0"/>
                        </a:rPr>
                        <a:t>(.158)</a:t>
                      </a: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58140" y="1169978"/>
            <a:ext cx="8432800" cy="571500"/>
          </a:xfrm>
        </p:spPr>
        <p:txBody>
          <a:bodyPr/>
          <a:lstStyle/>
          <a:p>
            <a:pPr lvl="0" algn="ctr" eaLnBrk="1" hangingPunct="1">
              <a:defRPr/>
            </a:pPr>
            <a:r>
              <a:rPr lang="en-US" sz="3200" dirty="0">
                <a:solidFill>
                  <a:srgbClr val="1F497D"/>
                </a:solidFill>
                <a:latin typeface="Calibri"/>
                <a:ea typeface="Times New Roman" pitchFamily="18" charset="0"/>
                <a:cs typeface="Arial" pitchFamily="34" charset="0"/>
              </a:rPr>
              <a:t>Table 2b. Sample Characteristics (All : N=207</a:t>
            </a:r>
            <a:r>
              <a:rPr lang="en-US" sz="3200" dirty="0" smtClean="0">
                <a:solidFill>
                  <a:srgbClr val="1F497D"/>
                </a:solidFill>
                <a:latin typeface="Calibri"/>
                <a:ea typeface="Times New Roman" pitchFamily="18" charset="0"/>
                <a:cs typeface="Arial" pitchFamily="34" charset="0"/>
              </a:rPr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1491185"/>
      </p:ext>
    </p:extLst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97ADC0-492D-41DC-9515-FDADABEABA8F}" type="slidenum">
              <a:rPr lang="en-US" smtClean="0"/>
              <a:pPr>
                <a:defRPr/>
              </a:pPr>
              <a:t>22</a:t>
            </a:fld>
            <a:endParaRPr lang="en-US" sz="1400" b="0" dirty="0"/>
          </a:p>
        </p:txBody>
      </p:sp>
      <p:graphicFrame>
        <p:nvGraphicFramePr>
          <p:cNvPr id="4" name="Table 3" descr="Group, education and work status.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5366367"/>
              </p:ext>
            </p:extLst>
          </p:nvPr>
        </p:nvGraphicFramePr>
        <p:xfrm>
          <a:off x="554515" y="1882049"/>
          <a:ext cx="8000999" cy="4343398"/>
        </p:xfrm>
        <a:graphic>
          <a:graphicData uri="http://schemas.openxmlformats.org/drawingml/2006/table">
            <a:tbl>
              <a:tblPr firstRow="1"/>
              <a:tblGrid>
                <a:gridCol w="1837773"/>
                <a:gridCol w="1204058"/>
                <a:gridCol w="1267428"/>
                <a:gridCol w="1204058"/>
                <a:gridCol w="1346995"/>
                <a:gridCol w="1140687"/>
              </a:tblGrid>
              <a:tr h="43813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GROUP →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904" marR="579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</a:t>
                      </a:r>
                      <a:r>
                        <a:rPr lang="en-US" sz="1400" b="1" baseline="-2500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r>
                        <a:rPr lang="en-US" sz="1400" b="1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(TTDK)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904" marR="579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</a:t>
                      </a:r>
                      <a:r>
                        <a:rPr lang="en-US" sz="1400" b="1" baseline="-2500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en-US" sz="1400" b="1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(TDK)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904" marR="579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Control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904" marR="579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Total 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904" marR="579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904" marR="579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9496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904" marR="579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Freq. (%)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(n=72)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904" marR="579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Freq. (%)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(n=72)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904" marR="579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Freq. (%)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(n=63)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904" marR="579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Freq. (%) 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(n=207)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904" marR="579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Difference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  <a:sym typeface="Symbol"/>
                        </a:rPr>
                        <a:t></a:t>
                      </a:r>
                      <a:r>
                        <a:rPr lang="en-US" sz="1400" b="1" baseline="30000">
                          <a:latin typeface="Times New Roman"/>
                          <a:ea typeface="Times New Roman"/>
                          <a:cs typeface="Times New Roman"/>
                        </a:rPr>
                        <a:t>2 </a:t>
                      </a: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(p=)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904" marR="579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601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Education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&lt;12 year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HS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2-year college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BS/BA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MA/BA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Doctorate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904" marR="579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2 (2.8%)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8 (11.1%)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1 (1.4%)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11 (15.3%)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38 (52.8%)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12 (16.7%)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904" marR="579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1 (1.4%)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7 (9.7%)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3 (4.2%)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8 (11.1%)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39 (54.2%)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14 (19.4%)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904" marR="579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1 (1.6%)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5 (7.9%)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2 (3.2%)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11 (17.5%)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37 (58.7%)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7 (11.1%)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904" marR="579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4 (1.9%)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20 (9.7%)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6 (2.9%)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30 (14.5%)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114 (55.1%)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33 (15.9%)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904" marR="579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4.462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(.924)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904" marR="579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25429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Work Status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Full time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Part time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Unemployed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Not employed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904" marR="579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52 (72.2%)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13 (18.1%)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2 (2.8%)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5 (6.9%)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904" marR="579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48 (66.7%)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11 (15.3%)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3 (4.2%)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10 (13.9%)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904" marR="579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46 (73.0%)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6 (9.5%)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3 (4.8%)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8 (12.7%)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904" marR="579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146 (70.5%)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30 (14.5%)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8 (3.9%)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23 (11.1%)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904" marR="579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4.107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(.662)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904" marR="579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48713" y="1110236"/>
            <a:ext cx="8432800" cy="571500"/>
          </a:xfrm>
        </p:spPr>
        <p:txBody>
          <a:bodyPr/>
          <a:lstStyle/>
          <a:p>
            <a:pPr lvl="0" algn="ctr" eaLnBrk="1" hangingPunct="1">
              <a:defRPr/>
            </a:pPr>
            <a:r>
              <a:rPr lang="en-US" sz="3200" dirty="0">
                <a:solidFill>
                  <a:srgbClr val="1F497D"/>
                </a:solidFill>
                <a:latin typeface="Calibri"/>
                <a:ea typeface="Times New Roman" pitchFamily="18" charset="0"/>
                <a:cs typeface="Arial" pitchFamily="34" charset="0"/>
              </a:rPr>
              <a:t>Table 2c. Sample Characteristics (All : N=207</a:t>
            </a:r>
            <a:r>
              <a:rPr lang="en-US" sz="3200" dirty="0" smtClean="0">
                <a:solidFill>
                  <a:srgbClr val="1F497D"/>
                </a:solidFill>
                <a:latin typeface="Calibri"/>
                <a:ea typeface="Times New Roman" pitchFamily="18" charset="0"/>
                <a:cs typeface="Arial" pitchFamily="34" charset="0"/>
              </a:rPr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283914"/>
      </p:ext>
    </p:extLst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97ADC0-492D-41DC-9515-FDADABEABA8F}" type="slidenum">
              <a:rPr lang="en-US" smtClean="0"/>
              <a:pPr>
                <a:defRPr/>
              </a:pPr>
              <a:t>23</a:t>
            </a:fld>
            <a:endParaRPr lang="en-US" sz="1400" b="0" dirty="0"/>
          </a:p>
        </p:txBody>
      </p:sp>
      <p:graphicFrame>
        <p:nvGraphicFramePr>
          <p:cNvPr id="4" name="Table 3" descr="New knowledge; TTDK; TDK; control.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5635554"/>
              </p:ext>
            </p:extLst>
          </p:nvPr>
        </p:nvGraphicFramePr>
        <p:xfrm>
          <a:off x="598583" y="1846639"/>
          <a:ext cx="7924800" cy="4566097"/>
        </p:xfrm>
        <a:graphic>
          <a:graphicData uri="http://schemas.openxmlformats.org/drawingml/2006/table">
            <a:tbl>
              <a:tblPr firstRow="1"/>
              <a:tblGrid>
                <a:gridCol w="838200"/>
                <a:gridCol w="1066800"/>
                <a:gridCol w="914400"/>
                <a:gridCol w="990600"/>
                <a:gridCol w="990600"/>
                <a:gridCol w="1066800"/>
                <a:gridCol w="934896"/>
                <a:gridCol w="1122504"/>
              </a:tblGrid>
              <a:tr h="86173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9029" marR="490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New Knowledge from:</a:t>
                      </a:r>
                      <a:endParaRPr lang="en-US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9029" marR="490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Baseline</a:t>
                      </a:r>
                      <a:endParaRPr lang="en-US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Mean (S.D.)</a:t>
                      </a:r>
                      <a:endParaRPr lang="en-US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9029" marR="490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Follow/up 1</a:t>
                      </a:r>
                      <a:endParaRPr lang="en-US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Mean (S.D.)</a:t>
                      </a:r>
                      <a:endParaRPr lang="en-US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9029" marR="490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Follow/up 2</a:t>
                      </a:r>
                      <a:endParaRPr lang="en-US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Mean (S.D.)</a:t>
                      </a:r>
                      <a:endParaRPr lang="en-US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9029" marR="490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Difference</a:t>
                      </a:r>
                      <a:endParaRPr lang="en-US" sz="14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χ</a:t>
                      </a:r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² </a:t>
                      </a:r>
                      <a:r>
                        <a:rPr lang="en-US" sz="1400" b="1" dirty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(p)</a:t>
                      </a:r>
                      <a:endParaRPr lang="en-US" sz="14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9029" marR="490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Post-hoc test</a:t>
                      </a:r>
                      <a:endParaRPr lang="en-US" sz="14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Z </a:t>
                      </a:r>
                      <a:r>
                        <a:rPr lang="en-US" sz="1400" b="1" dirty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(p)</a:t>
                      </a:r>
                      <a:endParaRPr lang="en-US" sz="14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9029" marR="490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6173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C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T1 (TTDK)</a:t>
                      </a:r>
                      <a:endParaRPr lang="en-US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9029" marR="490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 smtClean="0">
                        <a:solidFill>
                          <a:srgbClr val="C0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C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Study </a:t>
                      </a:r>
                      <a:r>
                        <a:rPr lang="en-US" sz="1400" b="1" dirty="0">
                          <a:solidFill>
                            <a:srgbClr val="C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A </a:t>
                      </a:r>
                      <a:r>
                        <a:rPr lang="en-US" sz="14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(N=72)</a:t>
                      </a:r>
                      <a:endParaRPr lang="en-US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9029" marR="490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 smtClean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1.22 </a:t>
                      </a:r>
                      <a:endParaRPr lang="en-US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(.68)</a:t>
                      </a:r>
                      <a:endParaRPr lang="en-US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9029" marR="490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 smtClean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1.79 </a:t>
                      </a:r>
                      <a:endParaRPr lang="en-US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(1.16)</a:t>
                      </a:r>
                      <a:endParaRPr lang="en-US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9029" marR="490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18515" algn="l"/>
                          <a:tab pos="1217295" algn="ctr"/>
                        </a:tabLst>
                      </a:pPr>
                      <a:endParaRPr lang="en-US" sz="1400" b="1" dirty="0" smtClean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18515" algn="l"/>
                          <a:tab pos="1217295" algn="ctr"/>
                        </a:tabLst>
                      </a:pPr>
                      <a:r>
                        <a:rPr lang="en-US" sz="1400" b="1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1.69 </a:t>
                      </a:r>
                      <a:endParaRPr lang="en-US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18515" algn="l"/>
                          <a:tab pos="1217295" algn="ctr"/>
                        </a:tabLst>
                      </a:pPr>
                      <a:r>
                        <a:rPr lang="en-US" sz="14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(1.03)</a:t>
                      </a:r>
                      <a:endParaRPr lang="en-US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9029" marR="490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18515" algn="l"/>
                          <a:tab pos="1217295" algn="ctr"/>
                        </a:tabLst>
                      </a:pPr>
                      <a:endParaRPr lang="en-US" sz="1400" b="1" dirty="0" smtClean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18515" algn="l"/>
                          <a:tab pos="1217295" algn="ctr"/>
                        </a:tabLst>
                      </a:pPr>
                      <a:r>
                        <a:rPr lang="en-US" sz="1400" b="1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22.632 </a:t>
                      </a:r>
                      <a:endParaRPr lang="en-US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18515" algn="l"/>
                          <a:tab pos="1217295" algn="ctr"/>
                        </a:tabLst>
                      </a:pPr>
                      <a:r>
                        <a:rPr lang="en-US" sz="1400" b="1" dirty="0">
                          <a:solidFill>
                            <a:srgbClr val="00B0F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(&lt;.001)</a:t>
                      </a:r>
                      <a:endParaRPr lang="en-US" sz="1400" dirty="0">
                        <a:solidFill>
                          <a:srgbClr val="00B0F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9029" marR="490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18515" algn="l"/>
                          <a:tab pos="1217295" algn="ctr"/>
                        </a:tabLst>
                      </a:pPr>
                      <a:r>
                        <a:rPr lang="fr-FR" sz="14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Base vs F/up1</a:t>
                      </a:r>
                      <a:endParaRPr lang="en-US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18515" algn="l"/>
                          <a:tab pos="1217295" algn="ctr"/>
                        </a:tabLst>
                      </a:pPr>
                      <a:r>
                        <a:rPr lang="fr-FR" sz="14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3.826 (&lt;.001)</a:t>
                      </a:r>
                      <a:endParaRPr lang="en-US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9029" marR="490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18515" algn="l"/>
                          <a:tab pos="1217295" algn="ctr"/>
                        </a:tabLst>
                      </a:pPr>
                      <a:r>
                        <a:rPr lang="fr-FR" sz="14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Base vs F/up2</a:t>
                      </a:r>
                      <a:endParaRPr lang="en-US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818515" algn="l"/>
                          <a:tab pos="1217295" algn="ctr"/>
                        </a:tabLst>
                      </a:pPr>
                      <a:r>
                        <a:rPr lang="en-US" sz="14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4.297 (&lt;.001)</a:t>
                      </a:r>
                      <a:endParaRPr lang="en-US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9029" marR="490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6173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C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T2 (TDK)</a:t>
                      </a:r>
                      <a:endParaRPr lang="en-US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9029" marR="490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1400" b="1" dirty="0" smtClean="0">
                        <a:solidFill>
                          <a:srgbClr val="C0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dirty="0" smtClean="0">
                          <a:solidFill>
                            <a:srgbClr val="C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Study </a:t>
                      </a:r>
                      <a:r>
                        <a:rPr lang="en-US" sz="1400" b="1" dirty="0">
                          <a:solidFill>
                            <a:srgbClr val="C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A </a:t>
                      </a:r>
                      <a:r>
                        <a:rPr lang="en-US" sz="14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(N=72)</a:t>
                      </a:r>
                      <a:endParaRPr lang="en-US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9029" marR="490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 smtClean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1.26 </a:t>
                      </a:r>
                      <a:endParaRPr lang="en-US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(.77)</a:t>
                      </a:r>
                      <a:endParaRPr lang="en-US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9029" marR="490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 smtClean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1.76 </a:t>
                      </a:r>
                      <a:endParaRPr lang="en-US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(1.19)</a:t>
                      </a:r>
                      <a:endParaRPr lang="en-US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9029" marR="490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 smtClean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1.74</a:t>
                      </a:r>
                      <a:endParaRPr lang="en-US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(1.16)</a:t>
                      </a:r>
                      <a:endParaRPr lang="en-US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9029" marR="490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 smtClean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13.884</a:t>
                      </a:r>
                      <a:endParaRPr lang="en-US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B0F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(.001)</a:t>
                      </a:r>
                      <a:endParaRPr lang="en-US" sz="1400" dirty="0">
                        <a:solidFill>
                          <a:srgbClr val="00B0F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9029" marR="490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18515" algn="l"/>
                          <a:tab pos="1217295" algn="ctr"/>
                        </a:tabLst>
                      </a:pPr>
                      <a:r>
                        <a:rPr lang="fr-FR" sz="14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Base vs F/up1</a:t>
                      </a:r>
                      <a:endParaRPr lang="en-US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18515" algn="l"/>
                          <a:tab pos="1217295" algn="ctr"/>
                        </a:tabLst>
                      </a:pPr>
                      <a:r>
                        <a:rPr lang="fr-FR" sz="14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3.330 (.001)</a:t>
                      </a:r>
                      <a:endParaRPr lang="en-US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9029" marR="490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18515" algn="l"/>
                          <a:tab pos="1217295" algn="ctr"/>
                        </a:tabLst>
                      </a:pPr>
                      <a:r>
                        <a:rPr lang="fr-FR" sz="14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Base vs F/up2</a:t>
                      </a:r>
                      <a:endParaRPr lang="en-US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818515" algn="l"/>
                          <a:tab pos="1217295" algn="ctr"/>
                        </a:tabLst>
                      </a:pPr>
                      <a:r>
                        <a:rPr lang="en-US" sz="14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3.206 (.001)</a:t>
                      </a:r>
                      <a:endParaRPr lang="en-US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9029" marR="490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5555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1400" b="1" dirty="0" smtClean="0">
                        <a:solidFill>
                          <a:srgbClr val="C0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dirty="0" smtClean="0">
                          <a:solidFill>
                            <a:srgbClr val="C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Control</a:t>
                      </a:r>
                      <a:endParaRPr lang="en-US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9029" marR="490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1400" b="1" dirty="0" smtClean="0">
                        <a:solidFill>
                          <a:srgbClr val="C0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dirty="0" smtClean="0">
                          <a:solidFill>
                            <a:srgbClr val="C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Study </a:t>
                      </a:r>
                      <a:r>
                        <a:rPr lang="en-US" sz="1400" b="1" dirty="0">
                          <a:solidFill>
                            <a:srgbClr val="C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A</a:t>
                      </a:r>
                      <a:r>
                        <a:rPr lang="en-US" sz="14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(N=63)</a:t>
                      </a:r>
                      <a:endParaRPr lang="en-US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9029" marR="490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 smtClean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1.38 </a:t>
                      </a:r>
                      <a:endParaRPr lang="en-US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(.97)</a:t>
                      </a:r>
                      <a:endParaRPr lang="en-US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9029" marR="490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 smtClean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1.51</a:t>
                      </a:r>
                      <a:endParaRPr lang="en-US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(1.05)</a:t>
                      </a:r>
                      <a:endParaRPr lang="en-US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9029" marR="490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 smtClean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1.73</a:t>
                      </a:r>
                      <a:endParaRPr lang="en-US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(1.22)</a:t>
                      </a:r>
                      <a:endParaRPr lang="en-US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9029" marR="490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 smtClean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6.484</a:t>
                      </a:r>
                      <a:endParaRPr lang="en-US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(.039)</a:t>
                      </a:r>
                      <a:endParaRPr lang="en-US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9029" marR="490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9029" marR="490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9029" marR="490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97832">
                <a:tc gridSpan="8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Both TTDK and TDK moved up significantly in K Use levels from baseline. They differed from the Control group, but not between each other. </a:t>
                      </a:r>
                      <a:endParaRPr kumimoji="0" lang="en-US" sz="1400" b="1" i="0" u="none" strike="noStrike" cap="none" normalizeH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9029" marR="490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9029" marR="490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9029" marR="490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9029" marR="490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9029" marR="490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9029" marR="490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9029" marR="490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9029" marR="490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37696" y="1110236"/>
            <a:ext cx="8432800" cy="5715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b="0" dirty="0" smtClean="0">
                <a:solidFill>
                  <a:schemeClr val="tx1"/>
                </a:solidFill>
                <a:latin typeface="Arial" pitchFamily="34" charset="0"/>
              </a:rPr>
              <a:t/>
            </a:r>
            <a:br>
              <a:rPr lang="en-US" b="0" dirty="0" smtClean="0">
                <a:solidFill>
                  <a:schemeClr val="tx1"/>
                </a:solidFill>
                <a:latin typeface="Arial" pitchFamily="34" charset="0"/>
              </a:rPr>
            </a:br>
            <a:r>
              <a:rPr lang="en-US" sz="2000" dirty="0" smtClean="0">
                <a:solidFill>
                  <a:schemeClr val="tx2"/>
                </a:solidFill>
                <a:ea typeface="Times New Roman" pitchFamily="18" charset="0"/>
                <a:cs typeface="Arial" pitchFamily="34" charset="0"/>
              </a:rPr>
              <a:t>Results: Comparative Effectiveness of 3 methods</a:t>
            </a:r>
            <a:br>
              <a:rPr lang="en-US" sz="2000" dirty="0" smtClean="0">
                <a:solidFill>
                  <a:schemeClr val="tx2"/>
                </a:solidFill>
                <a:ea typeface="Times New Roman" pitchFamily="18" charset="0"/>
                <a:cs typeface="Arial" pitchFamily="34" charset="0"/>
              </a:rPr>
            </a:br>
            <a:r>
              <a:rPr lang="en-US" sz="1600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KU Level Means for Study A* at Base, F/up 1, and F/up 2 (N=207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161433765"/>
      </p:ext>
    </p:extLst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97ADC0-492D-41DC-9515-FDADABEABA8F}" type="slidenum">
              <a:rPr lang="en-US" smtClean="0"/>
              <a:pPr>
                <a:defRPr/>
              </a:pPr>
              <a:t>24</a:t>
            </a:fld>
            <a:endParaRPr lang="en-US" sz="1400" b="0" dirty="0"/>
          </a:p>
        </p:txBody>
      </p:sp>
      <p:graphicFrame>
        <p:nvGraphicFramePr>
          <p:cNvPr id="4" name="Table 3" descr="KU Level chnages.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2558579"/>
              </p:ext>
            </p:extLst>
          </p:nvPr>
        </p:nvGraphicFramePr>
        <p:xfrm>
          <a:off x="630715" y="2089533"/>
          <a:ext cx="7848600" cy="3962399"/>
        </p:xfrm>
        <a:graphic>
          <a:graphicData uri="http://schemas.openxmlformats.org/drawingml/2006/table">
            <a:tbl>
              <a:tblPr firstRow="1"/>
              <a:tblGrid>
                <a:gridCol w="2514600"/>
                <a:gridCol w="304800"/>
                <a:gridCol w="1219200"/>
                <a:gridCol w="1143000"/>
                <a:gridCol w="1147977"/>
                <a:gridCol w="1519023"/>
              </a:tblGrid>
              <a:tr h="85748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dirty="0" smtClean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KU Level Change  </a:t>
                      </a:r>
                      <a:r>
                        <a:rPr lang="en-US" sz="140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→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6987" marR="569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6987" marR="569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C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T1(TTDK)</a:t>
                      </a:r>
                      <a:endParaRPr lang="en-US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Mean (S.D.)</a:t>
                      </a:r>
                      <a:endParaRPr lang="en-US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6987" marR="569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C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T2(TDK)</a:t>
                      </a:r>
                      <a:endParaRPr lang="en-US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Mean (S.D.)</a:t>
                      </a:r>
                      <a:endParaRPr lang="en-US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6987" marR="569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C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Control</a:t>
                      </a:r>
                      <a:endParaRPr lang="en-US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Mean (S.D.)</a:t>
                      </a:r>
                      <a:endParaRPr lang="en-US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6987" marR="569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Difference  </a:t>
                      </a:r>
                      <a:r>
                        <a:rPr lang="en-US" sz="1400" b="1">
                          <a:latin typeface="Arial" pitchFamily="34" charset="0"/>
                          <a:ea typeface="Calibri"/>
                          <a:cs typeface="Arial" pitchFamily="34" charset="0"/>
                          <a:sym typeface="Symbol"/>
                        </a:rPr>
                        <a:t></a:t>
                      </a:r>
                      <a:r>
                        <a:rPr lang="en-US" sz="1400" b="1" baseline="30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 </a:t>
                      </a:r>
                      <a:r>
                        <a:rPr lang="en-US" sz="14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(p)</a:t>
                      </a:r>
                      <a:endParaRPr lang="en-US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6987" marR="569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</a:tr>
              <a:tr h="75533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Baseline to F/up 1</a:t>
                      </a:r>
                      <a:endParaRPr lang="en-US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6987" marR="569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6987" marR="569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.57 (1.12)</a:t>
                      </a:r>
                    </a:p>
                  </a:txBody>
                  <a:tcPr marL="56987" marR="569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.50 (1.17)</a:t>
                      </a:r>
                    </a:p>
                  </a:txBody>
                  <a:tcPr marL="56987" marR="569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.13 (1.01)</a:t>
                      </a:r>
                    </a:p>
                  </a:txBody>
                  <a:tcPr marL="56987" marR="569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dirty="0">
                          <a:highlight>
                            <a:srgbClr val="FFFF00"/>
                          </a:highlight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7.044 (.030)</a:t>
                      </a:r>
                      <a:endParaRPr lang="en-US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6987" marR="569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</a:tr>
              <a:tr h="78319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Baseline to F/up 2</a:t>
                      </a:r>
                      <a:endParaRPr lang="en-US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6987" marR="569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6987" marR="569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.47 (.82)</a:t>
                      </a:r>
                    </a:p>
                  </a:txBody>
                  <a:tcPr marL="56987" marR="569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.47 (1.19)</a:t>
                      </a:r>
                    </a:p>
                  </a:txBody>
                  <a:tcPr marL="56987" marR="569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.35 (1.19)</a:t>
                      </a:r>
                    </a:p>
                  </a:txBody>
                  <a:tcPr marL="56987" marR="569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2.371 (.306)</a:t>
                      </a:r>
                    </a:p>
                  </a:txBody>
                  <a:tcPr marL="56987" marR="569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</a:tr>
              <a:tr h="78319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F/up 1 to F/up 2</a:t>
                      </a:r>
                      <a:endParaRPr lang="en-US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6987" marR="569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rgbClr val="C0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6987" marR="569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-.10 (1.20)</a:t>
                      </a:r>
                    </a:p>
                  </a:txBody>
                  <a:tcPr marL="56987" marR="569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-.03 (.75)</a:t>
                      </a:r>
                    </a:p>
                  </a:txBody>
                  <a:tcPr marL="56987" marR="569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.22 (1.13)</a:t>
                      </a:r>
                    </a:p>
                  </a:txBody>
                  <a:tcPr marL="56987" marR="569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3.443 (.179)</a:t>
                      </a:r>
                    </a:p>
                  </a:txBody>
                  <a:tcPr marL="56987" marR="569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</a:tr>
              <a:tr h="783192">
                <a:tc gridSpan="6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K Use level changes were significantly different</a:t>
                      </a:r>
                      <a:r>
                        <a:rPr lang="en-US" sz="1400" b="1" baseline="0" dirty="0" smtClean="0"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 among the 3 groups </a:t>
                      </a:r>
                      <a:r>
                        <a:rPr lang="en-US" sz="1400" b="1" dirty="0" smtClean="0"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from baseline to Follow/up 1. </a:t>
                      </a:r>
                      <a:endParaRPr lang="en-US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6987" marR="569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rgbClr val="C0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6987" marR="569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6987" marR="569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6987" marR="569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6987" marR="569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6987" marR="569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48713" y="1110235"/>
            <a:ext cx="8432800" cy="828733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2000" dirty="0" smtClean="0">
                <a:solidFill>
                  <a:srgbClr val="1F497D"/>
                </a:solidFill>
                <a:latin typeface="Calibri"/>
                <a:ea typeface="Times New Roman" pitchFamily="18" charset="0"/>
                <a:cs typeface="Arial" pitchFamily="34" charset="0"/>
              </a:rPr>
              <a:t/>
            </a:r>
            <a:br>
              <a:rPr lang="en-US" sz="2000" dirty="0" smtClean="0">
                <a:solidFill>
                  <a:srgbClr val="1F497D"/>
                </a:solidFill>
                <a:latin typeface="Calibri"/>
                <a:ea typeface="Times New Roman" pitchFamily="18" charset="0"/>
                <a:cs typeface="Arial" pitchFamily="34" charset="0"/>
              </a:rPr>
            </a:br>
            <a:r>
              <a:rPr lang="en-US" sz="2400" dirty="0" smtClean="0">
                <a:solidFill>
                  <a:srgbClr val="1F497D"/>
                </a:solidFill>
                <a:latin typeface="Calibri"/>
                <a:ea typeface="Times New Roman" pitchFamily="18" charset="0"/>
                <a:cs typeface="Arial" pitchFamily="34" charset="0"/>
              </a:rPr>
              <a:t>Results </a:t>
            </a:r>
            <a:r>
              <a:rPr lang="en-US" sz="2000" dirty="0" smtClean="0">
                <a:solidFill>
                  <a:srgbClr val="1F497D"/>
                </a:solidFill>
                <a:latin typeface="Calibri"/>
                <a:ea typeface="Times New Roman" pitchFamily="18" charset="0"/>
                <a:cs typeface="Arial" pitchFamily="34" charset="0"/>
              </a:rPr>
              <a:t/>
            </a:r>
            <a:br>
              <a:rPr lang="en-US" sz="2000" dirty="0" smtClean="0">
                <a:solidFill>
                  <a:srgbClr val="1F497D"/>
                </a:solidFill>
                <a:latin typeface="Calibri"/>
                <a:ea typeface="Times New Roman" pitchFamily="18" charset="0"/>
                <a:cs typeface="Arial" pitchFamily="34" charset="0"/>
              </a:rPr>
            </a:br>
            <a:r>
              <a:rPr lang="en-US" sz="1600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Mean Change in KU Level: Differences among Three Groups</a:t>
            </a:r>
            <a:r>
              <a:rPr lang="en-US" sz="16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for Study A*</a:t>
            </a:r>
            <a:r>
              <a:rPr lang="en-US" sz="1600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16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lang="en-US" sz="1600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All; N=207)</a:t>
            </a:r>
            <a:r>
              <a:rPr lang="en-US" sz="1600" b="0" dirty="0" smtClean="0">
                <a:solidFill>
                  <a:schemeClr val="tx1"/>
                </a:solidFill>
                <a:latin typeface="Arial" pitchFamily="34" charset="0"/>
              </a:rPr>
              <a:t/>
            </a:r>
            <a:br>
              <a:rPr lang="en-US" sz="1600" b="0" dirty="0" smtClean="0">
                <a:solidFill>
                  <a:schemeClr val="tx1"/>
                </a:solidFill>
                <a:latin typeface="Arial" pitchFamily="34" charset="0"/>
              </a:rPr>
            </a:b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92059014"/>
      </p:ext>
    </p:extLst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97ADC0-492D-41DC-9515-FDADABEABA8F}" type="slidenum">
              <a:rPr lang="en-US" smtClean="0"/>
              <a:pPr>
                <a:defRPr/>
              </a:pPr>
              <a:t>25</a:t>
            </a:fld>
            <a:endParaRPr lang="en-US" sz="1400" b="0" dirty="0"/>
          </a:p>
        </p:txBody>
      </p:sp>
      <p:graphicFrame>
        <p:nvGraphicFramePr>
          <p:cNvPr id="4" name="Table 3" descr="Follow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3028060"/>
              </p:ext>
            </p:extLst>
          </p:nvPr>
        </p:nvGraphicFramePr>
        <p:xfrm>
          <a:off x="1176051" y="2669757"/>
          <a:ext cx="6934202" cy="3259184"/>
        </p:xfrm>
        <a:graphic>
          <a:graphicData uri="http://schemas.openxmlformats.org/drawingml/2006/table">
            <a:tbl>
              <a:tblPr firstRow="1"/>
              <a:tblGrid>
                <a:gridCol w="875405"/>
                <a:gridCol w="1455046"/>
                <a:gridCol w="1327149"/>
                <a:gridCol w="1297592"/>
                <a:gridCol w="988409"/>
                <a:gridCol w="990601"/>
              </a:tblGrid>
              <a:tr h="838200">
                <a:tc rowSpan="2"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dirty="0" smtClean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348" marR="55348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Arial"/>
                          <a:ea typeface="Times New Roman"/>
                          <a:cs typeface="Times New Roman"/>
                        </a:rPr>
                        <a:t>Follow/UP 1</a:t>
                      </a:r>
                      <a:endParaRPr lang="en-U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348" marR="55348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DB3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348" marR="55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</a:tr>
              <a:tr h="957943">
                <a:tc gridSpan="2" v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348" marR="55348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Arial"/>
                          <a:ea typeface="Times New Roman"/>
                          <a:cs typeface="Times New Roman"/>
                        </a:rPr>
                        <a:t>Non-Awareness </a:t>
                      </a:r>
                      <a:endParaRPr lang="en-US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348" marR="55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Arial"/>
                          <a:ea typeface="Times New Roman"/>
                          <a:cs typeface="Times New Roman"/>
                        </a:rPr>
                        <a:t>Awareness+ </a:t>
                      </a:r>
                      <a:endParaRPr lang="en-U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348" marR="55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Arial"/>
                          <a:ea typeface="Times New Roman"/>
                          <a:cs typeface="Times New Roman"/>
                        </a:rPr>
                        <a:t>Total</a:t>
                      </a:r>
                      <a:endParaRPr lang="en-U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348" marR="55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Arial"/>
                          <a:ea typeface="Times New Roman"/>
                          <a:cs typeface="Times New Roman"/>
                        </a:rPr>
                        <a:t>Exact Sig.</a:t>
                      </a:r>
                      <a:endParaRPr lang="en-US" sz="16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Arial"/>
                          <a:ea typeface="Times New Roman"/>
                          <a:cs typeface="Times New Roman"/>
                        </a:rPr>
                        <a:t>(2-sided p=)</a:t>
                      </a:r>
                      <a:endParaRPr lang="en-US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348" marR="55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78972"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Baseline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348" marR="55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Non-Awareness 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348" marR="55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Arial"/>
                          <a:ea typeface="Times New Roman"/>
                          <a:cs typeface="Times New Roman"/>
                        </a:rPr>
                        <a:t>44</a:t>
                      </a:r>
                      <a:endParaRPr lang="en-U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348" marR="55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Arial"/>
                          <a:ea typeface="Times New Roman"/>
                          <a:cs typeface="Times New Roman"/>
                        </a:rPr>
                        <a:t>19 </a:t>
                      </a:r>
                      <a:endParaRPr lang="en-U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348" marR="55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Arial"/>
                          <a:ea typeface="Times New Roman"/>
                          <a:cs typeface="Times New Roman"/>
                        </a:rPr>
                        <a:t>63 </a:t>
                      </a:r>
                      <a:endParaRPr lang="en-U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348" marR="55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8CCE4"/>
                    </a:solidFill>
                  </a:tcPr>
                </a:tc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Arial"/>
                          <a:ea typeface="Times New Roman"/>
                          <a:cs typeface="Times New Roman"/>
                        </a:rPr>
                        <a:t>.001</a:t>
                      </a:r>
                      <a:endParaRPr lang="en-U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348" marR="55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</a:tr>
              <a:tr h="47897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Awareness+ 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348" marR="55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Arial"/>
                          <a:ea typeface="Times New Roman"/>
                          <a:cs typeface="Times New Roman"/>
                        </a:rPr>
                        <a:t>2 </a:t>
                      </a:r>
                      <a:endParaRPr lang="en-U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348" marR="55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Arial"/>
                          <a:ea typeface="Times New Roman"/>
                          <a:cs typeface="Times New Roman"/>
                        </a:rPr>
                        <a:t>7 </a:t>
                      </a:r>
                      <a:endParaRPr lang="en-U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348" marR="55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Arial"/>
                          <a:ea typeface="Times New Roman"/>
                          <a:cs typeface="Times New Roman"/>
                        </a:rPr>
                        <a:t>9 </a:t>
                      </a:r>
                      <a:endParaRPr lang="en-U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348" marR="55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8CCE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7897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Arial"/>
                          <a:ea typeface="Times New Roman"/>
                          <a:cs typeface="Times New Roman"/>
                        </a:rPr>
                        <a:t>Total</a:t>
                      </a:r>
                      <a:endParaRPr lang="en-US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348" marR="55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Arial"/>
                          <a:ea typeface="Times New Roman"/>
                          <a:cs typeface="Times New Roman"/>
                        </a:rPr>
                        <a:t>46 </a:t>
                      </a:r>
                      <a:endParaRPr lang="en-U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348" marR="55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Arial"/>
                          <a:ea typeface="Times New Roman"/>
                          <a:cs typeface="Times New Roman"/>
                        </a:rPr>
                        <a:t>26 </a:t>
                      </a:r>
                      <a:endParaRPr lang="en-U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348" marR="55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Arial"/>
                          <a:ea typeface="Times New Roman"/>
                          <a:cs typeface="Times New Roman"/>
                        </a:rPr>
                        <a:t>72 (100%)</a:t>
                      </a:r>
                      <a:endParaRPr lang="en-U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348" marR="55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8CCE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37851" y="1928153"/>
            <a:ext cx="8458200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Times New Roman"/>
              <a:cs typeface="Times New Roman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Times New Roman"/>
                <a:cs typeface="Times New Roman"/>
              </a:rPr>
              <a:t>T1Group- TTDK  (N=72)</a:t>
            </a:r>
            <a:endParaRPr kumimoji="0" lang="en-US" sz="1400" b="0" i="0" u="sng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/>
              <a:ea typeface="Times New Roman"/>
              <a:cs typeface="Times New Roman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</a:endParaRPr>
          </a:p>
        </p:txBody>
      </p:sp>
      <p:sp>
        <p:nvSpPr>
          <p:cNvPr id="5" name="Title 4" descr="Follow/Up1; baseline."/>
          <p:cNvSpPr>
            <a:spLocks noGrp="1"/>
          </p:cNvSpPr>
          <p:nvPr>
            <p:ph type="title"/>
          </p:nvPr>
        </p:nvSpPr>
        <p:spPr>
          <a:xfrm>
            <a:off x="1494481" y="1319559"/>
            <a:ext cx="6129205" cy="571500"/>
          </a:xfrm>
        </p:spPr>
        <p:txBody>
          <a:bodyPr/>
          <a:lstStyle/>
          <a:p>
            <a:pPr lvl="0" algn="ctr" eaLnBrk="1" hangingPunct="1">
              <a:defRPr/>
            </a:pPr>
            <a:r>
              <a:rPr lang="en-US" sz="1600" dirty="0">
                <a:solidFill>
                  <a:sysClr val="windowText" lastClr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Table 5a. Freq. comparisons between </a:t>
            </a:r>
            <a:r>
              <a:rPr lang="en-US" sz="1600" dirty="0" smtClean="0">
                <a:solidFill>
                  <a:sysClr val="windowText" lastClr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Baseline and </a:t>
            </a:r>
            <a:r>
              <a:rPr lang="en-US" sz="1600" dirty="0">
                <a:solidFill>
                  <a:sysClr val="windowText" lastClr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F/Up1 reg. Non-Awareness/ Awareness</a:t>
            </a:r>
            <a:r>
              <a:rPr lang="en-US" sz="1600" baseline="30000" dirty="0">
                <a:solidFill>
                  <a:sysClr val="windowText" lastClr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+</a:t>
            </a:r>
            <a:r>
              <a:rPr lang="en-US" sz="1600" dirty="0">
                <a:solidFill>
                  <a:sysClr val="windowText" lastClr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lang="en-US" sz="1600" dirty="0">
                <a:solidFill>
                  <a:sysClr val="windowText" lastClr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lang="en-US" sz="1600" dirty="0">
                <a:solidFill>
                  <a:sysClr val="windowText" lastClr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lang="en-US" sz="1600" dirty="0" err="1">
                <a:solidFill>
                  <a:sysClr val="windowText" lastClr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McNemar</a:t>
            </a:r>
            <a:r>
              <a:rPr lang="en-US" sz="1600" dirty="0">
                <a:solidFill>
                  <a:sysClr val="windowText" lastClr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Test ;N=207</a:t>
            </a:r>
            <a:r>
              <a:rPr lang="en-US" sz="1600" dirty="0" smtClean="0">
                <a:solidFill>
                  <a:sysClr val="windowText" lastClr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3389847"/>
      </p:ext>
    </p:extLst>
  </p:cSld>
  <p:clrMapOvr>
    <a:masterClrMapping/>
  </p:clrMapOvr>
  <p:transition>
    <p:sndAc>
      <p:stSnd>
        <p:snd r:embed="rId3" name="chimes.wav"/>
      </p:stSnd>
    </p:sndAc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97ADC0-492D-41DC-9515-FDADABEABA8F}" type="slidenum">
              <a:rPr lang="en-US" smtClean="0"/>
              <a:pPr>
                <a:defRPr/>
              </a:pPr>
              <a:t>26</a:t>
            </a:fld>
            <a:endParaRPr lang="en-US" sz="1400" b="0" dirty="0"/>
          </a:p>
        </p:txBody>
      </p:sp>
      <p:graphicFrame>
        <p:nvGraphicFramePr>
          <p:cNvPr id="4" name="Table 3" descr="Follow/Up1; baseline.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5105500"/>
              </p:ext>
            </p:extLst>
          </p:nvPr>
        </p:nvGraphicFramePr>
        <p:xfrm>
          <a:off x="1176051" y="2756055"/>
          <a:ext cx="6934201" cy="2819400"/>
        </p:xfrm>
        <a:graphic>
          <a:graphicData uri="http://schemas.openxmlformats.org/drawingml/2006/table">
            <a:tbl>
              <a:tblPr firstRow="1"/>
              <a:tblGrid>
                <a:gridCol w="875406"/>
                <a:gridCol w="1455046"/>
                <a:gridCol w="1455046"/>
                <a:gridCol w="1169694"/>
                <a:gridCol w="988409"/>
                <a:gridCol w="990600"/>
              </a:tblGrid>
              <a:tr h="469900">
                <a:tc rowSpan="2"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 smtClean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5348" marR="55348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Follow/UP 1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348" marR="55348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D4B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348" marR="55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39800">
                <a:tc gridSpan="2" v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348" marR="5534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348" marR="5534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 smtClean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Arial"/>
                          <a:ea typeface="Times New Roman"/>
                          <a:cs typeface="Times New Roman"/>
                        </a:rPr>
                        <a:t>Non-Awareness 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348" marR="55348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 smtClean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Arial"/>
                          <a:ea typeface="Times New Roman"/>
                          <a:cs typeface="Times New Roman"/>
                        </a:rPr>
                        <a:t>Awareness</a:t>
                      </a: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+ 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348" marR="55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 smtClean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Arial"/>
                          <a:ea typeface="Times New Roman"/>
                          <a:cs typeface="Times New Roman"/>
                        </a:rPr>
                        <a:t>Total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348" marR="55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Exact Sig.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Arial"/>
                          <a:ea typeface="Times New Roman"/>
                          <a:cs typeface="Times New Roman"/>
                        </a:rPr>
                        <a:t>(2-sided p=)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348" marR="55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69900"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Baseline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348" marR="55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Non-Awareness 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348" marR="55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46 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348" marR="55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17 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348" marR="55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63 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348" marR="55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9D9"/>
                    </a:solidFill>
                  </a:tcPr>
                </a:tc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.001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348" marR="55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</a:tr>
              <a:tr h="4699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Awareness+ 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348" marR="55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2 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348" marR="55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7 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348" marR="55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9 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348" marR="55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699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  <a:cs typeface="Times New Roman"/>
                        </a:rPr>
                        <a:t>Total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348" marR="55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48 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348" marR="55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24 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348" marR="55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72 (100%)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348" marR="55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37851" y="1789045"/>
            <a:ext cx="8458200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Times New Roman"/>
                <a:cs typeface="Times New Roman"/>
              </a:rPr>
              <a:t>T2Group- TDK  (N=72)</a:t>
            </a:r>
            <a:endParaRPr kumimoji="0" lang="en-US" sz="1400" b="0" i="0" u="sng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/>
              <a:ea typeface="Times New Roman"/>
              <a:cs typeface="Times New Roman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670753" y="1297525"/>
            <a:ext cx="5809716" cy="571500"/>
          </a:xfrm>
        </p:spPr>
        <p:txBody>
          <a:bodyPr/>
          <a:lstStyle/>
          <a:p>
            <a:pPr lvl="0" algn="ctr" eaLnBrk="1" hangingPunct="1">
              <a:defRPr/>
            </a:pPr>
            <a:r>
              <a:rPr lang="en-US" sz="1600" dirty="0">
                <a:solidFill>
                  <a:sysClr val="windowText" lastClr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Table 5b. Freq. comparisons between Baseline  and F/Up1 reg. Non-Awareness/ Awareness</a:t>
            </a:r>
            <a:r>
              <a:rPr lang="en-US" sz="1600" baseline="30000" dirty="0">
                <a:solidFill>
                  <a:sysClr val="windowText" lastClr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+</a:t>
            </a:r>
            <a:r>
              <a:rPr lang="en-US" sz="1600" dirty="0">
                <a:solidFill>
                  <a:sysClr val="windowText" lastClr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lang="en-US" sz="1600" dirty="0">
                <a:solidFill>
                  <a:sysClr val="windowText" lastClr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lang="en-US" sz="1600" dirty="0">
                <a:solidFill>
                  <a:sysClr val="windowText" lastClr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lang="en-US" sz="1600" dirty="0" err="1">
                <a:solidFill>
                  <a:sysClr val="windowText" lastClr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McNemar</a:t>
            </a:r>
            <a:r>
              <a:rPr lang="en-US" sz="1600" dirty="0">
                <a:solidFill>
                  <a:sysClr val="windowText" lastClr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Test ;N=207</a:t>
            </a:r>
            <a:r>
              <a:rPr lang="en-US" sz="1400" dirty="0" smtClean="0">
                <a:solidFill>
                  <a:sysClr val="windowText" lastClr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3390629"/>
      </p:ext>
    </p:extLst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97ADC0-492D-41DC-9515-FDADABEABA8F}" type="slidenum">
              <a:rPr lang="en-US" smtClean="0"/>
              <a:pPr>
                <a:defRPr/>
              </a:pPr>
              <a:t>27</a:t>
            </a:fld>
            <a:endParaRPr lang="en-US" sz="1400" b="0" dirty="0"/>
          </a:p>
        </p:txBody>
      </p:sp>
      <p:graphicFrame>
        <p:nvGraphicFramePr>
          <p:cNvPr id="4" name="Table 3" descr="Follow/Up1; Basline.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6513894"/>
              </p:ext>
            </p:extLst>
          </p:nvPr>
        </p:nvGraphicFramePr>
        <p:xfrm>
          <a:off x="1099851" y="2717955"/>
          <a:ext cx="6934201" cy="3362960"/>
        </p:xfrm>
        <a:graphic>
          <a:graphicData uri="http://schemas.openxmlformats.org/drawingml/2006/table">
            <a:tbl>
              <a:tblPr firstRow="1"/>
              <a:tblGrid>
                <a:gridCol w="990600"/>
                <a:gridCol w="1368096"/>
                <a:gridCol w="1375104"/>
                <a:gridCol w="1371600"/>
                <a:gridCol w="838201"/>
                <a:gridCol w="990600"/>
              </a:tblGrid>
              <a:tr h="596900">
                <a:tc rowSpan="2"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 smtClean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5348" marR="55348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Arial"/>
                          <a:ea typeface="Times New Roman"/>
                          <a:cs typeface="Times New Roman"/>
                        </a:rPr>
                        <a:t>Follow/UP 1</a:t>
                      </a:r>
                      <a:endParaRPr lang="en-U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348" marR="55348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2D69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348" marR="55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</a:tr>
              <a:tr h="698500">
                <a:tc gridSpan="2" v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348" marR="5534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Arial"/>
                          <a:ea typeface="Times New Roman"/>
                          <a:cs typeface="Times New Roman"/>
                        </a:rPr>
                        <a:t>Non-Awareness </a:t>
                      </a:r>
                      <a:endParaRPr lang="en-U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348" marR="55348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Arial"/>
                          <a:ea typeface="Times New Roman"/>
                          <a:cs typeface="Times New Roman"/>
                        </a:rPr>
                        <a:t>Awareness+ </a:t>
                      </a:r>
                      <a:endParaRPr lang="en-U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348" marR="55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Arial"/>
                          <a:ea typeface="Times New Roman"/>
                          <a:cs typeface="Times New Roman"/>
                        </a:rPr>
                        <a:t>Total</a:t>
                      </a:r>
                      <a:endParaRPr lang="en-US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348" marR="55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Arial"/>
                          <a:ea typeface="Times New Roman"/>
                          <a:cs typeface="Times New Roman"/>
                        </a:rPr>
                        <a:t>Exact Sig.</a:t>
                      </a:r>
                      <a:endParaRPr lang="en-US" sz="16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Arial"/>
                          <a:ea typeface="Times New Roman"/>
                          <a:cs typeface="Times New Roman"/>
                        </a:rPr>
                        <a:t>(2-sided p=)</a:t>
                      </a:r>
                      <a:endParaRPr lang="en-US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348" marR="55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96900"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Arial"/>
                          <a:ea typeface="Times New Roman"/>
                          <a:cs typeface="Times New Roman"/>
                        </a:rPr>
                        <a:t>Baseline</a:t>
                      </a:r>
                      <a:endParaRPr lang="en-U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348" marR="55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Arial"/>
                          <a:ea typeface="Times New Roman"/>
                          <a:cs typeface="Times New Roman"/>
                        </a:rPr>
                        <a:t>Non-Awareness </a:t>
                      </a:r>
                      <a:endParaRPr lang="en-U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348" marR="55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Arial"/>
                          <a:ea typeface="Times New Roman"/>
                          <a:cs typeface="Times New Roman"/>
                        </a:rPr>
                        <a:t>48 </a:t>
                      </a:r>
                      <a:endParaRPr lang="en-U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348" marR="55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Arial"/>
                          <a:ea typeface="Times New Roman"/>
                          <a:cs typeface="Times New Roman"/>
                        </a:rPr>
                        <a:t>6 </a:t>
                      </a:r>
                      <a:endParaRPr lang="en-U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348" marR="55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Arial"/>
                          <a:ea typeface="Times New Roman"/>
                          <a:cs typeface="Times New Roman"/>
                        </a:rPr>
                        <a:t>54 </a:t>
                      </a:r>
                      <a:endParaRPr lang="en-U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348" marR="55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E3BC"/>
                    </a:solidFill>
                  </a:tcPr>
                </a:tc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Arial"/>
                          <a:ea typeface="Times New Roman"/>
                          <a:cs typeface="Times New Roman"/>
                        </a:rPr>
                        <a:t>.289</a:t>
                      </a:r>
                      <a:endParaRPr lang="en-U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348" marR="55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969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Arial"/>
                          <a:ea typeface="Times New Roman"/>
                          <a:cs typeface="Times New Roman"/>
                        </a:rPr>
                        <a:t>Awareness+ </a:t>
                      </a:r>
                      <a:endParaRPr lang="en-U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348" marR="55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Arial"/>
                          <a:ea typeface="Times New Roman"/>
                          <a:cs typeface="Times New Roman"/>
                        </a:rPr>
                        <a:t>2 </a:t>
                      </a:r>
                      <a:endParaRPr lang="en-U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348" marR="55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Arial"/>
                          <a:ea typeface="Times New Roman"/>
                          <a:cs typeface="Times New Roman"/>
                        </a:rPr>
                        <a:t>7 </a:t>
                      </a:r>
                      <a:endParaRPr lang="en-U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348" marR="55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Arial"/>
                          <a:ea typeface="Times New Roman"/>
                          <a:cs typeface="Times New Roman"/>
                        </a:rPr>
                        <a:t>9 </a:t>
                      </a:r>
                      <a:endParaRPr lang="en-U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348" marR="55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E3B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969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Arial"/>
                          <a:ea typeface="Times New Roman"/>
                          <a:cs typeface="Times New Roman"/>
                        </a:rPr>
                        <a:t>Total</a:t>
                      </a:r>
                      <a:endParaRPr lang="en-U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348" marR="55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Arial"/>
                          <a:ea typeface="Times New Roman"/>
                          <a:cs typeface="Times New Roman"/>
                        </a:rPr>
                        <a:t>50 </a:t>
                      </a:r>
                      <a:endParaRPr lang="en-U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348" marR="55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Arial"/>
                          <a:ea typeface="Times New Roman"/>
                          <a:cs typeface="Times New Roman"/>
                        </a:rPr>
                        <a:t>13 </a:t>
                      </a:r>
                      <a:endParaRPr lang="en-U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348" marR="55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Arial"/>
                          <a:ea typeface="Times New Roman"/>
                          <a:cs typeface="Times New Roman"/>
                        </a:rPr>
                        <a:t>63 (100%)</a:t>
                      </a:r>
                      <a:endParaRPr lang="en-U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348" marR="55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E3B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37851" y="1872497"/>
            <a:ext cx="8458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Control Group – N=63</a:t>
            </a:r>
            <a:endParaRPr kumimoji="0" lang="en-US" sz="1400" b="0" i="0" u="sng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659736" y="1220406"/>
            <a:ext cx="5820731" cy="571500"/>
          </a:xfrm>
        </p:spPr>
        <p:txBody>
          <a:bodyPr/>
          <a:lstStyle/>
          <a:p>
            <a:pPr lvl="0" algn="ctr" eaLnBrk="1" hangingPunct="1">
              <a:defRPr/>
            </a:pPr>
            <a:r>
              <a:rPr lang="en-US" sz="1600" dirty="0">
                <a:solidFill>
                  <a:sysClr val="windowText" lastClr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Table 5c. Freq. comparisons between Baseline  and F/Up1 reg. Non-Awareness/ Awareness</a:t>
            </a:r>
            <a:r>
              <a:rPr lang="en-US" sz="1600" baseline="30000" dirty="0">
                <a:solidFill>
                  <a:sysClr val="windowText" lastClr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+</a:t>
            </a:r>
            <a:r>
              <a:rPr lang="en-US" sz="1600" dirty="0">
                <a:solidFill>
                  <a:sysClr val="windowText" lastClr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lang="en-US" sz="1600" dirty="0">
                <a:solidFill>
                  <a:sysClr val="windowText" lastClr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lang="en-US" sz="1600" dirty="0">
                <a:solidFill>
                  <a:sysClr val="windowText" lastClr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lang="en-US" sz="1600" dirty="0" err="1">
                <a:solidFill>
                  <a:sysClr val="windowText" lastClr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McNemar</a:t>
            </a:r>
            <a:r>
              <a:rPr lang="en-US" sz="1600" dirty="0">
                <a:solidFill>
                  <a:sysClr val="windowText" lastClr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Test ;N=207</a:t>
            </a:r>
            <a:r>
              <a:rPr lang="en-US" sz="1600" dirty="0" smtClean="0">
                <a:solidFill>
                  <a:sysClr val="windowText" lastClr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1445050"/>
      </p:ext>
    </p:extLst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97ADC0-492D-41DC-9515-FDADABEABA8F}" type="slidenum">
              <a:rPr lang="en-US" smtClean="0"/>
              <a:pPr>
                <a:defRPr/>
              </a:pPr>
              <a:t>28</a:t>
            </a:fld>
            <a:endParaRPr lang="en-US" sz="1400" b="0" dirty="0"/>
          </a:p>
        </p:txBody>
      </p:sp>
      <p:graphicFrame>
        <p:nvGraphicFramePr>
          <p:cNvPr id="6" name="Table 5" descr="T2 TDK.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464050"/>
              </p:ext>
            </p:extLst>
          </p:nvPr>
        </p:nvGraphicFramePr>
        <p:xfrm>
          <a:off x="1030287" y="4998907"/>
          <a:ext cx="7086600" cy="1371599"/>
        </p:xfrm>
        <a:graphic>
          <a:graphicData uri="http://schemas.openxmlformats.org/drawingml/2006/table">
            <a:tbl>
              <a:tblPr firstRow="1"/>
              <a:tblGrid>
                <a:gridCol w="871870"/>
                <a:gridCol w="1414130"/>
                <a:gridCol w="1465522"/>
                <a:gridCol w="1218313"/>
                <a:gridCol w="821365"/>
                <a:gridCol w="1295400"/>
              </a:tblGrid>
              <a:tr h="294154">
                <a:tc rowSpan="2"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 smtClean="0">
                        <a:solidFill>
                          <a:srgbClr val="C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C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Control  (Study-A:N=63</a:t>
                      </a:r>
                      <a:r>
                        <a:rPr lang="en-US" sz="1200" b="1" dirty="0">
                          <a:solidFill>
                            <a:srgbClr val="C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)</a:t>
                      </a:r>
                      <a:endParaRPr lang="en-US" sz="1200" dirty="0">
                        <a:solidFill>
                          <a:srgbClr val="C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348" marR="54348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Arial"/>
                          <a:ea typeface="Times New Roman"/>
                          <a:cs typeface="Times New Roman"/>
                        </a:rPr>
                        <a:t>Follow/UP 1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348" marR="54348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2D69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348" marR="54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2D69B"/>
                    </a:solidFill>
                  </a:tcPr>
                </a:tc>
              </a:tr>
              <a:tr h="422727">
                <a:tc gridSpan="2" v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348" marR="54348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348" marR="54348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Arial"/>
                          <a:ea typeface="Times New Roman"/>
                          <a:cs typeface="Times New Roman"/>
                        </a:rPr>
                        <a:t>Non-Use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348" marR="54348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Arial"/>
                          <a:ea typeface="Times New Roman"/>
                          <a:cs typeface="Times New Roman"/>
                        </a:rPr>
                        <a:t>Use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348" marR="54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Arial"/>
                          <a:ea typeface="Times New Roman"/>
                          <a:cs typeface="Times New Roman"/>
                        </a:rPr>
                        <a:t>Total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348" marR="54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Arial"/>
                          <a:ea typeface="Times New Roman"/>
                          <a:cs typeface="Times New Roman"/>
                        </a:rPr>
                        <a:t>Exact Sig.</a:t>
                      </a:r>
                      <a:endParaRPr lang="en-US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Arial"/>
                          <a:ea typeface="Times New Roman"/>
                          <a:cs typeface="Times New Roman"/>
                        </a:rPr>
                        <a:t>(2-sided p=)</a:t>
                      </a:r>
                      <a:endParaRPr lang="en-US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348" marR="54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2D69B"/>
                    </a:solidFill>
                  </a:tcPr>
                </a:tc>
              </a:tr>
              <a:tr h="231992"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Arial"/>
                          <a:ea typeface="Times New Roman"/>
                          <a:cs typeface="Times New Roman"/>
                        </a:rPr>
                        <a:t>Baseline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348" marR="54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Arial"/>
                          <a:ea typeface="Times New Roman"/>
                          <a:cs typeface="Times New Roman"/>
                        </a:rPr>
                        <a:t>Non-Use</a:t>
                      </a:r>
                      <a:endParaRPr lang="en-US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348" marR="54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Arial"/>
                          <a:ea typeface="Times New Roman"/>
                          <a:cs typeface="Times New Roman"/>
                        </a:rPr>
                        <a:t>52 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348" marR="54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Arial"/>
                          <a:ea typeface="Times New Roman"/>
                          <a:cs typeface="Times New Roman"/>
                        </a:rPr>
                        <a:t>4 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348" marR="54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Arial"/>
                          <a:ea typeface="Times New Roman"/>
                          <a:cs typeface="Times New Roman"/>
                        </a:rPr>
                        <a:t>56 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348" marR="54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E3BC"/>
                    </a:solidFill>
                  </a:tcPr>
                </a:tc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 smtClean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latin typeface="Arial"/>
                          <a:ea typeface="Times New Roman"/>
                          <a:cs typeface="Times New Roman"/>
                        </a:rPr>
                        <a:t>1.000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348" marR="54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E3BC"/>
                    </a:solidFill>
                  </a:tcPr>
                </a:tc>
              </a:tr>
              <a:tr h="21136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Arial"/>
                          <a:ea typeface="Times New Roman"/>
                          <a:cs typeface="Times New Roman"/>
                        </a:rPr>
                        <a:t>Use</a:t>
                      </a:r>
                      <a:endParaRPr lang="en-US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348" marR="54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Arial"/>
                          <a:ea typeface="Times New Roman"/>
                          <a:cs typeface="Times New Roman"/>
                        </a:rPr>
                        <a:t>4 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348" marR="54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Arial"/>
                          <a:ea typeface="Times New Roman"/>
                          <a:cs typeface="Times New Roman"/>
                        </a:rPr>
                        <a:t>3 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348" marR="54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Arial"/>
                          <a:ea typeface="Times New Roman"/>
                          <a:cs typeface="Times New Roman"/>
                        </a:rPr>
                        <a:t>7 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348" marR="54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E3B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136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Arial"/>
                          <a:ea typeface="Times New Roman"/>
                          <a:cs typeface="Times New Roman"/>
                        </a:rPr>
                        <a:t>Total</a:t>
                      </a:r>
                      <a:endParaRPr lang="en-US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348" marR="54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Arial"/>
                          <a:ea typeface="Times New Roman"/>
                          <a:cs typeface="Times New Roman"/>
                        </a:rPr>
                        <a:t>56 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348" marR="54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Arial"/>
                          <a:ea typeface="Times New Roman"/>
                          <a:cs typeface="Times New Roman"/>
                        </a:rPr>
                        <a:t>7 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348" marR="54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Arial"/>
                          <a:ea typeface="Times New Roman"/>
                          <a:cs typeface="Times New Roman"/>
                        </a:rPr>
                        <a:t>63 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348" marR="54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E3B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 descr="Control.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3616954"/>
              </p:ext>
            </p:extLst>
          </p:nvPr>
        </p:nvGraphicFramePr>
        <p:xfrm>
          <a:off x="1030287" y="3246307"/>
          <a:ext cx="7086598" cy="1752598"/>
        </p:xfrm>
        <a:graphic>
          <a:graphicData uri="http://schemas.openxmlformats.org/drawingml/2006/table">
            <a:tbl>
              <a:tblPr firstRow="1"/>
              <a:tblGrid>
                <a:gridCol w="858579"/>
                <a:gridCol w="1425427"/>
                <a:gridCol w="1425427"/>
                <a:gridCol w="1206130"/>
                <a:gridCol w="875637"/>
                <a:gridCol w="1295398"/>
              </a:tblGrid>
              <a:tr h="328138">
                <a:tc rowSpan="2"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 smtClean="0">
                        <a:solidFill>
                          <a:srgbClr val="C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C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T2 </a:t>
                      </a:r>
                      <a:r>
                        <a:rPr lang="en-US" sz="1200" b="1" dirty="0">
                          <a:solidFill>
                            <a:srgbClr val="C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TDK (Study-A:N=72)</a:t>
                      </a:r>
                      <a:endParaRPr lang="en-US" sz="1200" dirty="0">
                        <a:solidFill>
                          <a:srgbClr val="C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348" marR="54348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Arial"/>
                          <a:ea typeface="Times New Roman"/>
                          <a:cs typeface="Times New Roman"/>
                        </a:rPr>
                        <a:t>Follow/UP 1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348" marR="54348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BF8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348" marR="54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BF8F"/>
                    </a:solidFill>
                  </a:tcPr>
                </a:tc>
              </a:tr>
              <a:tr h="440046">
                <a:tc gridSpan="2" v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348" marR="54348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348" marR="54348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Arial"/>
                          <a:ea typeface="Times New Roman"/>
                          <a:cs typeface="Times New Roman"/>
                        </a:rPr>
                        <a:t>Non-Use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348" marR="54348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Arial"/>
                          <a:ea typeface="Times New Roman"/>
                          <a:cs typeface="Times New Roman"/>
                        </a:rPr>
                        <a:t>Use</a:t>
                      </a:r>
                      <a:endParaRPr lang="en-US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348" marR="54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Arial"/>
                          <a:ea typeface="Times New Roman"/>
                          <a:cs typeface="Times New Roman"/>
                        </a:rPr>
                        <a:t>Total</a:t>
                      </a:r>
                      <a:endParaRPr lang="en-US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348" marR="54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Arial"/>
                          <a:ea typeface="Times New Roman"/>
                          <a:cs typeface="Times New Roman"/>
                        </a:rPr>
                        <a:t>Exact Sig.</a:t>
                      </a:r>
                      <a:endParaRPr lang="en-US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Arial"/>
                          <a:ea typeface="Times New Roman"/>
                          <a:cs typeface="Times New Roman"/>
                        </a:rPr>
                        <a:t>(2-sided p=)</a:t>
                      </a:r>
                      <a:endParaRPr lang="en-US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348" marR="54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BF8F"/>
                    </a:solidFill>
                  </a:tcPr>
                </a:tc>
              </a:tr>
              <a:tr h="328138"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Arial"/>
                          <a:ea typeface="Times New Roman"/>
                          <a:cs typeface="Times New Roman"/>
                        </a:rPr>
                        <a:t>Baseline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348" marR="54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Arial"/>
                          <a:ea typeface="Times New Roman"/>
                          <a:cs typeface="Times New Roman"/>
                        </a:rPr>
                        <a:t>Non-Use</a:t>
                      </a:r>
                      <a:endParaRPr lang="en-US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348" marR="54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Arial"/>
                          <a:ea typeface="Times New Roman"/>
                          <a:cs typeface="Times New Roman"/>
                        </a:rPr>
                        <a:t>57 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348" marR="54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Arial"/>
                          <a:ea typeface="Times New Roman"/>
                          <a:cs typeface="Times New Roman"/>
                        </a:rPr>
                        <a:t>11 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348" marR="54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Arial"/>
                          <a:ea typeface="Times New Roman"/>
                          <a:cs typeface="Times New Roman"/>
                        </a:rPr>
                        <a:t>68 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348" marR="54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D4B4"/>
                    </a:solidFill>
                  </a:tcPr>
                </a:tc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 smtClean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latin typeface="Arial"/>
                          <a:ea typeface="Times New Roman"/>
                          <a:cs typeface="Times New Roman"/>
                        </a:rPr>
                        <a:t>.</a:t>
                      </a:r>
                      <a:r>
                        <a:rPr lang="en-US" sz="1200" dirty="0">
                          <a:latin typeface="Arial"/>
                          <a:ea typeface="Times New Roman"/>
                          <a:cs typeface="Times New Roman"/>
                        </a:rPr>
                        <a:t>022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348" marR="54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</a:tr>
              <a:tr h="32813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Arial"/>
                          <a:ea typeface="Times New Roman"/>
                          <a:cs typeface="Times New Roman"/>
                        </a:rPr>
                        <a:t>Use</a:t>
                      </a:r>
                      <a:endParaRPr lang="en-US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348" marR="54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Arial"/>
                          <a:ea typeface="Times New Roman"/>
                          <a:cs typeface="Times New Roman"/>
                        </a:rPr>
                        <a:t>2 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348" marR="54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Arial"/>
                          <a:ea typeface="Times New Roman"/>
                          <a:cs typeface="Times New Roman"/>
                        </a:rPr>
                        <a:t>2 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348" marR="54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Arial"/>
                          <a:ea typeface="Times New Roman"/>
                          <a:cs typeface="Times New Roman"/>
                        </a:rPr>
                        <a:t>4 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348" marR="54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D4B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2813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Arial"/>
                          <a:ea typeface="Times New Roman"/>
                          <a:cs typeface="Times New Roman"/>
                        </a:rPr>
                        <a:t>Total</a:t>
                      </a:r>
                      <a:endParaRPr lang="en-US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348" marR="54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Arial"/>
                          <a:ea typeface="Times New Roman"/>
                          <a:cs typeface="Times New Roman"/>
                        </a:rPr>
                        <a:t>59 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348" marR="54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Arial"/>
                          <a:ea typeface="Times New Roman"/>
                          <a:cs typeface="Times New Roman"/>
                        </a:rPr>
                        <a:t>13 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348" marR="54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Arial"/>
                          <a:ea typeface="Times New Roman"/>
                          <a:cs typeface="Times New Roman"/>
                        </a:rPr>
                        <a:t>72 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348" marR="543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D4B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Table 3" descr="Follow/Up1, T1 TTDK.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4207633"/>
              </p:ext>
            </p:extLst>
          </p:nvPr>
        </p:nvGraphicFramePr>
        <p:xfrm>
          <a:off x="1030287" y="1874707"/>
          <a:ext cx="7086600" cy="1371599"/>
        </p:xfrm>
        <a:graphic>
          <a:graphicData uri="http://schemas.openxmlformats.org/drawingml/2006/table">
            <a:tbl>
              <a:tblPr firstRow="1"/>
              <a:tblGrid>
                <a:gridCol w="845289"/>
                <a:gridCol w="1411029"/>
                <a:gridCol w="1411029"/>
                <a:gridCol w="1193947"/>
                <a:gridCol w="922597"/>
                <a:gridCol w="1302709"/>
              </a:tblGrid>
              <a:tr h="223540">
                <a:tc rowSpan="2"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 smtClean="0">
                        <a:solidFill>
                          <a:srgbClr val="C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C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T1 </a:t>
                      </a:r>
                      <a:r>
                        <a:rPr lang="en-US" sz="1200" b="1" dirty="0">
                          <a:solidFill>
                            <a:srgbClr val="C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TTDK (Study-A: N=72)</a:t>
                      </a:r>
                      <a:endParaRPr lang="en-US" sz="1200" dirty="0">
                        <a:solidFill>
                          <a:srgbClr val="C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348" marR="54348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Arial"/>
                          <a:ea typeface="Times New Roman"/>
                          <a:cs typeface="Times New Roman"/>
                        </a:rPr>
                        <a:t>Follow/UP 1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348" marR="54348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DB3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348" marR="54348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DB3E2"/>
                    </a:solidFill>
                  </a:tcPr>
                </a:tc>
              </a:tr>
              <a:tr h="477439">
                <a:tc gridSpan="2" v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348" marR="5434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348" marR="5434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Arial"/>
                          <a:ea typeface="Times New Roman"/>
                          <a:cs typeface="Times New Roman"/>
                        </a:rPr>
                        <a:t>Non-Use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348" marR="54348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Arial"/>
                          <a:ea typeface="Times New Roman"/>
                          <a:cs typeface="Times New Roman"/>
                        </a:rPr>
                        <a:t>Use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348" marR="54348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Arial"/>
                          <a:ea typeface="Times New Roman"/>
                          <a:cs typeface="Times New Roman"/>
                        </a:rPr>
                        <a:t>Total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348" marR="54348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Arial"/>
                          <a:ea typeface="Times New Roman"/>
                          <a:cs typeface="Times New Roman"/>
                        </a:rPr>
                        <a:t>Exact Sig.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Arial"/>
                          <a:ea typeface="Times New Roman"/>
                          <a:cs typeface="Times New Roman"/>
                        </a:rPr>
                        <a:t>(2-sided p=)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348" marR="54348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DB3E2"/>
                    </a:solidFill>
                  </a:tcPr>
                </a:tc>
              </a:tr>
              <a:tr h="223540"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Arial"/>
                          <a:ea typeface="Times New Roman"/>
                          <a:cs typeface="Times New Roman"/>
                        </a:rPr>
                        <a:t>Baseline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348" marR="54348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Arial"/>
                          <a:ea typeface="Times New Roman"/>
                          <a:cs typeface="Times New Roman"/>
                        </a:rPr>
                        <a:t>Non-Use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348" marR="54348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Arial"/>
                          <a:ea typeface="Times New Roman"/>
                          <a:cs typeface="Times New Roman"/>
                        </a:rPr>
                        <a:t>59 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348" marR="54348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Arial"/>
                          <a:ea typeface="Times New Roman"/>
                          <a:cs typeface="Times New Roman"/>
                        </a:rPr>
                        <a:t>10 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348" marR="54348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Arial"/>
                          <a:ea typeface="Times New Roman"/>
                          <a:cs typeface="Times New Roman"/>
                        </a:rPr>
                        <a:t>69 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348" marR="54348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D9F1"/>
                    </a:solidFill>
                  </a:tcPr>
                </a:tc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Arial"/>
                          <a:ea typeface="Times New Roman"/>
                          <a:cs typeface="Times New Roman"/>
                        </a:rPr>
                        <a:t>.039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348" marR="54348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</a:tr>
              <a:tr h="2235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Arial"/>
                          <a:ea typeface="Times New Roman"/>
                          <a:cs typeface="Times New Roman"/>
                        </a:rPr>
                        <a:t>Use 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348" marR="54348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Arial"/>
                          <a:ea typeface="Times New Roman"/>
                          <a:cs typeface="Times New Roman"/>
                        </a:rPr>
                        <a:t>2 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348" marR="54348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Arial"/>
                          <a:ea typeface="Times New Roman"/>
                          <a:cs typeface="Times New Roman"/>
                        </a:rPr>
                        <a:t>1 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348" marR="54348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Arial"/>
                          <a:ea typeface="Times New Roman"/>
                          <a:cs typeface="Times New Roman"/>
                        </a:rPr>
                        <a:t>3 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348" marR="54348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D9F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35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Arial"/>
                          <a:ea typeface="Times New Roman"/>
                          <a:cs typeface="Times New Roman"/>
                        </a:rPr>
                        <a:t>Total</a:t>
                      </a:r>
                      <a:endParaRPr lang="en-US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348" marR="54348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Arial"/>
                          <a:ea typeface="Times New Roman"/>
                          <a:cs typeface="Times New Roman"/>
                        </a:rPr>
                        <a:t>61 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348" marR="54348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Arial"/>
                          <a:ea typeface="Times New Roman"/>
                          <a:cs typeface="Times New Roman"/>
                        </a:rPr>
                        <a:t>11 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348" marR="54348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latin typeface="Arial"/>
                          <a:ea typeface="Times New Roman"/>
                          <a:cs typeface="Times New Roman"/>
                        </a:rPr>
                        <a:t>72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348" marR="54348" marT="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D9F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348713" y="1121253"/>
            <a:ext cx="8432800" cy="571500"/>
          </a:xfrm>
        </p:spPr>
        <p:txBody>
          <a:bodyPr/>
          <a:lstStyle/>
          <a:p>
            <a:pPr lvl="0" algn="ctr" eaLnBrk="1" hangingPunct="1">
              <a:defRPr/>
            </a:pPr>
            <a:r>
              <a:rPr lang="en-US" sz="1600" dirty="0">
                <a:solidFill>
                  <a:sysClr val="windowText" lastClr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Table 6. Frequency Comparisons between Baseline &amp; F/Up1 reg. Non-Use/Use</a:t>
            </a:r>
            <a:r>
              <a:rPr lang="en-US" sz="1600" b="0" dirty="0">
                <a:solidFill>
                  <a:sysClr val="windowText" lastClr="000000"/>
                </a:solidFill>
                <a:latin typeface="Arial" pitchFamily="34" charset="0"/>
                <a:ea typeface="+mn-ea"/>
                <a:cs typeface="Arial" charset="0"/>
              </a:rPr>
              <a:t/>
            </a:r>
            <a:br>
              <a:rPr lang="en-US" sz="1600" b="0" dirty="0">
                <a:solidFill>
                  <a:sysClr val="windowText" lastClr="000000"/>
                </a:solidFill>
                <a:latin typeface="Arial" pitchFamily="34" charset="0"/>
                <a:ea typeface="+mn-ea"/>
                <a:cs typeface="Arial" charset="0"/>
              </a:rPr>
            </a:br>
            <a:r>
              <a:rPr lang="en-US" sz="1600" dirty="0">
                <a:solidFill>
                  <a:sysClr val="windowText" lastClr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lang="en-US" sz="1600" dirty="0" err="1">
                <a:solidFill>
                  <a:sysClr val="windowText" lastClr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McNemar</a:t>
            </a:r>
            <a:r>
              <a:rPr lang="en-US" sz="1600" dirty="0">
                <a:solidFill>
                  <a:sysClr val="windowText" lastClr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Test: N=207</a:t>
            </a:r>
            <a:r>
              <a:rPr lang="en-US" sz="1600" dirty="0" smtClean="0">
                <a:solidFill>
                  <a:sysClr val="windowText" lastClr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1203079"/>
      </p:ext>
    </p:extLst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65725" y="1164763"/>
            <a:ext cx="8432800" cy="571500"/>
          </a:xfrm>
        </p:spPr>
        <p:txBody>
          <a:bodyPr/>
          <a:lstStyle/>
          <a:p>
            <a:pPr lvl="0" algn="ctr"/>
            <a:r>
              <a:rPr lang="en-US" dirty="0" smtClean="0">
                <a:solidFill>
                  <a:srgbClr val="005192"/>
                </a:solidFill>
              </a:rPr>
              <a:t>Summary of Results: Research Question 1</a:t>
            </a:r>
            <a:endParaRPr lang="en-US" dirty="0">
              <a:solidFill>
                <a:srgbClr val="005192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74125" y="1995347"/>
            <a:ext cx="8431213" cy="4116388"/>
          </a:xfrm>
        </p:spPr>
        <p:txBody>
          <a:bodyPr/>
          <a:lstStyle/>
          <a:p>
            <a:pPr marL="800100" lvl="1" indent="-342900">
              <a:spcAft>
                <a:spcPts val="600"/>
              </a:spcAft>
              <a:buFont typeface="+mj-lt"/>
              <a:buAutoNum type="arabicPeriod"/>
            </a:pPr>
            <a:r>
              <a:rPr lang="en-US" sz="2000" smtClean="0"/>
              <a:t>TTDK and TDK were effective in terms of change in level of K use. (Table 3)</a:t>
            </a:r>
          </a:p>
          <a:p>
            <a:pPr marL="800100" lvl="1" indent="-342900">
              <a:spcAft>
                <a:spcPts val="600"/>
              </a:spcAft>
              <a:buFont typeface="+mj-lt"/>
              <a:buAutoNum type="arabicPeriod"/>
            </a:pPr>
            <a:r>
              <a:rPr lang="en-US" sz="2000" smtClean="0"/>
              <a:t>Both TTDK and TDK were effective in raising K use level from Non-Awareness to  Awareness and beyond (Tables 5a, 5b, 5c); as well as from Non-Use to Use (Table 6). Cell frequencies and exact levels of significance suggest TTDK and TDK were more effective in terms of raising awareness than in terms of moving non-users to use.  </a:t>
            </a:r>
          </a:p>
          <a:p>
            <a:pPr marL="800100" lvl="1" indent="-342900">
              <a:spcAft>
                <a:spcPts val="600"/>
              </a:spcAft>
              <a:buFont typeface="+mj-lt"/>
              <a:buAutoNum type="arabicPeriod"/>
            </a:pPr>
            <a:r>
              <a:rPr lang="en-US" sz="2000" smtClean="0"/>
              <a:t>Analysis of these level changes (Table 4) showed TTDK and TDK more effective than passive diffusion method (control) from Baseline to Follow/up 1, but neither between Follow/up 1 and Follow/up 2, nor between baseline to Follow/up 2. </a:t>
            </a: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97ADC0-492D-41DC-9515-FDADABEABA8F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3748569"/>
      </p:ext>
    </p:extLst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8713" y="1396675"/>
            <a:ext cx="8432800" cy="571500"/>
          </a:xfrm>
        </p:spPr>
        <p:txBody>
          <a:bodyPr/>
          <a:lstStyle/>
          <a:p>
            <a:pPr algn="ctr"/>
            <a:r>
              <a:rPr lang="en-US" sz="1800" dirty="0" smtClean="0">
                <a:solidFill>
                  <a:schemeClr val="tx2"/>
                </a:solidFill>
              </a:rPr>
              <a:t>KT4TT:</a:t>
            </a:r>
            <a:br>
              <a:rPr lang="en-US" sz="1800" dirty="0" smtClean="0">
                <a:solidFill>
                  <a:schemeClr val="tx2"/>
                </a:solidFill>
              </a:rPr>
            </a:br>
            <a:r>
              <a:rPr lang="en-US" sz="1800" dirty="0" smtClean="0">
                <a:solidFill>
                  <a:schemeClr val="tx2"/>
                </a:solidFill>
              </a:rPr>
              <a:t> Example related to </a:t>
            </a:r>
            <a:r>
              <a:rPr lang="en-US" sz="1800" dirty="0" smtClean="0">
                <a:solidFill>
                  <a:schemeClr val="accent1">
                    <a:lumMod val="50000"/>
                  </a:schemeClr>
                </a:solidFill>
              </a:rPr>
              <a:t>Augmentative and Alternative Communication (AAC) technology</a:t>
            </a:r>
            <a:endParaRPr lang="en-US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555" y="2066884"/>
            <a:ext cx="8431213" cy="4116388"/>
          </a:xfrm>
        </p:spPr>
        <p:txBody>
          <a:bodyPr/>
          <a:lstStyle/>
          <a:p>
            <a:pPr marL="231775" indent="-231775">
              <a:spcBef>
                <a:spcPts val="1200"/>
              </a:spcBef>
              <a:buClr>
                <a:schemeClr val="accent1"/>
              </a:buClr>
            </a:pPr>
            <a:r>
              <a:rPr lang="en-US" sz="1600" b="1" u="sng" dirty="0" smtClean="0">
                <a:solidFill>
                  <a:schemeClr val="accent1">
                    <a:lumMod val="50000"/>
                  </a:schemeClr>
                </a:solidFill>
              </a:rPr>
              <a:t>Knowledge Output: </a:t>
            </a: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1600" dirty="0" smtClean="0"/>
              <a:t>Vocabulary and Symbol Sets for adult users of AAC (Bryen, 2008)</a:t>
            </a:r>
          </a:p>
          <a:p>
            <a:pPr marL="231775" indent="-231775">
              <a:lnSpc>
                <a:spcPct val="120000"/>
              </a:lnSpc>
              <a:spcBef>
                <a:spcPts val="600"/>
              </a:spcBef>
              <a:buClr>
                <a:schemeClr val="accent1"/>
              </a:buClr>
            </a:pPr>
            <a:r>
              <a:rPr lang="en-US" sz="1600" b="1" u="sng" dirty="0" smtClean="0">
                <a:solidFill>
                  <a:schemeClr val="tx2"/>
                </a:solidFill>
              </a:rPr>
              <a:t>Beneficiaries</a:t>
            </a:r>
            <a:r>
              <a:rPr lang="en-US" sz="1600" b="1" dirty="0" smtClean="0">
                <a:solidFill>
                  <a:schemeClr val="tx2"/>
                </a:solidFill>
              </a:rPr>
              <a:t>: </a:t>
            </a:r>
            <a:r>
              <a:rPr lang="en-US" sz="1600" dirty="0" smtClean="0">
                <a:solidFill>
                  <a:schemeClr val="tx2"/>
                </a:solidFill>
              </a:rPr>
              <a:t>C</a:t>
            </a:r>
            <a:r>
              <a:rPr lang="en-US" sz="1600" dirty="0" smtClean="0"/>
              <a:t>onsumers with complex communication needs </a:t>
            </a:r>
          </a:p>
          <a:p>
            <a:pPr marL="231775" indent="-231775">
              <a:lnSpc>
                <a:spcPct val="120000"/>
              </a:lnSpc>
              <a:spcBef>
                <a:spcPts val="600"/>
              </a:spcBef>
              <a:buClr>
                <a:schemeClr val="accent1"/>
              </a:buClr>
            </a:pPr>
            <a:r>
              <a:rPr lang="en-US" sz="1600" b="1" u="sng" dirty="0" smtClean="0">
                <a:solidFill>
                  <a:schemeClr val="accent1">
                    <a:lumMod val="50000"/>
                  </a:schemeClr>
                </a:solidFill>
              </a:rPr>
              <a:t>Expected Outcomes:</a:t>
            </a:r>
          </a:p>
          <a:p>
            <a:pPr marL="231775" lvl="1" indent="-231775">
              <a:lnSpc>
                <a:spcPct val="120000"/>
              </a:lnSpc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</a:pPr>
            <a:r>
              <a:rPr lang="en-US" sz="1600" b="1" dirty="0" smtClean="0">
                <a:solidFill>
                  <a:schemeClr val="tx2"/>
                </a:solidFill>
              </a:rPr>
              <a:t> </a:t>
            </a:r>
            <a:r>
              <a:rPr lang="en-US" sz="1600" dirty="0" smtClean="0"/>
              <a:t>manufacturers – transform vocabulary for AAC machines ; </a:t>
            </a:r>
          </a:p>
          <a:p>
            <a:pPr marL="231775" lvl="1" indent="-231775">
              <a:lnSpc>
                <a:spcPct val="120000"/>
              </a:lnSpc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</a:pPr>
            <a:r>
              <a:rPr lang="en-US" sz="1600" dirty="0" smtClean="0"/>
              <a:t>clinicians - fit AAC for consumers </a:t>
            </a:r>
          </a:p>
          <a:p>
            <a:pPr marL="231775" lvl="1" indent="-231775">
              <a:lnSpc>
                <a:spcPct val="120000"/>
              </a:lnSpc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</a:pPr>
            <a:r>
              <a:rPr lang="en-US" sz="1600" dirty="0" smtClean="0"/>
              <a:t>brokers – facilitate use of AAC</a:t>
            </a:r>
          </a:p>
          <a:p>
            <a:pPr marL="231775" lvl="1" indent="-231775">
              <a:lnSpc>
                <a:spcPct val="120000"/>
              </a:lnSpc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</a:pPr>
            <a:r>
              <a:rPr lang="en-US" sz="1600" dirty="0" smtClean="0"/>
              <a:t>policy makers –regulate the use of AAC </a:t>
            </a:r>
          </a:p>
          <a:p>
            <a:pPr marL="231775" lvl="1" indent="-231775">
              <a:lnSpc>
                <a:spcPct val="120000"/>
              </a:lnSpc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</a:pPr>
            <a:r>
              <a:rPr lang="en-US" sz="1600" dirty="0" smtClean="0"/>
              <a:t>Researchers – advance the work.</a:t>
            </a:r>
          </a:p>
          <a:p>
            <a:pPr marL="231775" indent="-231775">
              <a:lnSpc>
                <a:spcPct val="120000"/>
              </a:lnSpc>
              <a:spcBef>
                <a:spcPts val="600"/>
              </a:spcBef>
              <a:buClr>
                <a:schemeClr val="accent1"/>
              </a:buClr>
            </a:pPr>
            <a:r>
              <a:rPr lang="en-US" sz="1600" b="1" u="sng" dirty="0" smtClean="0">
                <a:solidFill>
                  <a:schemeClr val="accent1">
                    <a:lumMod val="50000"/>
                  </a:schemeClr>
                </a:solidFill>
              </a:rPr>
              <a:t>Impact: </a:t>
            </a:r>
            <a:r>
              <a:rPr lang="en-US" sz="1600" dirty="0" smtClean="0"/>
              <a:t>Improved function &amp; quality of life for persons with disabilities.</a:t>
            </a:r>
          </a:p>
          <a:p>
            <a:pPr>
              <a:lnSpc>
                <a:spcPct val="120000"/>
              </a:lnSpc>
              <a:spcBef>
                <a:spcPts val="600"/>
              </a:spcBef>
              <a:buClr>
                <a:schemeClr val="accent1"/>
              </a:buClr>
            </a:pPr>
            <a:r>
              <a:rPr lang="en-US" sz="1600" b="1" dirty="0" smtClean="0">
                <a:solidFill>
                  <a:srgbClr val="C00000"/>
                </a:solidFill>
              </a:rPr>
              <a:t>Key: Strategic Communication of New Knowledge to Stakeholders with potential to value and apply, to facilitate implementation and use to benefit society</a:t>
            </a:r>
            <a:r>
              <a:rPr lang="en-US" sz="1600" b="1" dirty="0" smtClean="0"/>
              <a:t>.</a:t>
            </a: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B2A9E9-6A91-4E27-A73E-4444181CB6DD}" type="slidenum">
              <a:rPr lang="en-US" smtClean="0"/>
              <a:pPr>
                <a:defRPr/>
              </a:pPr>
              <a:t>3</a:t>
            </a:fld>
            <a:endParaRPr lang="en-US" sz="1400" b="0" dirty="0"/>
          </a:p>
        </p:txBody>
      </p:sp>
    </p:spTree>
    <p:extLst>
      <p:ext uri="{BB962C8B-B14F-4D97-AF65-F5344CB8AC3E}">
        <p14:creationId xmlns:p14="http://schemas.microsoft.com/office/powerpoint/2010/main" val="2970521813"/>
      </p:ext>
    </p:extLst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97ADC0-492D-41DC-9515-FDADABEABA8F}" type="slidenum">
              <a:rPr lang="en-US" smtClean="0"/>
              <a:pPr>
                <a:defRPr/>
              </a:pPr>
              <a:t>30</a:t>
            </a:fld>
            <a:endParaRPr lang="en-US" sz="1400" b="0" dirty="0"/>
          </a:p>
        </p:txBody>
      </p:sp>
      <p:graphicFrame>
        <p:nvGraphicFramePr>
          <p:cNvPr id="4" name="Table 3" descr="Baseline to F/Up 1; F/Up 2; and F/Up 1 tp F/Up 2.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1604777"/>
              </p:ext>
            </p:extLst>
          </p:nvPr>
        </p:nvGraphicFramePr>
        <p:xfrm>
          <a:off x="877887" y="1875248"/>
          <a:ext cx="7391399" cy="4526471"/>
        </p:xfrm>
        <a:graphic>
          <a:graphicData uri="http://schemas.openxmlformats.org/drawingml/2006/table">
            <a:tbl>
              <a:tblPr firstRow="1"/>
              <a:tblGrid>
                <a:gridCol w="1295400"/>
                <a:gridCol w="1452094"/>
                <a:gridCol w="605306"/>
                <a:gridCol w="990600"/>
                <a:gridCol w="883186"/>
                <a:gridCol w="1141944"/>
                <a:gridCol w="1022869"/>
              </a:tblGrid>
              <a:tr h="4343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381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N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Mean  change in Level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SD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Kruskal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 Wallis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P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Total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Mean (SD)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217170">
                <a:tc rowSpan="6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381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 smtClean="0">
                        <a:solidFill>
                          <a:srgbClr val="0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marL="0" marR="381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Baseline 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to </a:t>
                      </a:r>
                      <a:endParaRPr lang="en-US" sz="1200" b="1" dirty="0" smtClean="0">
                        <a:solidFill>
                          <a:srgbClr val="0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marL="0" marR="381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F/Up 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Broker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23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highlight>
                            <a:srgbClr val="00FFFF"/>
                          </a:highlight>
                          <a:latin typeface="Arial"/>
                          <a:ea typeface="Calibri"/>
                          <a:cs typeface="Times New Roman"/>
                        </a:rPr>
                        <a:t>.26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.915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rowSpan="6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 smtClean="0">
                        <a:solidFill>
                          <a:srgbClr val="0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 smtClean="0">
                        <a:solidFill>
                          <a:srgbClr val="0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4.883 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(.300)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rowSpan="6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 smtClean="0">
                        <a:solidFill>
                          <a:srgbClr val="0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 smtClean="0">
                        <a:solidFill>
                          <a:srgbClr val="0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.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57 (1.12)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21717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Clinicians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13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.46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.967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717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Manufacturers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11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.64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1.567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717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Researchers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highlight>
                            <a:srgbClr val="FFFF00"/>
                          </a:highlight>
                          <a:latin typeface="Arial"/>
                          <a:ea typeface="Calibri"/>
                          <a:cs typeface="Times New Roman"/>
                        </a:rPr>
                        <a:t>1.00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1.195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717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Consumers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17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.82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1.131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717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Total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.57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1.124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7170">
                <a:tc rowSpan="6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 smtClean="0">
                        <a:solidFill>
                          <a:srgbClr val="0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marL="38100" marR="381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Baseline  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to </a:t>
                      </a:r>
                      <a:endParaRPr lang="en-US" sz="1200" b="1" dirty="0" smtClean="0">
                        <a:solidFill>
                          <a:srgbClr val="0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marL="38100" marR="381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F/Up 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Broker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23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highlight>
                            <a:srgbClr val="00FFFF"/>
                          </a:highlight>
                          <a:latin typeface="Arial"/>
                          <a:ea typeface="Calibri"/>
                          <a:cs typeface="Times New Roman"/>
                        </a:rPr>
                        <a:t>.04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.367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rowSpan="6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 smtClean="0">
                        <a:solidFill>
                          <a:srgbClr val="0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13.087 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(.011)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Broker vs. </a:t>
                      </a:r>
                      <a:r>
                        <a:rPr lang="en-US" sz="1200" b="1" dirty="0" smtClean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Manuf.</a:t>
                      </a:r>
                      <a:r>
                        <a:rPr lang="en-US" sz="1200" b="1" baseline="0" dirty="0" smtClean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 rowSpan="6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 smtClean="0">
                        <a:solidFill>
                          <a:srgbClr val="0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.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47 (.82)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21717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Clinicians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13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.62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.768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717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Manufacturers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11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highlight>
                            <a:srgbClr val="FFFF00"/>
                          </a:highlight>
                          <a:latin typeface="Arial"/>
                          <a:ea typeface="Calibri"/>
                          <a:cs typeface="Times New Roman"/>
                        </a:rPr>
                        <a:t>1.00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1.000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717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Researchers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.63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1.061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717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Consumers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17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.53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.874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717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Total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.47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.822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7170">
                <a:tc rowSpan="6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 smtClean="0">
                        <a:solidFill>
                          <a:srgbClr val="0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marL="38100" marR="381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F/Up 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 to </a:t>
                      </a:r>
                      <a:endParaRPr lang="en-US" sz="1200" b="1" dirty="0" smtClean="0">
                        <a:solidFill>
                          <a:srgbClr val="0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marL="38100" marR="381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F/Up 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Broker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23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-.22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.902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rowSpan="6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 smtClean="0">
                        <a:solidFill>
                          <a:srgbClr val="0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 smtClean="0">
                        <a:solidFill>
                          <a:srgbClr val="0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5.333 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(.255)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rowSpan="6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 smtClean="0">
                        <a:solidFill>
                          <a:srgbClr val="0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 smtClean="0">
                        <a:solidFill>
                          <a:srgbClr val="0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-.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 (1.2)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21717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Clinicians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13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.15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1.144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717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Manufacturers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11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highlight>
                            <a:srgbClr val="FFFF00"/>
                          </a:highlight>
                          <a:latin typeface="Arial"/>
                          <a:ea typeface="Calibri"/>
                          <a:cs typeface="Times New Roman"/>
                        </a:rPr>
                        <a:t>.36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1.120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717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Researchers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highlight>
                            <a:srgbClr val="00FFFF"/>
                          </a:highlight>
                          <a:latin typeface="Arial"/>
                          <a:ea typeface="Calibri"/>
                          <a:cs typeface="Times New Roman"/>
                        </a:rPr>
                        <a:t>-.38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1.685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717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Consumers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17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-.29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1.404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717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Total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-.10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1.200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48713" y="1110236"/>
            <a:ext cx="8432800" cy="571500"/>
          </a:xfrm>
        </p:spPr>
        <p:txBody>
          <a:bodyPr/>
          <a:lstStyle/>
          <a:p>
            <a:pPr lvl="0" algn="ctr" eaLnBrk="1" hangingPunct="1">
              <a:defRPr/>
            </a:pPr>
            <a:r>
              <a:rPr lang="en-US" dirty="0">
                <a:solidFill>
                  <a:srgbClr val="1F497D"/>
                </a:solidFill>
                <a:latin typeface="Calibri"/>
                <a:ea typeface="Times New Roman" pitchFamily="18" charset="0"/>
                <a:cs typeface="Arial" pitchFamily="34" charset="0"/>
              </a:rPr>
              <a:t>RESULTS: Differential effects among </a:t>
            </a:r>
            <a:r>
              <a:rPr lang="en-US" dirty="0" smtClean="0">
                <a:solidFill>
                  <a:srgbClr val="1F497D"/>
                </a:solidFill>
                <a:latin typeface="Calibri"/>
                <a:ea typeface="Times New Roman" pitchFamily="18" charset="0"/>
                <a:cs typeface="Arial" pitchFamily="34" charset="0"/>
              </a:rPr>
              <a:t>stakeholders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4415412"/>
      </p:ext>
    </p:extLst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97ADC0-492D-41DC-9515-FDADABEABA8F}" type="slidenum">
              <a:rPr lang="en-US" smtClean="0"/>
              <a:pPr>
                <a:defRPr/>
              </a:pPr>
              <a:t>31</a:t>
            </a:fld>
            <a:endParaRPr lang="en-US" sz="1400" b="0" dirty="0"/>
          </a:p>
        </p:txBody>
      </p:sp>
      <p:graphicFrame>
        <p:nvGraphicFramePr>
          <p:cNvPr id="4" name="Table 3" descr="Baseline to F/Up 1 total mean (SD) .50 (1.18).&#10;Baseline to F/Ip 2 total mean (SD) .47 (1.19).&#10;F/Up 1 to  F/Up 2 total mean -.03 (.75).&#10;&#10;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3650909"/>
              </p:ext>
            </p:extLst>
          </p:nvPr>
        </p:nvGraphicFramePr>
        <p:xfrm>
          <a:off x="762000" y="1611244"/>
          <a:ext cx="7696199" cy="4769360"/>
        </p:xfrm>
        <a:graphic>
          <a:graphicData uri="http://schemas.openxmlformats.org/drawingml/2006/table">
            <a:tbl>
              <a:tblPr firstRow="1"/>
              <a:tblGrid>
                <a:gridCol w="1371600"/>
                <a:gridCol w="1339890"/>
                <a:gridCol w="565110"/>
                <a:gridCol w="1295400"/>
                <a:gridCol w="870244"/>
                <a:gridCol w="1170322"/>
                <a:gridCol w="1083633"/>
              </a:tblGrid>
              <a:tr h="3200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N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Mean  change in Level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SD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Kruskal Wallis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P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Total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Mean (SD)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160020">
                <a:tc rowSpan="6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 smtClean="0">
                        <a:solidFill>
                          <a:srgbClr val="0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marL="38100" marR="381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Baseline to</a:t>
                      </a:r>
                    </a:p>
                    <a:p>
                      <a:pPr marL="38100" marR="381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F/Up 1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Broker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23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highlight>
                            <a:srgbClr val="00FFFF"/>
                          </a:highlight>
                          <a:latin typeface="Arial"/>
                          <a:ea typeface="Calibri"/>
                          <a:cs typeface="Times New Roman"/>
                        </a:rPr>
                        <a:t>.26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.752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rowSpan="6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 smtClean="0">
                        <a:solidFill>
                          <a:srgbClr val="0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marL="38100" marR="381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 smtClean="0">
                        <a:solidFill>
                          <a:srgbClr val="0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marL="38100" marR="381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2.630 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(.623)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rowSpan="6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 smtClean="0">
                        <a:solidFill>
                          <a:srgbClr val="0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marL="38100" marR="381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 smtClean="0">
                        <a:solidFill>
                          <a:srgbClr val="0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marL="38100" marR="381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.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50 (1.18)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2514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Clinicians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15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.33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1.234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14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Manufactures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.50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1.604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14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Researchers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.43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.787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14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Consumers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19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highlight>
                            <a:srgbClr val="FFFF00"/>
                          </a:highlight>
                          <a:latin typeface="Arial"/>
                          <a:ea typeface="Calibri"/>
                          <a:cs typeface="Times New Roman"/>
                        </a:rPr>
                        <a:t>.95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1.433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14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Total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.50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1.175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0020">
                <a:tc rowSpan="6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 smtClean="0">
                        <a:solidFill>
                          <a:srgbClr val="0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marL="38100" marR="381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Baseline  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to </a:t>
                      </a:r>
                      <a:endParaRPr lang="en-US" sz="1200" b="1" dirty="0" smtClean="0">
                        <a:solidFill>
                          <a:srgbClr val="0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marL="38100" marR="381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F/Up 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Broker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23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highlight>
                            <a:srgbClr val="00FFFF"/>
                          </a:highlight>
                          <a:latin typeface="Arial"/>
                          <a:ea typeface="Calibri"/>
                          <a:cs typeface="Times New Roman"/>
                        </a:rPr>
                        <a:t>.13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.626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rowSpan="6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 smtClean="0">
                        <a:solidFill>
                          <a:srgbClr val="0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 smtClean="0">
                        <a:solidFill>
                          <a:srgbClr val="0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4.045 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(.400)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rowSpan="6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 smtClean="0">
                        <a:solidFill>
                          <a:srgbClr val="0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 smtClean="0">
                        <a:solidFill>
                          <a:srgbClr val="0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.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47 (</a:t>
                      </a:r>
                      <a:r>
                        <a:rPr lang="en-US" sz="1200" b="1" dirty="0" smtClean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1.19)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2514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Clinicians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15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.40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1.183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14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Manufactures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.38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1.598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14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Researchers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.43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.976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14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Consumers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19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highlight>
                            <a:srgbClr val="FFFF00"/>
                          </a:highlight>
                          <a:latin typeface="Arial"/>
                          <a:ea typeface="Calibri"/>
                          <a:cs typeface="Times New Roman"/>
                        </a:rPr>
                        <a:t>1.00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1.491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14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Total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.47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1.186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0020">
                <a:tc rowSpan="6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 smtClean="0">
                        <a:solidFill>
                          <a:srgbClr val="0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marL="38100" marR="381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F/Up 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 </a:t>
                      </a:r>
                      <a:r>
                        <a:rPr lang="en-US" sz="1200" b="1" dirty="0" smtClean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to</a:t>
                      </a:r>
                    </a:p>
                    <a:p>
                      <a:pPr marL="38100" marR="381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F/Up 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Broker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23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highlight>
                            <a:srgbClr val="00FFFF"/>
                          </a:highlight>
                          <a:latin typeface="Arial"/>
                          <a:ea typeface="Calibri"/>
                          <a:cs typeface="Times New Roman"/>
                        </a:rPr>
                        <a:t>-.13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.458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rowSpan="6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 smtClean="0">
                        <a:solidFill>
                          <a:srgbClr val="0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 smtClean="0">
                        <a:solidFill>
                          <a:srgbClr val="0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3.343 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(.502)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rowSpan="6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 smtClean="0">
                        <a:solidFill>
                          <a:srgbClr val="0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 smtClean="0">
                        <a:solidFill>
                          <a:srgbClr val="0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-.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03 (.75)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2514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Clinicians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15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highlight>
                            <a:srgbClr val="FFFF00"/>
                          </a:highlight>
                          <a:latin typeface="Arial"/>
                          <a:ea typeface="Calibri"/>
                          <a:cs typeface="Times New Roman"/>
                        </a:rPr>
                        <a:t>.07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1.033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14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Manufactures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highlight>
                            <a:srgbClr val="00FFFF"/>
                          </a:highlight>
                          <a:latin typeface="Arial"/>
                          <a:ea typeface="Calibri"/>
                          <a:cs typeface="Times New Roman"/>
                        </a:rPr>
                        <a:t>-.13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.354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14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Researchers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.00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1.000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14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Consumers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19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.05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.848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14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Total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-.03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.750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48713" y="878879"/>
            <a:ext cx="8432800" cy="571500"/>
          </a:xfrm>
        </p:spPr>
        <p:txBody>
          <a:bodyPr/>
          <a:lstStyle/>
          <a:p>
            <a:pPr lvl="0" algn="ctr" eaLnBrk="1" hangingPunct="1"/>
            <a:r>
              <a:rPr lang="en-US" sz="1600" kern="12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Table 7b. Level Change Differences among Stakeholder Types: T2 (TDK)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4704564"/>
      </p:ext>
    </p:extLst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97ADC0-492D-41DC-9515-FDADABEABA8F}" type="slidenum">
              <a:rPr lang="en-US" smtClean="0"/>
              <a:pPr>
                <a:defRPr/>
              </a:pPr>
              <a:t>32</a:t>
            </a:fld>
            <a:endParaRPr lang="en-US" sz="1400" b="0" dirty="0"/>
          </a:p>
        </p:txBody>
      </p:sp>
      <p:graphicFrame>
        <p:nvGraphicFramePr>
          <p:cNvPr id="4" name="Table 3" descr="Baseline to F/Up 1 total mean (SD) .13 (1.10).&#10;Baseline  to F/Up 2 total mean .35 (1.19).&#10;F/Up 1 to F/Up 2 total mean .22 (1.13).&#10;&#10;&#10;&#10;&#10;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1600541"/>
              </p:ext>
            </p:extLst>
          </p:nvPr>
        </p:nvGraphicFramePr>
        <p:xfrm>
          <a:off x="609599" y="1732402"/>
          <a:ext cx="8077202" cy="4495802"/>
        </p:xfrm>
        <a:graphic>
          <a:graphicData uri="http://schemas.openxmlformats.org/drawingml/2006/table">
            <a:tbl>
              <a:tblPr firstRow="1"/>
              <a:tblGrid>
                <a:gridCol w="1293962"/>
                <a:gridCol w="1293962"/>
                <a:gridCol w="1069677"/>
                <a:gridCol w="1371600"/>
                <a:gridCol w="1009290"/>
                <a:gridCol w="1089805"/>
                <a:gridCol w="948906"/>
              </a:tblGrid>
              <a:tr h="65937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N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Mean change in Level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SD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Kruskal Wallis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8100" marR="381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P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Total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8100" marR="381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Mean (SD)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213135">
                <a:tc rowSpan="6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Baseline to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8100" marR="381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F/Up 1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Broker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19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.16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.688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rowSpan="6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7.527 (.111)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rowSpan="6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.13 (1.10)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21313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Clinicians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17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.29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.849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313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Manufactures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highlight>
                            <a:srgbClr val="00FFFF"/>
                          </a:highlight>
                          <a:latin typeface="Arial"/>
                          <a:ea typeface="Calibri"/>
                          <a:cs typeface="Times New Roman"/>
                        </a:rPr>
                        <a:t>-.57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1.134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313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Researchers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6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-.17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.408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313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Consumers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14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highlight>
                            <a:srgbClr val="FFFF00"/>
                          </a:highlight>
                          <a:latin typeface="Arial"/>
                          <a:ea typeface="Calibri"/>
                          <a:cs typeface="Times New Roman"/>
                        </a:rPr>
                        <a:t>.36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1.499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313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Total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63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.13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1.008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3135">
                <a:tc rowSpan="6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Baseline  to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8100" marR="381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F/Up 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Broker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19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.16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.501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rowSpan="6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6.614 (.158)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rowSpan="6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.35 (1.19)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21313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Clinicians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17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.24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.752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313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Manufactures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highlight>
                            <a:srgbClr val="00FFFF"/>
                          </a:highlight>
                          <a:latin typeface="Arial"/>
                          <a:ea typeface="Calibri"/>
                          <a:cs typeface="Times New Roman"/>
                        </a:rPr>
                        <a:t>-.14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1.773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313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Researchers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6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highlight>
                            <a:srgbClr val="FFFF00"/>
                          </a:highlight>
                          <a:latin typeface="Arial"/>
                          <a:ea typeface="Calibri"/>
                          <a:cs typeface="Times New Roman"/>
                        </a:rPr>
                        <a:t>1.33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1.506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313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Consumers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14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.57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1.651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313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Total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63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.35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1.194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3135">
                <a:tc rowSpan="6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F/Up 1 to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8100" marR="381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F/Up 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Broker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19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.00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.882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rowSpan="6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9.262 (.055)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rowSpan="6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.22 (1.13) 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21313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Clinicians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17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highlight>
                            <a:srgbClr val="00FFFF"/>
                          </a:highlight>
                          <a:latin typeface="Arial"/>
                          <a:ea typeface="Calibri"/>
                          <a:cs typeface="Times New Roman"/>
                        </a:rPr>
                        <a:t>-.06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1.197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313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Manufactures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.43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1.272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313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Researchers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6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highlight>
                            <a:srgbClr val="FFFF00"/>
                          </a:highlight>
                          <a:latin typeface="Arial"/>
                          <a:ea typeface="Calibri"/>
                          <a:cs typeface="Times New Roman"/>
                        </a:rPr>
                        <a:t>1.50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1.378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313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Consumers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14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.21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.893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313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Total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63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.22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1.128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933964"/>
            <a:ext cx="9144000" cy="571500"/>
          </a:xfrm>
        </p:spPr>
        <p:txBody>
          <a:bodyPr/>
          <a:lstStyle/>
          <a:p>
            <a:pPr lvl="0" algn="ctr" eaLnBrk="1" hangingPunct="1">
              <a:defRPr/>
            </a:pPr>
            <a:r>
              <a:rPr lang="en-US" sz="1800" dirty="0">
                <a:solidFill>
                  <a:sysClr val="windowText" lastClr="00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Table 7c. Level Change Differences among Stakeholder Types : CONTROL 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Group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6640954"/>
      </p:ext>
    </p:extLst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48713" y="1110236"/>
            <a:ext cx="8432800" cy="571500"/>
          </a:xfrm>
        </p:spPr>
        <p:txBody>
          <a:bodyPr/>
          <a:lstStyle/>
          <a:p>
            <a:pPr lvl="0" algn="ctr" eaLnBrk="1" fontAlgn="auto" hangingPunct="1">
              <a:spcAft>
                <a:spcPts val="0"/>
              </a:spcAft>
              <a:defRPr/>
            </a:pPr>
            <a:r>
              <a:rPr lang="en-US" sz="3200" kern="1200" dirty="0">
                <a:solidFill>
                  <a:srgbClr val="1F497D"/>
                </a:solidFill>
                <a:latin typeface="Calibri"/>
                <a:ea typeface="+mn-ea"/>
                <a:cs typeface="Arial" charset="0"/>
              </a:rPr>
              <a:t>Summary of Results - Research Question 2 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45538" y="1879600"/>
            <a:ext cx="8431213" cy="4116388"/>
          </a:xfrm>
        </p:spPr>
        <p:txBody>
          <a:bodyPr/>
          <a:lstStyle/>
          <a:p>
            <a:pPr marL="237744" lvl="1" indent="-237744" eaLnBrk="1" fontAlgn="auto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None/>
              <a:defRPr/>
            </a:pPr>
            <a:r>
              <a:rPr lang="en-US" sz="2400" dirty="0">
                <a:solidFill>
                  <a:sysClr val="windowText" lastClr="000000"/>
                </a:solidFill>
                <a:latin typeface="Arial" charset="0"/>
                <a:ea typeface="+mn-ea"/>
                <a:cs typeface="Arial" charset="0"/>
              </a:rPr>
              <a:t>From baseline to Follow/up 1 and from Follow/up 1 to Follow/up 2, there were no differences among stakeholders (Tables 7a, 7b and 7c). </a:t>
            </a:r>
          </a:p>
          <a:p>
            <a:pPr marL="237744" lvl="1" indent="-237744" eaLnBrk="1" fontAlgn="auto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None/>
              <a:defRPr/>
            </a:pPr>
            <a:r>
              <a:rPr lang="en-US" sz="2400" dirty="0">
                <a:solidFill>
                  <a:sysClr val="windowText" lastClr="000000"/>
                </a:solidFill>
                <a:latin typeface="Arial" charset="0"/>
                <a:ea typeface="+mn-ea"/>
                <a:cs typeface="Arial" charset="0"/>
              </a:rPr>
              <a:t>However, a significant difference was identified between brokers and manufacturers between Baseline and Follow/up 2 for the TTDK group only. Manufacturers moved up the most and brokers the least (Table 7a).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97ADC0-492D-41DC-9515-FDADABEABA8F}" type="slidenum">
              <a:rPr lang="en-US" smtClean="0"/>
              <a:pPr>
                <a:defRPr/>
              </a:pPr>
              <a:t>33</a:t>
            </a:fld>
            <a:endParaRPr lang="en-US" sz="1400" b="0" dirty="0"/>
          </a:p>
        </p:txBody>
      </p:sp>
    </p:spTree>
    <p:extLst>
      <p:ext uri="{BB962C8B-B14F-4D97-AF65-F5344CB8AC3E}">
        <p14:creationId xmlns:p14="http://schemas.microsoft.com/office/powerpoint/2010/main" val="586405307"/>
      </p:ext>
    </p:extLst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97ADC0-492D-41DC-9515-FDADABEABA8F}" type="slidenum">
              <a:rPr lang="en-US" smtClean="0"/>
              <a:pPr>
                <a:defRPr/>
              </a:pPr>
              <a:t>34</a:t>
            </a:fld>
            <a:endParaRPr lang="en-US" sz="1400" b="0" dirty="0"/>
          </a:p>
        </p:txBody>
      </p:sp>
      <p:graphicFrame>
        <p:nvGraphicFramePr>
          <p:cNvPr id="4" name="Table 3" descr="Age; years of experience; gender; race; education; work status; baseline level. Change in K Use was more for the “non-aware” participants.&#10;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3008348"/>
              </p:ext>
            </p:extLst>
          </p:nvPr>
        </p:nvGraphicFramePr>
        <p:xfrm>
          <a:off x="750983" y="2133210"/>
          <a:ext cx="7619999" cy="4542096"/>
        </p:xfrm>
        <a:graphic>
          <a:graphicData uri="http://schemas.openxmlformats.org/drawingml/2006/table">
            <a:tbl>
              <a:tblPr firstRow="1"/>
              <a:tblGrid>
                <a:gridCol w="1616363"/>
                <a:gridCol w="1500909"/>
                <a:gridCol w="750454"/>
                <a:gridCol w="1096819"/>
                <a:gridCol w="1039091"/>
                <a:gridCol w="1616363"/>
              </a:tblGrid>
              <a:tr h="49156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457200" marR="36830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Levels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Mean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Standard Deviation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Difference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U (p)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9156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6830" marR="36830" algn="ctr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Age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  <a:cs typeface="Times New Roman"/>
                        </a:rPr>
                        <a:t>≤</a:t>
                      </a: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44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  <a:cs typeface="Times New Roman"/>
                        </a:rPr>
                        <a:t>≥ 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45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35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37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.71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.43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1.152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1.094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580.0 (.381)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</a:tr>
              <a:tr h="49156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6830" marR="36830" algn="ctr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Years of Experience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≤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14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≥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15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38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34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.66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.47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1.122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1.134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607.0 (.612)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</a:tr>
              <a:tr h="49156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6830" marR="36830" algn="ctr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Gender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Male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Female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14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58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.79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.52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1.251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1.096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359.0 (.441)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</a:tr>
              <a:tr h="49156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6830" marR="36830" algn="ctr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Race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Majority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Minority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67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.51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1.40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1.078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1.517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105.0 (.175)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</a:tr>
              <a:tr h="55169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6830" marR="36830" algn="ctr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Education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≤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2 Years College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/>
                          <a:ea typeface="Times New Roman"/>
                          <a:cs typeface="Times New Roman"/>
                        </a:rPr>
                        <a:t>≥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BS/BA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11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61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.91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.51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1.221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1.105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270.0 (.237)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</a:tr>
              <a:tr h="49156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6830" marR="36830" algn="ctr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Work Status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Full Time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Not Full Time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52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20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.46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.85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1.093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1.182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430.0 (.192)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9156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Baseline Level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Non-Awareness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Awareness +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63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9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highlight>
                            <a:srgbClr val="FFFF00"/>
                          </a:highlight>
                          <a:latin typeface="Arial"/>
                          <a:ea typeface="Times New Roman"/>
                          <a:cs typeface="Times New Roman"/>
                        </a:rPr>
                        <a:t>.30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-.22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.463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.441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154.0 (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highlight>
                            <a:srgbClr val="FFFF00"/>
                          </a:highlight>
                          <a:latin typeface="Arial"/>
                          <a:ea typeface="Times New Roman"/>
                          <a:cs typeface="Times New Roman"/>
                        </a:rPr>
                        <a:t>.005)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91562">
                <a:tc gridSpan="6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Change in K Use was more for the “non-aware” participants.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48713" y="1363627"/>
            <a:ext cx="8432800" cy="571500"/>
          </a:xfrm>
        </p:spPr>
        <p:txBody>
          <a:bodyPr/>
          <a:lstStyle/>
          <a:p>
            <a:pPr lvl="0" algn="ctr" eaLnBrk="1" hangingPunct="1">
              <a:defRPr/>
            </a:pPr>
            <a:r>
              <a:rPr lang="en-US" dirty="0">
                <a:solidFill>
                  <a:srgbClr val="1F497D"/>
                </a:solidFill>
                <a:latin typeface="Calibri"/>
                <a:ea typeface="Times New Roman" pitchFamily="18" charset="0"/>
                <a:cs typeface="Arial" pitchFamily="34" charset="0"/>
              </a:rPr>
              <a:t>Results (Contd.)</a:t>
            </a:r>
            <a:br>
              <a:rPr lang="en-US" dirty="0">
                <a:solidFill>
                  <a:srgbClr val="1F497D"/>
                </a:solidFill>
                <a:latin typeface="Calibri"/>
                <a:ea typeface="Times New Roman" pitchFamily="18" charset="0"/>
                <a:cs typeface="Arial" pitchFamily="34" charset="0"/>
              </a:rPr>
            </a:br>
            <a:r>
              <a:rPr lang="en-US" sz="800" dirty="0">
                <a:solidFill>
                  <a:sysClr val="windowText" lastClr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lang="en-US" sz="800" dirty="0">
                <a:solidFill>
                  <a:sysClr val="windowText" lastClr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lang="en-US" sz="1400" dirty="0">
                <a:solidFill>
                  <a:sysClr val="windowText" lastClr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Table 8a. Change in Level from Baseline to F/Up 1 and participant characteristics</a:t>
            </a:r>
            <a:r>
              <a:rPr lang="en-US" sz="1400" b="0" dirty="0">
                <a:solidFill>
                  <a:sysClr val="windowText" lastClr="000000"/>
                </a:solidFill>
                <a:latin typeface="Arial" pitchFamily="34" charset="0"/>
                <a:ea typeface="+mn-ea"/>
                <a:cs typeface="Arial" charset="0"/>
              </a:rPr>
              <a:t/>
            </a:r>
            <a:br>
              <a:rPr lang="en-US" sz="1400" b="0" dirty="0">
                <a:solidFill>
                  <a:sysClr val="windowText" lastClr="000000"/>
                </a:solidFill>
                <a:latin typeface="Arial" pitchFamily="34" charset="0"/>
                <a:ea typeface="+mn-ea"/>
                <a:cs typeface="Arial" charset="0"/>
              </a:rPr>
            </a:b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TTDK on</a:t>
            </a:r>
            <a:r>
              <a:rPr lang="en-US" sz="1400" dirty="0">
                <a:solidFill>
                  <a:sysClr val="windowText" lastClr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Study A:  </a:t>
            </a: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(N=72)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3504725"/>
      </p:ext>
    </p:extLst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97ADC0-492D-41DC-9515-FDADABEABA8F}" type="slidenum">
              <a:rPr lang="en-US" smtClean="0"/>
              <a:pPr>
                <a:defRPr/>
              </a:pPr>
              <a:t>35</a:t>
            </a:fld>
            <a:endParaRPr lang="en-US" sz="1400" b="0" dirty="0"/>
          </a:p>
        </p:txBody>
      </p:sp>
      <p:graphicFrame>
        <p:nvGraphicFramePr>
          <p:cNvPr id="4" name="Table 3" descr="In the TDK group, change in K Use was more for the more experienced, the less educated and the “non-aware”. &#10;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718261"/>
              </p:ext>
            </p:extLst>
          </p:nvPr>
        </p:nvGraphicFramePr>
        <p:xfrm>
          <a:off x="762000" y="2168489"/>
          <a:ext cx="7772398" cy="4432120"/>
        </p:xfrm>
        <a:graphic>
          <a:graphicData uri="http://schemas.openxmlformats.org/drawingml/2006/table">
            <a:tbl>
              <a:tblPr firstRow="1"/>
              <a:tblGrid>
                <a:gridCol w="1648690"/>
                <a:gridCol w="1530927"/>
                <a:gridCol w="765463"/>
                <a:gridCol w="1118755"/>
                <a:gridCol w="1059873"/>
                <a:gridCol w="1648690"/>
              </a:tblGrid>
              <a:tr h="28737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457200" marR="36830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Levels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Mean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S.D. 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Difference U 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(p)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766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Age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(n=71)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  <a:cs typeface="Times New Roman"/>
                        </a:rPr>
                        <a:t>≤</a:t>
                      </a: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44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  <a:cs typeface="Times New Roman"/>
                        </a:rPr>
                        <a:t>≥ 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45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39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32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.56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.34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1.119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1.181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580.0 (.534)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766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6830" marR="36830" algn="ctr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Years of Experience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  <a:cs typeface="Times New Roman"/>
                        </a:rPr>
                        <a:t>≤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14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  <a:cs typeface="Times New Roman"/>
                        </a:rPr>
                        <a:t>≥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15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44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28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.20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highlight>
                            <a:srgbClr val="FFFF00"/>
                          </a:highlight>
                          <a:latin typeface="Arial"/>
                          <a:ea typeface="Times New Roman"/>
                          <a:cs typeface="Times New Roman"/>
                        </a:rPr>
                        <a:t>96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.878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1.427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430.5 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highlight>
                            <a:srgbClr val="FFFF00"/>
                          </a:highlight>
                          <a:latin typeface="Arial"/>
                          <a:ea typeface="Times New Roman"/>
                          <a:cs typeface="Times New Roman"/>
                        </a:rPr>
                        <a:t>(.009)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</a:tr>
              <a:tr h="4766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6830" marR="36830" algn="ctr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Gender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Male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Female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19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53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.63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.45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1.165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1.186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470.5 (.610)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</a:tr>
              <a:tr h="4766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6830" marR="36830" algn="ctr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Race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Majority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Minority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61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11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.52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.36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1.219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.924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319.0 (.755)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</a:tr>
              <a:tr h="59708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6830" marR="36830" algn="ctr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Education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  <a:cs typeface="Times New Roman"/>
                        </a:rPr>
                        <a:t>≤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2 Years College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  <a:cs typeface="Times New Roman"/>
                        </a:rPr>
                        <a:t>≥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BS/BA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11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61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highlight>
                            <a:srgbClr val="FFFF00"/>
                          </a:highlight>
                          <a:latin typeface="Arial"/>
                          <a:ea typeface="Times New Roman"/>
                          <a:cs typeface="Times New Roman"/>
                        </a:rPr>
                        <a:t>1.36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.34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1.433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1.063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203.0 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highlight>
                            <a:srgbClr val="FFFF00"/>
                          </a:highlight>
                          <a:latin typeface="Arial"/>
                          <a:ea typeface="Times New Roman"/>
                          <a:cs typeface="Times New Roman"/>
                        </a:rPr>
                        <a:t>(.012)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</a:tr>
              <a:tr h="4766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6830" marR="36830" algn="ctr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Work Status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Full Time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Not Full Time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48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24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.44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.63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1.201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1.135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519.5 (.414)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766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Baseline Level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Non-Awareness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Awareness +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63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9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highlight>
                            <a:srgbClr val="FFFF00"/>
                          </a:highlight>
                          <a:latin typeface="Arial"/>
                          <a:ea typeface="Times New Roman"/>
                          <a:cs typeface="Times New Roman"/>
                        </a:rPr>
                        <a:t>27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-.22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.447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.441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161.0 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highlight>
                            <a:srgbClr val="FFFF00"/>
                          </a:highlight>
                          <a:latin typeface="Arial"/>
                          <a:ea typeface="Times New Roman"/>
                          <a:cs typeface="Times New Roman"/>
                        </a:rPr>
                        <a:t>(.007)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75343">
                <a:tc gridSpan="6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lvl="0" fontAlgn="base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sz="1400" b="1" dirty="0" smtClean="0"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In the TDK group, change in K Use was more for the more experienced, the less educated and the “non-aware”. 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72440" y="1264474"/>
            <a:ext cx="8795287" cy="571500"/>
          </a:xfrm>
        </p:spPr>
        <p:txBody>
          <a:bodyPr/>
          <a:lstStyle/>
          <a:p>
            <a:pPr lvl="0" algn="ctr" eaLnBrk="1" hangingPunct="1">
              <a:defRPr/>
            </a:pPr>
            <a:r>
              <a:rPr lang="en-US" dirty="0">
                <a:solidFill>
                  <a:srgbClr val="1F497D"/>
                </a:solidFill>
                <a:latin typeface="Calibri"/>
                <a:ea typeface="Times New Roman" pitchFamily="18" charset="0"/>
                <a:cs typeface="Arial" pitchFamily="34" charset="0"/>
              </a:rPr>
              <a:t>Results (Contd.)</a:t>
            </a:r>
            <a:r>
              <a:rPr lang="en-US" dirty="0">
                <a:solidFill>
                  <a:sysClr val="windowText" lastClr="000000"/>
                </a:solidFill>
                <a:latin typeface="Calibri"/>
                <a:ea typeface="Times New Roman" pitchFamily="18" charset="0"/>
                <a:cs typeface="Arial" pitchFamily="34" charset="0"/>
              </a:rPr>
              <a:t/>
            </a:r>
            <a:br>
              <a:rPr lang="en-US" dirty="0">
                <a:solidFill>
                  <a:sysClr val="windowText" lastClr="000000"/>
                </a:solidFill>
                <a:latin typeface="Calibri"/>
                <a:ea typeface="Times New Roman" pitchFamily="18" charset="0"/>
                <a:cs typeface="Arial" pitchFamily="34" charset="0"/>
              </a:rPr>
            </a:br>
            <a:r>
              <a:rPr lang="en-US" sz="800" dirty="0">
                <a:solidFill>
                  <a:sysClr val="windowText" lastClr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lang="en-US" sz="800" dirty="0">
                <a:solidFill>
                  <a:sysClr val="windowText" lastClr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lang="en-US" sz="1400" dirty="0">
                <a:solidFill>
                  <a:sysClr val="windowText" lastClr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Table 8b. Baseline to F/Up 1 Change in Level and participant characteristics: T</a:t>
            </a: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DK on</a:t>
            </a:r>
            <a:r>
              <a:rPr lang="en-US" sz="1400" dirty="0">
                <a:solidFill>
                  <a:sysClr val="windowText" lastClr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Study A:  </a:t>
            </a: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(N=72)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7625707"/>
      </p:ext>
    </p:extLst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48713" y="1121253"/>
            <a:ext cx="8432800" cy="571500"/>
          </a:xfrm>
        </p:spPr>
        <p:txBody>
          <a:bodyPr/>
          <a:lstStyle/>
          <a:p>
            <a:pPr lvl="0" algn="ctr" eaLnBrk="1" fontAlgn="auto" hangingPunct="1">
              <a:spcAft>
                <a:spcPts val="0"/>
              </a:spcAft>
              <a:defRPr/>
            </a:pPr>
            <a:r>
              <a:rPr lang="en-US" sz="3200" kern="1200" dirty="0">
                <a:solidFill>
                  <a:srgbClr val="1F497D"/>
                </a:solidFill>
                <a:latin typeface="Calibri"/>
                <a:ea typeface="+mn-ea"/>
                <a:cs typeface="Arial" charset="0"/>
              </a:rPr>
              <a:t>Summary of Results - Research Question 3 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45538" y="1879600"/>
            <a:ext cx="8431213" cy="4116388"/>
          </a:xfrm>
        </p:spPr>
        <p:txBody>
          <a:bodyPr/>
          <a:lstStyle/>
          <a:p>
            <a:pPr marL="237744" lvl="1" indent="-237744" eaLnBrk="1" fontAlgn="auto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4F81BD"/>
              </a:buClr>
              <a:buSzTx/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ysClr val="windowText" lastClr="000000"/>
                </a:solidFill>
                <a:latin typeface="Arial" charset="0"/>
                <a:ea typeface="+mn-ea"/>
                <a:cs typeface="Arial" charset="0"/>
              </a:rPr>
              <a:t>Participants in the TTDK group who were at the Non-Awareness level regarding </a:t>
            </a:r>
            <a:r>
              <a:rPr lang="en-US" sz="2400" dirty="0" err="1">
                <a:solidFill>
                  <a:sysClr val="windowText" lastClr="000000"/>
                </a:solidFill>
                <a:latin typeface="Arial" charset="0"/>
                <a:ea typeface="+mn-ea"/>
                <a:cs typeface="Arial" charset="0"/>
              </a:rPr>
              <a:t>Bryen’s</a:t>
            </a:r>
            <a:r>
              <a:rPr lang="en-US" sz="2400" dirty="0">
                <a:solidFill>
                  <a:sysClr val="windowText" lastClr="000000"/>
                </a:solidFill>
                <a:latin typeface="Arial" charset="0"/>
                <a:ea typeface="+mn-ea"/>
                <a:cs typeface="Arial" charset="0"/>
              </a:rPr>
              <a:t> findings at baseline moved up significantly more than participants who were at Awareness and above (Table 8a).</a:t>
            </a:r>
          </a:p>
          <a:p>
            <a:pPr marL="237744" lvl="1" indent="-237744" eaLnBrk="1" fontAlgn="auto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4F81BD"/>
              </a:buClr>
              <a:buSzTx/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ysClr val="windowText" lastClr="000000"/>
                </a:solidFill>
                <a:latin typeface="Arial" charset="0"/>
                <a:ea typeface="+mn-ea"/>
                <a:cs typeface="Arial" charset="0"/>
              </a:rPr>
              <a:t>In the TDK group, participants who were at the Non-Awareness level for </a:t>
            </a:r>
            <a:r>
              <a:rPr lang="en-US" sz="2400" dirty="0" err="1">
                <a:solidFill>
                  <a:sysClr val="windowText" lastClr="000000"/>
                </a:solidFill>
                <a:latin typeface="Arial" charset="0"/>
                <a:ea typeface="+mn-ea"/>
                <a:cs typeface="Arial" charset="0"/>
              </a:rPr>
              <a:t>Bryen’s</a:t>
            </a:r>
            <a:r>
              <a:rPr lang="en-US" sz="2400" dirty="0">
                <a:solidFill>
                  <a:sysClr val="windowText" lastClr="000000"/>
                </a:solidFill>
                <a:latin typeface="Arial" charset="0"/>
                <a:ea typeface="+mn-ea"/>
                <a:cs typeface="Arial" charset="0"/>
              </a:rPr>
              <a:t> findings at baseline moved up significantly to Follow/up 1 more than others. Additionally, those who had lower education levels (&lt;2year-college), and those with more years of experience (15 </a:t>
            </a:r>
            <a:r>
              <a:rPr lang="en-US" sz="2400" dirty="0" err="1">
                <a:solidFill>
                  <a:sysClr val="windowText" lastClr="000000"/>
                </a:solidFill>
                <a:latin typeface="Arial" charset="0"/>
                <a:ea typeface="+mn-ea"/>
                <a:cs typeface="Arial" charset="0"/>
              </a:rPr>
              <a:t>yrs</a:t>
            </a:r>
            <a:r>
              <a:rPr lang="en-US" sz="2400" dirty="0">
                <a:solidFill>
                  <a:sysClr val="windowText" lastClr="000000"/>
                </a:solidFill>
                <a:latin typeface="Arial" charset="0"/>
                <a:ea typeface="+mn-ea"/>
                <a:cs typeface="Arial" charset="0"/>
              </a:rPr>
              <a:t> or more) moved up significantly more than the others in these characteristics (Table 8b).  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97ADC0-492D-41DC-9515-FDADABEABA8F}" type="slidenum">
              <a:rPr lang="en-US" smtClean="0"/>
              <a:pPr>
                <a:defRPr/>
              </a:pPr>
              <a:t>36</a:t>
            </a:fld>
            <a:endParaRPr lang="en-US" sz="1400" b="0" dirty="0"/>
          </a:p>
        </p:txBody>
      </p:sp>
    </p:spTree>
    <p:extLst>
      <p:ext uri="{BB962C8B-B14F-4D97-AF65-F5344CB8AC3E}">
        <p14:creationId xmlns:p14="http://schemas.microsoft.com/office/powerpoint/2010/main" val="4053691066"/>
      </p:ext>
    </p:extLst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48713" y="889896"/>
            <a:ext cx="8432800" cy="571500"/>
          </a:xfrm>
        </p:spPr>
        <p:txBody>
          <a:bodyPr/>
          <a:lstStyle/>
          <a:p>
            <a:pPr algn="ctr"/>
            <a:r>
              <a:rPr lang="en-US" sz="3200" kern="1200" dirty="0">
                <a:solidFill>
                  <a:srgbClr val="1F497D"/>
                </a:solidFill>
                <a:latin typeface="Calibri"/>
                <a:ea typeface="+mn-ea"/>
                <a:cs typeface="Arial" charset="0"/>
              </a:rPr>
              <a:t>Conclusions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45538" y="1659260"/>
            <a:ext cx="8431213" cy="4116388"/>
          </a:xfrm>
        </p:spPr>
        <p:txBody>
          <a:bodyPr/>
          <a:lstStyle/>
          <a:p>
            <a:pPr marL="0" lvl="1" indent="0" eaLnBrk="1" fontAlgn="auto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None/>
              <a:defRPr/>
            </a:pPr>
            <a:r>
              <a:rPr lang="en-US" dirty="0">
                <a:solidFill>
                  <a:sysClr val="windowText" lastClr="000000"/>
                </a:solidFill>
                <a:latin typeface="Arial" charset="0"/>
                <a:ea typeface="+mn-ea"/>
                <a:cs typeface="Arial" charset="0"/>
              </a:rPr>
              <a:t>Conclusions are tentative; replication RCTs are underway.</a:t>
            </a:r>
          </a:p>
          <a:p>
            <a:pPr marL="342900" lvl="1" indent="-342900" eaLnBrk="1" fontAlgn="auto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defRPr/>
            </a:pPr>
            <a:r>
              <a:rPr lang="en-US" sz="1600" dirty="0">
                <a:solidFill>
                  <a:sysClr val="windowText" lastClr="000000"/>
                </a:solidFill>
                <a:latin typeface="Arial" charset="0"/>
                <a:ea typeface="+mn-ea"/>
                <a:cs typeface="Arial" charset="0"/>
              </a:rPr>
              <a:t>Targeting stakeholders for dissemination (common component of TTDK and TDK) is an effective way to raise K use; although Tailoring  did not add to KT effectiveness. </a:t>
            </a:r>
          </a:p>
          <a:p>
            <a:pPr marL="342900" lvl="1" indent="-342900" eaLnBrk="1" fontAlgn="auto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defRPr/>
            </a:pPr>
            <a:r>
              <a:rPr lang="en-US" sz="1600" dirty="0">
                <a:solidFill>
                  <a:sysClr val="windowText" lastClr="000000"/>
                </a:solidFill>
                <a:latin typeface="Arial" charset="0"/>
                <a:ea typeface="+mn-ea"/>
                <a:cs typeface="Arial" charset="0"/>
              </a:rPr>
              <a:t>Within TTDK, the tailored CKP was effective (intervention between baseline and Follow/up 1); however, the tailored webcast was not(intervention between Follow/ups 1 and 2).</a:t>
            </a:r>
          </a:p>
          <a:p>
            <a:pPr marL="342900" lvl="1" indent="-342900" eaLnBrk="1" fontAlgn="auto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defRPr/>
            </a:pPr>
            <a:r>
              <a:rPr lang="en-US" sz="1600" dirty="0">
                <a:solidFill>
                  <a:sysClr val="windowText" lastClr="000000"/>
                </a:solidFill>
                <a:latin typeface="Arial" charset="0"/>
                <a:ea typeface="+mn-ea"/>
                <a:cs typeface="Arial" charset="0"/>
              </a:rPr>
              <a:t>Both TTDK and TDK were more effective in moving stakeholders beyond non-awareness  than in moving non-users to use. (Approx. 30% Vs. 15%)</a:t>
            </a:r>
          </a:p>
          <a:p>
            <a:pPr marL="342900" lvl="1" indent="-342900" eaLnBrk="1" fontAlgn="auto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defRPr/>
            </a:pPr>
            <a:r>
              <a:rPr lang="en-US" sz="1600" dirty="0">
                <a:solidFill>
                  <a:sysClr val="windowText" lastClr="000000"/>
                </a:solidFill>
                <a:latin typeface="Arial" charset="0"/>
                <a:ea typeface="+mn-ea"/>
                <a:cs typeface="Arial" charset="0"/>
              </a:rPr>
              <a:t>No differential effects on stakeholders except brokers vs. manufacturers for TTDK. Suggests that tailoring the K (in AAC) might hold most value for manufacturers in this field, and least for brokers (K use facilitators in academic environment)</a:t>
            </a:r>
          </a:p>
          <a:p>
            <a:pPr marL="342900" lvl="1" indent="-342900" eaLnBrk="1" fontAlgn="auto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defRPr/>
            </a:pPr>
            <a:r>
              <a:rPr lang="en-US" sz="1600" dirty="0">
                <a:solidFill>
                  <a:sysClr val="windowText" lastClr="000000"/>
                </a:solidFill>
                <a:latin typeface="Arial" charset="0"/>
                <a:ea typeface="+mn-ea"/>
                <a:cs typeface="Arial" charset="0"/>
              </a:rPr>
              <a:t> Both TTDK and TDK strategies were more effective with those who are at the Non-awareness level. Corroborates earlier conclusion #3. </a:t>
            </a:r>
          </a:p>
          <a:p>
            <a:pPr marL="342900" lvl="1" indent="-342900" eaLnBrk="1" fontAlgn="auto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defRPr/>
            </a:pPr>
            <a:r>
              <a:rPr lang="en-US" sz="1600" dirty="0">
                <a:solidFill>
                  <a:sysClr val="windowText" lastClr="000000"/>
                </a:solidFill>
                <a:latin typeface="Arial" charset="0"/>
                <a:ea typeface="+mn-ea"/>
                <a:cs typeface="Arial" charset="0"/>
              </a:rPr>
              <a:t>The TDK (disseminating the original article about K with no CKP) was more effective in raising awareness of those with lower educational level and those who were more experienced working with AAC</a:t>
            </a:r>
            <a:r>
              <a:rPr lang="en-US" sz="1600" dirty="0" smtClean="0">
                <a:solidFill>
                  <a:sysClr val="windowText" lastClr="000000"/>
                </a:solidFill>
                <a:latin typeface="Arial" charset="0"/>
                <a:ea typeface="+mn-ea"/>
                <a:cs typeface="Arial" charset="0"/>
              </a:rPr>
              <a:t>.</a:t>
            </a:r>
            <a:endParaRPr lang="en-US" sz="1600" dirty="0">
              <a:solidFill>
                <a:sysClr val="windowText" lastClr="000000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97ADC0-492D-41DC-9515-FDADABEABA8F}" type="slidenum">
              <a:rPr lang="en-US" smtClean="0"/>
              <a:pPr>
                <a:defRPr/>
              </a:pPr>
              <a:t>37</a:t>
            </a:fld>
            <a:endParaRPr lang="en-US" sz="1400" b="0" dirty="0"/>
          </a:p>
        </p:txBody>
      </p:sp>
    </p:spTree>
    <p:extLst>
      <p:ext uri="{BB962C8B-B14F-4D97-AF65-F5344CB8AC3E}">
        <p14:creationId xmlns:p14="http://schemas.microsoft.com/office/powerpoint/2010/main" val="4236943153"/>
      </p:ext>
    </p:extLst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48713" y="1110236"/>
            <a:ext cx="8432800" cy="571500"/>
          </a:xfrm>
        </p:spPr>
        <p:txBody>
          <a:bodyPr/>
          <a:lstStyle/>
          <a:p>
            <a:pPr lvl="0" algn="ctr" eaLnBrk="1" fontAlgn="auto" hangingPunct="1">
              <a:spcAft>
                <a:spcPts val="0"/>
              </a:spcAft>
              <a:defRPr/>
            </a:pPr>
            <a:r>
              <a:rPr lang="en-US" sz="3200" kern="1200" dirty="0">
                <a:solidFill>
                  <a:srgbClr val="1F497D"/>
                </a:solidFill>
                <a:latin typeface="Calibri"/>
                <a:ea typeface="+mn-ea"/>
                <a:cs typeface="Arial" charset="0"/>
              </a:rPr>
              <a:t>Discussion 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45538" y="1813498"/>
            <a:ext cx="8431213" cy="4116388"/>
          </a:xfrm>
        </p:spPr>
        <p:txBody>
          <a:bodyPr/>
          <a:lstStyle/>
          <a:p>
            <a:pPr marL="0" lvl="0" indent="0" eaLnBrk="1" fontAlgn="auto" hangingPunct="1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Tx/>
              <a:buNone/>
              <a:defRPr/>
            </a:pPr>
            <a:r>
              <a:rPr lang="en-US" sz="1800" kern="1200" dirty="0">
                <a:solidFill>
                  <a:sysClr val="windowText" lastClr="000000"/>
                </a:solidFill>
                <a:latin typeface="Calibri"/>
                <a:cs typeface="Arial" charset="0"/>
              </a:rPr>
              <a:t>Conclusions are tentative, and replication is desirable. </a:t>
            </a:r>
          </a:p>
          <a:p>
            <a:pPr marL="0" lvl="0" indent="0" eaLnBrk="1" fontAlgn="auto" hangingPunct="1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Tx/>
              <a:buNone/>
              <a:defRPr/>
            </a:pPr>
            <a:r>
              <a:rPr lang="en-US" sz="1800" kern="1200" dirty="0">
                <a:solidFill>
                  <a:sysClr val="windowText" lastClr="000000"/>
                </a:solidFill>
                <a:latin typeface="Calibri"/>
                <a:cs typeface="Arial" charset="0"/>
              </a:rPr>
              <a:t>Replication studies should consider effects of CKP vs. webcast/Tech assistance. Did the order of intervention play a role? Did the duration of intervention play a role? </a:t>
            </a:r>
          </a:p>
          <a:p>
            <a:pPr marL="0" lvl="0" indent="0" eaLnBrk="1" fontAlgn="auto" hangingPunct="1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Tx/>
              <a:buNone/>
              <a:defRPr/>
            </a:pPr>
            <a:r>
              <a:rPr lang="en-US" sz="1800" kern="1200" dirty="0">
                <a:solidFill>
                  <a:sysClr val="windowText" lastClr="000000"/>
                </a:solidFill>
                <a:latin typeface="Calibri"/>
                <a:cs typeface="Arial" charset="0"/>
              </a:rPr>
              <a:t>Nevertheless, the main results are not surprising. </a:t>
            </a:r>
          </a:p>
          <a:p>
            <a:pPr marL="0" lvl="0" indent="0" eaLnBrk="1" fontAlgn="auto" hangingPunct="1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Tx/>
              <a:buNone/>
              <a:defRPr/>
            </a:pPr>
            <a:r>
              <a:rPr lang="en-US" sz="1800" kern="1200" dirty="0">
                <a:solidFill>
                  <a:sysClr val="windowText" lastClr="000000"/>
                </a:solidFill>
                <a:latin typeface="Calibri"/>
                <a:cs typeface="Arial" charset="0"/>
              </a:rPr>
              <a:t>End-of-Grant KT (evaluated in this study) assumes audience have needs for the K generated; proposes finding the problem for which the K could be a solution. </a:t>
            </a:r>
          </a:p>
          <a:p>
            <a:pPr marL="0" lvl="0" indent="0" eaLnBrk="1" fontAlgn="auto" hangingPunct="1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Tx/>
              <a:buNone/>
              <a:defRPr/>
            </a:pPr>
            <a:r>
              <a:rPr lang="en-US" sz="1800" kern="1200" dirty="0">
                <a:solidFill>
                  <a:sysClr val="windowText" lastClr="000000"/>
                </a:solidFill>
                <a:latin typeface="Calibri"/>
                <a:cs typeface="Arial" charset="0"/>
              </a:rPr>
              <a:t>The opposite is argued in the Prior-to-grant KT approach proposed in the </a:t>
            </a:r>
            <a:r>
              <a:rPr lang="en-US" sz="1800" kern="1200" dirty="0" err="1">
                <a:solidFill>
                  <a:sysClr val="windowText" lastClr="000000"/>
                </a:solidFill>
                <a:latin typeface="Calibri"/>
                <a:cs typeface="Arial" charset="0"/>
              </a:rPr>
              <a:t>NtK</a:t>
            </a:r>
            <a:r>
              <a:rPr lang="en-US" sz="1800" kern="1200" dirty="0">
                <a:solidFill>
                  <a:sysClr val="windowText" lastClr="000000"/>
                </a:solidFill>
                <a:latin typeface="Calibri"/>
                <a:cs typeface="Arial" charset="0"/>
              </a:rPr>
              <a:t> model (Lane &amp; Flagg, 2010). </a:t>
            </a:r>
          </a:p>
          <a:p>
            <a:pPr marL="0" lvl="0" indent="0" eaLnBrk="1" fontAlgn="auto" hangingPunct="1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Tx/>
              <a:buNone/>
              <a:defRPr/>
            </a:pPr>
            <a:r>
              <a:rPr lang="en-US" sz="1800" kern="1200" dirty="0">
                <a:solidFill>
                  <a:sysClr val="windowText" lastClr="000000"/>
                </a:solidFill>
                <a:latin typeface="Calibri"/>
                <a:cs typeface="Arial" charset="0"/>
              </a:rPr>
              <a:t>	Based on Project’s TT experience; </a:t>
            </a:r>
          </a:p>
          <a:p>
            <a:pPr marL="0" lvl="0" indent="0" eaLnBrk="1" fontAlgn="auto" hangingPunct="1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Tx/>
              <a:buNone/>
              <a:defRPr/>
            </a:pPr>
            <a:r>
              <a:rPr lang="en-US" sz="1800" kern="1200" dirty="0">
                <a:solidFill>
                  <a:sysClr val="windowText" lastClr="000000"/>
                </a:solidFill>
                <a:latin typeface="Calibri"/>
                <a:cs typeface="Arial" charset="0"/>
              </a:rPr>
              <a:t>	Need should be validated prior to initiating any technology based </a:t>
            </a:r>
            <a:br>
              <a:rPr lang="en-US" sz="1800" kern="1200" dirty="0">
                <a:solidFill>
                  <a:sysClr val="windowText" lastClr="000000"/>
                </a:solidFill>
                <a:latin typeface="Calibri"/>
                <a:cs typeface="Arial" charset="0"/>
              </a:rPr>
            </a:br>
            <a:r>
              <a:rPr lang="en-US" sz="1800" kern="1200" dirty="0">
                <a:solidFill>
                  <a:sysClr val="windowText" lastClr="000000"/>
                </a:solidFill>
                <a:latin typeface="Calibri"/>
                <a:cs typeface="Arial" charset="0"/>
              </a:rPr>
              <a:t>	R&amp;D project. </a:t>
            </a:r>
          </a:p>
          <a:p>
            <a:pPr marL="0" lvl="0" indent="0" eaLnBrk="1" fontAlgn="auto" hangingPunct="1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Tx/>
              <a:buNone/>
              <a:defRPr/>
            </a:pPr>
            <a:r>
              <a:rPr lang="en-US" sz="1800" kern="1200" dirty="0">
                <a:solidFill>
                  <a:sysClr val="windowText" lastClr="000000"/>
                </a:solidFill>
                <a:latin typeface="Calibri"/>
                <a:cs typeface="Arial" charset="0"/>
              </a:rPr>
              <a:t>Future RCTs to test this may shed further light.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97ADC0-492D-41DC-9515-FDADABEABA8F}" type="slidenum">
              <a:rPr lang="en-US" smtClean="0"/>
              <a:pPr>
                <a:defRPr/>
              </a:pPr>
              <a:t>38</a:t>
            </a:fld>
            <a:endParaRPr lang="en-US" sz="1400" b="0" dirty="0"/>
          </a:p>
        </p:txBody>
      </p:sp>
    </p:spTree>
    <p:extLst>
      <p:ext uri="{BB962C8B-B14F-4D97-AF65-F5344CB8AC3E}">
        <p14:creationId xmlns:p14="http://schemas.microsoft.com/office/powerpoint/2010/main" val="1504124099"/>
      </p:ext>
    </p:extLst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97ADC0-492D-41DC-9515-FDADABEABA8F}" type="slidenum">
              <a:rPr lang="en-US" smtClean="0"/>
              <a:pPr>
                <a:defRPr/>
              </a:pPr>
              <a:t>39</a:t>
            </a:fld>
            <a:endParaRPr lang="en-US" sz="1400" b="0" dirty="0"/>
          </a:p>
        </p:txBody>
      </p:sp>
      <p:sp>
        <p:nvSpPr>
          <p:cNvPr id="20" name="TextBox 19"/>
          <p:cNvSpPr txBox="1"/>
          <p:nvPr/>
        </p:nvSpPr>
        <p:spPr>
          <a:xfrm>
            <a:off x="2133600" y="5521404"/>
            <a:ext cx="48768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1775" marR="0" lvl="0" indent="-231775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F81BD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sym typeface="Wingdings" pitchFamily="2" charset="2"/>
              </a:rPr>
              <a:t>3 processes; 3 states of K; 3 outputs </a:t>
            </a:r>
          </a:p>
          <a:p>
            <a:pPr marL="231775" marR="0" lvl="0" indent="-231775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F81BD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sym typeface="Wingdings" pitchFamily="2" charset="2"/>
              </a:rPr>
              <a:t>Introduces Prior-to-grant KT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cxnSp>
        <p:nvCxnSpPr>
          <p:cNvPr id="10" name="Straight Arrow Connector 9" descr="alt=&quot;&quot;"/>
          <p:cNvCxnSpPr>
            <a:endCxn id="6" idx="1"/>
          </p:cNvCxnSpPr>
          <p:nvPr/>
        </p:nvCxnSpPr>
        <p:spPr>
          <a:xfrm>
            <a:off x="2895600" y="4038600"/>
            <a:ext cx="228600" cy="1588"/>
          </a:xfrm>
          <a:prstGeom prst="straightConnector1">
            <a:avLst/>
          </a:prstGeom>
          <a:noFill/>
          <a:ln w="38100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cxnSp>
        <p:nvCxnSpPr>
          <p:cNvPr id="11" name="Straight Arrow Connector 10" descr="alt=&quot;&quot;"/>
          <p:cNvCxnSpPr>
            <a:stCxn id="6" idx="3"/>
            <a:endCxn id="7" idx="1"/>
          </p:cNvCxnSpPr>
          <p:nvPr/>
        </p:nvCxnSpPr>
        <p:spPr>
          <a:xfrm>
            <a:off x="3962400" y="4038600"/>
            <a:ext cx="381000" cy="1588"/>
          </a:xfrm>
          <a:prstGeom prst="straightConnector1">
            <a:avLst/>
          </a:prstGeom>
          <a:noFill/>
          <a:ln w="38100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cxnSp>
        <p:nvCxnSpPr>
          <p:cNvPr id="12" name="Straight Arrow Connector 11" descr="alt=&quot;&quot;"/>
          <p:cNvCxnSpPr>
            <a:stCxn id="7" idx="3"/>
            <a:endCxn id="8" idx="1"/>
          </p:cNvCxnSpPr>
          <p:nvPr/>
        </p:nvCxnSpPr>
        <p:spPr>
          <a:xfrm>
            <a:off x="5105400" y="4038600"/>
            <a:ext cx="381000" cy="1588"/>
          </a:xfrm>
          <a:prstGeom prst="straightConnector1">
            <a:avLst/>
          </a:prstGeom>
          <a:noFill/>
          <a:ln w="38100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cxnSp>
        <p:nvCxnSpPr>
          <p:cNvPr id="13" name="Straight Arrow Connector 12" descr="alt=&quot;&quot;"/>
          <p:cNvCxnSpPr>
            <a:stCxn id="8" idx="3"/>
            <a:endCxn id="9" idx="1"/>
          </p:cNvCxnSpPr>
          <p:nvPr/>
        </p:nvCxnSpPr>
        <p:spPr>
          <a:xfrm>
            <a:off x="6248400" y="4038600"/>
            <a:ext cx="381000" cy="1588"/>
          </a:xfrm>
          <a:prstGeom prst="straightConnector1">
            <a:avLst/>
          </a:prstGeom>
          <a:noFill/>
          <a:ln w="38100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sp>
        <p:nvSpPr>
          <p:cNvPr id="16" name="Oval 15"/>
          <p:cNvSpPr/>
          <p:nvPr/>
        </p:nvSpPr>
        <p:spPr>
          <a:xfrm>
            <a:off x="5867400" y="4572000"/>
            <a:ext cx="914400" cy="914400"/>
          </a:xfrm>
          <a:prstGeom prst="ellipse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KtA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4800600" y="4572000"/>
            <a:ext cx="914400" cy="914400"/>
          </a:xfrm>
          <a:prstGeom prst="ellipse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KtA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3581400" y="4572000"/>
            <a:ext cx="914400" cy="914400"/>
          </a:xfrm>
          <a:prstGeom prst="ellipse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KtA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19" name="Straight Connector 18" descr="alt=&quot;&quot;"/>
          <p:cNvCxnSpPr/>
          <p:nvPr/>
        </p:nvCxnSpPr>
        <p:spPr>
          <a:xfrm rot="5400000">
            <a:off x="6134100" y="4305300"/>
            <a:ext cx="533400" cy="0"/>
          </a:xfrm>
          <a:prstGeom prst="line">
            <a:avLst/>
          </a:prstGeom>
          <a:noFill/>
          <a:ln w="38100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/>
        </p:spPr>
      </p:cxnSp>
      <p:cxnSp>
        <p:nvCxnSpPr>
          <p:cNvPr id="18" name="Straight Connector 17" descr="alt=&quot;&quot;"/>
          <p:cNvCxnSpPr/>
          <p:nvPr/>
        </p:nvCxnSpPr>
        <p:spPr>
          <a:xfrm rot="5400000">
            <a:off x="4991100" y="4305300"/>
            <a:ext cx="533400" cy="0"/>
          </a:xfrm>
          <a:prstGeom prst="line">
            <a:avLst/>
          </a:prstGeom>
          <a:noFill/>
          <a:ln w="38100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/>
        </p:spPr>
      </p:cxnSp>
      <p:cxnSp>
        <p:nvCxnSpPr>
          <p:cNvPr id="17" name="Straight Connector 16" descr="alt=&quot;&quot;"/>
          <p:cNvCxnSpPr/>
          <p:nvPr/>
        </p:nvCxnSpPr>
        <p:spPr>
          <a:xfrm rot="5400000">
            <a:off x="3810000" y="4343400"/>
            <a:ext cx="609600" cy="0"/>
          </a:xfrm>
          <a:prstGeom prst="line">
            <a:avLst/>
          </a:prstGeom>
          <a:noFill/>
          <a:ln w="38100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/>
        </p:spPr>
      </p:cxnSp>
      <p:sp>
        <p:nvSpPr>
          <p:cNvPr id="9" name="Rectangle 8"/>
          <p:cNvSpPr/>
          <p:nvPr/>
        </p:nvSpPr>
        <p:spPr>
          <a:xfrm>
            <a:off x="6629400" y="3657600"/>
            <a:ext cx="1905000" cy="762000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Impact on Beneficiary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486400" y="3733800"/>
            <a:ext cx="762000" cy="609600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343400" y="3733800"/>
            <a:ext cx="762000" cy="609600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124200" y="3733800"/>
            <a:ext cx="838200" cy="609600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85800" y="3429000"/>
            <a:ext cx="2209800" cy="1219200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Need &amp; Envisioned Solution 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3" name="Content Placeholder 22"/>
          <p:cNvSpPr>
            <a:spLocks noGrp="1"/>
          </p:cNvSpPr>
          <p:nvPr>
            <p:ph idx="1"/>
          </p:nvPr>
        </p:nvSpPr>
        <p:spPr>
          <a:xfrm>
            <a:off x="356555" y="1615192"/>
            <a:ext cx="8431213" cy="4116388"/>
          </a:xfrm>
        </p:spPr>
        <p:txBody>
          <a:bodyPr/>
          <a:lstStyle/>
          <a:p>
            <a:pPr marL="0" lvl="0" indent="0" algn="ctr" eaLnBrk="1" fontAlgn="auto" hangingPunct="1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Tx/>
              <a:buNone/>
              <a:defRPr/>
            </a:pPr>
            <a:r>
              <a:rPr lang="en-US" sz="2800" b="1" kern="1200" dirty="0">
                <a:solidFill>
                  <a:sysClr val="windowText" lastClr="000000"/>
                </a:solidFill>
                <a:latin typeface="Calibri"/>
                <a:cs typeface="Arial" charset="0"/>
              </a:rPr>
              <a:t>Need to Knowledge (</a:t>
            </a:r>
            <a:r>
              <a:rPr lang="en-US" sz="2800" b="1" kern="1200" dirty="0" err="1">
                <a:solidFill>
                  <a:sysClr val="windowText" lastClr="000000"/>
                </a:solidFill>
                <a:latin typeface="Calibri"/>
                <a:cs typeface="Arial" charset="0"/>
              </a:rPr>
              <a:t>NtK</a:t>
            </a:r>
            <a:r>
              <a:rPr lang="en-US" sz="2800" b="1" kern="1200" dirty="0">
                <a:solidFill>
                  <a:sysClr val="windowText" lastClr="000000"/>
                </a:solidFill>
                <a:latin typeface="Calibri"/>
                <a:cs typeface="Arial" charset="0"/>
              </a:rPr>
              <a:t>) Model</a:t>
            </a:r>
          </a:p>
          <a:p>
            <a:pPr marL="0" lvl="0" indent="0" algn="ctr" eaLnBrk="1" fontAlgn="auto" hangingPunct="1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Tx/>
              <a:buNone/>
              <a:defRPr/>
            </a:pPr>
            <a:r>
              <a:rPr lang="en-US" sz="2400" kern="1200" dirty="0">
                <a:solidFill>
                  <a:sysClr val="windowText" lastClr="000000"/>
                </a:solidFill>
                <a:latin typeface="Calibri"/>
                <a:cs typeface="Arial" charset="0"/>
              </a:rPr>
              <a:t>(Lane and Flagg, 2010</a:t>
            </a:r>
            <a:r>
              <a:rPr lang="en-US" sz="2400" kern="1200" dirty="0">
                <a:solidFill>
                  <a:sysClr val="windowText" lastClr="000000">
                    <a:tint val="75000"/>
                  </a:sysClr>
                </a:solidFill>
                <a:latin typeface="Calibri"/>
                <a:cs typeface="Arial" charset="0"/>
              </a:rPr>
              <a:t>)</a:t>
            </a:r>
            <a:br>
              <a:rPr lang="en-US" sz="2400" kern="1200" dirty="0">
                <a:solidFill>
                  <a:sysClr val="windowText" lastClr="000000">
                    <a:tint val="75000"/>
                  </a:sysClr>
                </a:solidFill>
                <a:latin typeface="Calibri"/>
                <a:cs typeface="Arial" charset="0"/>
              </a:rPr>
            </a:br>
            <a:r>
              <a:rPr lang="en-US" sz="2400" kern="1200" dirty="0">
                <a:solidFill>
                  <a:sysClr val="windowText" lastClr="000000">
                    <a:tint val="75000"/>
                  </a:sysClr>
                </a:solidFill>
                <a:latin typeface="Calibri"/>
                <a:cs typeface="Arial" charset="0"/>
                <a:hlinkClick r:id="rId3"/>
              </a:rPr>
              <a:t>http://kt4tt.buffalo.edu/knowledgebase/model.php</a:t>
            </a:r>
            <a:endParaRPr lang="en-US" sz="2400" kern="1200" dirty="0">
              <a:solidFill>
                <a:sysClr val="windowText" lastClr="000000">
                  <a:tint val="75000"/>
                </a:sysClr>
              </a:solidFill>
              <a:latin typeface="Calibri"/>
              <a:cs typeface="Arial" charset="0"/>
            </a:endParaRPr>
          </a:p>
          <a:p>
            <a:endParaRPr lang="en-US" dirty="0"/>
          </a:p>
        </p:txBody>
      </p: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348713" y="1000066"/>
            <a:ext cx="8432800" cy="571500"/>
          </a:xfrm>
        </p:spPr>
        <p:txBody>
          <a:bodyPr/>
          <a:lstStyle/>
          <a:p>
            <a:pPr algn="ctr"/>
            <a:r>
              <a:rPr lang="en-US" kern="1200" dirty="0">
                <a:solidFill>
                  <a:srgbClr val="1F497D"/>
                </a:solidFill>
                <a:latin typeface="Calibri"/>
                <a:ea typeface="+mn-ea"/>
                <a:cs typeface="Arial" charset="0"/>
              </a:rPr>
              <a:t>A KT Framework for Technology Based Innovations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0816032"/>
      </p:ext>
    </p:extLst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59730" y="1121253"/>
            <a:ext cx="8432800" cy="571500"/>
          </a:xfrm>
        </p:spPr>
        <p:txBody>
          <a:bodyPr/>
          <a:lstStyle/>
          <a:p>
            <a:pPr lvl="0" algn="ctr" eaLnBrk="1" fontAlgn="auto" hangingPunct="1">
              <a:spcAft>
                <a:spcPts val="0"/>
              </a:spcAft>
              <a:defRPr/>
            </a:pPr>
            <a:r>
              <a:rPr lang="en-US" sz="3200" dirty="0" smtClean="0">
                <a:solidFill>
                  <a:schemeClr val="tx2"/>
                </a:solidFill>
              </a:rPr>
              <a:t>KT intervention studies: Purpose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45538" y="1879600"/>
            <a:ext cx="8431213" cy="4116388"/>
          </a:xfrm>
        </p:spPr>
        <p:txBody>
          <a:bodyPr/>
          <a:lstStyle/>
          <a:p>
            <a:pPr marL="0" lvl="0" indent="0" eaLnBrk="1" fontAlgn="auto" hangingPunct="1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Tx/>
              <a:buNone/>
              <a:defRPr/>
            </a:pPr>
            <a:r>
              <a:rPr lang="en-US" sz="2000" b="1" u="sng" kern="1200" dirty="0" smtClean="0"/>
              <a:t>Problem</a:t>
            </a:r>
            <a:r>
              <a:rPr lang="en-US" sz="2000" b="1" kern="1200" dirty="0" smtClean="0"/>
              <a:t>:  </a:t>
            </a:r>
            <a:r>
              <a:rPr lang="en-US" sz="2000" kern="1200" dirty="0" smtClean="0"/>
              <a:t>Sub-optimal demonstration of impact from</a:t>
            </a:r>
            <a:br>
              <a:rPr lang="en-US" sz="2000" kern="1200" dirty="0" smtClean="0"/>
            </a:br>
            <a:r>
              <a:rPr lang="en-US" sz="2000" kern="1200" dirty="0" smtClean="0"/>
              <a:t>R&amp;D investment. </a:t>
            </a:r>
          </a:p>
          <a:p>
            <a:pPr marL="0" lvl="0" indent="0" eaLnBrk="1" fontAlgn="auto" hangingPunct="1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Tx/>
              <a:buNone/>
              <a:defRPr/>
            </a:pPr>
            <a:r>
              <a:rPr lang="en-US" sz="2000" b="1" u="sng" dirty="0" smtClean="0"/>
              <a:t>Purpose:  </a:t>
            </a:r>
            <a:r>
              <a:rPr lang="en-US" sz="2000" dirty="0" smtClean="0"/>
              <a:t>Develop and evaluate KT intervention strategies that are </a:t>
            </a:r>
          </a:p>
          <a:p>
            <a:pPr marL="0" lvl="0" indent="0" eaLnBrk="1" fontAlgn="auto" hangingPunct="1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Tx/>
              <a:buFont typeface="Arial" pitchFamily="34" charset="0"/>
              <a:buChar char="•"/>
              <a:defRPr/>
            </a:pPr>
            <a:r>
              <a:rPr lang="en-US" sz="2000" dirty="0" smtClean="0">
                <a:solidFill>
                  <a:srgbClr val="C00000"/>
                </a:solidFill>
              </a:rPr>
              <a:t>feasible </a:t>
            </a:r>
            <a:r>
              <a:rPr lang="en-US" sz="2000" dirty="0" smtClean="0"/>
              <a:t>for use by technology R&amp;D projects and </a:t>
            </a:r>
          </a:p>
          <a:p>
            <a:pPr marL="0" lvl="0" indent="0" eaLnBrk="1" fontAlgn="auto" hangingPunct="1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Tx/>
              <a:buFont typeface="Arial" pitchFamily="34" charset="0"/>
              <a:buChar char="•"/>
              <a:defRPr/>
            </a:pPr>
            <a:r>
              <a:rPr lang="en-US" sz="2000" dirty="0" smtClean="0">
                <a:solidFill>
                  <a:srgbClr val="C00000"/>
                </a:solidFill>
              </a:rPr>
              <a:t>effective</a:t>
            </a:r>
            <a:r>
              <a:rPr lang="en-US" sz="2000" dirty="0" smtClean="0"/>
              <a:t> in increasing </a:t>
            </a:r>
            <a:r>
              <a:rPr lang="en-US" sz="2000" dirty="0" smtClean="0">
                <a:solidFill>
                  <a:srgbClr val="C00000"/>
                </a:solidFill>
              </a:rPr>
              <a:t>use</a:t>
            </a:r>
            <a:r>
              <a:rPr lang="en-US" sz="2000" dirty="0" smtClean="0"/>
              <a:t> of new knowledge </a:t>
            </a:r>
          </a:p>
          <a:p>
            <a:pPr marL="0" lvl="0" indent="0" eaLnBrk="1" fontAlgn="auto" hangingPunct="1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Tx/>
              <a:buFont typeface="Arial" pitchFamily="34" charset="0"/>
              <a:buChar char="•"/>
              <a:defRPr/>
            </a:pPr>
            <a:r>
              <a:rPr lang="en-US" sz="2000" dirty="0" smtClean="0"/>
              <a:t>by potential users (</a:t>
            </a:r>
            <a:r>
              <a:rPr lang="en-US" sz="2000" dirty="0" smtClean="0">
                <a:solidFill>
                  <a:srgbClr val="C00000"/>
                </a:solidFill>
              </a:rPr>
              <a:t>stakeholders</a:t>
            </a:r>
            <a:r>
              <a:rPr lang="en-US" sz="2000" dirty="0" smtClean="0"/>
              <a:t>). </a:t>
            </a:r>
          </a:p>
          <a:p>
            <a:pPr>
              <a:lnSpc>
                <a:spcPct val="120000"/>
              </a:lnSpc>
              <a:spcBef>
                <a:spcPts val="1200"/>
              </a:spcBef>
              <a:defRPr/>
            </a:pPr>
            <a:r>
              <a:rPr lang="en-US" sz="1800" b="1" u="sng" dirty="0" smtClean="0"/>
              <a:t>Utility:</a:t>
            </a:r>
            <a:r>
              <a:rPr lang="en-US" sz="1800" b="1" dirty="0" smtClean="0"/>
              <a:t>  </a:t>
            </a:r>
            <a:r>
              <a:rPr lang="en-US" sz="2000" dirty="0" smtClean="0"/>
              <a:t>K producers (technology grantees) can </a:t>
            </a:r>
            <a:r>
              <a:rPr lang="en-US" sz="2000" dirty="0" smtClean="0">
                <a:solidFill>
                  <a:srgbClr val="C00000"/>
                </a:solidFill>
              </a:rPr>
              <a:t>document evidence of impact </a:t>
            </a:r>
            <a:r>
              <a:rPr lang="en-US" sz="2000" dirty="0" smtClean="0"/>
              <a:t>from their project outputs</a:t>
            </a:r>
            <a:endParaRPr lang="en-US" sz="2400" kern="1200" dirty="0" smtClean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97ADC0-492D-41DC-9515-FDADABEABA8F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4359029"/>
      </p:ext>
    </p:extLst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48713" y="1033117"/>
            <a:ext cx="8432800" cy="571500"/>
          </a:xfrm>
        </p:spPr>
        <p:txBody>
          <a:bodyPr/>
          <a:lstStyle/>
          <a:p>
            <a:pPr lvl="0" algn="ctr" eaLnBrk="1" fontAlgn="auto" hangingPunct="1">
              <a:spcAft>
                <a:spcPts val="0"/>
              </a:spcAft>
              <a:defRPr/>
            </a:pPr>
            <a:r>
              <a:rPr lang="en-US" sz="3200" kern="1200" dirty="0">
                <a:solidFill>
                  <a:srgbClr val="1F497D"/>
                </a:solidFill>
                <a:latin typeface="Calibri"/>
                <a:ea typeface="+mn-ea"/>
                <a:cs typeface="Arial" charset="0"/>
              </a:rPr>
              <a:t>Discussion: Evaluation </a:t>
            </a:r>
            <a:r>
              <a:rPr lang="en-US" sz="3200" kern="1200" dirty="0" smtClean="0">
                <a:solidFill>
                  <a:srgbClr val="1F497D"/>
                </a:solidFill>
                <a:latin typeface="Calibri"/>
                <a:ea typeface="+mn-ea"/>
                <a:cs typeface="Arial" charset="0"/>
              </a:rPr>
              <a:t>Quality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532828" y="1780447"/>
            <a:ext cx="8049314" cy="4116388"/>
          </a:xfrm>
        </p:spPr>
        <p:txBody>
          <a:bodyPr/>
          <a:lstStyle/>
          <a:p>
            <a:pPr marL="169863" lvl="0" indent="-169863" eaLnBrk="1" fontAlgn="auto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Tx/>
              <a:buNone/>
              <a:defRPr/>
            </a:pPr>
            <a:r>
              <a:rPr lang="en-US" sz="2400" kern="1200" dirty="0">
                <a:solidFill>
                  <a:sysClr val="windowText" lastClr="000000"/>
                </a:solidFill>
                <a:latin typeface="Calibri"/>
                <a:cs typeface="Arial" charset="0"/>
              </a:rPr>
              <a:t>Intervention Evaluation considered professional Standards</a:t>
            </a:r>
          </a:p>
          <a:p>
            <a:pPr marL="169863" lvl="0" indent="-169863" eaLnBrk="1" fontAlgn="auto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F81BD"/>
              </a:buClr>
              <a:buFont typeface="Arial" pitchFamily="34" charset="0"/>
              <a:buChar char="•"/>
              <a:defRPr/>
            </a:pPr>
            <a:r>
              <a:rPr lang="en-US" sz="1800" kern="1200" dirty="0">
                <a:solidFill>
                  <a:sysClr val="windowText" lastClr="000000"/>
                </a:solidFill>
                <a:latin typeface="Calibri"/>
                <a:cs typeface="Arial" charset="0"/>
              </a:rPr>
              <a:t>Utility:  Effective KT strategy for use by grantee; specific feedback from K users for strategy refinement. </a:t>
            </a:r>
          </a:p>
          <a:p>
            <a:pPr marL="169863" lvl="0" indent="-169863" eaLnBrk="1" fontAlgn="auto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F81BD"/>
              </a:buClr>
              <a:buFont typeface="Arial" pitchFamily="34" charset="0"/>
              <a:buChar char="•"/>
              <a:defRPr/>
            </a:pPr>
            <a:r>
              <a:rPr lang="en-US" sz="1800" kern="1200" dirty="0">
                <a:solidFill>
                  <a:sysClr val="windowText" lastClr="000000"/>
                </a:solidFill>
                <a:latin typeface="Calibri"/>
                <a:cs typeface="Arial" charset="0"/>
              </a:rPr>
              <a:t>Feasibility – KT strategy conceptualized from grantee perspective, &amp;  replicated for different  technology outputs.  </a:t>
            </a:r>
          </a:p>
          <a:p>
            <a:pPr marL="169863" lvl="0" indent="-169863" eaLnBrk="1" fontAlgn="auto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F81BD"/>
              </a:buClr>
              <a:buFont typeface="Arial" pitchFamily="34" charset="0"/>
              <a:buChar char="•"/>
              <a:defRPr/>
            </a:pPr>
            <a:r>
              <a:rPr lang="en-US" sz="1800" kern="1200" dirty="0">
                <a:solidFill>
                  <a:sysClr val="windowText" lastClr="000000"/>
                </a:solidFill>
                <a:latin typeface="Calibri"/>
                <a:cs typeface="Arial" charset="0"/>
              </a:rPr>
              <a:t>Accuracy – RCT design (merit) + follow up (worth).</a:t>
            </a:r>
          </a:p>
          <a:p>
            <a:pPr marL="169863" lvl="0" indent="-169863" eaLnBrk="1" fontAlgn="auto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F81BD"/>
              </a:buClr>
              <a:buFont typeface="Arial" pitchFamily="34" charset="0"/>
              <a:buChar char="•"/>
              <a:defRPr/>
            </a:pPr>
            <a:r>
              <a:rPr lang="en-US" sz="1800" kern="1200" dirty="0">
                <a:solidFill>
                  <a:sysClr val="windowText" lastClr="000000"/>
                </a:solidFill>
                <a:latin typeface="Calibri"/>
                <a:cs typeface="Arial" charset="0"/>
              </a:rPr>
              <a:t>Propriety – involve K producer (grantee) in translation.</a:t>
            </a:r>
          </a:p>
          <a:p>
            <a:pPr marL="0" lvl="0" indent="0" eaLnBrk="1" fontAlgn="auto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Tx/>
              <a:buNone/>
              <a:defRPr/>
            </a:pPr>
            <a:r>
              <a:rPr lang="en-US" sz="2400" kern="1200" dirty="0">
                <a:solidFill>
                  <a:sysClr val="windowText" lastClr="000000"/>
                </a:solidFill>
                <a:latin typeface="Calibri"/>
                <a:cs typeface="Arial" charset="0"/>
              </a:rPr>
              <a:t>Evaluation considered both rigor and relevance as important  for KT: </a:t>
            </a:r>
          </a:p>
          <a:p>
            <a:pPr marL="169863" lvl="0" indent="-169863" eaLnBrk="1" fontAlgn="auto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F81BD"/>
              </a:buClr>
              <a:buFont typeface="Arial" pitchFamily="34" charset="0"/>
              <a:buChar char="•"/>
              <a:defRPr/>
            </a:pPr>
            <a:r>
              <a:rPr lang="en-US" sz="1800" kern="1200" dirty="0">
                <a:solidFill>
                  <a:sysClr val="windowText" lastClr="000000"/>
                </a:solidFill>
                <a:latin typeface="Calibri"/>
                <a:cs typeface="Arial" charset="0"/>
              </a:rPr>
              <a:t>Is the K credible? --- Merit (rigor) of evidence (Peer reviewed publication)</a:t>
            </a:r>
          </a:p>
          <a:p>
            <a:pPr marL="169863" lvl="0" indent="-169863" eaLnBrk="1" fontAlgn="auto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F81BD"/>
              </a:buClr>
              <a:buFont typeface="Arial" pitchFamily="34" charset="0"/>
              <a:buChar char="•"/>
              <a:defRPr/>
            </a:pPr>
            <a:r>
              <a:rPr lang="en-US" sz="1800" kern="1200" dirty="0">
                <a:solidFill>
                  <a:sysClr val="windowText" lastClr="000000"/>
                </a:solidFill>
                <a:latin typeface="Calibri"/>
                <a:cs typeface="Arial" charset="0"/>
              </a:rPr>
              <a:t>Is the K worthy? --- Relevance to K users  (Review Committee of Stakeholders)  </a:t>
            </a: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97ADC0-492D-41DC-9515-FDADABEABA8F}" type="slidenum">
              <a:rPr lang="en-US" smtClean="0"/>
              <a:pPr>
                <a:defRPr/>
              </a:pPr>
              <a:t>40</a:t>
            </a:fld>
            <a:endParaRPr lang="en-US" sz="1400" b="0" dirty="0"/>
          </a:p>
        </p:txBody>
      </p:sp>
    </p:spTree>
    <p:extLst>
      <p:ext uri="{BB962C8B-B14F-4D97-AF65-F5344CB8AC3E}">
        <p14:creationId xmlns:p14="http://schemas.microsoft.com/office/powerpoint/2010/main" val="53567550"/>
      </p:ext>
    </p:extLst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48713" y="1132270"/>
            <a:ext cx="8432800" cy="571500"/>
          </a:xfrm>
        </p:spPr>
        <p:txBody>
          <a:bodyPr/>
          <a:lstStyle/>
          <a:p>
            <a:pPr algn="ctr"/>
            <a:r>
              <a:rPr lang="en-US" sz="3200" dirty="0">
                <a:solidFill>
                  <a:srgbClr val="1F497D"/>
                </a:solidFill>
                <a:latin typeface="Arial" charset="0"/>
                <a:ea typeface="+mn-ea"/>
                <a:cs typeface="Arial" charset="0"/>
              </a:rPr>
              <a:t>Acknowledgement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45538" y="2066889"/>
            <a:ext cx="8431213" cy="4116388"/>
          </a:xfrm>
        </p:spPr>
        <p:txBody>
          <a:bodyPr/>
          <a:lstStyle/>
          <a:p>
            <a:pPr marL="0" lvl="0" indent="0" eaLnBrk="1" fontAlgn="auto" hangingPunct="1">
              <a:spcBef>
                <a:spcPts val="1200"/>
              </a:spcBef>
              <a:spcAft>
                <a:spcPts val="0"/>
              </a:spcAft>
              <a:buClrTx/>
              <a:buNone/>
              <a:defRPr/>
            </a:pPr>
            <a:r>
              <a:rPr lang="en-US" sz="2400" kern="1200" dirty="0">
                <a:solidFill>
                  <a:sysClr val="windowText" lastClr="000000"/>
                </a:solidFill>
                <a:latin typeface="Calibri"/>
                <a:cs typeface="Arial" charset="0"/>
              </a:rPr>
              <a:t>This is a presentation of the KT4TT Center which is funded by the National Institute on Disability and Rehabilitation Research of the U.S. Department of Education, under grant number </a:t>
            </a:r>
            <a:r>
              <a:rPr lang="en-US" sz="2400" kern="1200" dirty="0">
                <a:solidFill>
                  <a:sysClr val="windowText" lastClr="000000"/>
                </a:solidFill>
                <a:latin typeface="Calibri" pitchFamily="34" charset="0"/>
                <a:cs typeface="Arial" charset="0"/>
              </a:rPr>
              <a:t>H133A080050.</a:t>
            </a:r>
            <a:r>
              <a:rPr lang="en-US" sz="2400" kern="1200" dirty="0">
                <a:solidFill>
                  <a:sysClr val="windowText" lastClr="000000"/>
                </a:solidFill>
                <a:latin typeface="Calibri"/>
                <a:cs typeface="Arial" charset="0"/>
              </a:rPr>
              <a:t> The opinions contained in this presentation are those of the grantee and do not necessarily reflect those of the U.S. Department of Education.</a:t>
            </a:r>
          </a:p>
          <a:p>
            <a:pPr marL="0" lvl="0" indent="0" eaLnBrk="1" fontAlgn="auto" hangingPunct="1">
              <a:spcBef>
                <a:spcPts val="1200"/>
              </a:spcBef>
              <a:spcAft>
                <a:spcPts val="0"/>
              </a:spcAft>
              <a:buClrTx/>
              <a:buNone/>
              <a:defRPr/>
            </a:pPr>
            <a:r>
              <a:rPr lang="en-US" sz="2400" kern="1200" dirty="0">
                <a:solidFill>
                  <a:sysClr val="windowText" lastClr="000000"/>
                </a:solidFill>
                <a:latin typeface="Calibri"/>
                <a:cs typeface="Arial" charset="0"/>
              </a:rPr>
              <a:t>We also acknowledge collaboration and expert input from the RERC on Communication Enhancement during the implementation phase of the study.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97ADC0-492D-41DC-9515-FDADABEABA8F}" type="slidenum">
              <a:rPr lang="en-US" smtClean="0"/>
              <a:pPr>
                <a:defRPr/>
              </a:pPr>
              <a:t>41</a:t>
            </a:fld>
            <a:endParaRPr lang="en-US" sz="1400" b="0" dirty="0"/>
          </a:p>
        </p:txBody>
      </p:sp>
    </p:spTree>
    <p:extLst>
      <p:ext uri="{BB962C8B-B14F-4D97-AF65-F5344CB8AC3E}">
        <p14:creationId xmlns:p14="http://schemas.microsoft.com/office/powerpoint/2010/main" val="3493308306"/>
      </p:ext>
    </p:extLst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22"/>
          <p:cNvSpPr>
            <a:spLocks noGrp="1"/>
          </p:cNvSpPr>
          <p:nvPr>
            <p:ph type="title"/>
          </p:nvPr>
        </p:nvSpPr>
        <p:spPr>
          <a:xfrm>
            <a:off x="356776" y="789835"/>
            <a:ext cx="8432800" cy="571500"/>
          </a:xfrm>
        </p:spPr>
        <p:txBody>
          <a:bodyPr/>
          <a:lstStyle/>
          <a:p>
            <a:pPr lvl="0" algn="ctr" eaLnBrk="1" fontAlgn="auto" hangingPunct="1">
              <a:spcAft>
                <a:spcPts val="0"/>
              </a:spcAft>
              <a:defRPr/>
            </a:pPr>
            <a:r>
              <a:rPr lang="en-US" sz="2400" kern="1200" dirty="0">
                <a:solidFill>
                  <a:srgbClr val="1F497D"/>
                </a:solidFill>
                <a:latin typeface="Calibri"/>
                <a:ea typeface="+mn-ea"/>
                <a:cs typeface="Arial" charset="0"/>
              </a:rPr>
              <a:t>Key </a:t>
            </a:r>
            <a:r>
              <a:rPr lang="en-US" sz="2400" kern="1200" dirty="0" smtClean="0">
                <a:solidFill>
                  <a:srgbClr val="1F497D"/>
                </a:solidFill>
                <a:latin typeface="Calibri"/>
                <a:ea typeface="+mn-ea"/>
                <a:cs typeface="Arial" charset="0"/>
              </a:rPr>
              <a:t>References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97ADC0-492D-41DC-9515-FDADABEABA8F}" type="slidenum">
              <a:rPr lang="en-US" smtClean="0"/>
              <a:pPr/>
              <a:t>42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4294967295"/>
          </p:nvPr>
        </p:nvSpPr>
        <p:spPr>
          <a:xfrm>
            <a:off x="0" y="1379538"/>
            <a:ext cx="9144000" cy="4116387"/>
          </a:xfrm>
        </p:spPr>
        <p:txBody>
          <a:bodyPr/>
          <a:lstStyle/>
          <a:p>
            <a:pPr>
              <a:buFont typeface="+mj-lt"/>
              <a:buAutoNum type="arabicPeriod"/>
            </a:pP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Bozeman, B., &amp; Rogers, J. D. (2002). A churn model of scientific knowledge value: Internet researchers as a knowledge value collective</a:t>
            </a:r>
            <a:r>
              <a:rPr lang="en-US" sz="11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Research Policy, 31</a:t>
            </a: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769-794.</a:t>
            </a:r>
          </a:p>
          <a:p>
            <a:pPr>
              <a:buFont typeface="+mj-lt"/>
              <a:buAutoNum type="arabicPeriod"/>
            </a:pPr>
            <a:r>
              <a:rPr lang="en-US" sz="1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Bryen</a:t>
            </a: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D. N.  (2008). Vocabulary to Support Socially-Valued Adult Roles.  </a:t>
            </a:r>
            <a:r>
              <a:rPr lang="en-US" sz="11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Augmentative and alternative Communication, </a:t>
            </a: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Vol. 24, No. 4, Pages 294-301</a:t>
            </a:r>
          </a:p>
          <a:p>
            <a:pPr>
              <a:buFont typeface="+mj-lt"/>
              <a:buAutoNum type="arabicPeriod"/>
            </a:pP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CIHR</a:t>
            </a:r>
            <a:r>
              <a:rPr lang="en-US" sz="11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About knowledge translation</a:t>
            </a: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Retrieved October 25, 2009, from</a:t>
            </a: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 http://www.cihr-irsc.gc.ca/e/29418.html</a:t>
            </a:r>
            <a:endParaRPr lang="en-US" sz="1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/>
            </a:pP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Graham, I.D., Logan, J., Harrison, M.B., Straus, S.E., </a:t>
            </a:r>
            <a:r>
              <a:rPr lang="en-US" sz="1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Tetroe</a:t>
            </a: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J., Caswell, W., &amp; Robinson, N. (2006). Lost in translation: time for a map</a:t>
            </a:r>
            <a:r>
              <a:rPr lang="en-US" sz="11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 The Journal of Continuing Education in the Health Professions, 26</a:t>
            </a: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(1), 13-24. </a:t>
            </a:r>
          </a:p>
          <a:p>
            <a:pPr>
              <a:buFont typeface="+mj-lt"/>
              <a:buAutoNum type="arabicPeriod"/>
            </a:pPr>
            <a:r>
              <a:rPr lang="es-E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Hall, G.E., </a:t>
            </a:r>
            <a:r>
              <a:rPr lang="es-ES" sz="1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Dirksen</a:t>
            </a:r>
            <a:r>
              <a:rPr lang="es-E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D.J., and George, A.A. (2006). </a:t>
            </a:r>
            <a:r>
              <a:rPr lang="es-ES" sz="1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Measuring</a:t>
            </a:r>
            <a:r>
              <a:rPr lang="es-E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1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Implementation</a:t>
            </a:r>
            <a:r>
              <a:rPr lang="es-E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s-ES" sz="1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Schools</a:t>
            </a:r>
            <a:r>
              <a:rPr lang="es-E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s-ES" sz="1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Levels</a:t>
            </a:r>
            <a:r>
              <a:rPr lang="es-E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Use. Austin, TX: </a:t>
            </a:r>
            <a:r>
              <a:rPr lang="es-ES" sz="1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Southwest</a:t>
            </a:r>
            <a:r>
              <a:rPr lang="es-E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1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Educational</a:t>
            </a:r>
            <a:r>
              <a:rPr lang="es-E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1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Development</a:t>
            </a:r>
            <a:r>
              <a:rPr lang="es-E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1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Laboratory</a:t>
            </a:r>
            <a:r>
              <a:rPr lang="es-E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(SEDL).</a:t>
            </a:r>
          </a:p>
          <a:p>
            <a:pPr>
              <a:buFont typeface="+mj-lt"/>
              <a:buAutoNum type="arabicPeriod"/>
            </a:pP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Lane JP (ed.) (2003. “The science and practice of technology transfer: implications for the field of technology transfer,” </a:t>
            </a:r>
            <a:r>
              <a:rPr lang="en-US" sz="11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Journal of Technology Transfer: </a:t>
            </a: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28, 3/4, 333-354</a:t>
            </a:r>
          </a:p>
          <a:p>
            <a:pPr>
              <a:buFont typeface="+mj-lt"/>
              <a:buAutoNum type="arabicPeriod"/>
            </a:pPr>
            <a:r>
              <a:rPr lang="es-E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Lane, JP and Flagg JL(2010).</a:t>
            </a: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Translating three states of knowledge--discovery, invention, and innovation, </a:t>
            </a:r>
            <a:r>
              <a:rPr lang="en-US" sz="11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Implementation Science</a:t>
            </a: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2010, 5:9.</a:t>
            </a:r>
            <a:endParaRPr lang="es-ES" sz="1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/>
            </a:pP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Lane, JP and Rogers JD (2011). Engaging national organizations for knowledge translation: comparative case studies in knowledge value mapping, </a:t>
            </a:r>
            <a:r>
              <a:rPr lang="en-US" sz="11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Implementation Science </a:t>
            </a: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2011, 6:106. </a:t>
            </a:r>
          </a:p>
          <a:p>
            <a:pPr>
              <a:buFont typeface="+mj-lt"/>
              <a:buAutoNum type="arabicPeriod"/>
            </a:pP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Rogers, J.D. (2000). Theoretical consideration of collaboration in scientific research. In J.S. </a:t>
            </a:r>
            <a:r>
              <a:rPr lang="en-US" sz="1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Hauger</a:t>
            </a: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sz="1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C.McEnaney</a:t>
            </a: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(Eds.), Strategies for competitiveness in Academic Research (Chapter 6). </a:t>
            </a:r>
          </a:p>
          <a:p>
            <a:pPr lvl="0">
              <a:buFont typeface="+mj-lt"/>
              <a:buAutoNum type="arabicPeriod"/>
            </a:pP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Stone VI. (2010). Translating Knowledge from Technology based research projects: an end-of-grant intervention evaluation study – rationale and methods. AEA 2010 annual meeting, Nov. 10-13, San Antonio, </a:t>
            </a:r>
            <a:r>
              <a:rPr lang="en-US" sz="1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Tx</a:t>
            </a: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buFont typeface="+mj-lt"/>
              <a:buAutoNum type="arabicPeriod"/>
            </a:pP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Stone VI and Colleagues. Development of LOKUS. (Manuscript in preparation ) </a:t>
            </a:r>
          </a:p>
          <a:p>
            <a:pPr>
              <a:buFont typeface="+mj-lt"/>
              <a:buAutoNum type="arabicPeriod"/>
            </a:pPr>
            <a:r>
              <a:rPr lang="en-US" sz="1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Sudsawad</a:t>
            </a: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P (2007). </a:t>
            </a:r>
            <a:r>
              <a:rPr lang="en-US" sz="11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Knowledge Translation: Introduction to Models, Strategies, and Measures</a:t>
            </a: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Austin: Southwest Educational Development Laboratory, National Center for the Dissemination of Disability Research.  (p.4; 21-22)</a:t>
            </a:r>
          </a:p>
          <a:p>
            <a:pPr>
              <a:buFont typeface="+mj-lt"/>
              <a:buAutoNum type="arabicPeriod"/>
            </a:pP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Tomita, MR, Stone VI and </a:t>
            </a:r>
            <a:r>
              <a:rPr lang="en-US" sz="1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Telang</a:t>
            </a: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SR. Psychometric Properties of LOKUS. (Manuscript in preparation ) </a:t>
            </a:r>
          </a:p>
          <a:p>
            <a:pPr lvl="0">
              <a:buFont typeface="+mj-lt"/>
              <a:buAutoNum type="arabicPeriod"/>
            </a:pP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Weiss, C H (1979). The Many Meanings of Research Utilization. </a:t>
            </a:r>
            <a:r>
              <a:rPr lang="en-US" sz="11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Public Administration Review</a:t>
            </a: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39(5): 426-431.</a:t>
            </a:r>
          </a:p>
          <a:p>
            <a:pPr>
              <a:buFont typeface="+mj-lt"/>
              <a:buAutoNum type="arabicPeriod"/>
            </a:pP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Wholey</a:t>
            </a: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J S., </a:t>
            </a:r>
            <a:r>
              <a:rPr lang="en-US" sz="1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Hatry</a:t>
            </a: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 P., and Newcomer, K E (eds.) (2004). </a:t>
            </a:r>
            <a:r>
              <a:rPr lang="en-US" sz="11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Handbook of Practical Program Evaluation</a:t>
            </a: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San Francisco: </a:t>
            </a:r>
            <a:r>
              <a:rPr lang="en-US" sz="1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Jossey</a:t>
            </a: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-Bass. </a:t>
            </a:r>
          </a:p>
          <a:p>
            <a:pPr>
              <a:buFont typeface="+mj-lt"/>
              <a:buAutoNum type="arabicPeriod"/>
            </a:pP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1625889"/>
      </p:ext>
    </p:extLst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348713" y="1132270"/>
            <a:ext cx="8432800" cy="571500"/>
          </a:xfrm>
        </p:spPr>
        <p:txBody>
          <a:bodyPr/>
          <a:lstStyle/>
          <a:p>
            <a:pPr algn="ctr"/>
            <a:r>
              <a:rPr lang="en-US" dirty="0" smtClean="0"/>
              <a:t>Thank you for attending this session</a:t>
            </a:r>
          </a:p>
        </p:txBody>
      </p:sp>
      <p:sp>
        <p:nvSpPr>
          <p:cNvPr id="21508" name="Content Placeholder 2"/>
          <p:cNvSpPr>
            <a:spLocks noGrp="1"/>
          </p:cNvSpPr>
          <p:nvPr>
            <p:ph idx="1"/>
          </p:nvPr>
        </p:nvSpPr>
        <p:spPr>
          <a:xfrm>
            <a:off x="356555" y="1725362"/>
            <a:ext cx="8431213" cy="4116388"/>
          </a:xfrm>
        </p:spPr>
        <p:txBody>
          <a:bodyPr/>
          <a:lstStyle/>
          <a:p>
            <a:pPr>
              <a:buClr>
                <a:schemeClr val="tx2"/>
              </a:buClr>
            </a:pPr>
            <a:r>
              <a:rPr lang="en-US" dirty="0" smtClean="0"/>
              <a:t>CEUs – Session Code: </a:t>
            </a:r>
            <a:r>
              <a:rPr lang="en-US" dirty="0"/>
              <a:t>AAC-07</a:t>
            </a:r>
            <a:endParaRPr lang="en-US" dirty="0" smtClean="0"/>
          </a:p>
          <a:p>
            <a:pPr lvl="1">
              <a:buClr>
                <a:schemeClr val="tx2"/>
              </a:buClr>
            </a:pPr>
            <a:r>
              <a:rPr lang="en-US" dirty="0" smtClean="0"/>
              <a:t>More info at: </a:t>
            </a:r>
            <a:r>
              <a:rPr lang="en-US" dirty="0" smtClean="0">
                <a:hlinkClick r:id="rId3"/>
              </a:rPr>
              <a:t>www.atia.org/CEU</a:t>
            </a:r>
            <a:endParaRPr lang="en-US" dirty="0" smtClean="0"/>
          </a:p>
          <a:p>
            <a:pPr lvl="1">
              <a:buClr>
                <a:schemeClr val="tx2"/>
              </a:buClr>
            </a:pPr>
            <a:r>
              <a:rPr lang="en-US" dirty="0" smtClean="0"/>
              <a:t>For ACVREP, AOTA and ASHA CEUs, hand in completed Attendance Forms  to REGISTRATION DESK at the end of the conference.</a:t>
            </a:r>
          </a:p>
          <a:p>
            <a:pPr lvl="1">
              <a:buClr>
                <a:schemeClr val="tx2"/>
              </a:buClr>
            </a:pPr>
            <a:r>
              <a:rPr lang="en-US" dirty="0" smtClean="0"/>
              <a:t>For  general CEUs, apply online with The AAC Institute: </a:t>
            </a:r>
            <a:r>
              <a:rPr lang="en-US" dirty="0" smtClean="0">
                <a:hlinkClick r:id="rId4"/>
              </a:rPr>
              <a:t>www.aacinstitute.org</a:t>
            </a:r>
            <a:endParaRPr lang="en-US" dirty="0" smtClean="0"/>
          </a:p>
          <a:p>
            <a:pPr>
              <a:buClr>
                <a:schemeClr val="tx2"/>
              </a:buClr>
            </a:pPr>
            <a:r>
              <a:rPr lang="en-US" dirty="0" smtClean="0"/>
              <a:t>Session Evaluation</a:t>
            </a:r>
          </a:p>
          <a:p>
            <a:pPr lvl="1">
              <a:buClr>
                <a:schemeClr val="tx2"/>
              </a:buClr>
            </a:pPr>
            <a:r>
              <a:rPr lang="en-US" dirty="0" smtClean="0"/>
              <a:t>Please help us improve the quality of our conference by completing your session evaluation form.</a:t>
            </a:r>
          </a:p>
          <a:p>
            <a:pPr lvl="1">
              <a:buClr>
                <a:schemeClr val="tx2"/>
              </a:buClr>
            </a:pPr>
            <a:r>
              <a:rPr lang="en-US" dirty="0" smtClean="0"/>
              <a:t>Completed evaluation forms should be submitted as you exit or to staff at the registration desk.</a:t>
            </a:r>
          </a:p>
          <a:p>
            <a:pPr>
              <a:buClr>
                <a:schemeClr val="tx2"/>
              </a:buClr>
            </a:pPr>
            <a:r>
              <a:rPr lang="en-US" dirty="0" smtClean="0"/>
              <a:t>Handouts</a:t>
            </a:r>
          </a:p>
          <a:p>
            <a:pPr lvl="1">
              <a:buClr>
                <a:schemeClr val="tx2"/>
              </a:buClr>
            </a:pPr>
            <a:r>
              <a:rPr lang="en-US" dirty="0" smtClean="0"/>
              <a:t>Handouts are available at: </a:t>
            </a:r>
            <a:r>
              <a:rPr lang="en-US" dirty="0" smtClean="0">
                <a:hlinkClick r:id="rId5"/>
              </a:rPr>
              <a:t>www.atia.org/orlandohandouts</a:t>
            </a:r>
            <a:endParaRPr lang="en-US" dirty="0" smtClean="0"/>
          </a:p>
          <a:p>
            <a:pPr lvl="1">
              <a:buClr>
                <a:schemeClr val="tx2"/>
              </a:buClr>
            </a:pPr>
            <a:r>
              <a:rPr lang="en-US" dirty="0" smtClean="0"/>
              <a:t>Handout link remains live for 3 months after the conference ends. 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EB9CC2-B629-4C15-99E2-CDF9CDC7941A}" type="slidenum">
              <a:rPr lang="en-US"/>
              <a:pPr>
                <a:defRPr/>
              </a:pPr>
              <a:t>43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Handouts are available at: www.atia.org/orlandohandouts</a:t>
            </a:r>
          </a:p>
        </p:txBody>
      </p:sp>
    </p:spTree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48713" y="1132270"/>
            <a:ext cx="8432800" cy="571500"/>
          </a:xfrm>
        </p:spPr>
        <p:txBody>
          <a:bodyPr/>
          <a:lstStyle/>
          <a:p>
            <a:pPr lvl="0" algn="ctr" eaLnBrk="1" fontAlgn="auto" hangingPunct="1">
              <a:spcAft>
                <a:spcPts val="0"/>
              </a:spcAft>
              <a:defRPr/>
            </a:pPr>
            <a:r>
              <a:rPr lang="en-US" sz="3200" kern="1200" dirty="0">
                <a:solidFill>
                  <a:srgbClr val="1F497D"/>
                </a:solidFill>
                <a:latin typeface="Calibri"/>
                <a:ea typeface="+mn-ea"/>
                <a:cs typeface="Arial" charset="0"/>
              </a:rPr>
              <a:t>Relevance of the Study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34521" y="1879600"/>
            <a:ext cx="8431213" cy="4116388"/>
          </a:xfrm>
        </p:spPr>
        <p:txBody>
          <a:bodyPr/>
          <a:lstStyle/>
          <a:p>
            <a:pPr marL="0" lvl="0" indent="0" eaLnBrk="1" fontAlgn="auto" hangingPunct="1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Tx/>
              <a:buNone/>
              <a:defRPr/>
            </a:pPr>
            <a:r>
              <a:rPr lang="en-US" sz="2400" b="1" kern="1200" dirty="0">
                <a:solidFill>
                  <a:srgbClr val="1F497D"/>
                </a:solidFill>
                <a:latin typeface="Calibri"/>
                <a:cs typeface="Arial" charset="0"/>
              </a:rPr>
              <a:t>Funding agency</a:t>
            </a:r>
            <a:r>
              <a:rPr lang="en-US" sz="2400" kern="1200" dirty="0">
                <a:solidFill>
                  <a:srgbClr val="1F497D"/>
                </a:solidFill>
                <a:latin typeface="Calibri"/>
                <a:cs typeface="Arial" charset="0"/>
              </a:rPr>
              <a:t>: </a:t>
            </a:r>
            <a:r>
              <a:rPr lang="en-US" sz="2400" kern="1200" dirty="0">
                <a:solidFill>
                  <a:sysClr val="windowText" lastClr="000000"/>
                </a:solidFill>
                <a:latin typeface="Calibri"/>
                <a:cs typeface="Arial" charset="0"/>
              </a:rPr>
              <a:t>National Institute for Disability and Rehabilitation Research (NIDRR)</a:t>
            </a:r>
          </a:p>
          <a:p>
            <a:pPr marL="0" lvl="0" indent="0" eaLnBrk="1" fontAlgn="auto" hangingPunct="1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Tx/>
              <a:buNone/>
              <a:defRPr/>
            </a:pPr>
            <a:r>
              <a:rPr lang="en-US" sz="2400" b="1" kern="1200" dirty="0">
                <a:solidFill>
                  <a:srgbClr val="1F497D"/>
                </a:solidFill>
                <a:latin typeface="Calibri"/>
                <a:cs typeface="Arial" charset="0"/>
              </a:rPr>
              <a:t>Beneficiaries: </a:t>
            </a:r>
            <a:r>
              <a:rPr lang="en-US" sz="2400" kern="1200" dirty="0">
                <a:solidFill>
                  <a:sysClr val="windowText" lastClr="000000"/>
                </a:solidFill>
                <a:latin typeface="Calibri"/>
                <a:cs typeface="Arial" charset="0"/>
              </a:rPr>
              <a:t>Persons with Disabilities</a:t>
            </a:r>
          </a:p>
          <a:p>
            <a:pPr marL="0" lvl="0" indent="0" eaLnBrk="1" fontAlgn="auto" hangingPunct="1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Tx/>
              <a:buNone/>
              <a:defRPr/>
            </a:pPr>
            <a:r>
              <a:rPr lang="en-US" sz="2400" b="1" kern="1200" dirty="0">
                <a:solidFill>
                  <a:srgbClr val="1F497D"/>
                </a:solidFill>
                <a:latin typeface="Calibri"/>
                <a:cs typeface="Arial" charset="0"/>
              </a:rPr>
              <a:t>Knowledge Producers: </a:t>
            </a:r>
            <a:r>
              <a:rPr lang="en-US" sz="2400" kern="1200" dirty="0">
                <a:solidFill>
                  <a:sysClr val="windowText" lastClr="000000"/>
                </a:solidFill>
                <a:latin typeface="Calibri"/>
                <a:cs typeface="Arial" charset="0"/>
              </a:rPr>
              <a:t>NIDRR’s Technology grantees</a:t>
            </a:r>
            <a:br>
              <a:rPr lang="en-US" sz="2400" kern="1200" dirty="0">
                <a:solidFill>
                  <a:sysClr val="windowText" lastClr="000000"/>
                </a:solidFill>
                <a:latin typeface="Calibri"/>
                <a:cs typeface="Arial" charset="0"/>
              </a:rPr>
            </a:br>
            <a:r>
              <a:rPr lang="en-US" sz="2400" kern="1200" dirty="0">
                <a:solidFill>
                  <a:sysClr val="windowText" lastClr="000000"/>
                </a:solidFill>
                <a:latin typeface="Calibri"/>
                <a:cs typeface="Arial" charset="0"/>
              </a:rPr>
              <a:t>(R&amp;D projects) – RERC on AAC</a:t>
            </a:r>
          </a:p>
          <a:p>
            <a:pPr marL="0" lvl="0" indent="0" eaLnBrk="1" fontAlgn="auto" hangingPunct="1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Tx/>
              <a:buNone/>
              <a:defRPr/>
            </a:pPr>
            <a:r>
              <a:rPr lang="en-US" sz="2400" b="1" kern="1200" dirty="0">
                <a:solidFill>
                  <a:srgbClr val="1F497D"/>
                </a:solidFill>
                <a:latin typeface="Calibri"/>
                <a:cs typeface="Arial" charset="0"/>
              </a:rPr>
              <a:t>Knowledge Users: </a:t>
            </a:r>
            <a:r>
              <a:rPr lang="en-US" sz="2400" kern="1200" dirty="0">
                <a:solidFill>
                  <a:sysClr val="windowText" lastClr="000000"/>
                </a:solidFill>
                <a:latin typeface="Calibri"/>
                <a:cs typeface="Arial" charset="0"/>
              </a:rPr>
              <a:t>(6 stakeholder groups)</a:t>
            </a:r>
          </a:p>
          <a:p>
            <a:pPr marL="630238" lvl="1" indent="-173038" eaLnBrk="1" fontAlgn="auto" hangingPunct="1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rgbClr val="4F81BD"/>
              </a:buClr>
              <a:buSzTx/>
              <a:buFont typeface="Arial" pitchFamily="34" charset="0"/>
              <a:buChar char="•"/>
              <a:defRPr/>
            </a:pPr>
            <a:r>
              <a:rPr lang="en-US" sz="2000" kern="1200" dirty="0">
                <a:solidFill>
                  <a:sysClr val="windowText" lastClr="000000"/>
                </a:solidFill>
                <a:latin typeface="Calibri"/>
                <a:ea typeface="+mn-ea"/>
                <a:cs typeface="Arial" charset="0"/>
              </a:rPr>
              <a:t>Manufacturers; Clinicians; Transition Brokers; Researchers; Policy makers; Consumers with disabilities</a:t>
            </a:r>
            <a:endParaRPr lang="en-US" sz="2000" kern="1200" dirty="0">
              <a:solidFill>
                <a:srgbClr val="FFFF00"/>
              </a:solidFill>
              <a:latin typeface="Calibri"/>
              <a:ea typeface="+mn-ea"/>
              <a:cs typeface="Arial" charset="0"/>
            </a:endParaRP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97ADC0-492D-41DC-9515-FDADABEABA8F}" type="slidenum">
              <a:rPr lang="en-US" smtClean="0"/>
              <a:pPr>
                <a:defRPr/>
              </a:pPr>
              <a:t>5</a:t>
            </a:fld>
            <a:endParaRPr lang="en-US" sz="1400" b="0" dirty="0"/>
          </a:p>
        </p:txBody>
      </p:sp>
    </p:spTree>
    <p:extLst>
      <p:ext uri="{BB962C8B-B14F-4D97-AF65-F5344CB8AC3E}">
        <p14:creationId xmlns:p14="http://schemas.microsoft.com/office/powerpoint/2010/main" val="3744198854"/>
      </p:ext>
    </p:extLst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97ADC0-492D-41DC-9515-FDADABEABA8F}" type="slidenum">
              <a:rPr lang="en-US" smtClean="0"/>
              <a:pPr>
                <a:defRPr/>
              </a:pPr>
              <a:t>6</a:t>
            </a:fld>
            <a:endParaRPr lang="en-US" sz="1400" b="0" dirty="0"/>
          </a:p>
        </p:txBody>
      </p:sp>
      <p:pic>
        <p:nvPicPr>
          <p:cNvPr id="4" name="Picture 2" descr="original KTA mode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66458" y="1809525"/>
            <a:ext cx="5972175" cy="496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48713" y="1121253"/>
            <a:ext cx="8432800" cy="571500"/>
          </a:xfrm>
        </p:spPr>
        <p:txBody>
          <a:bodyPr/>
          <a:lstStyle/>
          <a:p>
            <a:pPr lvl="0" algn="ctr" eaLnBrk="1" fontAlgn="auto" hangingPunct="1">
              <a:spcAft>
                <a:spcPts val="0"/>
              </a:spcAft>
              <a:defRPr/>
            </a:pPr>
            <a:r>
              <a:rPr lang="en-US" sz="3200" kern="1200" dirty="0">
                <a:solidFill>
                  <a:srgbClr val="1F497D"/>
                </a:solidFill>
                <a:latin typeface="Calibri"/>
                <a:ea typeface="+mn-ea"/>
                <a:cs typeface="Arial" charset="0"/>
              </a:rPr>
              <a:t>Guiding Concepts: </a:t>
            </a:r>
            <a:r>
              <a:rPr lang="en-US" sz="2400" b="0" kern="1200" dirty="0">
                <a:solidFill>
                  <a:sysClr val="windowText" lastClr="000000"/>
                </a:solidFill>
                <a:latin typeface="Calibri"/>
                <a:ea typeface="+mn-ea"/>
                <a:cs typeface="Arial" charset="0"/>
              </a:rPr>
              <a:t/>
            </a:r>
            <a:br>
              <a:rPr lang="en-US" sz="2400" b="0" kern="1200" dirty="0">
                <a:solidFill>
                  <a:sysClr val="windowText" lastClr="000000"/>
                </a:solidFill>
                <a:latin typeface="Calibri"/>
                <a:ea typeface="+mn-ea"/>
                <a:cs typeface="Arial" charset="0"/>
              </a:rPr>
            </a:br>
            <a:r>
              <a:rPr lang="en-US" sz="2000" b="0" kern="1200" dirty="0">
                <a:solidFill>
                  <a:sysClr val="windowText" lastClr="000000"/>
                </a:solidFill>
                <a:latin typeface="Calibri"/>
                <a:ea typeface="+mn-ea"/>
                <a:cs typeface="Arial" charset="0"/>
              </a:rPr>
              <a:t>The Knowledge-to-Action (KTA) model (Graham, et al, 2006</a:t>
            </a:r>
            <a:r>
              <a:rPr lang="en-US" sz="2000" b="0" kern="1200" dirty="0" smtClean="0">
                <a:solidFill>
                  <a:sysClr val="windowText" lastClr="000000"/>
                </a:solidFill>
                <a:latin typeface="Calibri"/>
                <a:ea typeface="+mn-ea"/>
                <a:cs typeface="Arial" charset="0"/>
              </a:rPr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1178208"/>
      </p:ext>
    </p:extLst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48713" y="1132270"/>
            <a:ext cx="8432800" cy="571500"/>
          </a:xfrm>
        </p:spPr>
        <p:txBody>
          <a:bodyPr/>
          <a:lstStyle/>
          <a:p>
            <a:pPr lvl="0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solidFill>
                  <a:srgbClr val="1F497D"/>
                </a:solidFill>
                <a:latin typeface="Arial" charset="0"/>
                <a:ea typeface="+mn-ea"/>
                <a:cs typeface="Arial" charset="0"/>
              </a:rPr>
              <a:t>Guiding Concepts (Contd</a:t>
            </a:r>
            <a:r>
              <a:rPr lang="en-US" sz="3200" dirty="0" smtClean="0">
                <a:solidFill>
                  <a:srgbClr val="1F497D"/>
                </a:solidFill>
                <a:latin typeface="Arial" charset="0"/>
                <a:ea typeface="+mn-ea"/>
                <a:cs typeface="Arial" charset="0"/>
              </a:rPr>
              <a:t>.)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45538" y="1879600"/>
            <a:ext cx="8431213" cy="4116388"/>
          </a:xfrm>
        </p:spPr>
        <p:txBody>
          <a:bodyPr/>
          <a:lstStyle/>
          <a:p>
            <a:pPr marL="231775" lvl="0" indent="-231775" eaLnBrk="1" fontAlgn="auto" hangingPunct="1">
              <a:spcBef>
                <a:spcPts val="1200"/>
              </a:spcBef>
              <a:spcAft>
                <a:spcPts val="0"/>
              </a:spcAft>
              <a:buClr>
                <a:srgbClr val="4F81BD"/>
              </a:buClr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ysClr val="windowText" lastClr="000000"/>
                </a:solidFill>
                <a:latin typeface="Arial" charset="0"/>
                <a:cs typeface="Arial" charset="0"/>
              </a:rPr>
              <a:t>End-of-grant KT and Integrated KT</a:t>
            </a:r>
          </a:p>
          <a:p>
            <a:pPr marL="688975" lvl="1" indent="-231775" eaLnBrk="1" fontAlgn="auto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4F81BD"/>
              </a:buClr>
              <a:buSzTx/>
              <a:buFont typeface="Wingdings" pitchFamily="2" charset="2"/>
              <a:buChar char="Ø"/>
              <a:defRPr/>
            </a:pPr>
            <a:r>
              <a:rPr lang="en-US" sz="2000" dirty="0">
                <a:solidFill>
                  <a:sysClr val="windowText" lastClr="000000"/>
                </a:solidFill>
                <a:latin typeface="Arial" charset="0"/>
                <a:ea typeface="+mn-ea"/>
                <a:cs typeface="Arial" charset="0"/>
              </a:rPr>
              <a:t>Intervention Study focus – end-of-grant outputs from NIDRR’s technology grantees. </a:t>
            </a:r>
          </a:p>
          <a:p>
            <a:pPr marL="231775" lvl="0" indent="-231775" eaLnBrk="1" fontAlgn="auto" hangingPunct="1">
              <a:spcBef>
                <a:spcPts val="1200"/>
              </a:spcBef>
              <a:spcAft>
                <a:spcPts val="0"/>
              </a:spcAft>
              <a:buClr>
                <a:srgbClr val="4F81BD"/>
              </a:buClr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ysClr val="windowText" lastClr="000000"/>
                </a:solidFill>
                <a:latin typeface="Arial" charset="0"/>
                <a:cs typeface="Arial" charset="0"/>
              </a:rPr>
              <a:t>Knowledge Value mapping (</a:t>
            </a:r>
            <a:r>
              <a:rPr lang="en-US" sz="2000" dirty="0">
                <a:solidFill>
                  <a:sysClr val="windowText" lastClr="000000"/>
                </a:solidFill>
                <a:latin typeface="Arial" charset="0"/>
                <a:cs typeface="Arial" charset="0"/>
              </a:rPr>
              <a:t>Rogers, 2000; Lane and Rogers, 2011</a:t>
            </a:r>
            <a:r>
              <a:rPr lang="en-US" sz="2400" dirty="0">
                <a:solidFill>
                  <a:sysClr val="windowText" lastClr="000000"/>
                </a:solidFill>
                <a:latin typeface="Arial" charset="0"/>
                <a:cs typeface="Arial" charset="0"/>
              </a:rPr>
              <a:t>) </a:t>
            </a:r>
            <a:r>
              <a:rPr lang="en-US" sz="2000" dirty="0">
                <a:solidFill>
                  <a:sysClr val="windowText" lastClr="000000"/>
                </a:solidFill>
                <a:latin typeface="Arial" charset="0"/>
                <a:cs typeface="Arial" charset="0"/>
              </a:rPr>
              <a:t>Map needs, expectations and values of K users regarding research, its production and dissemination.  </a:t>
            </a:r>
          </a:p>
          <a:p>
            <a:pPr marL="231775" lvl="0" indent="-231775" eaLnBrk="1" fontAlgn="auto" hangingPunct="1">
              <a:spcBef>
                <a:spcPts val="1200"/>
              </a:spcBef>
              <a:spcAft>
                <a:spcPts val="0"/>
              </a:spcAft>
              <a:buClr>
                <a:srgbClr val="4F81BD"/>
              </a:buClr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ysClr val="windowText" lastClr="000000"/>
                </a:solidFill>
                <a:latin typeface="Arial" charset="0"/>
                <a:cs typeface="Arial" charset="0"/>
              </a:rPr>
              <a:t>Intervention </a:t>
            </a:r>
          </a:p>
          <a:p>
            <a:pPr marL="688975" lvl="1" indent="-231775" eaLnBrk="1" fontAlgn="auto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4F81BD"/>
              </a:buClr>
              <a:buSzTx/>
              <a:buFont typeface="Wingdings" pitchFamily="2" charset="2"/>
              <a:buChar char="Ø"/>
              <a:defRPr/>
            </a:pPr>
            <a:r>
              <a:rPr lang="en-US" sz="2000" dirty="0">
                <a:solidFill>
                  <a:sysClr val="windowText" lastClr="000000"/>
                </a:solidFill>
                <a:latin typeface="Arial" charset="0"/>
                <a:ea typeface="+mn-ea"/>
                <a:cs typeface="Arial" charset="0"/>
              </a:rPr>
              <a:t>Tailoring of K (Contextualization)</a:t>
            </a:r>
          </a:p>
          <a:p>
            <a:pPr marL="688975" lvl="1" indent="-231775" eaLnBrk="1" fontAlgn="auto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4F81BD"/>
              </a:buClr>
              <a:buSzTx/>
              <a:buFont typeface="Wingdings" pitchFamily="2" charset="2"/>
              <a:buChar char="Ø"/>
              <a:defRPr/>
            </a:pPr>
            <a:r>
              <a:rPr lang="en-US" sz="2000" dirty="0">
                <a:solidFill>
                  <a:sysClr val="windowText" lastClr="000000"/>
                </a:solidFill>
                <a:latin typeface="Arial" charset="0"/>
                <a:ea typeface="+mn-ea"/>
                <a:cs typeface="Arial" charset="0"/>
              </a:rPr>
              <a:t>Formats of communication (accessible, usable)</a:t>
            </a:r>
          </a:p>
          <a:p>
            <a:pPr marL="688975" lvl="1" indent="-231775" eaLnBrk="1" fontAlgn="auto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4F81BD"/>
              </a:buClr>
              <a:buSzTx/>
              <a:buFont typeface="Wingdings" pitchFamily="2" charset="2"/>
              <a:buChar char="Ø"/>
              <a:defRPr/>
            </a:pPr>
            <a:r>
              <a:rPr lang="en-US" sz="2000" dirty="0">
                <a:solidFill>
                  <a:sysClr val="windowText" lastClr="000000"/>
                </a:solidFill>
                <a:latin typeface="Arial" charset="0"/>
                <a:ea typeface="+mn-ea"/>
                <a:cs typeface="Arial" charset="0"/>
              </a:rPr>
              <a:t>Multi modal channels of delivery (</a:t>
            </a:r>
            <a:r>
              <a:rPr lang="en-US" sz="2000" dirty="0" err="1">
                <a:solidFill>
                  <a:sysClr val="windowText" lastClr="000000"/>
                </a:solidFill>
                <a:latin typeface="Arial" charset="0"/>
                <a:ea typeface="+mn-ea"/>
                <a:cs typeface="Arial" charset="0"/>
              </a:rPr>
              <a:t>Sudsawad</a:t>
            </a:r>
            <a:r>
              <a:rPr lang="en-US" sz="2000" dirty="0">
                <a:solidFill>
                  <a:sysClr val="windowText" lastClr="000000"/>
                </a:solidFill>
                <a:latin typeface="Arial" charset="0"/>
                <a:ea typeface="+mn-ea"/>
                <a:cs typeface="Arial" charset="0"/>
              </a:rPr>
              <a:t>, 2007). 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97ADC0-492D-41DC-9515-FDADABEABA8F}" type="slidenum">
              <a:rPr lang="en-US" smtClean="0"/>
              <a:pPr>
                <a:defRPr/>
              </a:pPr>
              <a:t>7</a:t>
            </a:fld>
            <a:endParaRPr lang="en-US" sz="1400" b="0" dirty="0"/>
          </a:p>
        </p:txBody>
      </p:sp>
    </p:spTree>
    <p:extLst>
      <p:ext uri="{BB962C8B-B14F-4D97-AF65-F5344CB8AC3E}">
        <p14:creationId xmlns:p14="http://schemas.microsoft.com/office/powerpoint/2010/main" val="173487116"/>
      </p:ext>
    </p:extLst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48713" y="1132270"/>
            <a:ext cx="8432800" cy="571500"/>
          </a:xfrm>
        </p:spPr>
        <p:txBody>
          <a:bodyPr/>
          <a:lstStyle/>
          <a:p>
            <a:pPr lvl="0" algn="ctr" eaLnBrk="1" fontAlgn="auto" hangingPunct="1">
              <a:spcAft>
                <a:spcPts val="0"/>
              </a:spcAft>
              <a:defRPr/>
            </a:pPr>
            <a:r>
              <a:rPr lang="en-US" sz="3200" kern="1200" dirty="0">
                <a:solidFill>
                  <a:srgbClr val="1F497D"/>
                </a:solidFill>
                <a:latin typeface="Calibri"/>
                <a:ea typeface="+mn-ea"/>
                <a:cs typeface="Arial" charset="0"/>
              </a:rPr>
              <a:t>Intervention Study: Overall </a:t>
            </a:r>
            <a:r>
              <a:rPr lang="en-US" sz="3200" kern="1200" dirty="0" smtClean="0">
                <a:solidFill>
                  <a:srgbClr val="1F497D"/>
                </a:solidFill>
                <a:latin typeface="Calibri"/>
                <a:ea typeface="+mn-ea"/>
                <a:cs typeface="Arial" charset="0"/>
              </a:rPr>
              <a:t>Design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45538" y="1923668"/>
            <a:ext cx="8431213" cy="4116388"/>
          </a:xfrm>
        </p:spPr>
        <p:txBody>
          <a:bodyPr/>
          <a:lstStyle/>
          <a:p>
            <a:pPr marL="403225" lvl="0" indent="-403225" eaLnBrk="1" fontAlgn="auto" hangingPunct="1">
              <a:spcBef>
                <a:spcPts val="600"/>
              </a:spcBef>
              <a:spcAft>
                <a:spcPts val="0"/>
              </a:spcAft>
              <a:buClrTx/>
              <a:buNone/>
            </a:pPr>
            <a:r>
              <a:rPr lang="en-US" sz="1800" kern="1200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 1. </a:t>
            </a:r>
            <a:r>
              <a:rPr lang="en-US" sz="1800" b="1" kern="1200" dirty="0">
                <a:solidFill>
                  <a:prstClr val="black"/>
                </a:solidFill>
                <a:latin typeface="Calibri"/>
              </a:rPr>
              <a:t>Select End-of-Grant Innovation (completed grantee research study) </a:t>
            </a:r>
          </a:p>
          <a:p>
            <a:pPr marL="403225" lvl="2" indent="-169863" eaLnBrk="1" fontAlgn="auto" hangingPunct="1">
              <a:spcBef>
                <a:spcPts val="600"/>
              </a:spcBef>
              <a:spcAft>
                <a:spcPts val="0"/>
              </a:spcAft>
              <a:buClr>
                <a:srgbClr val="4F81BD"/>
              </a:buClr>
              <a:buNone/>
              <a:defRPr/>
            </a:pPr>
            <a:r>
              <a:rPr lang="en-US" sz="1800" kern="1200" dirty="0" smtClean="0">
                <a:solidFill>
                  <a:sysClr val="windowText" lastClr="000000"/>
                </a:solidFill>
                <a:latin typeface="Calibri"/>
                <a:ea typeface="+mn-ea"/>
                <a:cs typeface="Times New Roman" pitchFamily="18" charset="0"/>
              </a:rPr>
              <a:t>Inclusion </a:t>
            </a:r>
            <a:r>
              <a:rPr lang="en-US" sz="1800" kern="1200" dirty="0">
                <a:solidFill>
                  <a:sysClr val="windowText" lastClr="000000"/>
                </a:solidFill>
                <a:latin typeface="Calibri"/>
                <a:ea typeface="+mn-ea"/>
                <a:cs typeface="Times New Roman" pitchFamily="18" charset="0"/>
              </a:rPr>
              <a:t>Criteria </a:t>
            </a:r>
          </a:p>
          <a:p>
            <a:pPr marL="403225" lvl="2" indent="-169863" eaLnBrk="1" fontAlgn="auto" hangingPunct="1">
              <a:spcBef>
                <a:spcPts val="600"/>
              </a:spcBef>
              <a:spcAft>
                <a:spcPts val="0"/>
              </a:spcAft>
              <a:buClr>
                <a:srgbClr val="4F81BD"/>
              </a:buClr>
              <a:buFont typeface="Arial" pitchFamily="34" charset="0"/>
              <a:buChar char="•"/>
              <a:defRPr/>
            </a:pPr>
            <a:r>
              <a:rPr lang="en-US" sz="1600" kern="1200" dirty="0">
                <a:solidFill>
                  <a:sysClr val="windowText" lastClr="000000"/>
                </a:solidFill>
                <a:latin typeface="Calibri"/>
                <a:ea typeface="+mn-ea"/>
                <a:cs typeface="Times New Roman" pitchFamily="18" charset="0"/>
              </a:rPr>
              <a:t>Quality- peer reviewed publication</a:t>
            </a:r>
          </a:p>
          <a:p>
            <a:pPr marL="403225" lvl="2" indent="-169863" eaLnBrk="1" fontAlgn="auto" hangingPunct="1">
              <a:spcBef>
                <a:spcPts val="600"/>
              </a:spcBef>
              <a:spcAft>
                <a:spcPts val="0"/>
              </a:spcAft>
              <a:buClr>
                <a:srgbClr val="4F81BD"/>
              </a:buClr>
              <a:buFont typeface="Arial" pitchFamily="34" charset="0"/>
              <a:buChar char="•"/>
              <a:defRPr/>
            </a:pPr>
            <a:r>
              <a:rPr lang="en-US" sz="1600" kern="1200" dirty="0">
                <a:solidFill>
                  <a:sysClr val="windowText" lastClr="000000"/>
                </a:solidFill>
                <a:latin typeface="Calibri"/>
                <a:ea typeface="+mn-ea"/>
                <a:cs typeface="Times New Roman" pitchFamily="18" charset="0"/>
              </a:rPr>
              <a:t>Innovation -  Novel? Feasible? Useful? </a:t>
            </a:r>
          </a:p>
          <a:p>
            <a:pPr marL="403225" lvl="2" indent="-169863" eaLnBrk="1" fontAlgn="auto" hangingPunct="1">
              <a:spcBef>
                <a:spcPts val="600"/>
              </a:spcBef>
              <a:spcAft>
                <a:spcPts val="0"/>
              </a:spcAft>
              <a:buClr>
                <a:srgbClr val="4F81BD"/>
              </a:buClr>
              <a:buFont typeface="Arial" pitchFamily="34" charset="0"/>
              <a:buChar char="•"/>
              <a:defRPr/>
            </a:pPr>
            <a:r>
              <a:rPr lang="en-US" sz="1600" kern="1200" dirty="0">
                <a:solidFill>
                  <a:sysClr val="windowText" lastClr="000000"/>
                </a:solidFill>
                <a:latin typeface="Calibri"/>
                <a:ea typeface="+mn-ea"/>
                <a:cs typeface="Arial" charset="0"/>
              </a:rPr>
              <a:t>Selected K in AAC : Research by </a:t>
            </a:r>
            <a:r>
              <a:rPr lang="en-US" sz="1600" kern="1200" dirty="0" err="1">
                <a:solidFill>
                  <a:sysClr val="windowText" lastClr="000000"/>
                </a:solidFill>
                <a:latin typeface="Calibri"/>
                <a:ea typeface="+mn-ea"/>
                <a:cs typeface="Arial" charset="0"/>
              </a:rPr>
              <a:t>Bryen</a:t>
            </a:r>
            <a:r>
              <a:rPr lang="en-US" sz="1600" kern="1200" dirty="0">
                <a:solidFill>
                  <a:sysClr val="windowText" lastClr="000000"/>
                </a:solidFill>
                <a:latin typeface="Calibri"/>
                <a:ea typeface="+mn-ea"/>
                <a:cs typeface="Arial" charset="0"/>
              </a:rPr>
              <a:t> (2008) - Vocabulary for Adult users of AAC. </a:t>
            </a:r>
          </a:p>
          <a:p>
            <a:pPr marL="403225" lvl="0" indent="-403225" eaLnBrk="1" fontAlgn="auto" hangingPunct="1">
              <a:spcBef>
                <a:spcPts val="600"/>
              </a:spcBef>
              <a:spcAft>
                <a:spcPts val="0"/>
              </a:spcAft>
              <a:buClrTx/>
              <a:buNone/>
              <a:defRPr/>
            </a:pPr>
            <a:r>
              <a:rPr lang="en-US" sz="1800" kern="1200" dirty="0">
                <a:solidFill>
                  <a:sysClr val="windowText" lastClr="000000"/>
                </a:solidFill>
                <a:latin typeface="Calibri"/>
                <a:cs typeface="Times New Roman" pitchFamily="18" charset="0"/>
              </a:rPr>
              <a:t>2. </a:t>
            </a:r>
            <a:r>
              <a:rPr lang="en-US" sz="1800" b="1" kern="1200" dirty="0">
                <a:solidFill>
                  <a:sysClr val="windowText" lastClr="000000"/>
                </a:solidFill>
                <a:latin typeface="Calibri"/>
                <a:cs typeface="Times New Roman" pitchFamily="18" charset="0"/>
              </a:rPr>
              <a:t>Create Intervention Strategy &amp; tools</a:t>
            </a:r>
          </a:p>
          <a:p>
            <a:pPr marL="403225" lvl="1" indent="-169863" eaLnBrk="1" fontAlgn="auto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F81BD"/>
              </a:buClr>
              <a:buSzTx/>
              <a:buFont typeface="Arial" pitchFamily="34" charset="0"/>
              <a:buChar char="•"/>
              <a:defRPr/>
            </a:pPr>
            <a:r>
              <a:rPr lang="en-US" kern="1200" dirty="0">
                <a:solidFill>
                  <a:sysClr val="windowText" lastClr="000000"/>
                </a:solidFill>
                <a:latin typeface="Calibri"/>
                <a:ea typeface="+mn-ea"/>
                <a:cs typeface="Times New Roman" pitchFamily="18" charset="0"/>
              </a:rPr>
              <a:t>Identify and Interview organizations</a:t>
            </a:r>
          </a:p>
          <a:p>
            <a:pPr marL="860425" lvl="2" indent="-169863" eaLnBrk="1" fontAlgn="auto" hangingPunct="1">
              <a:spcBef>
                <a:spcPts val="600"/>
              </a:spcBef>
              <a:spcAft>
                <a:spcPts val="0"/>
              </a:spcAft>
              <a:buClr>
                <a:srgbClr val="4F81BD"/>
              </a:buClr>
              <a:buFont typeface="Wingdings" pitchFamily="2" charset="2"/>
              <a:buChar char="Ø"/>
              <a:defRPr/>
            </a:pPr>
            <a:r>
              <a:rPr lang="en-US" sz="1600" kern="1200" dirty="0">
                <a:solidFill>
                  <a:sysClr val="windowText" lastClr="000000"/>
                </a:solidFill>
                <a:latin typeface="Calibri"/>
                <a:ea typeface="+mn-ea"/>
                <a:cs typeface="Times New Roman" pitchFamily="18" charset="0"/>
              </a:rPr>
              <a:t>Prepare Knowledge Value Maps (KVM) –for  User context, needs, expectations</a:t>
            </a:r>
          </a:p>
          <a:p>
            <a:pPr marL="860425" lvl="2" indent="-169863" eaLnBrk="1" fontAlgn="auto" hangingPunct="1">
              <a:spcBef>
                <a:spcPts val="600"/>
              </a:spcBef>
              <a:spcAft>
                <a:spcPts val="0"/>
              </a:spcAft>
              <a:buClr>
                <a:srgbClr val="4F81BD"/>
              </a:buClr>
              <a:buFont typeface="Wingdings" pitchFamily="2" charset="2"/>
              <a:buChar char="Ø"/>
              <a:defRPr/>
            </a:pPr>
            <a:r>
              <a:rPr lang="en-US" sz="1600" kern="1200" dirty="0">
                <a:solidFill>
                  <a:sysClr val="windowText" lastClr="000000"/>
                </a:solidFill>
                <a:latin typeface="Calibri"/>
                <a:ea typeface="+mn-ea"/>
                <a:cs typeface="Times New Roman" pitchFamily="18" charset="0"/>
              </a:rPr>
              <a:t>Source of participants</a:t>
            </a:r>
          </a:p>
          <a:p>
            <a:pPr marL="403225" lvl="1" indent="-169863" eaLnBrk="1" fontAlgn="auto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F81BD"/>
              </a:buClr>
              <a:buSzTx/>
              <a:buFont typeface="Arial" pitchFamily="34" charset="0"/>
              <a:buChar char="•"/>
              <a:defRPr/>
            </a:pPr>
            <a:r>
              <a:rPr lang="en-US" kern="1200" dirty="0">
                <a:solidFill>
                  <a:sysClr val="windowText" lastClr="000000"/>
                </a:solidFill>
                <a:latin typeface="Calibri"/>
                <a:ea typeface="+mn-ea"/>
                <a:cs typeface="Times New Roman" pitchFamily="18" charset="0"/>
              </a:rPr>
              <a:t>Tailored Tools:</a:t>
            </a:r>
          </a:p>
          <a:p>
            <a:pPr marL="855663" lvl="2" indent="-161925" eaLnBrk="1" fontAlgn="auto" hangingPunct="1">
              <a:spcBef>
                <a:spcPts val="600"/>
              </a:spcBef>
              <a:spcAft>
                <a:spcPts val="0"/>
              </a:spcAft>
              <a:buClr>
                <a:srgbClr val="4F81BD"/>
              </a:buClr>
              <a:buSzPct val="80000"/>
              <a:buFont typeface="Wingdings" pitchFamily="2" charset="2"/>
              <a:buChar char="Ø"/>
              <a:defRPr/>
            </a:pPr>
            <a:r>
              <a:rPr lang="en-US" sz="1600" kern="1200" dirty="0">
                <a:solidFill>
                  <a:sysClr val="windowText" lastClr="000000"/>
                </a:solidFill>
                <a:latin typeface="Calibri"/>
                <a:ea typeface="+mn-ea"/>
                <a:cs typeface="Arial" charset="0"/>
              </a:rPr>
              <a:t>Six “Contextualized Knowledge Packages”  (CKPs)</a:t>
            </a:r>
          </a:p>
          <a:p>
            <a:pPr marL="855663" lvl="2" indent="-161925" eaLnBrk="1" fontAlgn="auto" hangingPunct="1">
              <a:spcBef>
                <a:spcPts val="600"/>
              </a:spcBef>
              <a:spcAft>
                <a:spcPts val="0"/>
              </a:spcAft>
              <a:buClr>
                <a:srgbClr val="4F81BD"/>
              </a:buClr>
              <a:buSzPct val="80000"/>
              <a:buFont typeface="Wingdings" pitchFamily="2" charset="2"/>
              <a:buChar char="Ø"/>
              <a:defRPr/>
            </a:pPr>
            <a:r>
              <a:rPr lang="en-US" sz="1600" kern="1200" dirty="0">
                <a:solidFill>
                  <a:sysClr val="windowText" lastClr="000000"/>
                </a:solidFill>
                <a:latin typeface="Calibri"/>
                <a:ea typeface="+mn-ea"/>
                <a:cs typeface="Arial" charset="0"/>
              </a:rPr>
              <a:t> Six Webinars (training)</a:t>
            </a:r>
          </a:p>
          <a:p>
            <a:pPr marL="855663" lvl="2" indent="-161925" eaLnBrk="1" fontAlgn="auto" hangingPunct="1">
              <a:spcBef>
                <a:spcPts val="600"/>
              </a:spcBef>
              <a:spcAft>
                <a:spcPts val="0"/>
              </a:spcAft>
              <a:buClr>
                <a:srgbClr val="4F81BD"/>
              </a:buClr>
              <a:buSzPct val="80000"/>
              <a:buFont typeface="Wingdings" pitchFamily="2" charset="2"/>
              <a:buChar char="Ø"/>
              <a:defRPr/>
            </a:pPr>
            <a:r>
              <a:rPr lang="en-US" sz="1600" kern="1200" dirty="0">
                <a:solidFill>
                  <a:sysClr val="windowText" lastClr="000000"/>
                </a:solidFill>
                <a:latin typeface="Calibri"/>
                <a:ea typeface="+mn-ea"/>
                <a:cs typeface="Arial" charset="0"/>
              </a:rPr>
              <a:t>Technical Assistance upon request</a:t>
            </a:r>
            <a:endParaRPr lang="en-US" sz="1600" kern="1200" dirty="0">
              <a:solidFill>
                <a:sysClr val="windowText" lastClr="000000">
                  <a:tint val="75000"/>
                </a:sysClr>
              </a:solidFill>
              <a:latin typeface="Calibri"/>
              <a:ea typeface="+mn-ea"/>
              <a:cs typeface="Arial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97ADC0-492D-41DC-9515-FDADABEABA8F}" type="slidenum">
              <a:rPr lang="en-US" smtClean="0"/>
              <a:pPr>
                <a:defRPr/>
              </a:pPr>
              <a:t>8</a:t>
            </a:fld>
            <a:endParaRPr lang="en-US" sz="1400" b="0" dirty="0"/>
          </a:p>
        </p:txBody>
      </p:sp>
    </p:spTree>
    <p:extLst>
      <p:ext uri="{BB962C8B-B14F-4D97-AF65-F5344CB8AC3E}">
        <p14:creationId xmlns:p14="http://schemas.microsoft.com/office/powerpoint/2010/main" val="578288229"/>
      </p:ext>
    </p:extLst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48713" y="1121253"/>
            <a:ext cx="8432800" cy="571500"/>
          </a:xfrm>
        </p:spPr>
        <p:txBody>
          <a:bodyPr/>
          <a:lstStyle/>
          <a:p>
            <a:pPr lvl="0" algn="ctr" eaLnBrk="1" fontAlgn="auto" hangingPunct="1">
              <a:spcAft>
                <a:spcPts val="0"/>
              </a:spcAft>
              <a:defRPr/>
            </a:pPr>
            <a:r>
              <a:rPr lang="en-US" sz="3200" kern="1200" dirty="0">
                <a:solidFill>
                  <a:srgbClr val="1F497D"/>
                </a:solidFill>
                <a:latin typeface="Calibri"/>
                <a:ea typeface="+mn-ea"/>
                <a:cs typeface="Arial" charset="0"/>
              </a:rPr>
              <a:t>Intervention Study: Overall </a:t>
            </a:r>
            <a:r>
              <a:rPr lang="en-US" sz="3200" kern="1200" dirty="0" smtClean="0">
                <a:solidFill>
                  <a:srgbClr val="1F497D"/>
                </a:solidFill>
                <a:latin typeface="Calibri"/>
                <a:ea typeface="+mn-ea"/>
                <a:cs typeface="Arial" charset="0"/>
              </a:rPr>
              <a:t>Design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45538" y="1879600"/>
            <a:ext cx="8431213" cy="4116388"/>
          </a:xfrm>
        </p:spPr>
        <p:txBody>
          <a:bodyPr/>
          <a:lstStyle/>
          <a:p>
            <a:pPr marL="0" lvl="0" indent="0" eaLnBrk="1" fontAlgn="auto" hangingPunct="1">
              <a:spcBef>
                <a:spcPts val="1200"/>
              </a:spcBef>
              <a:spcAft>
                <a:spcPts val="0"/>
              </a:spcAft>
              <a:buClrTx/>
              <a:buNone/>
              <a:defRPr/>
            </a:pPr>
            <a:r>
              <a:rPr lang="en-US" sz="2400" kern="1200" dirty="0">
                <a:solidFill>
                  <a:sysClr val="windowText" lastClr="000000"/>
                </a:solidFill>
                <a:latin typeface="Calibri"/>
                <a:cs typeface="Times New Roman" pitchFamily="18" charset="0"/>
              </a:rPr>
              <a:t>3. Implement Intervention </a:t>
            </a:r>
          </a:p>
          <a:p>
            <a:pPr marL="403225" lvl="3" indent="-169863" eaLnBrk="1" fontAlgn="auto" hangingPunct="1">
              <a:spcBef>
                <a:spcPts val="1200"/>
              </a:spcBef>
              <a:spcAft>
                <a:spcPts val="0"/>
              </a:spcAft>
              <a:buClr>
                <a:srgbClr val="4F81BD"/>
              </a:buClr>
              <a:buFont typeface="Arial" pitchFamily="34" charset="0"/>
              <a:buChar char="•"/>
              <a:defRPr/>
            </a:pPr>
            <a:r>
              <a:rPr lang="en-US" sz="2000" i="0" kern="1200" dirty="0">
                <a:solidFill>
                  <a:sysClr val="windowText" lastClr="000000"/>
                </a:solidFill>
                <a:latin typeface="Calibri"/>
                <a:ea typeface="+mn-ea"/>
                <a:cs typeface="Times New Roman" pitchFamily="18" charset="0"/>
              </a:rPr>
              <a:t>Targeted Dissemination: Re</a:t>
            </a:r>
            <a:r>
              <a:rPr lang="en-US" sz="2000" i="0" kern="1200" dirty="0">
                <a:solidFill>
                  <a:sysClr val="windowText" lastClr="000000"/>
                </a:solidFill>
                <a:latin typeface="Calibri"/>
                <a:ea typeface="+mn-ea"/>
                <a:cs typeface="Arial" charset="0"/>
              </a:rPr>
              <a:t>cruit K users via organizations. </a:t>
            </a:r>
            <a:endParaRPr lang="en-US" sz="2000" i="0" kern="1200" dirty="0">
              <a:solidFill>
                <a:sysClr val="windowText" lastClr="000000"/>
              </a:solidFill>
              <a:latin typeface="Calibri"/>
              <a:ea typeface="+mn-ea"/>
              <a:cs typeface="Times New Roman" pitchFamily="18" charset="0"/>
            </a:endParaRPr>
          </a:p>
          <a:p>
            <a:pPr marL="0" lvl="0" indent="0" eaLnBrk="1" fontAlgn="auto" hangingPunct="1">
              <a:spcBef>
                <a:spcPts val="1200"/>
              </a:spcBef>
              <a:spcAft>
                <a:spcPts val="0"/>
              </a:spcAft>
              <a:buClrTx/>
              <a:buNone/>
              <a:defRPr/>
            </a:pPr>
            <a:r>
              <a:rPr lang="en-US" sz="2400" kern="1200" dirty="0">
                <a:solidFill>
                  <a:sysClr val="windowText" lastClr="000000"/>
                </a:solidFill>
                <a:latin typeface="Calibri"/>
                <a:cs typeface="Times New Roman" pitchFamily="18" charset="0"/>
              </a:rPr>
              <a:t>4. Evaluate Intervention </a:t>
            </a:r>
          </a:p>
          <a:p>
            <a:pPr marL="403225" lvl="1" indent="-223838" eaLnBrk="1" fontAlgn="auto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4F81BD"/>
              </a:buClr>
              <a:buSzTx/>
              <a:buFont typeface="Arial" pitchFamily="34" charset="0"/>
              <a:buChar char="•"/>
              <a:defRPr/>
            </a:pPr>
            <a:r>
              <a:rPr lang="en-US" sz="2000" u="sng" kern="1200" dirty="0">
                <a:solidFill>
                  <a:sysClr val="windowText" lastClr="000000"/>
                </a:solidFill>
                <a:latin typeface="Calibri"/>
                <a:ea typeface="+mn-ea"/>
                <a:cs typeface="Arial" charset="0"/>
              </a:rPr>
              <a:t>Objective:</a:t>
            </a:r>
            <a:r>
              <a:rPr lang="en-US" sz="2000" kern="1200" dirty="0">
                <a:solidFill>
                  <a:sysClr val="windowText" lastClr="000000"/>
                </a:solidFill>
                <a:latin typeface="Calibri"/>
                <a:ea typeface="+mn-ea"/>
                <a:cs typeface="Arial" charset="0"/>
              </a:rPr>
              <a:t>  Evaluate effectiveness of KT strategy for a given new K</a:t>
            </a:r>
            <a:br>
              <a:rPr lang="en-US" sz="2000" kern="1200" dirty="0">
                <a:solidFill>
                  <a:sysClr val="windowText" lastClr="000000"/>
                </a:solidFill>
                <a:latin typeface="Calibri"/>
                <a:ea typeface="+mn-ea"/>
                <a:cs typeface="Arial" charset="0"/>
              </a:rPr>
            </a:br>
            <a:r>
              <a:rPr lang="en-US" sz="2000" kern="1200" dirty="0">
                <a:solidFill>
                  <a:sysClr val="windowText" lastClr="000000"/>
                </a:solidFill>
                <a:latin typeface="Calibri"/>
                <a:ea typeface="+mn-ea"/>
                <a:cs typeface="Arial" charset="0"/>
              </a:rPr>
              <a:t>in AAC field; demonstrate what works for NIDRR and grantees</a:t>
            </a:r>
            <a:br>
              <a:rPr lang="en-US" sz="2000" kern="1200" dirty="0">
                <a:solidFill>
                  <a:sysClr val="windowText" lastClr="000000"/>
                </a:solidFill>
                <a:latin typeface="Calibri"/>
                <a:ea typeface="+mn-ea"/>
                <a:cs typeface="Arial" charset="0"/>
              </a:rPr>
            </a:br>
            <a:r>
              <a:rPr lang="en-US" sz="2000" kern="1200" dirty="0">
                <a:solidFill>
                  <a:sysClr val="windowText" lastClr="000000"/>
                </a:solidFill>
                <a:latin typeface="Calibri"/>
                <a:ea typeface="+mn-ea"/>
                <a:cs typeface="Arial" charset="0"/>
              </a:rPr>
              <a:t>(K producers).</a:t>
            </a:r>
          </a:p>
          <a:p>
            <a:pPr marL="403225" lvl="1" indent="-223838" eaLnBrk="1" fontAlgn="auto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4F81BD"/>
              </a:buClr>
              <a:buSzTx/>
              <a:buFont typeface="Arial" pitchFamily="34" charset="0"/>
              <a:buChar char="•"/>
              <a:defRPr/>
            </a:pPr>
            <a:r>
              <a:rPr lang="en-US" sz="2000" kern="1200" dirty="0">
                <a:solidFill>
                  <a:sysClr val="windowText" lastClr="000000"/>
                </a:solidFill>
                <a:latin typeface="Calibri"/>
                <a:ea typeface="+mn-ea"/>
                <a:cs typeface="Arial" charset="0"/>
              </a:rPr>
              <a:t>Compare Tailored Targeted Dissemination of K (TTDK) with Targeted Dissemination of K (TDK) and Control (traditional diffusion)</a:t>
            </a:r>
          </a:p>
          <a:p>
            <a:pPr marL="403225" lvl="1" indent="-223838" eaLnBrk="1" fontAlgn="auto" hangingPunct="1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rgbClr val="4F81BD"/>
              </a:buClr>
              <a:buSzTx/>
              <a:buFont typeface="Arial" pitchFamily="34" charset="0"/>
              <a:buChar char="•"/>
              <a:defRPr/>
            </a:pPr>
            <a:r>
              <a:rPr lang="en-US" sz="2000" kern="1200" dirty="0">
                <a:solidFill>
                  <a:sysClr val="windowText" lastClr="000000"/>
                </a:solidFill>
                <a:latin typeface="Calibri"/>
                <a:ea typeface="+mn-ea"/>
                <a:cs typeface="Arial" charset="0"/>
              </a:rPr>
              <a:t>Measure effects: Awareness, Interest and Use of New Knowledge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97ADC0-492D-41DC-9515-FDADABEABA8F}" type="slidenum">
              <a:rPr lang="en-US" smtClean="0"/>
              <a:pPr>
                <a:defRPr/>
              </a:pPr>
              <a:t>9</a:t>
            </a:fld>
            <a:endParaRPr lang="en-US" sz="1400" b="0" dirty="0"/>
          </a:p>
        </p:txBody>
      </p:sp>
    </p:spTree>
    <p:extLst>
      <p:ext uri="{BB962C8B-B14F-4D97-AF65-F5344CB8AC3E}">
        <p14:creationId xmlns:p14="http://schemas.microsoft.com/office/powerpoint/2010/main" val="1940237454"/>
      </p:ext>
    </p:extLst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TIA2010New Logo">
  <a:themeElements>
    <a:clrScheme name="Office Theme 1">
      <a:dk1>
        <a:srgbClr val="000000"/>
      </a:dk1>
      <a:lt1>
        <a:srgbClr val="FFFFFF"/>
      </a:lt1>
      <a:dk2>
        <a:srgbClr val="4F8D97"/>
      </a:dk2>
      <a:lt2>
        <a:srgbClr val="808080"/>
      </a:lt2>
      <a:accent1>
        <a:srgbClr val="B2C891"/>
      </a:accent1>
      <a:accent2>
        <a:srgbClr val="5998C8"/>
      </a:accent2>
      <a:accent3>
        <a:srgbClr val="FFFFFF"/>
      </a:accent3>
      <a:accent4>
        <a:srgbClr val="000000"/>
      </a:accent4>
      <a:accent5>
        <a:srgbClr val="D5E0C7"/>
      </a:accent5>
      <a:accent6>
        <a:srgbClr val="5089B5"/>
      </a:accent6>
      <a:hlink>
        <a:srgbClr val="003C79"/>
      </a:hlink>
      <a:folHlink>
        <a:srgbClr val="000000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4F8D97"/>
        </a:dk2>
        <a:lt2>
          <a:srgbClr val="808080"/>
        </a:lt2>
        <a:accent1>
          <a:srgbClr val="B2C891"/>
        </a:accent1>
        <a:accent2>
          <a:srgbClr val="5998C8"/>
        </a:accent2>
        <a:accent3>
          <a:srgbClr val="FFFFFF"/>
        </a:accent3>
        <a:accent4>
          <a:srgbClr val="000000"/>
        </a:accent4>
        <a:accent5>
          <a:srgbClr val="D5E0C7"/>
        </a:accent5>
        <a:accent6>
          <a:srgbClr val="5089B5"/>
        </a:accent6>
        <a:hlink>
          <a:srgbClr val="003C79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ATIA2010New Logo</Template>
  <TotalTime>12590</TotalTime>
  <Words>4306</Words>
  <Application>Microsoft Office PowerPoint</Application>
  <PresentationFormat>Letter Paper (8.5x11 in)</PresentationFormat>
  <Paragraphs>1274</Paragraphs>
  <Slides>43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43</vt:i4>
      </vt:variant>
    </vt:vector>
  </HeadingPairs>
  <TitlesOfParts>
    <vt:vector size="53" baseType="lpstr">
      <vt:lpstr>ＭＳ Ｐゴシック</vt:lpstr>
      <vt:lpstr>Arial</vt:lpstr>
      <vt:lpstr>Calibri</vt:lpstr>
      <vt:lpstr>Symbol</vt:lpstr>
      <vt:lpstr>Times</vt:lpstr>
      <vt:lpstr>Times New Roman</vt:lpstr>
      <vt:lpstr>Wingdings</vt:lpstr>
      <vt:lpstr>ATIA2010New Logo</vt:lpstr>
      <vt:lpstr>1_Custom Design</vt:lpstr>
      <vt:lpstr>Custom Design</vt:lpstr>
      <vt:lpstr>Session Code: AAC-07  Translating New Knowledge from Technology Based Research Projects: A Randomized Controlled Study</vt:lpstr>
      <vt:lpstr>Background</vt:lpstr>
      <vt:lpstr>KT4TT:  Example related to Augmentative and Alternative Communication (AAC) technology</vt:lpstr>
      <vt:lpstr>KT intervention studies: Purpose</vt:lpstr>
      <vt:lpstr>Relevance of the Study</vt:lpstr>
      <vt:lpstr>Guiding Concepts:  The Knowledge-to-Action (KTA) model (Graham, et al, 2006)</vt:lpstr>
      <vt:lpstr>Guiding Concepts (Contd.)</vt:lpstr>
      <vt:lpstr>Intervention Study: Overall Design</vt:lpstr>
      <vt:lpstr>Intervention Study: Overall Design</vt:lpstr>
      <vt:lpstr>Intervention</vt:lpstr>
      <vt:lpstr>Research Questions</vt:lpstr>
      <vt:lpstr>Research Design for the KT Intervention Evaluation</vt:lpstr>
      <vt:lpstr>Instrument</vt:lpstr>
      <vt:lpstr>Conceptual Model of LOKUS</vt:lpstr>
      <vt:lpstr>Sample Size</vt:lpstr>
      <vt:lpstr>Recruitment</vt:lpstr>
      <vt:lpstr>Inclusion/Exclusion  Criteria</vt:lpstr>
      <vt:lpstr>Study Sample*</vt:lpstr>
      <vt:lpstr>RESULTS: Demographic characteristics of participants</vt:lpstr>
      <vt:lpstr>Table 2a. Sample Characteristics (All : N=207)</vt:lpstr>
      <vt:lpstr>Table 2b. Sample Characteristics (All : N=207)</vt:lpstr>
      <vt:lpstr>Table 2c. Sample Characteristics (All : N=207)</vt:lpstr>
      <vt:lpstr> Results: Comparative Effectiveness of 3 methods KU Level Means for Study A* at Base, F/up 1, and F/up 2 (N=207</vt:lpstr>
      <vt:lpstr> Results  Mean Change in KU Level: Differences among Three Groups for Study A* (All; N=207) </vt:lpstr>
      <vt:lpstr>Table 5a. Freq. comparisons between Baseline and F/Up1 reg. Non-Awareness/ Awareness+ (McNemar Test ;N=207)</vt:lpstr>
      <vt:lpstr>Table 5b. Freq. comparisons between Baseline  and F/Up1 reg. Non-Awareness/ Awareness+ (McNemar Test ;N=207)</vt:lpstr>
      <vt:lpstr>Table 5c. Freq. comparisons between Baseline  and F/Up1 reg. Non-Awareness/ Awareness+ (McNemar Test ;N=207)</vt:lpstr>
      <vt:lpstr>Table 6. Frequency Comparisons between Baseline &amp; F/Up1 reg. Non-Use/Use (McNemar Test: N=207)</vt:lpstr>
      <vt:lpstr>Summary of Results: Research Question 1</vt:lpstr>
      <vt:lpstr>RESULTS: Differential effects among stakeholders</vt:lpstr>
      <vt:lpstr>Table 7b. Level Change Differences among Stakeholder Types: T2 (TDK) </vt:lpstr>
      <vt:lpstr>Table 7c. Level Change Differences among Stakeholder Types : CONTROL Group</vt:lpstr>
      <vt:lpstr>Summary of Results - Research Question 2 </vt:lpstr>
      <vt:lpstr>Results (Contd.)  Table 8a. Change in Level from Baseline to F/Up 1 and participant characteristics  TTDK on Study A:  (N=72) </vt:lpstr>
      <vt:lpstr>Results (Contd.)  Table 8b. Baseline to F/Up 1 Change in Level and participant characteristics: TDK on Study A:  (N=72) </vt:lpstr>
      <vt:lpstr>Summary of Results - Research Question 3 </vt:lpstr>
      <vt:lpstr>Conclusions</vt:lpstr>
      <vt:lpstr>Discussion </vt:lpstr>
      <vt:lpstr>A KT Framework for Technology Based Innovations</vt:lpstr>
      <vt:lpstr>Discussion: Evaluation Quality</vt:lpstr>
      <vt:lpstr>Acknowledgement</vt:lpstr>
      <vt:lpstr>Key References</vt:lpstr>
      <vt:lpstr>Thank you for attending this session</vt:lpstr>
    </vt:vector>
  </TitlesOfParts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ATIA Member Meeting Chicago</dc:title>
  <dc:creator>David</dc:creator>
  <cp:lastModifiedBy>lyarnes</cp:lastModifiedBy>
  <cp:revision>145</cp:revision>
  <cp:lastPrinted>2004-12-17T14:53:46Z</cp:lastPrinted>
  <dcterms:created xsi:type="dcterms:W3CDTF">2010-10-16T22:51:40Z</dcterms:created>
  <dcterms:modified xsi:type="dcterms:W3CDTF">2018-04-27T14:38:49Z</dcterms:modified>
</cp:coreProperties>
</file>