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322" r:id="rId2"/>
    <p:sldId id="345" r:id="rId3"/>
    <p:sldId id="340" r:id="rId4"/>
    <p:sldId id="320" r:id="rId5"/>
    <p:sldId id="321" r:id="rId6"/>
    <p:sldId id="333" r:id="rId7"/>
    <p:sldId id="305" r:id="rId8"/>
    <p:sldId id="335" r:id="rId9"/>
    <p:sldId id="309" r:id="rId10"/>
    <p:sldId id="343" r:id="rId11"/>
    <p:sldId id="347" r:id="rId12"/>
    <p:sldId id="336" r:id="rId13"/>
    <p:sldId id="349" r:id="rId14"/>
    <p:sldId id="310" r:id="rId15"/>
    <p:sldId id="307" r:id="rId16"/>
    <p:sldId id="330" r:id="rId17"/>
    <p:sldId id="344" r:id="rId18"/>
    <p:sldId id="350" r:id="rId19"/>
    <p:sldId id="294" r:id="rId20"/>
    <p:sldId id="296" r:id="rId21"/>
    <p:sldId id="328" r:id="rId22"/>
    <p:sldId id="319"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FF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14" autoAdjust="0"/>
    <p:restoredTop sz="94660"/>
  </p:normalViewPr>
  <p:slideViewPr>
    <p:cSldViewPr>
      <p:cViewPr varScale="1">
        <p:scale>
          <a:sx n="84" d="100"/>
          <a:sy n="84" d="100"/>
        </p:scale>
        <p:origin x="102" y="58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100" d="100"/>
          <a:sy n="100" d="100"/>
        </p:scale>
        <p:origin x="-2508"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1AD6ABE-81AE-44F8-8A63-447B78BF8C14}" type="datetimeFigureOut">
              <a:rPr lang="en-US" smtClean="0"/>
              <a:pPr/>
              <a:t>4/30/2018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8D853157-BB87-42C7-81FB-A4674FCDAC14}" type="slidenum">
              <a:rPr lang="en-US" smtClean="0"/>
              <a:pPr/>
              <a:t>‹#›</a:t>
            </a:fld>
            <a:endParaRPr lang="en-US"/>
          </a:p>
        </p:txBody>
      </p:sp>
    </p:spTree>
    <p:extLst>
      <p:ext uri="{BB962C8B-B14F-4D97-AF65-F5344CB8AC3E}">
        <p14:creationId xmlns:p14="http://schemas.microsoft.com/office/powerpoint/2010/main" val="35366307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853157-BB87-42C7-81FB-A4674FCDAC14}" type="slidenum">
              <a:rPr lang="en-US" smtClean="0"/>
              <a:pPr/>
              <a:t>1</a:t>
            </a:fld>
            <a:endParaRPr lang="en-US"/>
          </a:p>
        </p:txBody>
      </p:sp>
    </p:spTree>
    <p:extLst>
      <p:ext uri="{BB962C8B-B14F-4D97-AF65-F5344CB8AC3E}">
        <p14:creationId xmlns:p14="http://schemas.microsoft.com/office/powerpoint/2010/main" val="20765594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853157-BB87-42C7-81FB-A4674FCDAC14}" type="slidenum">
              <a:rPr lang="en-US" smtClean="0"/>
              <a:pPr/>
              <a:t>2</a:t>
            </a:fld>
            <a:endParaRPr lang="en-US"/>
          </a:p>
        </p:txBody>
      </p:sp>
    </p:spTree>
    <p:extLst>
      <p:ext uri="{BB962C8B-B14F-4D97-AF65-F5344CB8AC3E}">
        <p14:creationId xmlns:p14="http://schemas.microsoft.com/office/powerpoint/2010/main" val="23075261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53157-BB87-42C7-81FB-A4674FCDAC14}" type="slidenum">
              <a:rPr lang="en-US" smtClean="0"/>
              <a:pPr/>
              <a:t>14</a:t>
            </a:fld>
            <a:endParaRPr lang="en-US"/>
          </a:p>
        </p:txBody>
      </p:sp>
    </p:spTree>
    <p:extLst>
      <p:ext uri="{BB962C8B-B14F-4D97-AF65-F5344CB8AC3E}">
        <p14:creationId xmlns:p14="http://schemas.microsoft.com/office/powerpoint/2010/main" val="11288985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print">
            <a:lum/>
          </a:blip>
          <a:srcRect/>
          <a:stretch>
            <a:fillRect t="-3000" b="-3000"/>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923D21-EC52-4EAD-A29C-82D0DB609438}" type="datetimeFigureOut">
              <a:rPr lang="en-US" smtClean="0"/>
              <a:pPr/>
              <a:t>4/30/2018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FD6EB6-30F7-477D-9CF2-72D38365F69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ckgroun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7" name="Picture 6" descr="ppt template.jpg"/>
          <p:cNvPicPr>
            <a:picLocks noChangeAspect="1"/>
          </p:cNvPicPr>
          <p:nvPr userDrawn="1"/>
        </p:nvPicPr>
        <p:blipFill>
          <a:blip r:embed="rId2" cstate="print"/>
          <a:stretch>
            <a:fillRect/>
          </a:stretch>
        </p:blipFill>
        <p:spPr>
          <a:xfrm>
            <a:off x="0" y="152400"/>
            <a:ext cx="9144000" cy="6284422"/>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923D21-EC52-4EAD-A29C-82D0DB609438}" type="datetimeFigureOut">
              <a:rPr lang="en-US" smtClean="0"/>
              <a:pPr/>
              <a:t>4/30/2018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FD6EB6-30F7-477D-9CF2-72D38365F69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4923D21-EC52-4EAD-A29C-82D0DB609438}" type="datetimeFigureOut">
              <a:rPr lang="en-US" smtClean="0"/>
              <a:pPr/>
              <a:t>4/30/2018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FD6EB6-30F7-477D-9CF2-72D38365F69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923D21-EC52-4EAD-A29C-82D0DB609438}" type="datetimeFigureOut">
              <a:rPr lang="en-US" smtClean="0"/>
              <a:pPr/>
              <a:t>4/30/2018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FD6EB6-30F7-477D-9CF2-72D38365F69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923D21-EC52-4EAD-A29C-82D0DB609438}" type="datetimeFigureOut">
              <a:rPr lang="en-US" smtClean="0"/>
              <a:pPr/>
              <a:t>4/30/2018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FD6EB6-30F7-477D-9CF2-72D38365F69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923D21-EC52-4EAD-A29C-82D0DB609438}" type="datetimeFigureOut">
              <a:rPr lang="en-US" smtClean="0"/>
              <a:pPr/>
              <a:t>4/30/2018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FD6EB6-30F7-477D-9CF2-72D38365F69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923D21-EC52-4EAD-A29C-82D0DB609438}" type="datetimeFigureOut">
              <a:rPr lang="en-US" smtClean="0"/>
              <a:pPr/>
              <a:t>4/30/2018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FD6EB6-30F7-477D-9CF2-72D38365F69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923D21-EC52-4EAD-A29C-82D0DB609438}" type="datetimeFigureOut">
              <a:rPr lang="en-US" smtClean="0"/>
              <a:pPr/>
              <a:t>4/30/2018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FD6EB6-30F7-477D-9CF2-72D38365F69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923D21-EC52-4EAD-A29C-82D0DB609438}" type="datetimeFigureOut">
              <a:rPr lang="en-US" smtClean="0"/>
              <a:pPr/>
              <a:t>4/30/2018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FD6EB6-30F7-477D-9CF2-72D38365F69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vstone@buffalo.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kt4tt.buffalo.edu/knowledgebase/model.php"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kt4tt.buffalo.edu/" TargetMode="External"/><Relationship Id="rId2" Type="http://schemas.openxmlformats.org/officeDocument/2006/relationships/hyperlink" Target="mailto:vstone@buffalo.edu"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kt4tt.buffalo.edu/knowledgebase/model.php"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implementationscience.com/content/5/1/9" TargetMode="External"/><Relationship Id="rId2" Type="http://schemas.openxmlformats.org/officeDocument/2006/relationships/hyperlink" Target="http://www.cihr-irsc.gc.ca/e/29418.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884238"/>
            <a:ext cx="8229600" cy="2620962"/>
          </a:xfrm>
          <a:noFill/>
          <a:ln>
            <a:solidFill>
              <a:schemeClr val="bg1"/>
            </a:solidFill>
          </a:ln>
        </p:spPr>
        <p:txBody>
          <a:bodyPr>
            <a:noAutofit/>
          </a:bodyPr>
          <a:lstStyle/>
          <a:p>
            <a:r>
              <a:rPr lang="en-US" sz="3200" b="1" dirty="0" smtClean="0">
                <a:solidFill>
                  <a:schemeClr val="tx2"/>
                </a:solidFill>
              </a:rPr>
              <a:t>Translating New Knowledge from Technology Based Research Projects: an End-of-Grant Intervention Evaluation Study. </a:t>
            </a:r>
            <a:r>
              <a:rPr lang="en-US" sz="3600" b="1" dirty="0" smtClean="0"/>
              <a:t/>
            </a:r>
            <a:br>
              <a:rPr lang="en-US" sz="3600" b="1" dirty="0" smtClean="0"/>
            </a:br>
            <a:r>
              <a:rPr lang="en-US" sz="3200" b="1" dirty="0" smtClean="0">
                <a:solidFill>
                  <a:srgbClr val="C00000"/>
                </a:solidFill>
              </a:rPr>
              <a:t>Rationale and Methods</a:t>
            </a:r>
            <a:r>
              <a:rPr lang="en-US" sz="3200" dirty="0" smtClean="0">
                <a:solidFill>
                  <a:srgbClr val="C00000"/>
                </a:solidFill>
              </a:rPr>
              <a:t>  </a:t>
            </a:r>
            <a:endParaRPr lang="en-US" sz="3200" dirty="0"/>
          </a:p>
        </p:txBody>
      </p:sp>
      <p:sp>
        <p:nvSpPr>
          <p:cNvPr id="3" name="Content Placeholder 2"/>
          <p:cNvSpPr>
            <a:spLocks noGrp="1"/>
          </p:cNvSpPr>
          <p:nvPr>
            <p:ph idx="4294967295"/>
          </p:nvPr>
        </p:nvSpPr>
        <p:spPr>
          <a:xfrm>
            <a:off x="457200" y="3505200"/>
            <a:ext cx="8229600" cy="2895600"/>
          </a:xfrm>
          <a:noFill/>
        </p:spPr>
        <p:txBody>
          <a:bodyPr>
            <a:normAutofit/>
          </a:bodyPr>
          <a:lstStyle/>
          <a:p>
            <a:pPr algn="ctr">
              <a:buNone/>
            </a:pPr>
            <a:r>
              <a:rPr lang="en-US" sz="2400" dirty="0" smtClean="0"/>
              <a:t>Vathsala I. Stone </a:t>
            </a:r>
          </a:p>
          <a:p>
            <a:pPr algn="ctr">
              <a:buNone/>
            </a:pPr>
            <a:r>
              <a:rPr lang="en-US" sz="1800" dirty="0" smtClean="0">
                <a:solidFill>
                  <a:srgbClr val="FF0000"/>
                </a:solidFill>
                <a:hlinkClick r:id="rId3"/>
              </a:rPr>
              <a:t>vstone@buffalo.edu</a:t>
            </a:r>
            <a:endParaRPr lang="en-US" sz="1800" dirty="0" smtClean="0">
              <a:solidFill>
                <a:srgbClr val="FF0000"/>
              </a:solidFill>
            </a:endParaRPr>
          </a:p>
          <a:p>
            <a:pPr algn="ctr">
              <a:buNone/>
            </a:pPr>
            <a:r>
              <a:rPr lang="en-US" sz="1800" dirty="0" smtClean="0"/>
              <a:t>University at Buffalo</a:t>
            </a:r>
            <a:br>
              <a:rPr lang="en-US" sz="1800" dirty="0" smtClean="0"/>
            </a:br>
            <a:r>
              <a:rPr lang="en-US" sz="1800" dirty="0" smtClean="0"/>
              <a:t>Center on Knowledge Translation for Technology Transfer</a:t>
            </a:r>
          </a:p>
          <a:p>
            <a:pPr algn="ctr">
              <a:buNone/>
            </a:pPr>
            <a:r>
              <a:rPr lang="en-US" sz="1800" dirty="0" smtClean="0">
                <a:hlinkClick r:id="rId4"/>
              </a:rPr>
              <a:t>http://kt4tt.buffalo.edu </a:t>
            </a:r>
            <a:endParaRPr lang="en-US" sz="1800" dirty="0" smtClean="0"/>
          </a:p>
          <a:p>
            <a:pPr algn="ctr">
              <a:buNone/>
            </a:pPr>
            <a:r>
              <a:rPr lang="en-US" sz="1800" dirty="0" smtClean="0"/>
              <a:t>AEA Annual Meeting, Nov. 13, 2010</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1371600" y="1676400"/>
            <a:ext cx="6324600" cy="2971800"/>
          </a:xfrm>
          <a:noFill/>
        </p:spPr>
        <p:txBody>
          <a:bodyPr>
            <a:normAutofit/>
          </a:bodyPr>
          <a:lstStyle/>
          <a:p>
            <a:pPr>
              <a:spcBef>
                <a:spcPts val="1200"/>
              </a:spcBef>
              <a:buNone/>
            </a:pPr>
            <a:r>
              <a:rPr lang="en-US" sz="2800" dirty="0" smtClean="0">
                <a:solidFill>
                  <a:schemeClr val="tx1"/>
                </a:solidFill>
              </a:rPr>
              <a:t>Evaluating knowledge (K) for translation: </a:t>
            </a:r>
          </a:p>
          <a:p>
            <a:pPr marL="231775" indent="-231775">
              <a:spcBef>
                <a:spcPts val="1200"/>
              </a:spcBef>
              <a:buClr>
                <a:schemeClr val="accent1"/>
              </a:buClr>
              <a:buFont typeface="Arial" pitchFamily="34" charset="0"/>
              <a:buChar char="•"/>
            </a:pPr>
            <a:r>
              <a:rPr lang="en-US" sz="2400" dirty="0" smtClean="0">
                <a:solidFill>
                  <a:schemeClr val="tx1"/>
                </a:solidFill>
              </a:rPr>
              <a:t>Is the K credible? </a:t>
            </a:r>
          </a:p>
          <a:p>
            <a:pPr marL="630238" lvl="1" indent="-173038">
              <a:spcBef>
                <a:spcPts val="1200"/>
              </a:spcBef>
              <a:buClr>
                <a:schemeClr val="accent1"/>
              </a:buClr>
              <a:buFont typeface="Calibri" pitchFamily="34" charset="0"/>
              <a:buChar char="–"/>
            </a:pPr>
            <a:r>
              <a:rPr lang="en-US" sz="2000" dirty="0" smtClean="0">
                <a:solidFill>
                  <a:schemeClr val="tx1"/>
                </a:solidFill>
              </a:rPr>
              <a:t> Merit (rigor) of evidence </a:t>
            </a:r>
          </a:p>
          <a:p>
            <a:pPr marL="231775" indent="-231775">
              <a:spcBef>
                <a:spcPts val="1200"/>
              </a:spcBef>
              <a:buClr>
                <a:schemeClr val="accent1"/>
              </a:buClr>
              <a:buFont typeface="Arial" pitchFamily="34" charset="0"/>
              <a:buChar char="•"/>
            </a:pPr>
            <a:r>
              <a:rPr lang="en-US" sz="2400" dirty="0" smtClean="0">
                <a:solidFill>
                  <a:schemeClr val="tx1"/>
                </a:solidFill>
              </a:rPr>
              <a:t>Is the K worthy? (Relevance to K users )  </a:t>
            </a:r>
          </a:p>
          <a:p>
            <a:pPr marL="231775" indent="-231775">
              <a:spcBef>
                <a:spcPts val="1200"/>
              </a:spcBef>
              <a:buClr>
                <a:schemeClr val="accent1"/>
              </a:buClr>
              <a:buFont typeface="Arial" pitchFamily="34" charset="0"/>
              <a:buChar char="•"/>
            </a:pPr>
            <a:r>
              <a:rPr lang="en-US" sz="2400" dirty="0" smtClean="0">
                <a:solidFill>
                  <a:schemeClr val="tx1"/>
                </a:solidFill>
              </a:rPr>
              <a:t>Both are important   </a:t>
            </a:r>
          </a:p>
        </p:txBody>
      </p:sp>
      <p:sp>
        <p:nvSpPr>
          <p:cNvPr id="2" name="Title 1"/>
          <p:cNvSpPr>
            <a:spLocks noGrp="1"/>
          </p:cNvSpPr>
          <p:nvPr>
            <p:ph type="title"/>
          </p:nvPr>
        </p:nvSpPr>
        <p:spPr>
          <a:xfrm>
            <a:off x="457200" y="990600"/>
            <a:ext cx="8229600" cy="944563"/>
          </a:xfrm>
          <a:noFill/>
        </p:spPr>
        <p:txBody>
          <a:bodyPr>
            <a:noAutofit/>
          </a:bodyPr>
          <a:lstStyle/>
          <a:p>
            <a:r>
              <a:rPr lang="en-US" sz="3200" b="1" dirty="0" smtClean="0">
                <a:solidFill>
                  <a:schemeClr val="tx2"/>
                </a:solidFill>
              </a:rPr>
              <a:t>Evaluation Quality (Contd.)</a:t>
            </a:r>
            <a:endParaRPr lang="en-US" sz="3200" b="1" dirty="0">
              <a:solidFill>
                <a:schemeClr val="tx2"/>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685800" y="1776413"/>
            <a:ext cx="7772400" cy="4700587"/>
          </a:xfrm>
          <a:noFill/>
          <a:ln w="38100">
            <a:noFill/>
          </a:ln>
        </p:spPr>
        <p:txBody>
          <a:bodyPr>
            <a:normAutofit/>
          </a:bodyPr>
          <a:lstStyle/>
          <a:p>
            <a:pPr marL="801688" lvl="1" indent="-344488">
              <a:spcBef>
                <a:spcPts val="1200"/>
              </a:spcBef>
              <a:buAutoNum type="arabicPeriod"/>
            </a:pPr>
            <a:r>
              <a:rPr lang="en-US" sz="2400" dirty="0" smtClean="0">
                <a:solidFill>
                  <a:schemeClr val="tx1"/>
                </a:solidFill>
                <a:latin typeface="+mj-lt"/>
                <a:cs typeface="Times New Roman" pitchFamily="18" charset="0"/>
              </a:rPr>
              <a:t>Grantee  Innovation Profile (GIP) for Output [Innovation = Novel, Feasible &amp; Useful]</a:t>
            </a:r>
          </a:p>
          <a:p>
            <a:pPr marL="801688" lvl="1" indent="-344488">
              <a:spcBef>
                <a:spcPts val="1200"/>
              </a:spcBef>
              <a:buNone/>
            </a:pPr>
            <a:r>
              <a:rPr lang="en-US" sz="2400" dirty="0" smtClean="0">
                <a:solidFill>
                  <a:schemeClr val="tx1"/>
                </a:solidFill>
                <a:latin typeface="+mj-lt"/>
                <a:cs typeface="Times New Roman" pitchFamily="18" charset="0"/>
              </a:rPr>
              <a:t>2. Knowledge Value Maps (KVM) (Rogers, 2000)</a:t>
            </a:r>
            <a:br>
              <a:rPr lang="en-US" sz="2400" dirty="0" smtClean="0">
                <a:solidFill>
                  <a:schemeClr val="tx1"/>
                </a:solidFill>
                <a:latin typeface="+mj-lt"/>
                <a:cs typeface="Times New Roman" pitchFamily="18" charset="0"/>
              </a:rPr>
            </a:br>
            <a:r>
              <a:rPr lang="en-US" sz="2400" dirty="0" smtClean="0">
                <a:solidFill>
                  <a:schemeClr val="tx1"/>
                </a:solidFill>
                <a:latin typeface="+mj-lt"/>
                <a:cs typeface="Times New Roman" pitchFamily="18" charset="0"/>
              </a:rPr>
              <a:t>[User Context &amp; needs of organizations]</a:t>
            </a:r>
          </a:p>
          <a:p>
            <a:pPr marL="801688" lvl="1" indent="-344488">
              <a:spcBef>
                <a:spcPts val="1200"/>
              </a:spcBef>
              <a:buAutoNum type="arabicPeriod" startAt="3"/>
            </a:pPr>
            <a:r>
              <a:rPr lang="en-US" sz="2400" dirty="0" smtClean="0">
                <a:solidFill>
                  <a:schemeClr val="tx1"/>
                </a:solidFill>
                <a:latin typeface="+mj-lt"/>
                <a:cs typeface="Times New Roman" pitchFamily="18" charset="0"/>
              </a:rPr>
              <a:t>Tools:</a:t>
            </a:r>
          </a:p>
          <a:p>
            <a:pPr marL="1030288" lvl="2" indent="-173038">
              <a:spcBef>
                <a:spcPts val="1200"/>
              </a:spcBef>
              <a:buClr>
                <a:schemeClr val="accent1"/>
              </a:buClr>
              <a:buFont typeface="Arial" pitchFamily="34" charset="0"/>
              <a:buChar char="•"/>
            </a:pPr>
            <a:r>
              <a:rPr lang="en-US" sz="2000" dirty="0" smtClean="0">
                <a:solidFill>
                  <a:schemeClr val="tx1"/>
                </a:solidFill>
                <a:latin typeface="+mj-lt"/>
              </a:rPr>
              <a:t>Six “Contextualized Knowledge Packages”  </a:t>
            </a:r>
          </a:p>
          <a:p>
            <a:pPr marL="1030288" lvl="2" indent="-173038">
              <a:spcBef>
                <a:spcPts val="1200"/>
              </a:spcBef>
              <a:buClr>
                <a:schemeClr val="accent1"/>
              </a:buClr>
              <a:buFont typeface="Arial" pitchFamily="34" charset="0"/>
              <a:buChar char="•"/>
            </a:pPr>
            <a:r>
              <a:rPr lang="en-US" sz="2000" dirty="0" smtClean="0">
                <a:solidFill>
                  <a:schemeClr val="tx1"/>
                </a:solidFill>
                <a:latin typeface="+mj-lt"/>
              </a:rPr>
              <a:t> Six Webinars (training)</a:t>
            </a:r>
          </a:p>
          <a:p>
            <a:pPr marL="1030288" lvl="2" indent="-173038">
              <a:spcBef>
                <a:spcPts val="1200"/>
              </a:spcBef>
              <a:buClr>
                <a:schemeClr val="accent1"/>
              </a:buClr>
              <a:buFont typeface="Arial" pitchFamily="34" charset="0"/>
              <a:buChar char="•"/>
            </a:pPr>
            <a:r>
              <a:rPr lang="en-US" sz="2000" dirty="0" smtClean="0">
                <a:solidFill>
                  <a:schemeClr val="tx1"/>
                </a:solidFill>
                <a:latin typeface="+mj-lt"/>
              </a:rPr>
              <a:t>Technical Assistance upon request</a:t>
            </a:r>
            <a:endParaRPr lang="en-US" sz="3200" dirty="0" smtClean="0">
              <a:latin typeface="Times New Roman" pitchFamily="18" charset="0"/>
              <a:cs typeface="Times New Roman" pitchFamily="18" charset="0"/>
            </a:endParaRPr>
          </a:p>
          <a:p>
            <a:pPr marL="971550" lvl="1" indent="-514350">
              <a:buNone/>
            </a:pPr>
            <a:endParaRPr lang="en-US" dirty="0" smtClean="0"/>
          </a:p>
          <a:p>
            <a:endParaRPr lang="en-US" dirty="0"/>
          </a:p>
        </p:txBody>
      </p:sp>
      <p:sp>
        <p:nvSpPr>
          <p:cNvPr id="2" name="Title 1"/>
          <p:cNvSpPr>
            <a:spLocks noGrp="1"/>
          </p:cNvSpPr>
          <p:nvPr>
            <p:ph type="title"/>
          </p:nvPr>
        </p:nvSpPr>
        <p:spPr>
          <a:xfrm>
            <a:off x="457200" y="1219200"/>
            <a:ext cx="8229600" cy="487363"/>
          </a:xfrm>
          <a:noFill/>
        </p:spPr>
        <p:txBody>
          <a:bodyPr>
            <a:noAutofit/>
          </a:bodyPr>
          <a:lstStyle/>
          <a:p>
            <a:r>
              <a:rPr lang="en-US" sz="3200" b="1" dirty="0" smtClean="0">
                <a:solidFill>
                  <a:schemeClr val="tx2"/>
                </a:solidFill>
              </a:rPr>
              <a:t>Create Intervention </a:t>
            </a:r>
            <a:endParaRPr lang="en-US" sz="3200" b="1" dirty="0">
              <a:solidFill>
                <a:schemeClr val="tx2"/>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1103313" y="0"/>
            <a:ext cx="6973887" cy="5715000"/>
          </a:xfrm>
          <a:noFill/>
        </p:spPr>
        <p:txBody>
          <a:bodyPr>
            <a:normAutofit/>
          </a:bodyPr>
          <a:lstStyle/>
          <a:p>
            <a:pPr>
              <a:buNone/>
            </a:pPr>
            <a:r>
              <a:rPr lang="en-US" sz="2800" u="sng" dirty="0" smtClean="0">
                <a:solidFill>
                  <a:schemeClr val="tx1"/>
                </a:solidFill>
              </a:rPr>
              <a:t>Design: </a:t>
            </a:r>
          </a:p>
          <a:p>
            <a:pPr marL="231775" indent="-231775">
              <a:buClr>
                <a:schemeClr val="accent1"/>
              </a:buClr>
              <a:buFont typeface="Arial" pitchFamily="34" charset="0"/>
              <a:buChar char="•"/>
            </a:pPr>
            <a:r>
              <a:rPr lang="en-US" sz="2400" dirty="0" smtClean="0">
                <a:solidFill>
                  <a:schemeClr val="tx1"/>
                </a:solidFill>
              </a:rPr>
              <a:t>Randomized Control Trial (RCT)  </a:t>
            </a:r>
          </a:p>
          <a:p>
            <a:pPr marL="231775" indent="-231775">
              <a:buClr>
                <a:schemeClr val="accent1"/>
              </a:buClr>
              <a:buFont typeface="Arial" pitchFamily="34" charset="0"/>
              <a:buChar char="•"/>
            </a:pPr>
            <a:r>
              <a:rPr lang="en-US" sz="2400" dirty="0" smtClean="0">
                <a:solidFill>
                  <a:schemeClr val="tx1"/>
                </a:solidFill>
              </a:rPr>
              <a:t>3 groups : </a:t>
            </a:r>
            <a:r>
              <a:rPr lang="en-US" sz="2400" dirty="0" smtClean="0">
                <a:solidFill>
                  <a:schemeClr val="tx2"/>
                </a:solidFill>
              </a:rPr>
              <a:t>KT</a:t>
            </a:r>
            <a:r>
              <a:rPr lang="en-US" sz="2400" dirty="0" smtClean="0">
                <a:solidFill>
                  <a:srgbClr val="FFC000"/>
                </a:solidFill>
              </a:rPr>
              <a:t> </a:t>
            </a:r>
            <a:r>
              <a:rPr lang="en-US" sz="2400" dirty="0" smtClean="0">
                <a:solidFill>
                  <a:schemeClr val="tx1"/>
                </a:solidFill>
              </a:rPr>
              <a:t>(proposed strategy), </a:t>
            </a:r>
            <a:r>
              <a:rPr lang="en-US" sz="2400" dirty="0" smtClean="0">
                <a:solidFill>
                  <a:schemeClr val="tx2"/>
                </a:solidFill>
              </a:rPr>
              <a:t>KDU</a:t>
            </a:r>
            <a:r>
              <a:rPr lang="en-US" sz="2400" dirty="0" smtClean="0">
                <a:solidFill>
                  <a:schemeClr val="bg1"/>
                </a:solidFill>
              </a:rPr>
              <a:t> </a:t>
            </a:r>
            <a:r>
              <a:rPr lang="en-US" sz="2400" dirty="0" smtClean="0">
                <a:solidFill>
                  <a:schemeClr val="tx1"/>
                </a:solidFill>
              </a:rPr>
              <a:t>(traditional dissemination) and </a:t>
            </a:r>
            <a:r>
              <a:rPr lang="en-US" sz="2400" dirty="0" smtClean="0">
                <a:solidFill>
                  <a:schemeClr val="tx2"/>
                </a:solidFill>
              </a:rPr>
              <a:t>Control</a:t>
            </a:r>
          </a:p>
          <a:p>
            <a:pPr marL="231775" indent="-231775">
              <a:buClr>
                <a:schemeClr val="accent1"/>
              </a:buClr>
              <a:buFont typeface="Arial" pitchFamily="34" charset="0"/>
              <a:buChar char="•"/>
            </a:pPr>
            <a:r>
              <a:rPr lang="en-US" sz="2400" dirty="0" smtClean="0">
                <a:solidFill>
                  <a:schemeClr val="tx1"/>
                </a:solidFill>
              </a:rPr>
              <a:t>Pre </a:t>
            </a:r>
            <a:r>
              <a:rPr lang="en-US" sz="2400" dirty="0" smtClean="0">
                <a:solidFill>
                  <a:schemeClr val="tx1"/>
                </a:solidFill>
                <a:sym typeface="Wingdings" pitchFamily="2" charset="2"/>
              </a:rPr>
              <a:t>Int. Post 1  Int.  Post 2</a:t>
            </a:r>
          </a:p>
          <a:p>
            <a:pPr marL="231775" indent="-231775">
              <a:buClr>
                <a:schemeClr val="accent1"/>
              </a:buClr>
              <a:buFont typeface="Arial" pitchFamily="34" charset="0"/>
              <a:buChar char="•"/>
            </a:pPr>
            <a:r>
              <a:rPr lang="en-US" sz="2400" dirty="0" smtClean="0">
                <a:solidFill>
                  <a:schemeClr val="tx1"/>
                </a:solidFill>
                <a:sym typeface="Wingdings" pitchFamily="2" charset="2"/>
              </a:rPr>
              <a:t> Duration: 8 Months </a:t>
            </a:r>
            <a:endParaRPr lang="en-US" sz="2400" dirty="0" smtClean="0">
              <a:solidFill>
                <a:schemeClr val="tx1"/>
              </a:solidFill>
            </a:endParaRPr>
          </a:p>
          <a:p>
            <a:pPr>
              <a:buNone/>
            </a:pPr>
            <a:r>
              <a:rPr lang="en-US" sz="2800" u="sng" dirty="0" smtClean="0">
                <a:solidFill>
                  <a:schemeClr val="tx1"/>
                </a:solidFill>
              </a:rPr>
              <a:t>Sample:</a:t>
            </a:r>
            <a:r>
              <a:rPr lang="en-US" sz="2800" dirty="0" smtClean="0">
                <a:solidFill>
                  <a:schemeClr val="tx1"/>
                </a:solidFill>
              </a:rPr>
              <a:t>  270 = 45 subjects x 6 stake h. groups </a:t>
            </a:r>
          </a:p>
          <a:p>
            <a:pPr>
              <a:buNone/>
            </a:pPr>
            <a:r>
              <a:rPr lang="en-US" sz="2800" dirty="0" smtClean="0">
                <a:solidFill>
                  <a:schemeClr val="tx1"/>
                </a:solidFill>
              </a:rPr>
              <a:t>(Recruited through national organizations).</a:t>
            </a:r>
            <a:endParaRPr lang="en-US" sz="3200" dirty="0" smtClean="0"/>
          </a:p>
        </p:txBody>
      </p:sp>
      <p:sp>
        <p:nvSpPr>
          <p:cNvPr id="2" name="Title 1"/>
          <p:cNvSpPr>
            <a:spLocks noGrp="1"/>
          </p:cNvSpPr>
          <p:nvPr>
            <p:ph type="title"/>
          </p:nvPr>
        </p:nvSpPr>
        <p:spPr>
          <a:xfrm>
            <a:off x="457200" y="990600"/>
            <a:ext cx="8229600" cy="944562"/>
          </a:xfrm>
          <a:noFill/>
        </p:spPr>
        <p:txBody>
          <a:bodyPr>
            <a:normAutofit/>
          </a:bodyPr>
          <a:lstStyle/>
          <a:p>
            <a:r>
              <a:rPr lang="en-US" sz="3200" b="1" dirty="0" smtClean="0">
                <a:solidFill>
                  <a:schemeClr val="tx2"/>
                </a:solidFill>
              </a:rPr>
              <a:t>Implement Intervention:  Design </a:t>
            </a:r>
            <a:endParaRPr lang="en-US" sz="3200" b="1" dirty="0">
              <a:solidFill>
                <a:schemeClr val="tx2"/>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1219200" y="-76200"/>
            <a:ext cx="6669087" cy="5233987"/>
          </a:xfrm>
          <a:noFill/>
        </p:spPr>
        <p:txBody>
          <a:bodyPr>
            <a:normAutofit/>
          </a:bodyPr>
          <a:lstStyle/>
          <a:p>
            <a:pPr>
              <a:buNone/>
            </a:pPr>
            <a:r>
              <a:rPr lang="en-US" sz="2800" u="sng" dirty="0" smtClean="0">
                <a:solidFill>
                  <a:schemeClr val="tx1"/>
                </a:solidFill>
              </a:rPr>
              <a:t>Measure:</a:t>
            </a:r>
          </a:p>
          <a:p>
            <a:pPr>
              <a:buNone/>
            </a:pPr>
            <a:r>
              <a:rPr lang="en-US" sz="2400" dirty="0" smtClean="0">
                <a:solidFill>
                  <a:schemeClr val="tx2"/>
                </a:solidFill>
              </a:rPr>
              <a:t>Awareness, Interest and Use of New Knowledge</a:t>
            </a:r>
          </a:p>
          <a:p>
            <a:pPr marL="457200" indent="-225425">
              <a:buClr>
                <a:schemeClr val="accent1"/>
              </a:buClr>
              <a:buFont typeface="Arial" pitchFamily="34" charset="0"/>
              <a:buChar char="•"/>
            </a:pPr>
            <a:r>
              <a:rPr lang="en-US" dirty="0" smtClean="0">
                <a:solidFill>
                  <a:schemeClr val="tx1"/>
                </a:solidFill>
              </a:rPr>
              <a:t>Focus:  Instrumental Use (Estabrooks, 1999)</a:t>
            </a:r>
          </a:p>
          <a:p>
            <a:pPr>
              <a:buNone/>
            </a:pPr>
            <a:r>
              <a:rPr lang="en-US" sz="2800" u="sng" dirty="0" smtClean="0">
                <a:solidFill>
                  <a:schemeClr val="tx1"/>
                </a:solidFill>
              </a:rPr>
              <a:t>Instrument: </a:t>
            </a:r>
          </a:p>
          <a:p>
            <a:pPr>
              <a:buNone/>
            </a:pPr>
            <a:r>
              <a:rPr lang="en-US" sz="2400" dirty="0" smtClean="0">
                <a:solidFill>
                  <a:schemeClr val="tx2"/>
                </a:solidFill>
              </a:rPr>
              <a:t>AIUNK</a:t>
            </a:r>
            <a:r>
              <a:rPr lang="en-US" sz="2400" dirty="0" smtClean="0">
                <a:solidFill>
                  <a:srgbClr val="FFC000"/>
                </a:solidFill>
              </a:rPr>
              <a:t> </a:t>
            </a:r>
            <a:r>
              <a:rPr lang="en-US" sz="2400" dirty="0" smtClean="0">
                <a:solidFill>
                  <a:schemeClr val="tx1"/>
                </a:solidFill>
              </a:rPr>
              <a:t>(based on Halls et al, 2006); </a:t>
            </a:r>
          </a:p>
          <a:p>
            <a:pPr marL="457200" indent="-225425">
              <a:buClr>
                <a:schemeClr val="accent1"/>
              </a:buClr>
              <a:buFont typeface="Arial" pitchFamily="34" charset="0"/>
              <a:buChar char="•"/>
            </a:pPr>
            <a:r>
              <a:rPr lang="en-US" dirty="0" smtClean="0">
                <a:solidFill>
                  <a:schemeClr val="tx1"/>
                </a:solidFill>
              </a:rPr>
              <a:t> Web-based survey </a:t>
            </a:r>
          </a:p>
          <a:p>
            <a:pPr marL="457200" indent="-225425">
              <a:buClr>
                <a:schemeClr val="accent1"/>
              </a:buClr>
              <a:buFont typeface="Arial" pitchFamily="34" charset="0"/>
              <a:buChar char="•"/>
            </a:pPr>
            <a:r>
              <a:rPr lang="en-US" dirty="0" smtClean="0">
                <a:solidFill>
                  <a:schemeClr val="tx1"/>
                </a:solidFill>
              </a:rPr>
              <a:t>Items cover 6 categories  within 10 levels.</a:t>
            </a:r>
          </a:p>
        </p:txBody>
      </p:sp>
      <p:sp>
        <p:nvSpPr>
          <p:cNvPr id="2" name="Title 1"/>
          <p:cNvSpPr>
            <a:spLocks noGrp="1"/>
          </p:cNvSpPr>
          <p:nvPr>
            <p:ph type="title"/>
          </p:nvPr>
        </p:nvSpPr>
        <p:spPr>
          <a:xfrm>
            <a:off x="457200" y="990600"/>
            <a:ext cx="8229600" cy="944562"/>
          </a:xfrm>
          <a:noFill/>
        </p:spPr>
        <p:txBody>
          <a:bodyPr>
            <a:normAutofit/>
          </a:bodyPr>
          <a:lstStyle/>
          <a:p>
            <a:r>
              <a:rPr lang="en-US" sz="3200" b="1" dirty="0" smtClean="0">
                <a:solidFill>
                  <a:schemeClr val="tx2"/>
                </a:solidFill>
              </a:rPr>
              <a:t>Implement Intervention: Measures  </a:t>
            </a:r>
            <a:endParaRPr lang="en-US" sz="3200" b="1" dirty="0">
              <a:solidFill>
                <a:schemeClr val="tx2"/>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p:txBody>
          <a:bodyPr>
            <a:noAutofit/>
          </a:bodyPr>
          <a:lstStyle/>
          <a:p>
            <a:pPr marL="457200" indent="-457200">
              <a:buClr>
                <a:schemeClr val="accent1"/>
              </a:buClr>
              <a:buFont typeface="Arial" panose="020B0604020202020204" pitchFamily="34" charset="0"/>
              <a:buChar char="•"/>
            </a:pPr>
            <a:r>
              <a:rPr lang="en-US" sz="2800" dirty="0" smtClean="0">
                <a:solidFill>
                  <a:schemeClr val="tx1"/>
                </a:solidFill>
              </a:rPr>
              <a:t>Baseline data collected for Current  Study in AAC </a:t>
            </a:r>
          </a:p>
          <a:p>
            <a:pPr marL="457200" indent="-457200">
              <a:buClr>
                <a:schemeClr val="accent1"/>
              </a:buClr>
              <a:buFont typeface="Arial" panose="020B0604020202020204" pitchFamily="34" charset="0"/>
              <a:buChar char="•"/>
            </a:pPr>
            <a:r>
              <a:rPr lang="en-US" sz="2800" dirty="0" smtClean="0">
                <a:solidFill>
                  <a:schemeClr val="tx1"/>
                </a:solidFill>
              </a:rPr>
              <a:t>Expected completion June 2011</a:t>
            </a:r>
          </a:p>
          <a:p>
            <a:pPr marL="457200" indent="-457200">
              <a:buClr>
                <a:schemeClr val="accent1"/>
              </a:buClr>
              <a:buFont typeface="Arial" panose="020B0604020202020204" pitchFamily="34" charset="0"/>
              <a:buChar char="•"/>
            </a:pPr>
            <a:r>
              <a:rPr lang="en-US" sz="2800" dirty="0" smtClean="0">
                <a:solidFill>
                  <a:schemeClr val="tx1"/>
                </a:solidFill>
              </a:rPr>
              <a:t>Planning next Replication Studies using the KTA action cycle (model validation)</a:t>
            </a:r>
            <a:endParaRPr lang="en-US" sz="2800" dirty="0" smtClean="0">
              <a:solidFill>
                <a:schemeClr val="tx1"/>
              </a:solidFill>
            </a:endParaRPr>
          </a:p>
        </p:txBody>
      </p:sp>
      <p:sp>
        <p:nvSpPr>
          <p:cNvPr id="4" name="Title 3"/>
          <p:cNvSpPr>
            <a:spLocks noGrp="1"/>
          </p:cNvSpPr>
          <p:nvPr>
            <p:ph type="title"/>
          </p:nvPr>
        </p:nvSpPr>
        <p:spPr>
          <a:xfrm>
            <a:off x="457200" y="914400"/>
            <a:ext cx="8229600" cy="1143000"/>
          </a:xfrm>
        </p:spPr>
        <p:txBody>
          <a:bodyPr>
            <a:normAutofit/>
          </a:bodyPr>
          <a:lstStyle/>
          <a:p>
            <a:pPr lvl="0"/>
            <a:r>
              <a:rPr lang="en-US" sz="3200" b="1" dirty="0">
                <a:solidFill>
                  <a:srgbClr val="1F497D"/>
                </a:solidFill>
                <a:ea typeface="+mn-ea"/>
                <a:cs typeface="+mn-cs"/>
              </a:rPr>
              <a:t>Project </a:t>
            </a:r>
            <a:r>
              <a:rPr lang="en-US" sz="3200" b="1" dirty="0" smtClean="0">
                <a:solidFill>
                  <a:srgbClr val="1F497D"/>
                </a:solidFill>
                <a:ea typeface="+mn-ea"/>
                <a:cs typeface="+mn-cs"/>
              </a:rPr>
              <a:t>Status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722313" y="3148013"/>
            <a:ext cx="7772400" cy="1500187"/>
          </a:xfrm>
        </p:spPr>
        <p:txBody>
          <a:bodyPr>
            <a:noAutofit/>
          </a:bodyPr>
          <a:lstStyle/>
          <a:p>
            <a:r>
              <a:rPr lang="en-US" sz="2400" dirty="0" smtClean="0">
                <a:solidFill>
                  <a:schemeClr val="tx1"/>
                </a:solidFill>
              </a:rPr>
              <a:t>This is a presentation of the KT4TT Center which is funded by the National Institute on Disability and Rehabilitation Research of the U.S. Department of Education, under grant number H133E030025. The opinions contained in this presentation are those of the grantee and do not necessarily reflect those of the U.S. Department of Education.</a:t>
            </a:r>
            <a:endParaRPr lang="en-US" sz="2400" dirty="0">
              <a:solidFill>
                <a:schemeClr val="tx1"/>
              </a:solidFill>
            </a:endParaRPr>
          </a:p>
        </p:txBody>
      </p:sp>
      <p:sp>
        <p:nvSpPr>
          <p:cNvPr id="6" name="Title 5"/>
          <p:cNvSpPr>
            <a:spLocks noGrp="1"/>
          </p:cNvSpPr>
          <p:nvPr>
            <p:ph type="title"/>
          </p:nvPr>
        </p:nvSpPr>
        <p:spPr>
          <a:xfrm>
            <a:off x="457200" y="914400"/>
            <a:ext cx="8229600" cy="1143000"/>
          </a:xfrm>
        </p:spPr>
        <p:txBody>
          <a:bodyPr>
            <a:normAutofit/>
          </a:bodyPr>
          <a:lstStyle/>
          <a:p>
            <a:pPr lvl="0"/>
            <a:r>
              <a:rPr lang="en-US" sz="3200" b="1" dirty="0" smtClean="0">
                <a:solidFill>
                  <a:srgbClr val="1F497D"/>
                </a:solidFill>
                <a:ea typeface="+mn-ea"/>
                <a:cs typeface="+mn-cs"/>
              </a:rPr>
              <a:t>Acknowledgement</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685800" y="4495800"/>
            <a:ext cx="7772400" cy="1500187"/>
          </a:xfrm>
        </p:spPr>
        <p:txBody>
          <a:bodyPr>
            <a:normAutofit/>
          </a:bodyPr>
          <a:lstStyle/>
          <a:p>
            <a:pPr algn="ctr">
              <a:buNone/>
            </a:pPr>
            <a:endParaRPr lang="en-US" dirty="0" smtClean="0"/>
          </a:p>
          <a:p>
            <a:pPr algn="ctr">
              <a:buNone/>
            </a:pPr>
            <a:r>
              <a:rPr lang="en-US" sz="2800" dirty="0" smtClean="0">
                <a:solidFill>
                  <a:schemeClr val="tx1"/>
                </a:solidFill>
              </a:rPr>
              <a:t>Questions?</a:t>
            </a:r>
          </a:p>
          <a:p>
            <a:pPr algn="ctr">
              <a:buNone/>
            </a:pPr>
            <a:endParaRPr lang="en-US" sz="3200" dirty="0" smtClean="0"/>
          </a:p>
        </p:txBody>
      </p:sp>
      <p:sp>
        <p:nvSpPr>
          <p:cNvPr id="8" name="TextBox 7"/>
          <p:cNvSpPr txBox="1"/>
          <p:nvPr/>
        </p:nvSpPr>
        <p:spPr>
          <a:xfrm>
            <a:off x="1600200" y="2590800"/>
            <a:ext cx="5867400" cy="1615827"/>
          </a:xfrm>
          <a:prstGeom prst="rect">
            <a:avLst/>
          </a:prstGeom>
          <a:noFill/>
        </p:spPr>
        <p:txBody>
          <a:bodyPr wrap="square" rtlCol="0">
            <a:spAutoFit/>
          </a:bodyPr>
          <a:lstStyle/>
          <a:p>
            <a:pPr algn="ctr">
              <a:spcBef>
                <a:spcPts val="1200"/>
              </a:spcBef>
              <a:spcAft>
                <a:spcPts val="1200"/>
              </a:spcAft>
            </a:pPr>
            <a:r>
              <a:rPr lang="en-US" sz="2800" dirty="0" smtClean="0"/>
              <a:t>Contact:  </a:t>
            </a:r>
            <a:r>
              <a:rPr lang="en-US" sz="2800" dirty="0" smtClean="0">
                <a:hlinkClick r:id="rId2"/>
              </a:rPr>
              <a:t>vstone@buffalo.edu</a:t>
            </a:r>
            <a:endParaRPr lang="en-US" sz="2800" dirty="0" smtClean="0"/>
          </a:p>
          <a:p>
            <a:pPr algn="ctr">
              <a:spcBef>
                <a:spcPts val="600"/>
              </a:spcBef>
              <a:spcAft>
                <a:spcPts val="600"/>
              </a:spcAft>
            </a:pPr>
            <a:r>
              <a:rPr lang="en-US" sz="2800" dirty="0" smtClean="0"/>
              <a:t/>
            </a:r>
            <a:br>
              <a:rPr lang="en-US" sz="2800" dirty="0" smtClean="0"/>
            </a:br>
            <a:r>
              <a:rPr lang="en-US" sz="2800" dirty="0" smtClean="0">
                <a:hlinkClick r:id="rId3"/>
              </a:rPr>
              <a:t>http://kt4tt.buffalo.edu</a:t>
            </a:r>
            <a:endParaRPr lang="en-US" sz="2800" dirty="0"/>
          </a:p>
        </p:txBody>
      </p:sp>
      <p:sp>
        <p:nvSpPr>
          <p:cNvPr id="2" name="Title 1"/>
          <p:cNvSpPr>
            <a:spLocks noGrp="1"/>
          </p:cNvSpPr>
          <p:nvPr>
            <p:ph type="title"/>
          </p:nvPr>
        </p:nvSpPr>
        <p:spPr>
          <a:xfrm>
            <a:off x="1371600" y="152400"/>
            <a:ext cx="6400800" cy="2667000"/>
          </a:xfrm>
        </p:spPr>
        <p:txBody>
          <a:bodyPr>
            <a:normAutofit/>
          </a:bodyPr>
          <a:lstStyle/>
          <a:p>
            <a:pPr>
              <a:spcBef>
                <a:spcPts val="1200"/>
              </a:spcBef>
              <a:spcAft>
                <a:spcPts val="1200"/>
              </a:spcAft>
            </a:pPr>
            <a:r>
              <a:rPr lang="en-US" sz="3600" b="1" dirty="0" smtClean="0">
                <a:solidFill>
                  <a:schemeClr val="tx2"/>
                </a:solidFill>
              </a:rPr>
              <a:t>Thank you!!</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914400"/>
            <a:ext cx="6705600" cy="1143000"/>
          </a:xfrm>
        </p:spPr>
        <p:txBody>
          <a:bodyPr>
            <a:normAutofit/>
          </a:bodyPr>
          <a:lstStyle/>
          <a:p>
            <a:r>
              <a:rPr lang="en-US" sz="3200" b="1" dirty="0" smtClean="0">
                <a:solidFill>
                  <a:schemeClr val="tx2"/>
                </a:solidFill>
              </a:rPr>
              <a:t> Figures and References</a:t>
            </a:r>
            <a:endParaRPr lang="en-US" sz="3200" b="1" dirty="0">
              <a:solidFill>
                <a:schemeClr val="tx2"/>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Revised KTA Model."/>
          <p:cNvPicPr>
            <a:picLocks noChangeAspect="1"/>
          </p:cNvPicPr>
          <p:nvPr/>
        </p:nvPicPr>
        <p:blipFill>
          <a:blip r:embed="rId2" cstate="print"/>
          <a:stretch>
            <a:fillRect/>
          </a:stretch>
        </p:blipFill>
        <p:spPr>
          <a:xfrm>
            <a:off x="1524000" y="1569720"/>
            <a:ext cx="6025926" cy="5212080"/>
          </a:xfrm>
          <a:prstGeom prst="rect">
            <a:avLst/>
          </a:prstGeom>
        </p:spPr>
      </p:pic>
      <p:sp>
        <p:nvSpPr>
          <p:cNvPr id="2" name="Title 1"/>
          <p:cNvSpPr>
            <a:spLocks noGrp="1"/>
          </p:cNvSpPr>
          <p:nvPr>
            <p:ph type="title"/>
          </p:nvPr>
        </p:nvSpPr>
        <p:spPr>
          <a:xfrm>
            <a:off x="0" y="884238"/>
            <a:ext cx="9144000" cy="792162"/>
          </a:xfrm>
        </p:spPr>
        <p:txBody>
          <a:bodyPr>
            <a:noAutofit/>
          </a:bodyPr>
          <a:lstStyle/>
          <a:p>
            <a:r>
              <a:rPr lang="en-US" sz="2400" b="1" dirty="0" smtClean="0">
                <a:solidFill>
                  <a:schemeClr val="tx2"/>
                </a:solidFill>
              </a:rPr>
              <a:t>Fig. (</a:t>
            </a:r>
            <a:r>
              <a:rPr lang="en-US" sz="2400" b="1" dirty="0" err="1" smtClean="0">
                <a:solidFill>
                  <a:schemeClr val="tx2"/>
                </a:solidFill>
              </a:rPr>
              <a:t>i</a:t>
            </a:r>
            <a:r>
              <a:rPr lang="en-US" sz="2400" b="1" dirty="0" smtClean="0">
                <a:solidFill>
                  <a:schemeClr val="tx2"/>
                </a:solidFill>
              </a:rPr>
              <a:t>). Implementing the AAC KT Intervention Study via KTA model</a:t>
            </a:r>
            <a:endParaRPr lang="en-US" sz="2400" b="1" dirty="0">
              <a:solidFill>
                <a:schemeClr val="tx2"/>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idx="1"/>
          </p:nvPr>
        </p:nvSpPr>
        <p:spPr/>
        <p:txBody>
          <a:bodyPr/>
          <a:lstStyle/>
          <a:p>
            <a:endParaRPr lang="en-US"/>
          </a:p>
        </p:txBody>
      </p:sp>
      <p:sp>
        <p:nvSpPr>
          <p:cNvPr id="2" name="Title 1"/>
          <p:cNvSpPr>
            <a:spLocks noGrp="1"/>
          </p:cNvSpPr>
          <p:nvPr>
            <p:ph type="title"/>
          </p:nvPr>
        </p:nvSpPr>
        <p:spPr>
          <a:xfrm>
            <a:off x="4572000" y="1295400"/>
            <a:ext cx="0" cy="0"/>
          </a:xfrm>
          <a:solidFill>
            <a:schemeClr val="bg2"/>
          </a:solidFill>
        </p:spPr>
        <p:txBody>
          <a:bodyPr wrap="none">
            <a:noAutofit/>
          </a:bodyPr>
          <a:lstStyle/>
          <a:p>
            <a:r>
              <a:rPr lang="en-US" sz="2400" b="1" dirty="0" smtClean="0">
                <a:solidFill>
                  <a:schemeClr val="tx2"/>
                </a:solidFill>
              </a:rPr>
              <a:t>Fig.(ii). Research Design for the KT Intervention Study.</a:t>
            </a:r>
            <a:endParaRPr lang="en-US" sz="2400" dirty="0">
              <a:solidFill>
                <a:schemeClr val="tx2"/>
              </a:solidFill>
            </a:endParaRPr>
          </a:p>
        </p:txBody>
      </p:sp>
      <p:graphicFrame>
        <p:nvGraphicFramePr>
          <p:cNvPr id="4" name="Content Placeholder 3" descr="Basline assessment; intervention delivery; post test 1; intervention delivery; post test 2."/>
          <p:cNvGraphicFramePr>
            <a:graphicFrameLocks noGrp="1"/>
          </p:cNvGraphicFramePr>
          <p:nvPr>
            <p:ph idx="4294967295"/>
            <p:extLst>
              <p:ext uri="{D42A27DB-BD31-4B8C-83A1-F6EECF244321}">
                <p14:modId xmlns:p14="http://schemas.microsoft.com/office/powerpoint/2010/main" val="1887489112"/>
              </p:ext>
            </p:extLst>
          </p:nvPr>
        </p:nvGraphicFramePr>
        <p:xfrm>
          <a:off x="304800" y="1752600"/>
          <a:ext cx="8534400" cy="3810000"/>
        </p:xfrm>
        <a:graphic>
          <a:graphicData uri="http://schemas.openxmlformats.org/drawingml/2006/table">
            <a:tbl>
              <a:tblPr firstRow="1" bandRow="1">
                <a:tableStyleId>{5C22544A-7EE6-4342-B048-85BDC9FD1C3A}</a:tableStyleId>
              </a:tblPr>
              <a:tblGrid>
                <a:gridCol w="948266"/>
                <a:gridCol w="1794934"/>
                <a:gridCol w="1761066"/>
                <a:gridCol w="1185334"/>
                <a:gridCol w="1854200"/>
                <a:gridCol w="990600"/>
              </a:tblGrid>
              <a:tr h="1274127">
                <a:tc>
                  <a:txBody>
                    <a:bodyPr/>
                    <a:lstStyle/>
                    <a:p>
                      <a:pPr marL="0" marR="0" algn="ctr">
                        <a:spcBef>
                          <a:spcPts val="0"/>
                        </a:spcBef>
                        <a:spcAft>
                          <a:spcPts val="0"/>
                        </a:spcAft>
                      </a:pPr>
                      <a:endParaRPr lang="en-US" sz="2400" dirty="0">
                        <a:latin typeface="Times New Roman"/>
                        <a:ea typeface="Times New Roman"/>
                        <a:cs typeface="Times New Roman"/>
                      </a:endParaRPr>
                    </a:p>
                  </a:txBody>
                  <a:tcPr marL="68580" marR="68580" marT="0" marB="0"/>
                </a:tc>
                <a:tc>
                  <a:txBody>
                    <a:bodyPr/>
                    <a:lstStyle/>
                    <a:p>
                      <a:pPr marL="0" marR="0" algn="ctr">
                        <a:spcBef>
                          <a:spcPts val="0"/>
                        </a:spcBef>
                        <a:spcAft>
                          <a:spcPts val="0"/>
                        </a:spcAft>
                      </a:pPr>
                      <a:r>
                        <a:rPr lang="en-US" sz="2400" dirty="0">
                          <a:latin typeface="+mj-lt"/>
                          <a:ea typeface="Times New Roman"/>
                          <a:cs typeface="Times New Roman"/>
                        </a:rPr>
                        <a:t>Baseline Assessment</a:t>
                      </a:r>
                    </a:p>
                  </a:txBody>
                  <a:tcPr marL="68580" marR="68580" marT="0" marB="0"/>
                </a:tc>
                <a:tc>
                  <a:txBody>
                    <a:bodyPr/>
                    <a:lstStyle/>
                    <a:p>
                      <a:pPr marL="0" marR="0" algn="ctr">
                        <a:spcBef>
                          <a:spcPts val="0"/>
                        </a:spcBef>
                        <a:spcAft>
                          <a:spcPts val="0"/>
                        </a:spcAft>
                      </a:pPr>
                      <a:r>
                        <a:rPr lang="en-US" sz="2400" dirty="0" smtClean="0">
                          <a:latin typeface="+mj-lt"/>
                          <a:ea typeface="Times New Roman"/>
                          <a:cs typeface="Times New Roman"/>
                        </a:rPr>
                        <a:t>Intervention </a:t>
                      </a:r>
                      <a:r>
                        <a:rPr lang="en-US" sz="2400" dirty="0">
                          <a:latin typeface="+mj-lt"/>
                          <a:ea typeface="Times New Roman"/>
                          <a:cs typeface="Times New Roman"/>
                        </a:rPr>
                        <a:t>Delivery</a:t>
                      </a:r>
                    </a:p>
                  </a:txBody>
                  <a:tcPr marL="68580" marR="68580" marT="0" marB="0"/>
                </a:tc>
                <a:tc>
                  <a:txBody>
                    <a:bodyPr/>
                    <a:lstStyle/>
                    <a:p>
                      <a:pPr marL="0" marR="0" algn="ctr">
                        <a:spcBef>
                          <a:spcPts val="0"/>
                        </a:spcBef>
                        <a:spcAft>
                          <a:spcPts val="0"/>
                        </a:spcAft>
                      </a:pPr>
                      <a:r>
                        <a:rPr lang="en-US" sz="2400" dirty="0">
                          <a:latin typeface="+mj-lt"/>
                          <a:ea typeface="Times New Roman"/>
                          <a:cs typeface="Times New Roman"/>
                        </a:rPr>
                        <a:t>Post </a:t>
                      </a:r>
                      <a:r>
                        <a:rPr lang="en-US" sz="2400" dirty="0" smtClean="0">
                          <a:latin typeface="+mj-lt"/>
                          <a:ea typeface="Times New Roman"/>
                          <a:cs typeface="Times New Roman"/>
                        </a:rPr>
                        <a:t>Test</a:t>
                      </a:r>
                    </a:p>
                    <a:p>
                      <a:pPr marL="0" marR="0" algn="ctr">
                        <a:spcBef>
                          <a:spcPts val="0"/>
                        </a:spcBef>
                        <a:spcAft>
                          <a:spcPts val="0"/>
                        </a:spcAft>
                      </a:pPr>
                      <a:r>
                        <a:rPr lang="en-US" sz="2400" dirty="0" smtClean="0">
                          <a:latin typeface="+mj-lt"/>
                          <a:ea typeface="Times New Roman"/>
                          <a:cs typeface="Times New Roman"/>
                        </a:rPr>
                        <a:t>1</a:t>
                      </a:r>
                      <a:endParaRPr lang="en-US" sz="2400" dirty="0">
                        <a:latin typeface="+mj-lt"/>
                        <a:ea typeface="Times New Roman"/>
                        <a:cs typeface="Times New Roman"/>
                      </a:endParaRPr>
                    </a:p>
                  </a:txBody>
                  <a:tcPr marL="68580" marR="68580" marT="0" marB="0"/>
                </a:tc>
                <a:tc>
                  <a:txBody>
                    <a:bodyPr/>
                    <a:lstStyle/>
                    <a:p>
                      <a:pPr marL="0" marR="0" algn="ctr">
                        <a:spcBef>
                          <a:spcPts val="0"/>
                        </a:spcBef>
                        <a:spcAft>
                          <a:spcPts val="0"/>
                        </a:spcAft>
                      </a:pPr>
                      <a:r>
                        <a:rPr lang="en-US" sz="2400" dirty="0" smtClean="0">
                          <a:latin typeface="+mj-lt"/>
                          <a:ea typeface="Times New Roman"/>
                          <a:cs typeface="Times New Roman"/>
                        </a:rPr>
                        <a:t>Intervention </a:t>
                      </a:r>
                      <a:r>
                        <a:rPr lang="en-US" sz="2400" dirty="0">
                          <a:latin typeface="+mj-lt"/>
                          <a:ea typeface="Times New Roman"/>
                          <a:cs typeface="Times New Roman"/>
                        </a:rPr>
                        <a:t>Delivery</a:t>
                      </a:r>
                    </a:p>
                  </a:txBody>
                  <a:tcPr marL="68580" marR="68580" marT="0" marB="0"/>
                </a:tc>
                <a:tc>
                  <a:txBody>
                    <a:bodyPr/>
                    <a:lstStyle/>
                    <a:p>
                      <a:pPr marL="0" marR="0" algn="ctr">
                        <a:spcBef>
                          <a:spcPts val="0"/>
                        </a:spcBef>
                        <a:spcAft>
                          <a:spcPts val="0"/>
                        </a:spcAft>
                      </a:pPr>
                      <a:r>
                        <a:rPr lang="en-US" sz="2400" dirty="0">
                          <a:latin typeface="+mj-lt"/>
                          <a:ea typeface="Times New Roman"/>
                          <a:cs typeface="Times New Roman"/>
                        </a:rPr>
                        <a:t>Post </a:t>
                      </a:r>
                      <a:r>
                        <a:rPr lang="en-US" sz="2400" dirty="0" smtClean="0">
                          <a:latin typeface="+mj-lt"/>
                          <a:ea typeface="Times New Roman"/>
                          <a:cs typeface="Times New Roman"/>
                        </a:rPr>
                        <a:t>Test</a:t>
                      </a:r>
                    </a:p>
                    <a:p>
                      <a:pPr marL="0" marR="0" algn="ctr">
                        <a:spcBef>
                          <a:spcPts val="0"/>
                        </a:spcBef>
                        <a:spcAft>
                          <a:spcPts val="0"/>
                        </a:spcAft>
                      </a:pPr>
                      <a:r>
                        <a:rPr lang="en-US" sz="2400" dirty="0" smtClean="0">
                          <a:latin typeface="+mj-lt"/>
                          <a:ea typeface="Times New Roman"/>
                          <a:cs typeface="Times New Roman"/>
                        </a:rPr>
                        <a:t>2</a:t>
                      </a:r>
                      <a:endParaRPr lang="en-US" sz="2400" dirty="0">
                        <a:latin typeface="+mj-lt"/>
                        <a:ea typeface="Times New Roman"/>
                        <a:cs typeface="Times New Roman"/>
                      </a:endParaRPr>
                    </a:p>
                  </a:txBody>
                  <a:tcPr marL="68580" marR="68580" marT="0" marB="0"/>
                </a:tc>
              </a:tr>
              <a:tr h="845291">
                <a:tc>
                  <a:txBody>
                    <a:bodyPr/>
                    <a:lstStyle/>
                    <a:p>
                      <a:pPr marL="0" marR="0" algn="ctr">
                        <a:spcBef>
                          <a:spcPts val="0"/>
                        </a:spcBef>
                        <a:spcAft>
                          <a:spcPts val="0"/>
                        </a:spcAft>
                      </a:pPr>
                      <a:r>
                        <a:rPr lang="en-US" sz="2400" dirty="0">
                          <a:latin typeface="+mn-lt"/>
                          <a:ea typeface="Times New Roman"/>
                          <a:cs typeface="Times New Roman"/>
                        </a:rPr>
                        <a:t>R T</a:t>
                      </a:r>
                      <a:r>
                        <a:rPr lang="en-US" sz="2400" baseline="-25000" dirty="0">
                          <a:latin typeface="+mn-lt"/>
                          <a:ea typeface="Times New Roman"/>
                          <a:cs typeface="Times New Roman"/>
                        </a:rPr>
                        <a:t>1</a:t>
                      </a:r>
                      <a:endParaRPr lang="en-US" sz="2400" dirty="0">
                        <a:latin typeface="+mn-lt"/>
                        <a:ea typeface="Times New Roman"/>
                        <a:cs typeface="Times New Roman"/>
                      </a:endParaRPr>
                    </a:p>
                  </a:txBody>
                  <a:tcPr marL="68580" marR="68580" marT="0" marB="0"/>
                </a:tc>
                <a:tc>
                  <a:txBody>
                    <a:bodyPr/>
                    <a:lstStyle/>
                    <a:p>
                      <a:pPr marL="0" marR="0" algn="ctr">
                        <a:spcBef>
                          <a:spcPts val="0"/>
                        </a:spcBef>
                        <a:spcAft>
                          <a:spcPts val="0"/>
                        </a:spcAft>
                      </a:pPr>
                      <a:r>
                        <a:rPr lang="en-US" sz="2400" dirty="0">
                          <a:latin typeface="+mn-lt"/>
                          <a:ea typeface="Times New Roman"/>
                          <a:cs typeface="Times New Roman"/>
                        </a:rPr>
                        <a:t>O </a:t>
                      </a:r>
                      <a:r>
                        <a:rPr lang="en-US" sz="2400" baseline="-25000" dirty="0">
                          <a:latin typeface="+mn-lt"/>
                          <a:ea typeface="Times New Roman"/>
                          <a:cs typeface="Times New Roman"/>
                        </a:rPr>
                        <a:t>(1 – 6)</a:t>
                      </a:r>
                      <a:endParaRPr lang="en-US" sz="2400" dirty="0">
                        <a:latin typeface="+mn-lt"/>
                        <a:ea typeface="Times New Roman"/>
                        <a:cs typeface="Times New Roman"/>
                      </a:endParaRPr>
                    </a:p>
                  </a:txBody>
                  <a:tcPr marL="68580" marR="68580" marT="0" marB="0"/>
                </a:tc>
                <a:tc>
                  <a:txBody>
                    <a:bodyPr/>
                    <a:lstStyle/>
                    <a:p>
                      <a:pPr marL="0" marR="0" algn="ctr">
                        <a:spcBef>
                          <a:spcPts val="0"/>
                        </a:spcBef>
                        <a:spcAft>
                          <a:spcPts val="0"/>
                        </a:spcAft>
                      </a:pPr>
                      <a:r>
                        <a:rPr lang="en-US" sz="2400" dirty="0">
                          <a:latin typeface="+mn-lt"/>
                          <a:ea typeface="Times New Roman"/>
                          <a:cs typeface="Times New Roman"/>
                        </a:rPr>
                        <a:t>X</a:t>
                      </a:r>
                      <a:r>
                        <a:rPr lang="en-US" sz="2400" baseline="-25000" dirty="0">
                          <a:latin typeface="+mn-lt"/>
                          <a:ea typeface="Times New Roman"/>
                          <a:cs typeface="Times New Roman"/>
                        </a:rPr>
                        <a:t>1</a:t>
                      </a:r>
                      <a:endParaRPr lang="en-US" sz="2400" dirty="0">
                        <a:latin typeface="+mn-lt"/>
                        <a:ea typeface="Times New Roman"/>
                        <a:cs typeface="Times New Roman"/>
                      </a:endParaRPr>
                    </a:p>
                  </a:txBody>
                  <a:tcPr marL="68580" marR="68580" marT="0" marB="0"/>
                </a:tc>
                <a:tc>
                  <a:txBody>
                    <a:bodyPr/>
                    <a:lstStyle/>
                    <a:p>
                      <a:pPr marL="0" marR="0" algn="ctr">
                        <a:spcBef>
                          <a:spcPts val="0"/>
                        </a:spcBef>
                        <a:spcAft>
                          <a:spcPts val="0"/>
                        </a:spcAft>
                      </a:pPr>
                      <a:r>
                        <a:rPr lang="en-US" sz="2400" dirty="0">
                          <a:latin typeface="+mn-lt"/>
                          <a:ea typeface="Times New Roman"/>
                          <a:cs typeface="Times New Roman"/>
                        </a:rPr>
                        <a:t>O </a:t>
                      </a:r>
                      <a:r>
                        <a:rPr lang="en-US" sz="2400" baseline="-25000" dirty="0">
                          <a:latin typeface="+mn-lt"/>
                          <a:ea typeface="Times New Roman"/>
                          <a:cs typeface="Times New Roman"/>
                        </a:rPr>
                        <a:t>(1 – 6)</a:t>
                      </a:r>
                      <a:endParaRPr lang="en-US" sz="2400" dirty="0">
                        <a:latin typeface="+mn-lt"/>
                        <a:ea typeface="Times New Roman"/>
                        <a:cs typeface="Times New Roman"/>
                      </a:endParaRPr>
                    </a:p>
                  </a:txBody>
                  <a:tcPr marL="68580" marR="68580" marT="0" marB="0"/>
                </a:tc>
                <a:tc>
                  <a:txBody>
                    <a:bodyPr/>
                    <a:lstStyle/>
                    <a:p>
                      <a:pPr marL="0" marR="0" algn="ctr">
                        <a:spcBef>
                          <a:spcPts val="0"/>
                        </a:spcBef>
                        <a:spcAft>
                          <a:spcPts val="0"/>
                        </a:spcAft>
                      </a:pPr>
                      <a:r>
                        <a:rPr lang="en-US" sz="2400" dirty="0">
                          <a:latin typeface="+mn-lt"/>
                          <a:ea typeface="Times New Roman"/>
                          <a:cs typeface="Times New Roman"/>
                        </a:rPr>
                        <a:t>X</a:t>
                      </a:r>
                      <a:r>
                        <a:rPr lang="en-US" sz="2400" baseline="-25000" dirty="0">
                          <a:latin typeface="+mn-lt"/>
                          <a:ea typeface="Times New Roman"/>
                          <a:cs typeface="Times New Roman"/>
                        </a:rPr>
                        <a:t>1</a:t>
                      </a:r>
                      <a:endParaRPr lang="en-US" sz="2400" dirty="0">
                        <a:latin typeface="+mn-lt"/>
                        <a:ea typeface="Times New Roman"/>
                        <a:cs typeface="Times New Roman"/>
                      </a:endParaRPr>
                    </a:p>
                  </a:txBody>
                  <a:tcPr marL="68580" marR="68580" marT="0" marB="0"/>
                </a:tc>
                <a:tc>
                  <a:txBody>
                    <a:bodyPr/>
                    <a:lstStyle/>
                    <a:p>
                      <a:pPr marL="0" marR="0" algn="ctr">
                        <a:spcBef>
                          <a:spcPts val="0"/>
                        </a:spcBef>
                        <a:spcAft>
                          <a:spcPts val="0"/>
                        </a:spcAft>
                      </a:pPr>
                      <a:r>
                        <a:rPr lang="en-US" sz="2400" dirty="0">
                          <a:latin typeface="+mn-lt"/>
                          <a:ea typeface="Times New Roman"/>
                          <a:cs typeface="Times New Roman"/>
                        </a:rPr>
                        <a:t>O </a:t>
                      </a:r>
                      <a:r>
                        <a:rPr lang="en-US" sz="2400" baseline="-25000" dirty="0">
                          <a:latin typeface="+mn-lt"/>
                          <a:ea typeface="Times New Roman"/>
                          <a:cs typeface="Times New Roman"/>
                        </a:rPr>
                        <a:t>(1 – 6)</a:t>
                      </a:r>
                      <a:endParaRPr lang="en-US" sz="2400" dirty="0">
                        <a:latin typeface="+mn-lt"/>
                        <a:ea typeface="Times New Roman"/>
                        <a:cs typeface="Times New Roman"/>
                      </a:endParaRPr>
                    </a:p>
                  </a:txBody>
                  <a:tcPr marL="68580" marR="68580" marT="0" marB="0"/>
                </a:tc>
              </a:tr>
              <a:tr h="845291">
                <a:tc>
                  <a:txBody>
                    <a:bodyPr/>
                    <a:lstStyle/>
                    <a:p>
                      <a:pPr marL="0" marR="0" algn="ctr">
                        <a:spcBef>
                          <a:spcPts val="0"/>
                        </a:spcBef>
                        <a:spcAft>
                          <a:spcPts val="0"/>
                        </a:spcAft>
                      </a:pPr>
                      <a:r>
                        <a:rPr lang="en-US" sz="2400" dirty="0">
                          <a:latin typeface="+mn-lt"/>
                          <a:ea typeface="Times New Roman"/>
                          <a:cs typeface="Times New Roman"/>
                        </a:rPr>
                        <a:t>R T</a:t>
                      </a:r>
                      <a:r>
                        <a:rPr lang="en-US" sz="2400" baseline="-25000" dirty="0">
                          <a:latin typeface="+mn-lt"/>
                          <a:ea typeface="Times New Roman"/>
                          <a:cs typeface="Times New Roman"/>
                        </a:rPr>
                        <a:t>2</a:t>
                      </a:r>
                      <a:endParaRPr lang="en-US" sz="2400" dirty="0">
                        <a:latin typeface="+mn-lt"/>
                        <a:ea typeface="Times New Roman"/>
                        <a:cs typeface="Times New Roman"/>
                      </a:endParaRPr>
                    </a:p>
                  </a:txBody>
                  <a:tcPr marL="68580" marR="68580" marT="0" marB="0"/>
                </a:tc>
                <a:tc>
                  <a:txBody>
                    <a:bodyPr/>
                    <a:lstStyle/>
                    <a:p>
                      <a:pPr marL="0" marR="0" algn="ctr">
                        <a:spcBef>
                          <a:spcPts val="0"/>
                        </a:spcBef>
                        <a:spcAft>
                          <a:spcPts val="0"/>
                        </a:spcAft>
                      </a:pPr>
                      <a:r>
                        <a:rPr lang="en-US" sz="2400" dirty="0">
                          <a:latin typeface="+mn-lt"/>
                          <a:ea typeface="Times New Roman"/>
                          <a:cs typeface="Times New Roman"/>
                        </a:rPr>
                        <a:t>O </a:t>
                      </a:r>
                      <a:r>
                        <a:rPr lang="en-US" sz="2400" baseline="-25000" dirty="0">
                          <a:latin typeface="+mn-lt"/>
                          <a:ea typeface="Times New Roman"/>
                          <a:cs typeface="Times New Roman"/>
                        </a:rPr>
                        <a:t>(1 – 6)</a:t>
                      </a:r>
                      <a:endParaRPr lang="en-US" sz="2400" dirty="0">
                        <a:latin typeface="+mn-lt"/>
                        <a:ea typeface="Times New Roman"/>
                        <a:cs typeface="Times New Roman"/>
                      </a:endParaRPr>
                    </a:p>
                  </a:txBody>
                  <a:tcPr marL="68580" marR="68580" marT="0" marB="0"/>
                </a:tc>
                <a:tc>
                  <a:txBody>
                    <a:bodyPr/>
                    <a:lstStyle/>
                    <a:p>
                      <a:pPr marL="0" marR="0" algn="ctr">
                        <a:spcBef>
                          <a:spcPts val="0"/>
                        </a:spcBef>
                        <a:spcAft>
                          <a:spcPts val="0"/>
                        </a:spcAft>
                      </a:pPr>
                      <a:r>
                        <a:rPr lang="en-US" sz="2400" dirty="0">
                          <a:latin typeface="+mn-lt"/>
                          <a:ea typeface="Times New Roman"/>
                          <a:cs typeface="Times New Roman"/>
                        </a:rPr>
                        <a:t>X</a:t>
                      </a:r>
                      <a:r>
                        <a:rPr lang="en-US" sz="2400" baseline="-25000" dirty="0">
                          <a:latin typeface="+mn-lt"/>
                          <a:ea typeface="Times New Roman"/>
                          <a:cs typeface="Times New Roman"/>
                        </a:rPr>
                        <a:t>2</a:t>
                      </a:r>
                      <a:endParaRPr lang="en-US" sz="2400" dirty="0">
                        <a:latin typeface="+mn-lt"/>
                        <a:ea typeface="Times New Roman"/>
                        <a:cs typeface="Times New Roman"/>
                      </a:endParaRPr>
                    </a:p>
                  </a:txBody>
                  <a:tcPr marL="68580" marR="68580" marT="0" marB="0"/>
                </a:tc>
                <a:tc>
                  <a:txBody>
                    <a:bodyPr/>
                    <a:lstStyle/>
                    <a:p>
                      <a:pPr marL="0" marR="0" algn="ctr">
                        <a:spcBef>
                          <a:spcPts val="0"/>
                        </a:spcBef>
                        <a:spcAft>
                          <a:spcPts val="0"/>
                        </a:spcAft>
                      </a:pPr>
                      <a:r>
                        <a:rPr lang="en-US" sz="2400" dirty="0">
                          <a:latin typeface="+mn-lt"/>
                          <a:ea typeface="Times New Roman"/>
                          <a:cs typeface="Times New Roman"/>
                        </a:rPr>
                        <a:t>O </a:t>
                      </a:r>
                      <a:r>
                        <a:rPr lang="en-US" sz="2400" baseline="-25000" dirty="0">
                          <a:latin typeface="+mn-lt"/>
                          <a:ea typeface="Times New Roman"/>
                          <a:cs typeface="Times New Roman"/>
                        </a:rPr>
                        <a:t>(1 – 6)</a:t>
                      </a:r>
                      <a:endParaRPr lang="en-US" sz="2400" dirty="0">
                        <a:latin typeface="+mn-lt"/>
                        <a:ea typeface="Times New Roman"/>
                        <a:cs typeface="Times New Roman"/>
                      </a:endParaRPr>
                    </a:p>
                  </a:txBody>
                  <a:tcPr marL="68580" marR="68580" marT="0" marB="0"/>
                </a:tc>
                <a:tc>
                  <a:txBody>
                    <a:bodyPr/>
                    <a:lstStyle/>
                    <a:p>
                      <a:pPr marL="0" marR="0" algn="ctr">
                        <a:spcBef>
                          <a:spcPts val="0"/>
                        </a:spcBef>
                        <a:spcAft>
                          <a:spcPts val="0"/>
                        </a:spcAft>
                      </a:pPr>
                      <a:endParaRPr lang="en-US" sz="2400" dirty="0">
                        <a:latin typeface="+mn-lt"/>
                        <a:ea typeface="Times New Roman"/>
                        <a:cs typeface="Times New Roman"/>
                      </a:endParaRPr>
                    </a:p>
                  </a:txBody>
                  <a:tcPr marL="68580" marR="68580" marT="0" marB="0"/>
                </a:tc>
                <a:tc>
                  <a:txBody>
                    <a:bodyPr/>
                    <a:lstStyle/>
                    <a:p>
                      <a:pPr marL="0" marR="0" algn="ctr">
                        <a:spcBef>
                          <a:spcPts val="0"/>
                        </a:spcBef>
                        <a:spcAft>
                          <a:spcPts val="0"/>
                        </a:spcAft>
                      </a:pPr>
                      <a:r>
                        <a:rPr lang="en-US" sz="2400" dirty="0">
                          <a:latin typeface="+mn-lt"/>
                          <a:ea typeface="Times New Roman"/>
                          <a:cs typeface="Times New Roman"/>
                        </a:rPr>
                        <a:t>O </a:t>
                      </a:r>
                      <a:r>
                        <a:rPr lang="en-US" sz="2400" baseline="-25000" dirty="0">
                          <a:latin typeface="+mn-lt"/>
                          <a:ea typeface="Times New Roman"/>
                          <a:cs typeface="Times New Roman"/>
                        </a:rPr>
                        <a:t>(1 – 6)</a:t>
                      </a:r>
                      <a:endParaRPr lang="en-US" sz="2400" dirty="0">
                        <a:latin typeface="+mn-lt"/>
                        <a:ea typeface="Times New Roman"/>
                        <a:cs typeface="Times New Roman"/>
                      </a:endParaRPr>
                    </a:p>
                  </a:txBody>
                  <a:tcPr marL="68580" marR="68580" marT="0" marB="0"/>
                </a:tc>
              </a:tr>
              <a:tr h="845291">
                <a:tc>
                  <a:txBody>
                    <a:bodyPr/>
                    <a:lstStyle/>
                    <a:p>
                      <a:pPr marL="0" marR="0" algn="ctr">
                        <a:spcBef>
                          <a:spcPts val="0"/>
                        </a:spcBef>
                        <a:spcAft>
                          <a:spcPts val="0"/>
                        </a:spcAft>
                      </a:pPr>
                      <a:r>
                        <a:rPr lang="en-US" sz="2400">
                          <a:latin typeface="+mn-lt"/>
                          <a:ea typeface="Times New Roman"/>
                          <a:cs typeface="Times New Roman"/>
                        </a:rPr>
                        <a:t>R C</a:t>
                      </a:r>
                    </a:p>
                  </a:txBody>
                  <a:tcPr marL="68580" marR="68580" marT="0" marB="0"/>
                </a:tc>
                <a:tc>
                  <a:txBody>
                    <a:bodyPr/>
                    <a:lstStyle/>
                    <a:p>
                      <a:pPr marL="0" marR="0" algn="ctr">
                        <a:spcBef>
                          <a:spcPts val="0"/>
                        </a:spcBef>
                        <a:spcAft>
                          <a:spcPts val="0"/>
                        </a:spcAft>
                      </a:pPr>
                      <a:r>
                        <a:rPr lang="en-US" sz="2400" dirty="0">
                          <a:latin typeface="+mn-lt"/>
                          <a:ea typeface="Times New Roman"/>
                          <a:cs typeface="Times New Roman"/>
                        </a:rPr>
                        <a:t>O </a:t>
                      </a:r>
                      <a:r>
                        <a:rPr lang="en-US" sz="2400" baseline="-25000" dirty="0">
                          <a:latin typeface="+mn-lt"/>
                          <a:ea typeface="Times New Roman"/>
                          <a:cs typeface="Times New Roman"/>
                        </a:rPr>
                        <a:t>(1 – 6)</a:t>
                      </a:r>
                      <a:endParaRPr lang="en-US" sz="2400" dirty="0">
                        <a:latin typeface="+mn-lt"/>
                        <a:ea typeface="Times New Roman"/>
                        <a:cs typeface="Times New Roman"/>
                      </a:endParaRPr>
                    </a:p>
                  </a:txBody>
                  <a:tcPr marL="68580" marR="68580" marT="0" marB="0"/>
                </a:tc>
                <a:tc>
                  <a:txBody>
                    <a:bodyPr/>
                    <a:lstStyle/>
                    <a:p>
                      <a:pPr marL="0" marR="0" algn="ctr">
                        <a:spcBef>
                          <a:spcPts val="0"/>
                        </a:spcBef>
                        <a:spcAft>
                          <a:spcPts val="0"/>
                        </a:spcAft>
                      </a:pPr>
                      <a:endParaRPr lang="en-US" sz="2400" dirty="0">
                        <a:latin typeface="+mn-lt"/>
                        <a:ea typeface="Times New Roman"/>
                        <a:cs typeface="Times New Roman"/>
                      </a:endParaRPr>
                    </a:p>
                  </a:txBody>
                  <a:tcPr marL="68580" marR="68580" marT="0" marB="0"/>
                </a:tc>
                <a:tc>
                  <a:txBody>
                    <a:bodyPr/>
                    <a:lstStyle/>
                    <a:p>
                      <a:pPr marL="0" marR="0" algn="ctr">
                        <a:spcBef>
                          <a:spcPts val="0"/>
                        </a:spcBef>
                        <a:spcAft>
                          <a:spcPts val="0"/>
                        </a:spcAft>
                      </a:pPr>
                      <a:r>
                        <a:rPr lang="en-US" sz="2400" dirty="0">
                          <a:latin typeface="+mn-lt"/>
                          <a:ea typeface="Times New Roman"/>
                          <a:cs typeface="Times New Roman"/>
                        </a:rPr>
                        <a:t>O </a:t>
                      </a:r>
                      <a:r>
                        <a:rPr lang="en-US" sz="2400" baseline="-25000" dirty="0">
                          <a:latin typeface="+mn-lt"/>
                          <a:ea typeface="Times New Roman"/>
                          <a:cs typeface="Times New Roman"/>
                        </a:rPr>
                        <a:t>(1 – 6)</a:t>
                      </a:r>
                      <a:endParaRPr lang="en-US" sz="2400" dirty="0">
                        <a:latin typeface="+mn-lt"/>
                        <a:ea typeface="Times New Roman"/>
                        <a:cs typeface="Times New Roman"/>
                      </a:endParaRPr>
                    </a:p>
                  </a:txBody>
                  <a:tcPr marL="68580" marR="68580" marT="0" marB="0"/>
                </a:tc>
                <a:tc>
                  <a:txBody>
                    <a:bodyPr/>
                    <a:lstStyle/>
                    <a:p>
                      <a:pPr marL="0" marR="0" algn="ctr">
                        <a:spcBef>
                          <a:spcPts val="0"/>
                        </a:spcBef>
                        <a:spcAft>
                          <a:spcPts val="0"/>
                        </a:spcAft>
                      </a:pPr>
                      <a:endParaRPr lang="en-US" sz="2400" dirty="0">
                        <a:latin typeface="+mn-lt"/>
                        <a:ea typeface="Times New Roman"/>
                        <a:cs typeface="Times New Roman"/>
                      </a:endParaRPr>
                    </a:p>
                  </a:txBody>
                  <a:tcPr marL="68580" marR="68580" marT="0" marB="0"/>
                </a:tc>
                <a:tc>
                  <a:txBody>
                    <a:bodyPr/>
                    <a:lstStyle/>
                    <a:p>
                      <a:pPr marL="0" marR="0" algn="ctr">
                        <a:spcBef>
                          <a:spcPts val="0"/>
                        </a:spcBef>
                        <a:spcAft>
                          <a:spcPts val="0"/>
                        </a:spcAft>
                      </a:pPr>
                      <a:r>
                        <a:rPr lang="en-US" sz="2400" dirty="0">
                          <a:latin typeface="+mn-lt"/>
                          <a:ea typeface="Times New Roman"/>
                          <a:cs typeface="Times New Roman"/>
                        </a:rPr>
                        <a:t>O </a:t>
                      </a:r>
                      <a:r>
                        <a:rPr lang="en-US" sz="2400" baseline="-25000" dirty="0">
                          <a:latin typeface="+mn-lt"/>
                          <a:ea typeface="Times New Roman"/>
                          <a:cs typeface="Times New Roman"/>
                        </a:rPr>
                        <a:t>(1 – 6)</a:t>
                      </a:r>
                      <a:endParaRPr lang="en-US" sz="2400" dirty="0">
                        <a:latin typeface="+mn-lt"/>
                        <a:ea typeface="Times New Roman"/>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798513" y="2667000"/>
            <a:ext cx="7812087" cy="3428999"/>
          </a:xfrm>
          <a:noFill/>
        </p:spPr>
        <p:txBody>
          <a:bodyPr>
            <a:noAutofit/>
          </a:bodyPr>
          <a:lstStyle/>
          <a:p>
            <a:pPr marL="231775" indent="-231775">
              <a:spcBef>
                <a:spcPts val="1200"/>
              </a:spcBef>
              <a:buClr>
                <a:schemeClr val="accent1"/>
              </a:buClr>
              <a:buFont typeface="Arial" pitchFamily="34" charset="0"/>
              <a:buChar char="•"/>
            </a:pPr>
            <a:r>
              <a:rPr lang="en-US" sz="2800" dirty="0" smtClean="0">
                <a:solidFill>
                  <a:schemeClr val="tx1"/>
                </a:solidFill>
              </a:rPr>
              <a:t>Emergent field </a:t>
            </a:r>
          </a:p>
          <a:p>
            <a:pPr marL="231775" indent="-231775">
              <a:spcBef>
                <a:spcPts val="1200"/>
              </a:spcBef>
              <a:buClr>
                <a:schemeClr val="accent1"/>
              </a:buClr>
              <a:buFont typeface="Arial" pitchFamily="34" charset="0"/>
              <a:buChar char="•"/>
            </a:pPr>
            <a:r>
              <a:rPr lang="en-US" sz="2800" dirty="0" smtClean="0">
                <a:solidFill>
                  <a:schemeClr val="tx1"/>
                </a:solidFill>
              </a:rPr>
              <a:t>Research Utilization - influence public policy</a:t>
            </a:r>
            <a:br>
              <a:rPr lang="en-US" sz="2800" dirty="0" smtClean="0">
                <a:solidFill>
                  <a:schemeClr val="tx1"/>
                </a:solidFill>
              </a:rPr>
            </a:br>
            <a:r>
              <a:rPr lang="en-US" sz="2800" dirty="0" smtClean="0">
                <a:solidFill>
                  <a:schemeClr val="tx1"/>
                </a:solidFill>
              </a:rPr>
              <a:t>(Weiss, 1979) </a:t>
            </a:r>
          </a:p>
          <a:p>
            <a:pPr marL="231775" indent="-231775">
              <a:spcBef>
                <a:spcPts val="1200"/>
              </a:spcBef>
              <a:buClr>
                <a:schemeClr val="accent1"/>
              </a:buClr>
              <a:buFont typeface="Arial" pitchFamily="34" charset="0"/>
              <a:buChar char="•"/>
            </a:pPr>
            <a:r>
              <a:rPr lang="en-US" sz="2800" dirty="0" smtClean="0">
                <a:solidFill>
                  <a:schemeClr val="tx1"/>
                </a:solidFill>
              </a:rPr>
              <a:t>Healthcare  (CIHR, 2004; 2005; 2009) </a:t>
            </a:r>
            <a:br>
              <a:rPr lang="en-US" sz="2800" dirty="0" smtClean="0">
                <a:solidFill>
                  <a:schemeClr val="tx1"/>
                </a:solidFill>
              </a:rPr>
            </a:br>
            <a:r>
              <a:rPr lang="en-US" sz="2800" dirty="0" smtClean="0">
                <a:solidFill>
                  <a:schemeClr val="tx1"/>
                </a:solidFill>
              </a:rPr>
              <a:t>Evidence         practice          impact on beneficiaries</a:t>
            </a:r>
          </a:p>
          <a:p>
            <a:pPr marL="231775" indent="-231775">
              <a:spcBef>
                <a:spcPts val="1200"/>
              </a:spcBef>
              <a:buClr>
                <a:schemeClr val="accent1"/>
              </a:buClr>
              <a:buFont typeface="Arial" pitchFamily="34" charset="0"/>
              <a:buChar char="•"/>
            </a:pPr>
            <a:r>
              <a:rPr lang="en-US" sz="2800" dirty="0" smtClean="0">
                <a:solidFill>
                  <a:schemeClr val="tx1"/>
                </a:solidFill>
              </a:rPr>
              <a:t>Impact from funded Research [R&amp;D]</a:t>
            </a:r>
            <a:br>
              <a:rPr lang="en-US" sz="2800" dirty="0" smtClean="0">
                <a:solidFill>
                  <a:schemeClr val="tx1"/>
                </a:solidFill>
              </a:rPr>
            </a:br>
            <a:r>
              <a:rPr lang="en-US" sz="2800" dirty="0" smtClean="0">
                <a:solidFill>
                  <a:schemeClr val="tx1"/>
                </a:solidFill>
              </a:rPr>
              <a:t>(Wholey et al, 2004)</a:t>
            </a:r>
          </a:p>
          <a:p>
            <a:pPr algn="ctr">
              <a:spcBef>
                <a:spcPts val="1200"/>
              </a:spcBef>
              <a:buClr>
                <a:srgbClr val="0070C0"/>
              </a:buClr>
              <a:buNone/>
            </a:pPr>
            <a:r>
              <a:rPr lang="en-US" b="1" dirty="0" smtClean="0">
                <a:solidFill>
                  <a:schemeClr val="bg1"/>
                </a:solidFill>
              </a:rPr>
              <a:t> </a:t>
            </a:r>
            <a:endParaRPr lang="en-US" dirty="0" smtClean="0">
              <a:solidFill>
                <a:schemeClr val="bg1"/>
              </a:solidFill>
            </a:endParaRPr>
          </a:p>
        </p:txBody>
      </p:sp>
      <p:sp>
        <p:nvSpPr>
          <p:cNvPr id="11" name="Right Arrow 10" descr="alt=&quot;&quot;"/>
          <p:cNvSpPr/>
          <p:nvPr/>
        </p:nvSpPr>
        <p:spPr>
          <a:xfrm>
            <a:off x="2590800" y="4267199"/>
            <a:ext cx="365760" cy="3048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rgbClr val="0070C0"/>
              </a:buClr>
            </a:pPr>
            <a:endParaRPr lang="en-US" dirty="0">
              <a:solidFill>
                <a:srgbClr val="FFFF00"/>
              </a:solidFill>
            </a:endParaRPr>
          </a:p>
        </p:txBody>
      </p:sp>
      <p:sp>
        <p:nvSpPr>
          <p:cNvPr id="12" name="Right Arrow 11" descr="alt=&quot;&quot;"/>
          <p:cNvSpPr/>
          <p:nvPr/>
        </p:nvSpPr>
        <p:spPr>
          <a:xfrm>
            <a:off x="4495800" y="4267199"/>
            <a:ext cx="365760" cy="27432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rgbClr val="0070C0"/>
              </a:buClr>
            </a:pPr>
            <a:endParaRPr lang="en-US" dirty="0">
              <a:solidFill>
                <a:srgbClr val="FFFF00"/>
              </a:solidFill>
            </a:endParaRPr>
          </a:p>
        </p:txBody>
      </p:sp>
      <p:sp>
        <p:nvSpPr>
          <p:cNvPr id="2" name="Title 1"/>
          <p:cNvSpPr>
            <a:spLocks noGrp="1"/>
          </p:cNvSpPr>
          <p:nvPr>
            <p:ph type="title"/>
          </p:nvPr>
        </p:nvSpPr>
        <p:spPr>
          <a:xfrm>
            <a:off x="457200" y="1143000"/>
            <a:ext cx="8229600" cy="639762"/>
          </a:xfrm>
          <a:noFill/>
        </p:spPr>
        <p:txBody>
          <a:bodyPr>
            <a:normAutofit fontScale="90000"/>
          </a:bodyPr>
          <a:lstStyle/>
          <a:p>
            <a:r>
              <a:rPr lang="en-US" sz="3600" b="1" dirty="0" smtClean="0">
                <a:solidFill>
                  <a:schemeClr val="tx2"/>
                </a:solidFill>
              </a:rPr>
              <a:t>Background: Knowledge Translation [KT]</a:t>
            </a:r>
            <a:endParaRPr lang="en-US" b="1" dirty="0">
              <a:solidFill>
                <a:schemeClr val="tx2"/>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idx="1"/>
          </p:nvPr>
        </p:nvSpPr>
        <p:spPr/>
        <p:txBody>
          <a:bodyPr/>
          <a:lstStyle/>
          <a:p>
            <a:endParaRPr lang="en-US"/>
          </a:p>
        </p:txBody>
      </p:sp>
      <p:sp>
        <p:nvSpPr>
          <p:cNvPr id="2" name="Title 1"/>
          <p:cNvSpPr>
            <a:spLocks noGrp="1"/>
          </p:cNvSpPr>
          <p:nvPr>
            <p:ph type="title"/>
          </p:nvPr>
        </p:nvSpPr>
        <p:spPr>
          <a:xfrm>
            <a:off x="457200" y="731838"/>
            <a:ext cx="8229600" cy="639762"/>
          </a:xfrm>
          <a:noFill/>
        </p:spPr>
        <p:txBody>
          <a:bodyPr>
            <a:normAutofit/>
          </a:bodyPr>
          <a:lstStyle/>
          <a:p>
            <a:r>
              <a:rPr lang="en-US" sz="2400" b="1" dirty="0" smtClean="0">
                <a:solidFill>
                  <a:schemeClr val="tx2"/>
                </a:solidFill>
              </a:rPr>
              <a:t>Fig. (iii). AIUNK Survey Framework (Based on Halls et al, 2006)</a:t>
            </a:r>
            <a:endParaRPr lang="en-US" sz="2400" dirty="0">
              <a:solidFill>
                <a:schemeClr val="tx2"/>
              </a:solidFill>
            </a:endParaRPr>
          </a:p>
        </p:txBody>
      </p:sp>
      <p:graphicFrame>
        <p:nvGraphicFramePr>
          <p:cNvPr id="6" name="Content Placeholder 5" descr="Levels and categories."/>
          <p:cNvGraphicFramePr>
            <a:graphicFrameLocks noGrp="1"/>
          </p:cNvGraphicFramePr>
          <p:nvPr>
            <p:ph idx="4294967295"/>
            <p:extLst>
              <p:ext uri="{D42A27DB-BD31-4B8C-83A1-F6EECF244321}">
                <p14:modId xmlns:p14="http://schemas.microsoft.com/office/powerpoint/2010/main" val="673182232"/>
              </p:ext>
            </p:extLst>
          </p:nvPr>
        </p:nvGraphicFramePr>
        <p:xfrm>
          <a:off x="304800" y="1371600"/>
          <a:ext cx="8382000" cy="4953006"/>
        </p:xfrm>
        <a:graphic>
          <a:graphicData uri="http://schemas.openxmlformats.org/drawingml/2006/table">
            <a:tbl>
              <a:tblPr firstRow="1" bandRow="1">
                <a:tableStyleId>{5C22544A-7EE6-4342-B048-85BDC9FD1C3A}</a:tableStyleId>
              </a:tblPr>
              <a:tblGrid>
                <a:gridCol w="465667"/>
                <a:gridCol w="1820333"/>
                <a:gridCol w="857250"/>
                <a:gridCol w="1047750"/>
                <a:gridCol w="1047750"/>
                <a:gridCol w="1047750"/>
                <a:gridCol w="931333"/>
                <a:gridCol w="1164167"/>
              </a:tblGrid>
              <a:tr h="399348">
                <a:tc>
                  <a:txBody>
                    <a:bodyPr/>
                    <a:lstStyle/>
                    <a:p>
                      <a:pPr marL="0" marR="0">
                        <a:lnSpc>
                          <a:spcPct val="115000"/>
                        </a:lnSpc>
                        <a:spcBef>
                          <a:spcPts val="0"/>
                        </a:spcBef>
                        <a:spcAft>
                          <a:spcPts val="0"/>
                        </a:spcAft>
                      </a:pPr>
                      <a:r>
                        <a:rPr lang="en-US" sz="1200" dirty="0">
                          <a:latin typeface="Times New Roman"/>
                          <a:ea typeface="Times New Roman"/>
                          <a:cs typeface="Times New Roman"/>
                        </a:rPr>
                        <a:t>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Times New Roman"/>
                          <a:ea typeface="Times New Roman"/>
                          <a:cs typeface="Times New Roman"/>
                        </a:rPr>
                        <a:t> </a:t>
                      </a:r>
                      <a:endParaRPr lang="en-US" sz="1100" dirty="0">
                        <a:latin typeface="Calibri"/>
                        <a:ea typeface="Calibri"/>
                        <a:cs typeface="Times New Roman"/>
                      </a:endParaRPr>
                    </a:p>
                  </a:txBody>
                  <a:tcPr marL="68580" marR="68580" marT="0" marB="0"/>
                </a:tc>
                <a:tc gridSpan="6">
                  <a:txBody>
                    <a:bodyPr/>
                    <a:lstStyle/>
                    <a:p>
                      <a:pPr marL="0" marR="0" algn="ctr">
                        <a:lnSpc>
                          <a:spcPct val="115000"/>
                        </a:lnSpc>
                        <a:spcBef>
                          <a:spcPts val="0"/>
                        </a:spcBef>
                        <a:spcAft>
                          <a:spcPts val="0"/>
                        </a:spcAft>
                      </a:pPr>
                      <a:r>
                        <a:rPr lang="en-US" sz="1200" b="1" dirty="0">
                          <a:latin typeface="+mj-lt"/>
                          <a:ea typeface="Times New Roman"/>
                          <a:cs typeface="Times New Roman"/>
                        </a:rPr>
                        <a:t>CATEGORIES</a:t>
                      </a:r>
                      <a:endParaRPr lang="en-US" sz="1100" dirty="0">
                        <a:latin typeface="+mj-lt"/>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52958">
                <a:tc>
                  <a:txBody>
                    <a:bodyPr/>
                    <a:lstStyle/>
                    <a:p>
                      <a:pPr marL="0" marR="0">
                        <a:lnSpc>
                          <a:spcPct val="115000"/>
                        </a:lnSpc>
                        <a:spcBef>
                          <a:spcPts val="0"/>
                        </a:spcBef>
                        <a:spcAft>
                          <a:spcPts val="0"/>
                        </a:spcAft>
                      </a:pPr>
                      <a:r>
                        <a:rPr lang="en-US" sz="1200">
                          <a:latin typeface="Times New Roman"/>
                          <a:ea typeface="Times New Roman"/>
                          <a:cs typeface="Times New Roman"/>
                        </a:rPr>
                        <a:t> </a:t>
                      </a:r>
                      <a:endParaRPr lang="en-US" sz="11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dirty="0">
                          <a:latin typeface="Times New Roman"/>
                          <a:ea typeface="Times New Roman"/>
                          <a:cs typeface="Times New Roman"/>
                        </a:rPr>
                        <a:t> </a:t>
                      </a:r>
                      <a:endParaRPr lang="en-US" sz="11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b="1" dirty="0">
                          <a:latin typeface="+mj-lt"/>
                          <a:ea typeface="Times New Roman"/>
                          <a:cs typeface="Times New Roman"/>
                        </a:rPr>
                        <a:t>Being Aware</a:t>
                      </a:r>
                      <a:endParaRPr lang="en-US" sz="1100" dirty="0">
                        <a:latin typeface="+mj-lt"/>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b="1" dirty="0">
                          <a:latin typeface="+mj-lt"/>
                          <a:ea typeface="Times New Roman"/>
                          <a:cs typeface="Times New Roman"/>
                        </a:rPr>
                        <a:t>Getting Information</a:t>
                      </a:r>
                      <a:endParaRPr lang="en-US" sz="1100" dirty="0">
                        <a:latin typeface="+mj-lt"/>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b="1" dirty="0">
                          <a:latin typeface="+mj-lt"/>
                          <a:ea typeface="Times New Roman"/>
                          <a:cs typeface="Times New Roman"/>
                        </a:rPr>
                        <a:t>Sharing</a:t>
                      </a:r>
                      <a:endParaRPr lang="en-US" sz="1100" dirty="0">
                        <a:latin typeface="+mj-lt"/>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b="1" dirty="0">
                          <a:latin typeface="+mj-lt"/>
                          <a:ea typeface="Times New Roman"/>
                          <a:cs typeface="Times New Roman"/>
                        </a:rPr>
                        <a:t>Assessing</a:t>
                      </a:r>
                      <a:endParaRPr lang="en-US" sz="1100" dirty="0">
                        <a:latin typeface="+mj-lt"/>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b="1" dirty="0">
                          <a:latin typeface="+mj-lt"/>
                          <a:ea typeface="Times New Roman"/>
                          <a:cs typeface="Times New Roman"/>
                        </a:rPr>
                        <a:t>Planning</a:t>
                      </a:r>
                      <a:endParaRPr lang="en-US" sz="1100" dirty="0">
                        <a:latin typeface="+mj-lt"/>
                        <a:ea typeface="Calibri"/>
                        <a:cs typeface="Times New Roman"/>
                      </a:endParaRPr>
                    </a:p>
                  </a:txBody>
                  <a:tcPr marL="68580" marR="68580" marT="0" marB="0"/>
                </a:tc>
                <a:tc>
                  <a:txBody>
                    <a:bodyPr/>
                    <a:lstStyle/>
                    <a:p>
                      <a:pPr marL="0" marR="0">
                        <a:lnSpc>
                          <a:spcPct val="115000"/>
                        </a:lnSpc>
                        <a:spcBef>
                          <a:spcPts val="0"/>
                        </a:spcBef>
                        <a:spcAft>
                          <a:spcPts val="0"/>
                        </a:spcAft>
                      </a:pPr>
                      <a:r>
                        <a:rPr lang="en-US" sz="1200" b="1" dirty="0">
                          <a:latin typeface="+mj-lt"/>
                          <a:ea typeface="Times New Roman"/>
                          <a:cs typeface="Times New Roman"/>
                        </a:rPr>
                        <a:t>Implementing</a:t>
                      </a:r>
                      <a:endParaRPr lang="en-US" sz="1100" dirty="0">
                        <a:latin typeface="+mj-lt"/>
                        <a:ea typeface="Calibri"/>
                        <a:cs typeface="Times New Roman"/>
                      </a:endParaRPr>
                    </a:p>
                  </a:txBody>
                  <a:tcPr marL="68580" marR="68580" marT="0" marB="0"/>
                </a:tc>
              </a:tr>
              <a:tr h="452958">
                <a:tc rowSpan="10">
                  <a:txBody>
                    <a:bodyPr/>
                    <a:lstStyle/>
                    <a:p>
                      <a:pPr marL="71755" marR="71755" algn="ctr">
                        <a:lnSpc>
                          <a:spcPct val="115000"/>
                        </a:lnSpc>
                        <a:spcBef>
                          <a:spcPts val="0"/>
                        </a:spcBef>
                        <a:spcAft>
                          <a:spcPts val="0"/>
                        </a:spcAft>
                      </a:pPr>
                      <a:r>
                        <a:rPr lang="en-US" sz="1200" b="1" dirty="0">
                          <a:latin typeface="+mj-lt"/>
                          <a:ea typeface="Times New Roman"/>
                          <a:cs typeface="Times New Roman"/>
                        </a:rPr>
                        <a:t>LEVELS</a:t>
                      </a:r>
                      <a:endParaRPr lang="en-US" sz="1100" dirty="0">
                        <a:latin typeface="+mj-lt"/>
                        <a:ea typeface="Calibri"/>
                        <a:cs typeface="Times New Roman"/>
                      </a:endParaRPr>
                    </a:p>
                  </a:txBody>
                  <a:tcPr marL="68580" marR="68580" marT="0" marB="0" vert="vert270"/>
                </a:tc>
                <a:tc>
                  <a:txBody>
                    <a:bodyPr/>
                    <a:lstStyle/>
                    <a:p>
                      <a:pPr marL="0" marR="0">
                        <a:lnSpc>
                          <a:spcPct val="115000"/>
                        </a:lnSpc>
                        <a:spcBef>
                          <a:spcPts val="0"/>
                        </a:spcBef>
                        <a:spcAft>
                          <a:spcPts val="0"/>
                        </a:spcAft>
                      </a:pPr>
                      <a:r>
                        <a:rPr lang="en-US" sz="1200" b="1" dirty="0">
                          <a:latin typeface="+mn-lt"/>
                          <a:ea typeface="Times New Roman"/>
                          <a:cs typeface="Times New Roman"/>
                        </a:rPr>
                        <a:t>0 - NON-AWARENESS</a:t>
                      </a:r>
                      <a:endParaRPr lang="en-US" sz="1100" dirty="0">
                        <a:latin typeface="+mn-lt"/>
                        <a:ea typeface="Calibri"/>
                        <a:cs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r>
              <a:tr h="399348">
                <a:tc vMerge="1">
                  <a:txBody>
                    <a:bodyPr/>
                    <a:lstStyle/>
                    <a:p>
                      <a:endParaRPr lang="en-US"/>
                    </a:p>
                  </a:txBody>
                  <a:tcPr/>
                </a:tc>
                <a:tc>
                  <a:txBody>
                    <a:bodyPr/>
                    <a:lstStyle/>
                    <a:p>
                      <a:pPr marL="0" marR="0">
                        <a:lnSpc>
                          <a:spcPct val="115000"/>
                        </a:lnSpc>
                        <a:spcBef>
                          <a:spcPts val="0"/>
                        </a:spcBef>
                        <a:spcAft>
                          <a:spcPts val="0"/>
                        </a:spcAft>
                      </a:pPr>
                      <a:r>
                        <a:rPr lang="en-US" sz="1200" b="1" dirty="0">
                          <a:latin typeface="+mn-lt"/>
                          <a:ea typeface="Times New Roman"/>
                          <a:cs typeface="Times New Roman"/>
                        </a:rPr>
                        <a:t>1- AWARENESS: </a:t>
                      </a:r>
                      <a:endParaRPr lang="en-US" sz="1100" dirty="0">
                        <a:latin typeface="+mn-lt"/>
                        <a:ea typeface="Calibri"/>
                        <a:cs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r>
              <a:tr h="399348">
                <a:tc vMerge="1">
                  <a:txBody>
                    <a:bodyPr/>
                    <a:lstStyle/>
                    <a:p>
                      <a:endParaRPr lang="en-US"/>
                    </a:p>
                  </a:txBody>
                  <a:tcPr/>
                </a:tc>
                <a:tc>
                  <a:txBody>
                    <a:bodyPr/>
                    <a:lstStyle/>
                    <a:p>
                      <a:pPr marL="0" marR="0">
                        <a:lnSpc>
                          <a:spcPct val="115000"/>
                        </a:lnSpc>
                        <a:spcBef>
                          <a:spcPts val="0"/>
                        </a:spcBef>
                        <a:spcAft>
                          <a:spcPts val="0"/>
                        </a:spcAft>
                      </a:pPr>
                      <a:r>
                        <a:rPr lang="en-US" sz="1200" b="1" dirty="0">
                          <a:latin typeface="+mn-lt"/>
                          <a:ea typeface="Times New Roman"/>
                          <a:cs typeface="Times New Roman"/>
                        </a:rPr>
                        <a:t>2 – ORIENTATION:</a:t>
                      </a:r>
                      <a:r>
                        <a:rPr lang="en-US" sz="1100" dirty="0">
                          <a:latin typeface="+mn-lt"/>
                          <a:ea typeface="Calibri"/>
                          <a:cs typeface="Times New Roman"/>
                        </a:rPr>
                        <a:t> </a:t>
                      </a: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r>
              <a:tr h="399348">
                <a:tc vMerge="1">
                  <a:txBody>
                    <a:bodyPr/>
                    <a:lstStyle/>
                    <a:p>
                      <a:endParaRPr lang="en-US"/>
                    </a:p>
                  </a:txBody>
                  <a:tcPr/>
                </a:tc>
                <a:tc>
                  <a:txBody>
                    <a:bodyPr/>
                    <a:lstStyle/>
                    <a:p>
                      <a:pPr marL="0" marR="0">
                        <a:lnSpc>
                          <a:spcPct val="115000"/>
                        </a:lnSpc>
                        <a:spcBef>
                          <a:spcPts val="0"/>
                        </a:spcBef>
                        <a:spcAft>
                          <a:spcPts val="0"/>
                        </a:spcAft>
                      </a:pPr>
                      <a:r>
                        <a:rPr lang="en-US" sz="1200" b="1" dirty="0">
                          <a:latin typeface="+mn-lt"/>
                          <a:ea typeface="Times New Roman"/>
                          <a:cs typeface="Times New Roman"/>
                        </a:rPr>
                        <a:t>3 – PREPARATION:</a:t>
                      </a:r>
                      <a:r>
                        <a:rPr lang="en-US" sz="1100" dirty="0">
                          <a:latin typeface="+mn-lt"/>
                          <a:ea typeface="Calibri"/>
                          <a:cs typeface="Times New Roman"/>
                        </a:rPr>
                        <a:t> </a:t>
                      </a: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r>
              <a:tr h="399348">
                <a:tc vMerge="1">
                  <a:txBody>
                    <a:bodyPr/>
                    <a:lstStyle/>
                    <a:p>
                      <a:endParaRPr lang="en-US"/>
                    </a:p>
                  </a:txBody>
                  <a:tcPr/>
                </a:tc>
                <a:tc>
                  <a:txBody>
                    <a:bodyPr/>
                    <a:lstStyle/>
                    <a:p>
                      <a:pPr marL="0" marR="0">
                        <a:lnSpc>
                          <a:spcPct val="115000"/>
                        </a:lnSpc>
                        <a:spcBef>
                          <a:spcPts val="0"/>
                        </a:spcBef>
                        <a:spcAft>
                          <a:spcPts val="0"/>
                        </a:spcAft>
                      </a:pPr>
                      <a:r>
                        <a:rPr lang="en-US" sz="1200" b="1" dirty="0">
                          <a:latin typeface="+mn-lt"/>
                          <a:ea typeface="Times New Roman"/>
                          <a:cs typeface="Times New Roman"/>
                        </a:rPr>
                        <a:t>4 - INITIAL USE: </a:t>
                      </a:r>
                      <a:endParaRPr lang="en-US" sz="1100" dirty="0">
                        <a:latin typeface="+mn-lt"/>
                        <a:ea typeface="Calibri"/>
                        <a:cs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r>
              <a:tr h="399348">
                <a:tc vMerge="1">
                  <a:txBody>
                    <a:bodyPr/>
                    <a:lstStyle/>
                    <a:p>
                      <a:endParaRPr lang="en-US"/>
                    </a:p>
                  </a:txBody>
                  <a:tcPr/>
                </a:tc>
                <a:tc>
                  <a:txBody>
                    <a:bodyPr/>
                    <a:lstStyle/>
                    <a:p>
                      <a:pPr marL="0" marR="0">
                        <a:lnSpc>
                          <a:spcPct val="115000"/>
                        </a:lnSpc>
                        <a:spcBef>
                          <a:spcPts val="0"/>
                        </a:spcBef>
                        <a:spcAft>
                          <a:spcPts val="0"/>
                        </a:spcAft>
                      </a:pPr>
                      <a:r>
                        <a:rPr lang="en-US" sz="1200" b="1" dirty="0">
                          <a:latin typeface="+mn-lt"/>
                          <a:ea typeface="Times New Roman"/>
                          <a:cs typeface="Times New Roman"/>
                        </a:rPr>
                        <a:t>5 - ROUTINE USE: </a:t>
                      </a:r>
                      <a:endParaRPr lang="en-US" sz="1100" dirty="0">
                        <a:latin typeface="+mn-lt"/>
                        <a:ea typeface="Calibri"/>
                        <a:cs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r>
              <a:tr h="399348">
                <a:tc vMerge="1">
                  <a:txBody>
                    <a:bodyPr/>
                    <a:lstStyle/>
                    <a:p>
                      <a:endParaRPr lang="en-US"/>
                    </a:p>
                  </a:txBody>
                  <a:tcPr/>
                </a:tc>
                <a:tc>
                  <a:txBody>
                    <a:bodyPr/>
                    <a:lstStyle/>
                    <a:p>
                      <a:pPr marL="0" marR="0">
                        <a:lnSpc>
                          <a:spcPct val="115000"/>
                        </a:lnSpc>
                        <a:spcBef>
                          <a:spcPts val="0"/>
                        </a:spcBef>
                        <a:spcAft>
                          <a:spcPts val="0"/>
                        </a:spcAft>
                      </a:pPr>
                      <a:r>
                        <a:rPr lang="en-US" sz="1200" b="1" dirty="0">
                          <a:latin typeface="+mn-lt"/>
                          <a:ea typeface="Times New Roman"/>
                          <a:cs typeface="Times New Roman"/>
                        </a:rPr>
                        <a:t>6 – EXPANSION: </a:t>
                      </a:r>
                      <a:endParaRPr lang="en-US" sz="1100" dirty="0">
                        <a:latin typeface="+mn-lt"/>
                        <a:ea typeface="Calibri"/>
                        <a:cs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r>
              <a:tr h="452958">
                <a:tc vMerge="1">
                  <a:txBody>
                    <a:bodyPr/>
                    <a:lstStyle/>
                    <a:p>
                      <a:endParaRPr lang="en-US"/>
                    </a:p>
                  </a:txBody>
                  <a:tcPr/>
                </a:tc>
                <a:tc>
                  <a:txBody>
                    <a:bodyPr/>
                    <a:lstStyle/>
                    <a:p>
                      <a:pPr marL="0" marR="0">
                        <a:lnSpc>
                          <a:spcPct val="115000"/>
                        </a:lnSpc>
                        <a:spcBef>
                          <a:spcPts val="0"/>
                        </a:spcBef>
                        <a:spcAft>
                          <a:spcPts val="0"/>
                        </a:spcAft>
                      </a:pPr>
                      <a:r>
                        <a:rPr lang="en-US" sz="1200" b="1" dirty="0">
                          <a:latin typeface="+mn-lt"/>
                          <a:ea typeface="Times New Roman"/>
                          <a:cs typeface="Times New Roman"/>
                        </a:rPr>
                        <a:t>7 –COLLABORATION: </a:t>
                      </a:r>
                      <a:endParaRPr lang="en-US" sz="1100" dirty="0">
                        <a:latin typeface="+mn-lt"/>
                        <a:ea typeface="Calibri"/>
                        <a:cs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r>
              <a:tr h="399348">
                <a:tc vMerge="1">
                  <a:txBody>
                    <a:bodyPr/>
                    <a:lstStyle/>
                    <a:p>
                      <a:endParaRPr lang="en-US"/>
                    </a:p>
                  </a:txBody>
                  <a:tcPr/>
                </a:tc>
                <a:tc>
                  <a:txBody>
                    <a:bodyPr/>
                    <a:lstStyle/>
                    <a:p>
                      <a:pPr marL="0" marR="0">
                        <a:lnSpc>
                          <a:spcPct val="115000"/>
                        </a:lnSpc>
                        <a:spcBef>
                          <a:spcPts val="0"/>
                        </a:spcBef>
                        <a:spcAft>
                          <a:spcPts val="0"/>
                        </a:spcAft>
                      </a:pPr>
                      <a:r>
                        <a:rPr lang="en-US" sz="1200" b="1" dirty="0">
                          <a:latin typeface="+mn-lt"/>
                          <a:ea typeface="Times New Roman"/>
                          <a:cs typeface="Times New Roman"/>
                        </a:rPr>
                        <a:t>8 – INTEGRATION: </a:t>
                      </a:r>
                      <a:endParaRPr lang="en-US" sz="1100" dirty="0">
                        <a:latin typeface="+mn-lt"/>
                        <a:ea typeface="Calibri"/>
                        <a:cs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r>
              <a:tr h="399348">
                <a:tc vMerge="1">
                  <a:txBody>
                    <a:bodyPr/>
                    <a:lstStyle/>
                    <a:p>
                      <a:endParaRPr lang="en-US"/>
                    </a:p>
                  </a:txBody>
                  <a:tcPr/>
                </a:tc>
                <a:tc>
                  <a:txBody>
                    <a:bodyPr/>
                    <a:lstStyle/>
                    <a:p>
                      <a:pPr marL="0" marR="0">
                        <a:lnSpc>
                          <a:spcPct val="115000"/>
                        </a:lnSpc>
                        <a:spcBef>
                          <a:spcPts val="0"/>
                        </a:spcBef>
                        <a:spcAft>
                          <a:spcPts val="0"/>
                        </a:spcAft>
                      </a:pPr>
                      <a:r>
                        <a:rPr lang="en-US" sz="1200" b="1" dirty="0">
                          <a:latin typeface="+mn-lt"/>
                          <a:ea typeface="Times New Roman"/>
                          <a:cs typeface="Times New Roman"/>
                        </a:rPr>
                        <a:t>9 – MODIFICATION: </a:t>
                      </a:r>
                      <a:endParaRPr lang="en-US" sz="1100" dirty="0">
                        <a:latin typeface="+mn-lt"/>
                        <a:ea typeface="Calibri"/>
                        <a:cs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a:latin typeface="Calibri"/>
                        <a:ea typeface="Times New Roman"/>
                      </a:endParaRPr>
                    </a:p>
                  </a:txBody>
                  <a:tcPr marL="68580" marR="68580" marT="0" marB="0"/>
                </a:tc>
                <a:tc>
                  <a:txBody>
                    <a:bodyPr/>
                    <a:lstStyle/>
                    <a:p>
                      <a:pPr>
                        <a:lnSpc>
                          <a:spcPct val="200000"/>
                        </a:lnSpc>
                      </a:pPr>
                      <a:endParaRPr lang="en-US" sz="1100" dirty="0">
                        <a:latin typeface="Calibri"/>
                        <a:ea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685800" y="3429000"/>
            <a:ext cx="2209800" cy="121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Need &amp; Envisioned Solution </a:t>
            </a:r>
            <a:endParaRPr lang="en-US" sz="2400" b="1" dirty="0"/>
          </a:p>
        </p:txBody>
      </p:sp>
      <p:sp>
        <p:nvSpPr>
          <p:cNvPr id="9" name="Rectangle 8"/>
          <p:cNvSpPr/>
          <p:nvPr/>
        </p:nvSpPr>
        <p:spPr>
          <a:xfrm>
            <a:off x="3124200" y="3733800"/>
            <a:ext cx="838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t>R</a:t>
            </a:r>
            <a:endParaRPr lang="en-US" sz="3200" b="1" dirty="0"/>
          </a:p>
        </p:txBody>
      </p:sp>
      <p:sp>
        <p:nvSpPr>
          <p:cNvPr id="10" name="Rectangle 9"/>
          <p:cNvSpPr/>
          <p:nvPr/>
        </p:nvSpPr>
        <p:spPr>
          <a:xfrm>
            <a:off x="4343400" y="3733800"/>
            <a:ext cx="762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t>D</a:t>
            </a:r>
            <a:endParaRPr lang="en-US" sz="3200" b="1" dirty="0"/>
          </a:p>
        </p:txBody>
      </p:sp>
      <p:sp>
        <p:nvSpPr>
          <p:cNvPr id="11" name="Rectangle 10"/>
          <p:cNvSpPr/>
          <p:nvPr/>
        </p:nvSpPr>
        <p:spPr>
          <a:xfrm>
            <a:off x="5486400" y="3733800"/>
            <a:ext cx="762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t>P</a:t>
            </a:r>
            <a:endParaRPr lang="en-US" sz="3200" b="1" dirty="0"/>
          </a:p>
        </p:txBody>
      </p:sp>
      <p:sp>
        <p:nvSpPr>
          <p:cNvPr id="12" name="Rectangle 11"/>
          <p:cNvSpPr/>
          <p:nvPr/>
        </p:nvSpPr>
        <p:spPr>
          <a:xfrm>
            <a:off x="6629400" y="3657600"/>
            <a:ext cx="19050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Impact on Beneficiary</a:t>
            </a:r>
            <a:endParaRPr lang="en-US" sz="2400" b="1" dirty="0"/>
          </a:p>
        </p:txBody>
      </p:sp>
      <p:cxnSp>
        <p:nvCxnSpPr>
          <p:cNvPr id="17" name="Straight Arrow Connector 16" descr="alt=&quot;&quot;"/>
          <p:cNvCxnSpPr>
            <a:endCxn id="9" idx="1"/>
          </p:cNvCxnSpPr>
          <p:nvPr/>
        </p:nvCxnSpPr>
        <p:spPr>
          <a:xfrm>
            <a:off x="2895600" y="4038600"/>
            <a:ext cx="2286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descr="alt=&quot;&quot;"/>
          <p:cNvCxnSpPr>
            <a:stCxn id="9" idx="3"/>
            <a:endCxn id="10" idx="1"/>
          </p:cNvCxnSpPr>
          <p:nvPr/>
        </p:nvCxnSpPr>
        <p:spPr>
          <a:xfrm>
            <a:off x="3962400" y="4038600"/>
            <a:ext cx="381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descr="alt=&quot;&quot;"/>
          <p:cNvCxnSpPr>
            <a:stCxn id="10" idx="3"/>
            <a:endCxn id="11" idx="1"/>
          </p:cNvCxnSpPr>
          <p:nvPr/>
        </p:nvCxnSpPr>
        <p:spPr>
          <a:xfrm>
            <a:off x="5105400" y="4038600"/>
            <a:ext cx="381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descr="alt=&quot;&quot;"/>
          <p:cNvCxnSpPr>
            <a:stCxn id="11" idx="3"/>
            <a:endCxn id="12" idx="1"/>
          </p:cNvCxnSpPr>
          <p:nvPr/>
        </p:nvCxnSpPr>
        <p:spPr>
          <a:xfrm>
            <a:off x="6248400" y="4038600"/>
            <a:ext cx="381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7" name="Oval 26"/>
          <p:cNvSpPr/>
          <p:nvPr/>
        </p:nvSpPr>
        <p:spPr>
          <a:xfrm>
            <a:off x="3581400" y="457200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smtClean="0"/>
              <a:t>KtA</a:t>
            </a:r>
            <a:endParaRPr lang="en-US" sz="2400" b="1" dirty="0"/>
          </a:p>
        </p:txBody>
      </p:sp>
      <p:sp>
        <p:nvSpPr>
          <p:cNvPr id="28" name="Oval 27"/>
          <p:cNvSpPr/>
          <p:nvPr/>
        </p:nvSpPr>
        <p:spPr>
          <a:xfrm>
            <a:off x="4800600" y="457200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smtClean="0"/>
              <a:t>KtA</a:t>
            </a:r>
            <a:endParaRPr lang="en-US" sz="2400" b="1" dirty="0"/>
          </a:p>
        </p:txBody>
      </p:sp>
      <p:sp>
        <p:nvSpPr>
          <p:cNvPr id="29" name="Oval 28"/>
          <p:cNvSpPr/>
          <p:nvPr/>
        </p:nvSpPr>
        <p:spPr>
          <a:xfrm>
            <a:off x="5867400" y="457200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smtClean="0"/>
              <a:t>KtA</a:t>
            </a:r>
            <a:endParaRPr lang="en-US" sz="2400" b="1" dirty="0"/>
          </a:p>
        </p:txBody>
      </p:sp>
      <p:cxnSp>
        <p:nvCxnSpPr>
          <p:cNvPr id="31" name="Straight Connector 30" descr="alt=&quot;&quot;"/>
          <p:cNvCxnSpPr/>
          <p:nvPr/>
        </p:nvCxnSpPr>
        <p:spPr>
          <a:xfrm rot="5400000">
            <a:off x="3810000" y="4343400"/>
            <a:ext cx="6096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3" name="Straight Connector 32" descr="alt=&quot;&quot;"/>
          <p:cNvCxnSpPr/>
          <p:nvPr/>
        </p:nvCxnSpPr>
        <p:spPr>
          <a:xfrm rot="5400000">
            <a:off x="4991100" y="4305300"/>
            <a:ext cx="5334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5" name="Straight Connector 34" descr="alt=&quot;&quot;"/>
          <p:cNvCxnSpPr/>
          <p:nvPr/>
        </p:nvCxnSpPr>
        <p:spPr>
          <a:xfrm rot="5400000">
            <a:off x="6134100" y="4305300"/>
            <a:ext cx="533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2133600" y="5521404"/>
            <a:ext cx="4876800" cy="1107996"/>
          </a:xfrm>
          <a:prstGeom prst="rect">
            <a:avLst/>
          </a:prstGeom>
          <a:noFill/>
        </p:spPr>
        <p:txBody>
          <a:bodyPr wrap="square" rtlCol="0">
            <a:spAutoFit/>
          </a:bodyPr>
          <a:lstStyle/>
          <a:p>
            <a:pPr marL="231775" indent="-231775">
              <a:buClr>
                <a:schemeClr val="accent1"/>
              </a:buClr>
              <a:buFont typeface="Arial" pitchFamily="34" charset="0"/>
              <a:buChar char="•"/>
            </a:pPr>
            <a:r>
              <a:rPr lang="en-US" sz="2400" dirty="0" smtClean="0">
                <a:sym typeface="Wingdings" pitchFamily="2" charset="2"/>
              </a:rPr>
              <a:t>3 processes; 3 states of K; 3 outputs </a:t>
            </a:r>
          </a:p>
          <a:p>
            <a:pPr marL="231775" indent="-231775">
              <a:buClr>
                <a:schemeClr val="accent1"/>
              </a:buClr>
              <a:buFont typeface="Arial" pitchFamily="34" charset="0"/>
              <a:buChar char="•"/>
            </a:pPr>
            <a:r>
              <a:rPr lang="en-US" sz="2400" dirty="0" smtClean="0">
                <a:sym typeface="Wingdings" pitchFamily="2" charset="2"/>
              </a:rPr>
              <a:t>Introduces Prior-to-grant KT</a:t>
            </a:r>
            <a:endParaRPr lang="en-US" sz="2400" dirty="0" smtClean="0"/>
          </a:p>
          <a:p>
            <a:endParaRPr lang="en-US" dirty="0"/>
          </a:p>
        </p:txBody>
      </p:sp>
      <p:sp>
        <p:nvSpPr>
          <p:cNvPr id="3" name="Content Placeholder 2"/>
          <p:cNvSpPr>
            <a:spLocks noGrp="1"/>
          </p:cNvSpPr>
          <p:nvPr>
            <p:ph type="body" idx="1"/>
          </p:nvPr>
        </p:nvSpPr>
        <p:spPr>
          <a:xfrm>
            <a:off x="722313" y="3657600"/>
            <a:ext cx="7772400" cy="1500187"/>
          </a:xfrm>
        </p:spPr>
        <p:txBody>
          <a:bodyPr>
            <a:normAutofit fontScale="62500" lnSpcReduction="20000"/>
          </a:bodyPr>
          <a:lstStyle/>
          <a:p>
            <a:pPr algn="ctr">
              <a:lnSpc>
                <a:spcPct val="120000"/>
              </a:lnSpc>
              <a:spcBef>
                <a:spcPts val="1200"/>
              </a:spcBef>
              <a:buNone/>
            </a:pPr>
            <a:r>
              <a:rPr lang="en-US" sz="4500" b="1" dirty="0" smtClean="0">
                <a:solidFill>
                  <a:schemeClr val="tx1"/>
                </a:solidFill>
              </a:rPr>
              <a:t>Need to Knowledge (</a:t>
            </a:r>
            <a:r>
              <a:rPr lang="en-US" sz="4500" b="1" dirty="0" err="1" smtClean="0">
                <a:solidFill>
                  <a:schemeClr val="tx1"/>
                </a:solidFill>
              </a:rPr>
              <a:t>NtK</a:t>
            </a:r>
            <a:r>
              <a:rPr lang="en-US" sz="4500" b="1" dirty="0" smtClean="0">
                <a:solidFill>
                  <a:schemeClr val="tx1"/>
                </a:solidFill>
              </a:rPr>
              <a:t>) Model</a:t>
            </a:r>
          </a:p>
          <a:p>
            <a:pPr algn="ctr">
              <a:lnSpc>
                <a:spcPct val="120000"/>
              </a:lnSpc>
              <a:spcBef>
                <a:spcPts val="1200"/>
              </a:spcBef>
              <a:buNone/>
            </a:pPr>
            <a:r>
              <a:rPr lang="en-US" sz="3800" dirty="0" smtClean="0">
                <a:solidFill>
                  <a:schemeClr val="tx1"/>
                </a:solidFill>
              </a:rPr>
              <a:t>(Lane and Flagg, 2010</a:t>
            </a:r>
            <a:r>
              <a:rPr lang="en-US" sz="3800" dirty="0" smtClean="0"/>
              <a:t>)</a:t>
            </a:r>
            <a:br>
              <a:rPr lang="en-US" sz="3800" dirty="0" smtClean="0"/>
            </a:br>
            <a:r>
              <a:rPr lang="en-US" sz="3800" dirty="0" smtClean="0">
                <a:hlinkClick r:id="rId2"/>
              </a:rPr>
              <a:t>http://kt4tt.buffalo.edu/knowledgebase/model.php</a:t>
            </a:r>
            <a:endParaRPr lang="en-US" sz="3800" dirty="0" smtClean="0"/>
          </a:p>
          <a:p>
            <a:endParaRPr lang="en-US" dirty="0" smtClean="0">
              <a:sym typeface="Wingdings" pitchFamily="2" charset="2"/>
            </a:endParaRPr>
          </a:p>
          <a:p>
            <a:endParaRPr lang="en-US" dirty="0" smtClean="0">
              <a:sym typeface="Wingdings" pitchFamily="2" charset="2"/>
            </a:endParaRPr>
          </a:p>
          <a:p>
            <a:endParaRPr lang="en-US" dirty="0" smtClean="0">
              <a:sym typeface="Wingdings" pitchFamily="2" charset="2"/>
            </a:endParaRPr>
          </a:p>
          <a:p>
            <a:endParaRPr lang="en-US" dirty="0" smtClean="0">
              <a:sym typeface="Wingdings" pitchFamily="2" charset="2"/>
            </a:endParaRPr>
          </a:p>
          <a:p>
            <a:endParaRPr lang="en-US" dirty="0" smtClean="0">
              <a:sym typeface="Wingdings" pitchFamily="2" charset="2"/>
            </a:endParaRPr>
          </a:p>
          <a:p>
            <a:endParaRPr lang="en-US" dirty="0" smtClean="0">
              <a:sym typeface="Wingdings" pitchFamily="2" charset="2"/>
            </a:endParaRPr>
          </a:p>
          <a:p>
            <a:endParaRPr lang="en-US" dirty="0" smtClean="0">
              <a:sym typeface="Wingdings" pitchFamily="2" charset="2"/>
            </a:endParaRPr>
          </a:p>
          <a:p>
            <a:endParaRPr lang="en-US" dirty="0" smtClean="0">
              <a:sym typeface="Wingdings" pitchFamily="2" charset="2"/>
            </a:endParaRPr>
          </a:p>
          <a:p>
            <a:endParaRPr lang="en-US" sz="4600" dirty="0" smtClean="0">
              <a:sym typeface="Wingdings" pitchFamily="2" charset="2"/>
            </a:endParaRPr>
          </a:p>
        </p:txBody>
      </p:sp>
      <p:sp>
        <p:nvSpPr>
          <p:cNvPr id="2" name="Title 1"/>
          <p:cNvSpPr>
            <a:spLocks noGrp="1"/>
          </p:cNvSpPr>
          <p:nvPr>
            <p:ph type="title"/>
          </p:nvPr>
        </p:nvSpPr>
        <p:spPr>
          <a:xfrm>
            <a:off x="0" y="990600"/>
            <a:ext cx="9144000" cy="914400"/>
          </a:xfrm>
          <a:noFill/>
        </p:spPr>
        <p:txBody>
          <a:bodyPr>
            <a:noAutofit/>
          </a:bodyPr>
          <a:lstStyle/>
          <a:p>
            <a:r>
              <a:rPr lang="en-US" sz="2800" dirty="0" smtClean="0">
                <a:solidFill>
                  <a:schemeClr val="tx2"/>
                </a:solidFill>
              </a:rPr>
              <a:t/>
            </a:r>
            <a:br>
              <a:rPr lang="en-US" sz="2800" dirty="0" smtClean="0">
                <a:solidFill>
                  <a:schemeClr val="tx2"/>
                </a:solidFill>
              </a:rPr>
            </a:br>
            <a:r>
              <a:rPr lang="en-US" sz="2800" b="1" dirty="0" smtClean="0">
                <a:solidFill>
                  <a:schemeClr val="tx2"/>
                </a:solidFill>
              </a:rPr>
              <a:t>Fig. (iv)</a:t>
            </a:r>
            <a:r>
              <a:rPr lang="en-US" sz="2800" dirty="0" smtClean="0">
                <a:solidFill>
                  <a:schemeClr val="tx2"/>
                </a:solidFill>
              </a:rPr>
              <a:t>. </a:t>
            </a:r>
            <a:r>
              <a:rPr lang="en-US" sz="2800" b="1" dirty="0" smtClean="0">
                <a:solidFill>
                  <a:schemeClr val="tx2"/>
                </a:solidFill>
              </a:rPr>
              <a:t>A KT Framework for Technology Based Innovations</a:t>
            </a:r>
            <a:r>
              <a:rPr lang="en-US" sz="2800" dirty="0" smtClean="0">
                <a:solidFill>
                  <a:schemeClr val="tx2"/>
                </a:solidFill>
              </a:rPr>
              <a:t/>
            </a:r>
            <a:br>
              <a:rPr lang="en-US" sz="2800" dirty="0" smtClean="0">
                <a:solidFill>
                  <a:schemeClr val="tx2"/>
                </a:solidFill>
              </a:rPr>
            </a:br>
            <a:endParaRPr lang="en-US" sz="2800" dirty="0">
              <a:solidFill>
                <a:schemeClr val="tx2"/>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381000" y="304800"/>
            <a:ext cx="8458200" cy="5843587"/>
          </a:xfrm>
        </p:spPr>
        <p:txBody>
          <a:bodyPr rtlCol="0">
            <a:normAutofit/>
          </a:bodyPr>
          <a:lstStyle/>
          <a:p>
            <a:pPr marL="231775" indent="-231775" fontAlgn="auto">
              <a:spcBef>
                <a:spcPts val="600"/>
              </a:spcBef>
              <a:spcAft>
                <a:spcPts val="0"/>
              </a:spcAft>
              <a:buFont typeface="+mj-lt"/>
              <a:buAutoNum type="arabicPeriod"/>
              <a:defRPr/>
            </a:pPr>
            <a:r>
              <a:rPr lang="en-US" sz="1600" dirty="0" smtClean="0">
                <a:solidFill>
                  <a:schemeClr val="tx1"/>
                </a:solidFill>
                <a:latin typeface="Times New Roman" pitchFamily="18" charset="0"/>
                <a:cs typeface="Times New Roman" pitchFamily="18" charset="0"/>
              </a:rPr>
              <a:t>CIHR. </a:t>
            </a:r>
            <a:r>
              <a:rPr lang="en-US" sz="1600" i="1" dirty="0" smtClean="0">
                <a:solidFill>
                  <a:schemeClr val="tx1"/>
                </a:solidFill>
                <a:latin typeface="Times New Roman" pitchFamily="18" charset="0"/>
                <a:cs typeface="Times New Roman" pitchFamily="18" charset="0"/>
              </a:rPr>
              <a:t>About knowledge translation. </a:t>
            </a:r>
            <a:r>
              <a:rPr lang="en-US" sz="1600" dirty="0" smtClean="0">
                <a:solidFill>
                  <a:schemeClr val="tx1"/>
                </a:solidFill>
                <a:latin typeface="Times New Roman" pitchFamily="18" charset="0"/>
                <a:cs typeface="Times New Roman" pitchFamily="18" charset="0"/>
              </a:rPr>
              <a:t>Retrieved October 25, 2009, from</a:t>
            </a:r>
            <a:r>
              <a:rPr lang="en-US" sz="1600" u="sng" dirty="0" smtClean="0">
                <a:solidFill>
                  <a:schemeClr val="tx1"/>
                </a:solidFill>
                <a:latin typeface="Times New Roman" pitchFamily="18" charset="0"/>
                <a:cs typeface="Times New Roman" pitchFamily="18" charset="0"/>
                <a:hlinkClick r:id="rId2"/>
              </a:rPr>
              <a:t> </a:t>
            </a:r>
            <a:r>
              <a:rPr lang="en-US" sz="1600" u="sng" dirty="0" smtClean="0">
                <a:latin typeface="Times New Roman" pitchFamily="18" charset="0"/>
                <a:cs typeface="Times New Roman" pitchFamily="18" charset="0"/>
                <a:hlinkClick r:id="rId2"/>
              </a:rPr>
              <a:t>http://www.cihr-irsc.gc.ca/e/29418.html</a:t>
            </a:r>
            <a:endParaRPr lang="en-US" sz="1600" u="sng" dirty="0" smtClean="0">
              <a:latin typeface="Times New Roman" pitchFamily="18" charset="0"/>
              <a:cs typeface="Times New Roman" pitchFamily="18" charset="0"/>
            </a:endParaRPr>
          </a:p>
          <a:p>
            <a:pPr marL="231775" indent="-231775" fontAlgn="auto">
              <a:spcBef>
                <a:spcPts val="600"/>
              </a:spcBef>
              <a:spcAft>
                <a:spcPts val="0"/>
              </a:spcAft>
              <a:buFont typeface="+mj-lt"/>
              <a:buAutoNum type="arabicPeriod"/>
              <a:defRPr/>
            </a:pPr>
            <a:r>
              <a:rPr lang="en-US" sz="1600" dirty="0" smtClean="0">
                <a:solidFill>
                  <a:schemeClr val="tx1"/>
                </a:solidFill>
                <a:latin typeface="Times New Roman" pitchFamily="18" charset="0"/>
                <a:cs typeface="Times New Roman" pitchFamily="18" charset="0"/>
              </a:rPr>
              <a:t>Graham, I.D., Logan, J., Harrison, M.B., Straus, S.E., </a:t>
            </a:r>
            <a:r>
              <a:rPr lang="en-US" sz="1600" dirty="0" err="1" smtClean="0">
                <a:solidFill>
                  <a:schemeClr val="tx1"/>
                </a:solidFill>
                <a:latin typeface="Times New Roman" pitchFamily="18" charset="0"/>
                <a:cs typeface="Times New Roman" pitchFamily="18" charset="0"/>
              </a:rPr>
              <a:t>Tetroe</a:t>
            </a:r>
            <a:r>
              <a:rPr lang="en-US" sz="1600" dirty="0" smtClean="0">
                <a:solidFill>
                  <a:schemeClr val="tx1"/>
                </a:solidFill>
                <a:latin typeface="Times New Roman" pitchFamily="18" charset="0"/>
                <a:cs typeface="Times New Roman" pitchFamily="18" charset="0"/>
              </a:rPr>
              <a:t>, J., Caswell, W., &amp; Robinson, N. (2006). Lost in translation: time for a map? </a:t>
            </a:r>
            <a:r>
              <a:rPr lang="en-US" sz="1600" i="1" dirty="0" smtClean="0">
                <a:solidFill>
                  <a:schemeClr val="tx1"/>
                </a:solidFill>
                <a:latin typeface="Times New Roman" pitchFamily="18" charset="0"/>
                <a:cs typeface="Times New Roman" pitchFamily="18" charset="0"/>
              </a:rPr>
              <a:t>The Journal of Continuing Education in the Health Professions, 26</a:t>
            </a:r>
            <a:r>
              <a:rPr lang="en-US" sz="1600" dirty="0" smtClean="0">
                <a:solidFill>
                  <a:schemeClr val="tx1"/>
                </a:solidFill>
                <a:latin typeface="Times New Roman" pitchFamily="18" charset="0"/>
                <a:cs typeface="Times New Roman" pitchFamily="18" charset="0"/>
              </a:rPr>
              <a:t>(1), 13-24. </a:t>
            </a:r>
          </a:p>
          <a:p>
            <a:pPr marL="231775" indent="-231775">
              <a:spcBef>
                <a:spcPts val="600"/>
              </a:spcBef>
              <a:buFont typeface="+mj-lt"/>
              <a:buAutoNum type="arabicPeriod"/>
              <a:defRPr/>
            </a:pPr>
            <a:r>
              <a:rPr lang="es-ES" sz="1600" dirty="0" smtClean="0">
                <a:solidFill>
                  <a:schemeClr val="tx1"/>
                </a:solidFill>
                <a:latin typeface="Times New Roman" pitchFamily="18" charset="0"/>
                <a:cs typeface="Times New Roman" pitchFamily="18" charset="0"/>
              </a:rPr>
              <a:t>Hall, G.E., </a:t>
            </a:r>
            <a:r>
              <a:rPr lang="es-ES" sz="1600" dirty="0" err="1" smtClean="0">
                <a:solidFill>
                  <a:schemeClr val="tx1"/>
                </a:solidFill>
                <a:latin typeface="Times New Roman" pitchFamily="18" charset="0"/>
                <a:cs typeface="Times New Roman" pitchFamily="18" charset="0"/>
              </a:rPr>
              <a:t>Dirksen</a:t>
            </a:r>
            <a:r>
              <a:rPr lang="es-ES" sz="1600" dirty="0" smtClean="0">
                <a:solidFill>
                  <a:schemeClr val="tx1"/>
                </a:solidFill>
                <a:latin typeface="Times New Roman" pitchFamily="18" charset="0"/>
                <a:cs typeface="Times New Roman" pitchFamily="18" charset="0"/>
              </a:rPr>
              <a:t>, D.J., and George, A.A. (2006). </a:t>
            </a:r>
            <a:r>
              <a:rPr lang="es-ES" sz="1600" dirty="0" err="1" smtClean="0">
                <a:solidFill>
                  <a:schemeClr val="tx1"/>
                </a:solidFill>
                <a:latin typeface="Times New Roman" pitchFamily="18" charset="0"/>
                <a:cs typeface="Times New Roman" pitchFamily="18" charset="0"/>
              </a:rPr>
              <a:t>Measuring</a:t>
            </a:r>
            <a:r>
              <a:rPr lang="es-ES" sz="1600" dirty="0" smtClean="0">
                <a:solidFill>
                  <a:schemeClr val="tx1"/>
                </a:solidFill>
                <a:latin typeface="Times New Roman" pitchFamily="18" charset="0"/>
                <a:cs typeface="Times New Roman" pitchFamily="18" charset="0"/>
              </a:rPr>
              <a:t> </a:t>
            </a:r>
            <a:r>
              <a:rPr lang="es-ES" sz="1600" dirty="0" err="1" smtClean="0">
                <a:solidFill>
                  <a:schemeClr val="tx1"/>
                </a:solidFill>
                <a:latin typeface="Times New Roman" pitchFamily="18" charset="0"/>
                <a:cs typeface="Times New Roman" pitchFamily="18" charset="0"/>
              </a:rPr>
              <a:t>Implementation</a:t>
            </a:r>
            <a:r>
              <a:rPr lang="es-ES" sz="1600" dirty="0" smtClean="0">
                <a:solidFill>
                  <a:schemeClr val="tx1"/>
                </a:solidFill>
                <a:latin typeface="Times New Roman" pitchFamily="18" charset="0"/>
                <a:cs typeface="Times New Roman" pitchFamily="18" charset="0"/>
              </a:rPr>
              <a:t> in </a:t>
            </a:r>
            <a:r>
              <a:rPr lang="es-ES" sz="1600" dirty="0" err="1" smtClean="0">
                <a:solidFill>
                  <a:schemeClr val="tx1"/>
                </a:solidFill>
                <a:latin typeface="Times New Roman" pitchFamily="18" charset="0"/>
                <a:cs typeface="Times New Roman" pitchFamily="18" charset="0"/>
              </a:rPr>
              <a:t>Schools</a:t>
            </a:r>
            <a:r>
              <a:rPr lang="es-ES" sz="1600" dirty="0" smtClean="0">
                <a:solidFill>
                  <a:schemeClr val="tx1"/>
                </a:solidFill>
                <a:latin typeface="Times New Roman" pitchFamily="18" charset="0"/>
                <a:cs typeface="Times New Roman" pitchFamily="18" charset="0"/>
              </a:rPr>
              <a:t>: </a:t>
            </a:r>
            <a:r>
              <a:rPr lang="es-ES" sz="1600" dirty="0" err="1" smtClean="0">
                <a:solidFill>
                  <a:schemeClr val="tx1"/>
                </a:solidFill>
                <a:latin typeface="Times New Roman" pitchFamily="18" charset="0"/>
                <a:cs typeface="Times New Roman" pitchFamily="18" charset="0"/>
              </a:rPr>
              <a:t>Levels</a:t>
            </a:r>
            <a:r>
              <a:rPr lang="es-ES" sz="1600" dirty="0" smtClean="0">
                <a:solidFill>
                  <a:schemeClr val="tx1"/>
                </a:solidFill>
                <a:latin typeface="Times New Roman" pitchFamily="18" charset="0"/>
                <a:cs typeface="Times New Roman" pitchFamily="18" charset="0"/>
              </a:rPr>
              <a:t> of Use. Austin, TX: </a:t>
            </a:r>
            <a:r>
              <a:rPr lang="es-ES" sz="1600" dirty="0" err="1" smtClean="0">
                <a:solidFill>
                  <a:schemeClr val="tx1"/>
                </a:solidFill>
                <a:latin typeface="Times New Roman" pitchFamily="18" charset="0"/>
                <a:cs typeface="Times New Roman" pitchFamily="18" charset="0"/>
              </a:rPr>
              <a:t>Southwest</a:t>
            </a:r>
            <a:r>
              <a:rPr lang="es-ES" sz="1600" dirty="0" smtClean="0">
                <a:solidFill>
                  <a:schemeClr val="tx1"/>
                </a:solidFill>
                <a:latin typeface="Times New Roman" pitchFamily="18" charset="0"/>
                <a:cs typeface="Times New Roman" pitchFamily="18" charset="0"/>
              </a:rPr>
              <a:t> </a:t>
            </a:r>
            <a:r>
              <a:rPr lang="es-ES" sz="1600" dirty="0" err="1" smtClean="0">
                <a:solidFill>
                  <a:schemeClr val="tx1"/>
                </a:solidFill>
                <a:latin typeface="Times New Roman" pitchFamily="18" charset="0"/>
                <a:cs typeface="Times New Roman" pitchFamily="18" charset="0"/>
              </a:rPr>
              <a:t>Educational</a:t>
            </a:r>
            <a:r>
              <a:rPr lang="es-ES" sz="1600" dirty="0" smtClean="0">
                <a:solidFill>
                  <a:schemeClr val="tx1"/>
                </a:solidFill>
                <a:latin typeface="Times New Roman" pitchFamily="18" charset="0"/>
                <a:cs typeface="Times New Roman" pitchFamily="18" charset="0"/>
              </a:rPr>
              <a:t> </a:t>
            </a:r>
            <a:r>
              <a:rPr lang="es-ES" sz="1600" dirty="0" err="1" smtClean="0">
                <a:solidFill>
                  <a:schemeClr val="tx1"/>
                </a:solidFill>
                <a:latin typeface="Times New Roman" pitchFamily="18" charset="0"/>
                <a:cs typeface="Times New Roman" pitchFamily="18" charset="0"/>
              </a:rPr>
              <a:t>Development</a:t>
            </a:r>
            <a:r>
              <a:rPr lang="es-ES" sz="1600" dirty="0" smtClean="0">
                <a:solidFill>
                  <a:schemeClr val="tx1"/>
                </a:solidFill>
                <a:latin typeface="Times New Roman" pitchFamily="18" charset="0"/>
                <a:cs typeface="Times New Roman" pitchFamily="18" charset="0"/>
              </a:rPr>
              <a:t> </a:t>
            </a:r>
            <a:r>
              <a:rPr lang="es-ES" sz="1600" dirty="0" err="1" smtClean="0">
                <a:solidFill>
                  <a:schemeClr val="tx1"/>
                </a:solidFill>
                <a:latin typeface="Times New Roman" pitchFamily="18" charset="0"/>
                <a:cs typeface="Times New Roman" pitchFamily="18" charset="0"/>
              </a:rPr>
              <a:t>Laboratory</a:t>
            </a:r>
            <a:r>
              <a:rPr lang="es-ES" sz="1600" dirty="0" smtClean="0">
                <a:solidFill>
                  <a:schemeClr val="tx1"/>
                </a:solidFill>
                <a:latin typeface="Times New Roman" pitchFamily="18" charset="0"/>
                <a:cs typeface="Times New Roman" pitchFamily="18" charset="0"/>
              </a:rPr>
              <a:t> (SEDL).</a:t>
            </a:r>
          </a:p>
          <a:p>
            <a:pPr marL="231775" indent="-231775">
              <a:spcBef>
                <a:spcPts val="600"/>
              </a:spcBef>
              <a:buFont typeface="+mj-lt"/>
              <a:buAutoNum type="arabicPeriod"/>
              <a:defRPr/>
            </a:pPr>
            <a:r>
              <a:rPr lang="en-US" sz="1600" dirty="0" smtClean="0">
                <a:solidFill>
                  <a:schemeClr val="tx1"/>
                </a:solidFill>
                <a:latin typeface="Times New Roman" pitchFamily="18" charset="0"/>
                <a:cs typeface="Times New Roman" pitchFamily="18" charset="0"/>
              </a:rPr>
              <a:t>Lane, J.P. &amp; Flagg, J.L. (2010). </a:t>
            </a:r>
            <a:r>
              <a:rPr lang="en-GB" sz="1600" i="1" dirty="0" smtClean="0">
                <a:solidFill>
                  <a:schemeClr val="tx1"/>
                </a:solidFill>
                <a:latin typeface="Times New Roman" pitchFamily="18" charset="0"/>
                <a:cs typeface="Times New Roman" pitchFamily="18" charset="0"/>
              </a:rPr>
              <a:t>Translating three states of knowledge: Discovery, invention &amp; innovation. </a:t>
            </a:r>
            <a:r>
              <a:rPr lang="en-GB" sz="1600" dirty="0" smtClean="0">
                <a:solidFill>
                  <a:schemeClr val="tx1"/>
                </a:solidFill>
                <a:latin typeface="Times New Roman" pitchFamily="18" charset="0"/>
                <a:cs typeface="Times New Roman" pitchFamily="18" charset="0"/>
              </a:rPr>
              <a:t>Implementation Science. </a:t>
            </a:r>
            <a:r>
              <a:rPr lang="en-US" sz="1600" dirty="0" smtClean="0">
                <a:latin typeface="Times New Roman" pitchFamily="18" charset="0"/>
                <a:cs typeface="Times New Roman" pitchFamily="18" charset="0"/>
                <a:hlinkClick r:id="rId3"/>
              </a:rPr>
              <a:t>http://www.implementationscience.com/content/5/1/9</a:t>
            </a:r>
            <a:endParaRPr lang="en-US" sz="1600" dirty="0" smtClean="0">
              <a:latin typeface="Times New Roman" pitchFamily="18" charset="0"/>
              <a:cs typeface="Times New Roman" pitchFamily="18" charset="0"/>
            </a:endParaRPr>
          </a:p>
          <a:p>
            <a:pPr marL="231775" indent="-231775">
              <a:spcBef>
                <a:spcPts val="600"/>
              </a:spcBef>
              <a:buFont typeface="+mj-lt"/>
              <a:buAutoNum type="arabicPeriod"/>
            </a:pPr>
            <a:r>
              <a:rPr lang="en-US" sz="1600" dirty="0" smtClean="0">
                <a:solidFill>
                  <a:schemeClr val="tx1"/>
                </a:solidFill>
                <a:latin typeface="Times New Roman" pitchFamily="18" charset="0"/>
                <a:cs typeface="Times New Roman" pitchFamily="18" charset="0"/>
              </a:rPr>
              <a:t>Rogers, J.D. (2000). Theoretical consideration of collaboration in scientific research. In J.S. </a:t>
            </a:r>
            <a:r>
              <a:rPr lang="en-US" sz="1600" dirty="0" err="1" smtClean="0">
                <a:solidFill>
                  <a:schemeClr val="tx1"/>
                </a:solidFill>
                <a:latin typeface="Times New Roman" pitchFamily="18" charset="0"/>
                <a:cs typeface="Times New Roman" pitchFamily="18" charset="0"/>
              </a:rPr>
              <a:t>Hauger</a:t>
            </a:r>
            <a:r>
              <a:rPr lang="en-US" sz="1600" dirty="0" smtClean="0">
                <a:solidFill>
                  <a:schemeClr val="tx1"/>
                </a:solidFill>
                <a:latin typeface="Times New Roman" pitchFamily="18" charset="0"/>
                <a:cs typeface="Times New Roman" pitchFamily="18" charset="0"/>
              </a:rPr>
              <a:t> and </a:t>
            </a:r>
            <a:r>
              <a:rPr lang="en-US" sz="1600" dirty="0" err="1" smtClean="0">
                <a:solidFill>
                  <a:schemeClr val="tx1"/>
                </a:solidFill>
                <a:latin typeface="Times New Roman" pitchFamily="18" charset="0"/>
                <a:cs typeface="Times New Roman" pitchFamily="18" charset="0"/>
              </a:rPr>
              <a:t>C.McEnaney</a:t>
            </a:r>
            <a:r>
              <a:rPr lang="en-US" sz="1600" dirty="0" smtClean="0">
                <a:solidFill>
                  <a:schemeClr val="tx1"/>
                </a:solidFill>
                <a:latin typeface="Times New Roman" pitchFamily="18" charset="0"/>
                <a:cs typeface="Times New Roman" pitchFamily="18" charset="0"/>
              </a:rPr>
              <a:t> (Eds.), Strategies for competitiveness in Academic Research (Chapter 6). </a:t>
            </a:r>
          </a:p>
          <a:p>
            <a:pPr marL="231775" indent="-231775">
              <a:spcBef>
                <a:spcPts val="600"/>
              </a:spcBef>
              <a:buFont typeface="+mj-lt"/>
              <a:buAutoNum type="arabicPeriod"/>
            </a:pPr>
            <a:r>
              <a:rPr lang="en-US" sz="1600" dirty="0" smtClean="0">
                <a:solidFill>
                  <a:schemeClr val="tx1"/>
                </a:solidFill>
                <a:latin typeface="Times New Roman" pitchFamily="18" charset="0"/>
                <a:cs typeface="Times New Roman" pitchFamily="18" charset="0"/>
              </a:rPr>
              <a:t>Sudsawad, P 2007. </a:t>
            </a:r>
            <a:r>
              <a:rPr lang="en-US" sz="1600" i="1" dirty="0" smtClean="0">
                <a:solidFill>
                  <a:schemeClr val="tx1"/>
                </a:solidFill>
                <a:latin typeface="Times New Roman" pitchFamily="18" charset="0"/>
                <a:cs typeface="Times New Roman" pitchFamily="18" charset="0"/>
              </a:rPr>
              <a:t>Knowledge Translation: Introduction to Models, Strategies, and Measures.</a:t>
            </a:r>
            <a:r>
              <a:rPr lang="en-US" sz="1600" dirty="0" smtClean="0">
                <a:solidFill>
                  <a:schemeClr val="tx1"/>
                </a:solidFill>
                <a:latin typeface="Times New Roman" pitchFamily="18" charset="0"/>
                <a:cs typeface="Times New Roman" pitchFamily="18" charset="0"/>
              </a:rPr>
              <a:t> Austin: Southwest Educational Development Laboratory, National Center for the Dissemination of Disability Research.  (p.4; 21-22)</a:t>
            </a:r>
          </a:p>
          <a:p>
            <a:pPr marL="231775" lvl="0" indent="-231775">
              <a:spcBef>
                <a:spcPts val="600"/>
              </a:spcBef>
              <a:buFont typeface="+mj-lt"/>
              <a:buAutoNum type="arabicPeriod"/>
            </a:pPr>
            <a:r>
              <a:rPr lang="en-US" sz="1600" dirty="0" smtClean="0">
                <a:solidFill>
                  <a:schemeClr val="tx1"/>
                </a:solidFill>
                <a:latin typeface="Times New Roman" pitchFamily="18" charset="0"/>
                <a:cs typeface="Times New Roman" pitchFamily="18" charset="0"/>
              </a:rPr>
              <a:t>Wholey J S., </a:t>
            </a:r>
            <a:r>
              <a:rPr lang="en-US" sz="1600" dirty="0" err="1" smtClean="0">
                <a:solidFill>
                  <a:schemeClr val="tx1"/>
                </a:solidFill>
                <a:latin typeface="Times New Roman" pitchFamily="18" charset="0"/>
                <a:cs typeface="Times New Roman" pitchFamily="18" charset="0"/>
              </a:rPr>
              <a:t>Hatry</a:t>
            </a:r>
            <a:r>
              <a:rPr lang="en-US" sz="1600" dirty="0" smtClean="0">
                <a:solidFill>
                  <a:schemeClr val="tx1"/>
                </a:solidFill>
                <a:latin typeface="Times New Roman" pitchFamily="18" charset="0"/>
                <a:cs typeface="Times New Roman" pitchFamily="18" charset="0"/>
              </a:rPr>
              <a:t> H P., and Newcomer, K E (eds.) (2004). </a:t>
            </a:r>
            <a:r>
              <a:rPr lang="en-US" sz="1600" i="1" dirty="0" smtClean="0">
                <a:solidFill>
                  <a:schemeClr val="tx1"/>
                </a:solidFill>
                <a:latin typeface="Times New Roman" pitchFamily="18" charset="0"/>
                <a:cs typeface="Times New Roman" pitchFamily="18" charset="0"/>
              </a:rPr>
              <a:t>Handbook of Practical Program Evaluation,</a:t>
            </a:r>
            <a:r>
              <a:rPr lang="en-US" sz="1600" dirty="0" smtClean="0">
                <a:solidFill>
                  <a:schemeClr val="tx1"/>
                </a:solidFill>
                <a:latin typeface="Times New Roman" pitchFamily="18" charset="0"/>
                <a:cs typeface="Times New Roman" pitchFamily="18" charset="0"/>
              </a:rPr>
              <a:t> San Francisco: </a:t>
            </a:r>
            <a:r>
              <a:rPr lang="en-US" sz="1600" dirty="0" err="1" smtClean="0">
                <a:solidFill>
                  <a:schemeClr val="tx1"/>
                </a:solidFill>
                <a:latin typeface="Times New Roman" pitchFamily="18" charset="0"/>
                <a:cs typeface="Times New Roman" pitchFamily="18" charset="0"/>
              </a:rPr>
              <a:t>Jossey</a:t>
            </a:r>
            <a:r>
              <a:rPr lang="en-US" sz="1600" dirty="0" smtClean="0">
                <a:solidFill>
                  <a:schemeClr val="tx1"/>
                </a:solidFill>
                <a:latin typeface="Times New Roman" pitchFamily="18" charset="0"/>
                <a:cs typeface="Times New Roman" pitchFamily="18" charset="0"/>
              </a:rPr>
              <a:t>-Bass. </a:t>
            </a:r>
            <a:endParaRPr lang="es-ES" sz="1600" dirty="0" smtClean="0">
              <a:latin typeface="Arial" pitchFamily="34" charset="0"/>
              <a:cs typeface="Arial" pitchFamily="34" charset="0"/>
            </a:endParaRPr>
          </a:p>
        </p:txBody>
      </p:sp>
      <p:sp>
        <p:nvSpPr>
          <p:cNvPr id="2" name="Title 1"/>
          <p:cNvSpPr>
            <a:spLocks noGrp="1"/>
          </p:cNvSpPr>
          <p:nvPr>
            <p:ph type="title"/>
          </p:nvPr>
        </p:nvSpPr>
        <p:spPr>
          <a:xfrm>
            <a:off x="457200" y="762000"/>
            <a:ext cx="8229600" cy="715962"/>
          </a:xfrm>
        </p:spPr>
        <p:txBody>
          <a:bodyPr rtlCol="0">
            <a:noAutofit/>
          </a:bodyPr>
          <a:lstStyle/>
          <a:p>
            <a:pPr fontAlgn="auto">
              <a:spcAft>
                <a:spcPts val="0"/>
              </a:spcAft>
              <a:defRPr/>
            </a:pPr>
            <a:r>
              <a:rPr lang="en-US" sz="2400" b="1" dirty="0" smtClean="0">
                <a:solidFill>
                  <a:schemeClr val="tx2"/>
                </a:solidFill>
              </a:rPr>
              <a:t>Key References</a:t>
            </a:r>
            <a:endParaRPr lang="en-US" sz="2400" dirty="0">
              <a:solidFill>
                <a:schemeClr val="tx2"/>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457200" y="2514600"/>
            <a:ext cx="8382000" cy="3938587"/>
          </a:xfrm>
          <a:noFill/>
        </p:spPr>
        <p:txBody>
          <a:bodyPr>
            <a:normAutofit/>
          </a:bodyPr>
          <a:lstStyle/>
          <a:p>
            <a:pPr>
              <a:spcBef>
                <a:spcPts val="1200"/>
              </a:spcBef>
              <a:buNone/>
            </a:pPr>
            <a:r>
              <a:rPr lang="en-US" sz="2800" dirty="0" smtClean="0">
                <a:solidFill>
                  <a:schemeClr val="tx1"/>
                </a:solidFill>
              </a:rPr>
              <a:t>Technology based R&amp;D </a:t>
            </a:r>
            <a:r>
              <a:rPr lang="en-US" sz="2800" dirty="0" smtClean="0">
                <a:solidFill>
                  <a:schemeClr val="tx1"/>
                </a:solidFill>
                <a:sym typeface="Wingdings" pitchFamily="2" charset="2"/>
              </a:rPr>
              <a:t> K (Output)  TT Market (Outcome)  </a:t>
            </a:r>
            <a:r>
              <a:rPr lang="en-US" sz="2800" dirty="0" smtClean="0">
                <a:solidFill>
                  <a:schemeClr val="tx1"/>
                </a:solidFill>
              </a:rPr>
              <a:t>Benefit users (Impact) </a:t>
            </a:r>
          </a:p>
          <a:p>
            <a:pPr marL="231775" indent="-231775">
              <a:spcBef>
                <a:spcPts val="1200"/>
              </a:spcBef>
              <a:buClr>
                <a:schemeClr val="accent1"/>
              </a:buClr>
              <a:buFont typeface="Arial" pitchFamily="34" charset="0"/>
              <a:buChar char="•"/>
            </a:pPr>
            <a:r>
              <a:rPr lang="en-US" sz="2400" b="1" dirty="0" smtClean="0">
                <a:solidFill>
                  <a:schemeClr val="tx2"/>
                </a:solidFill>
              </a:rPr>
              <a:t>Creation &amp; Strategic Communication of  K</a:t>
            </a:r>
          </a:p>
          <a:p>
            <a:pPr lvl="1">
              <a:spcBef>
                <a:spcPts val="1200"/>
              </a:spcBef>
              <a:buClr>
                <a:schemeClr val="accent1"/>
              </a:buClr>
              <a:buNone/>
            </a:pPr>
            <a:r>
              <a:rPr lang="en-US" sz="2000" dirty="0" smtClean="0">
                <a:solidFill>
                  <a:schemeClr val="accent1"/>
                </a:solidFill>
              </a:rPr>
              <a:t>→</a:t>
            </a:r>
            <a:r>
              <a:rPr lang="en-US" sz="2000" dirty="0" smtClean="0">
                <a:solidFill>
                  <a:schemeClr val="tx2"/>
                </a:solidFill>
              </a:rPr>
              <a:t> Through relevant Stakeholders</a:t>
            </a:r>
          </a:p>
          <a:p>
            <a:pPr lvl="1">
              <a:spcBef>
                <a:spcPts val="1200"/>
              </a:spcBef>
              <a:buClr>
                <a:schemeClr val="accent1"/>
              </a:buClr>
              <a:buNone/>
            </a:pPr>
            <a:r>
              <a:rPr lang="en-US" sz="2000" dirty="0" smtClean="0">
                <a:solidFill>
                  <a:schemeClr val="tx2"/>
                </a:solidFill>
              </a:rPr>
              <a:t>	</a:t>
            </a:r>
            <a:r>
              <a:rPr lang="en-US" sz="2000" dirty="0" smtClean="0">
                <a:solidFill>
                  <a:schemeClr val="accent1"/>
                </a:solidFill>
              </a:rPr>
              <a:t>→</a:t>
            </a:r>
            <a:r>
              <a:rPr lang="en-US" sz="2000" dirty="0" smtClean="0">
                <a:solidFill>
                  <a:schemeClr val="tx2"/>
                </a:solidFill>
              </a:rPr>
              <a:t> For Products and Services in market (TT)</a:t>
            </a:r>
          </a:p>
          <a:p>
            <a:pPr lvl="3">
              <a:spcBef>
                <a:spcPts val="1200"/>
              </a:spcBef>
              <a:buClr>
                <a:schemeClr val="accent1"/>
              </a:buClr>
              <a:buNone/>
            </a:pPr>
            <a:r>
              <a:rPr lang="en-US" sz="2000" dirty="0" smtClean="0">
                <a:solidFill>
                  <a:schemeClr val="accent1"/>
                </a:solidFill>
              </a:rPr>
              <a:t>→</a:t>
            </a:r>
            <a:r>
              <a:rPr lang="en-US" sz="2000" dirty="0" smtClean="0">
                <a:solidFill>
                  <a:schemeClr val="tx2"/>
                </a:solidFill>
              </a:rPr>
              <a:t> To benefit  end users</a:t>
            </a:r>
          </a:p>
          <a:p>
            <a:pPr>
              <a:spcBef>
                <a:spcPts val="1200"/>
              </a:spcBef>
              <a:buNone/>
            </a:pPr>
            <a:r>
              <a:rPr lang="en-US" sz="2400" dirty="0" smtClean="0">
                <a:solidFill>
                  <a:schemeClr val="tx1"/>
                </a:solidFill>
              </a:rPr>
              <a:t>Examples:  New wheelchair cushion, easier household appliances.   </a:t>
            </a:r>
          </a:p>
          <a:p>
            <a:endParaRPr lang="en-US" b="1" dirty="0" smtClean="0"/>
          </a:p>
          <a:p>
            <a:endParaRPr lang="en-US" dirty="0"/>
          </a:p>
        </p:txBody>
      </p:sp>
      <p:sp>
        <p:nvSpPr>
          <p:cNvPr id="4" name="Title 1"/>
          <p:cNvSpPr>
            <a:spLocks noGrp="1"/>
          </p:cNvSpPr>
          <p:nvPr>
            <p:ph type="title"/>
          </p:nvPr>
        </p:nvSpPr>
        <p:spPr>
          <a:xfrm>
            <a:off x="381000" y="1295400"/>
            <a:ext cx="8458200" cy="792162"/>
          </a:xfrm>
          <a:noFill/>
        </p:spPr>
        <p:txBody>
          <a:bodyPr>
            <a:noAutofit/>
          </a:bodyPr>
          <a:lstStyle/>
          <a:p>
            <a:r>
              <a:rPr lang="en-US" sz="3200" b="1" dirty="0" smtClean="0">
                <a:solidFill>
                  <a:schemeClr val="tx2"/>
                </a:solidFill>
              </a:rPr>
              <a:t>Knowledge Translation for Technology Transfer (KT4TT)</a:t>
            </a:r>
            <a:endParaRPr lang="en-US" sz="3200" dirty="0">
              <a:solidFill>
                <a:schemeClr val="tx2"/>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685800" y="2209800"/>
            <a:ext cx="7772400" cy="3962400"/>
          </a:xfrm>
          <a:noFill/>
        </p:spPr>
        <p:txBody>
          <a:bodyPr>
            <a:normAutofit fontScale="92500" lnSpcReduction="20000"/>
          </a:bodyPr>
          <a:lstStyle/>
          <a:p>
            <a:pPr>
              <a:lnSpc>
                <a:spcPct val="110000"/>
              </a:lnSpc>
              <a:spcBef>
                <a:spcPts val="1200"/>
              </a:spcBef>
              <a:buNone/>
            </a:pPr>
            <a:r>
              <a:rPr lang="en-US" sz="3000" dirty="0" smtClean="0">
                <a:solidFill>
                  <a:schemeClr val="tx2"/>
                </a:solidFill>
              </a:rPr>
              <a:t>Funding agency:  </a:t>
            </a:r>
            <a:r>
              <a:rPr lang="en-US" sz="3000" dirty="0" smtClean="0">
                <a:solidFill>
                  <a:schemeClr val="tx1"/>
                </a:solidFill>
              </a:rPr>
              <a:t>National Institute for Disability and Rehabilitation Research (NIDRR)</a:t>
            </a:r>
          </a:p>
          <a:p>
            <a:pPr>
              <a:lnSpc>
                <a:spcPct val="110000"/>
              </a:lnSpc>
              <a:spcBef>
                <a:spcPts val="1200"/>
              </a:spcBef>
              <a:buNone/>
            </a:pPr>
            <a:r>
              <a:rPr lang="en-US" sz="3000" dirty="0" smtClean="0">
                <a:solidFill>
                  <a:schemeClr val="tx2"/>
                </a:solidFill>
              </a:rPr>
              <a:t>Beneficiaries:  </a:t>
            </a:r>
            <a:r>
              <a:rPr lang="en-US" sz="3000" dirty="0" smtClean="0">
                <a:solidFill>
                  <a:schemeClr val="tx1"/>
                </a:solidFill>
              </a:rPr>
              <a:t>Persons with Disabilities</a:t>
            </a:r>
          </a:p>
          <a:p>
            <a:pPr>
              <a:lnSpc>
                <a:spcPct val="110000"/>
              </a:lnSpc>
              <a:spcBef>
                <a:spcPts val="1200"/>
              </a:spcBef>
              <a:buNone/>
            </a:pPr>
            <a:r>
              <a:rPr lang="en-US" sz="3000" dirty="0" smtClean="0">
                <a:solidFill>
                  <a:schemeClr val="tx2"/>
                </a:solidFill>
              </a:rPr>
              <a:t>Knowledge Producers:  </a:t>
            </a:r>
            <a:r>
              <a:rPr lang="en-US" sz="3000" dirty="0" smtClean="0">
                <a:solidFill>
                  <a:schemeClr val="tx1"/>
                </a:solidFill>
              </a:rPr>
              <a:t>NIDRR’s Technology grantees (R&amp;D projects)</a:t>
            </a:r>
          </a:p>
          <a:p>
            <a:pPr>
              <a:lnSpc>
                <a:spcPct val="110000"/>
              </a:lnSpc>
              <a:spcBef>
                <a:spcPts val="1200"/>
              </a:spcBef>
              <a:buNone/>
            </a:pPr>
            <a:r>
              <a:rPr lang="en-US" sz="3000" dirty="0" smtClean="0">
                <a:solidFill>
                  <a:schemeClr val="tx2"/>
                </a:solidFill>
              </a:rPr>
              <a:t>Knowledge Users:  </a:t>
            </a:r>
            <a:r>
              <a:rPr lang="en-US" sz="3000" dirty="0" smtClean="0">
                <a:solidFill>
                  <a:schemeClr val="tx1"/>
                </a:solidFill>
              </a:rPr>
              <a:t>(6 stakeholder groups)</a:t>
            </a:r>
          </a:p>
          <a:p>
            <a:pPr marL="630238" lvl="1" indent="-173038">
              <a:lnSpc>
                <a:spcPct val="110000"/>
              </a:lnSpc>
              <a:spcBef>
                <a:spcPts val="1200"/>
              </a:spcBef>
              <a:buClr>
                <a:schemeClr val="accent1"/>
              </a:buClr>
              <a:buFont typeface="Arial" pitchFamily="34" charset="0"/>
              <a:buChar char="•"/>
            </a:pPr>
            <a:r>
              <a:rPr lang="en-US" sz="2600" dirty="0" smtClean="0">
                <a:solidFill>
                  <a:schemeClr val="tx1"/>
                </a:solidFill>
              </a:rPr>
              <a:t>Manufacturers; Clinicians; Transition Brokers; Researchers; Policy makers; Consumers with disabilities</a:t>
            </a:r>
          </a:p>
          <a:p>
            <a:endParaRPr lang="en-US" dirty="0" smtClean="0">
              <a:solidFill>
                <a:srgbClr val="FFFF00"/>
              </a:solidFill>
            </a:endParaRPr>
          </a:p>
        </p:txBody>
      </p:sp>
      <p:sp>
        <p:nvSpPr>
          <p:cNvPr id="7170" name="Rectangle 2"/>
          <p:cNvSpPr>
            <a:spLocks noGrp="1" noChangeArrowheads="1"/>
          </p:cNvSpPr>
          <p:nvPr>
            <p:ph type="title"/>
          </p:nvPr>
        </p:nvSpPr>
        <p:spPr>
          <a:xfrm>
            <a:off x="457200" y="1066800"/>
            <a:ext cx="8229600" cy="838200"/>
          </a:xfrm>
          <a:noFill/>
        </p:spPr>
        <p:txBody>
          <a:bodyPr>
            <a:normAutofit/>
          </a:bodyPr>
          <a:lstStyle/>
          <a:p>
            <a:r>
              <a:rPr lang="en-US" sz="3200" b="1" dirty="0" smtClean="0">
                <a:solidFill>
                  <a:schemeClr val="tx2"/>
                </a:solidFill>
              </a:rPr>
              <a:t>Background: Study Context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722313" y="4800600"/>
            <a:ext cx="7772400" cy="1500187"/>
          </a:xfrm>
          <a:noFill/>
        </p:spPr>
        <p:txBody>
          <a:bodyPr>
            <a:noAutofit/>
          </a:bodyPr>
          <a:lstStyle/>
          <a:p>
            <a:pPr>
              <a:spcBef>
                <a:spcPts val="1200"/>
              </a:spcBef>
              <a:buNone/>
            </a:pPr>
            <a:r>
              <a:rPr lang="en-US" sz="2800" dirty="0" smtClean="0">
                <a:solidFill>
                  <a:schemeClr val="tx1"/>
                </a:solidFill>
              </a:rPr>
              <a:t>Problem:  Sub-optimal level of demonstrated impact from R&amp;D investment. </a:t>
            </a:r>
          </a:p>
          <a:p>
            <a:pPr>
              <a:spcBef>
                <a:spcPts val="1200"/>
              </a:spcBef>
              <a:buNone/>
            </a:pPr>
            <a:r>
              <a:rPr lang="en-US" sz="2800" dirty="0" smtClean="0">
                <a:solidFill>
                  <a:schemeClr val="tx1"/>
                </a:solidFill>
              </a:rPr>
              <a:t>Challenge:  Develop an </a:t>
            </a:r>
            <a:r>
              <a:rPr lang="en-US" sz="2800" dirty="0" smtClean="0">
                <a:solidFill>
                  <a:schemeClr val="tx2"/>
                </a:solidFill>
              </a:rPr>
              <a:t>effective KT intervention  strategy to increase impact.  </a:t>
            </a:r>
          </a:p>
          <a:p>
            <a:pPr marL="231775" indent="-231775">
              <a:spcBef>
                <a:spcPts val="1200"/>
              </a:spcBef>
              <a:buClr>
                <a:schemeClr val="accent1"/>
              </a:buClr>
              <a:buFont typeface="Arial" pitchFamily="34" charset="0"/>
              <a:buChar char="•"/>
            </a:pPr>
            <a:r>
              <a:rPr lang="en-US" sz="2400" dirty="0" smtClean="0">
                <a:solidFill>
                  <a:schemeClr val="tx1"/>
                </a:solidFill>
              </a:rPr>
              <a:t>What will enhance K use (application) by intermediary and beneficiary stakeholders?</a:t>
            </a:r>
          </a:p>
          <a:p>
            <a:pPr marL="688975" lvl="1" indent="-231775">
              <a:spcBef>
                <a:spcPts val="1200"/>
              </a:spcBef>
              <a:buClr>
                <a:schemeClr val="accent1"/>
              </a:buClr>
              <a:buSzPct val="70000"/>
              <a:buFont typeface="Wingdings" pitchFamily="2" charset="2"/>
              <a:buChar char="q"/>
            </a:pPr>
            <a:r>
              <a:rPr lang="en-US" sz="2000" dirty="0" smtClean="0">
                <a:solidFill>
                  <a:schemeClr val="tx1"/>
                </a:solidFill>
              </a:rPr>
              <a:t>Knowledge to Action Model - Graham et al, 2006 </a:t>
            </a:r>
          </a:p>
          <a:p>
            <a:pPr marL="231775" indent="-231775">
              <a:spcBef>
                <a:spcPts val="1200"/>
              </a:spcBef>
              <a:buClr>
                <a:schemeClr val="accent1"/>
              </a:buClr>
              <a:buFont typeface="Arial" pitchFamily="34" charset="0"/>
              <a:buChar char="•"/>
            </a:pPr>
            <a:r>
              <a:rPr lang="en-US" sz="2400" dirty="0" smtClean="0">
                <a:solidFill>
                  <a:schemeClr val="tx1"/>
                </a:solidFill>
              </a:rPr>
              <a:t>Formats  of communication? Channels of delivery?</a:t>
            </a:r>
            <a:br>
              <a:rPr lang="en-US" sz="2400" dirty="0" smtClean="0">
                <a:solidFill>
                  <a:schemeClr val="tx1"/>
                </a:solidFill>
              </a:rPr>
            </a:br>
            <a:r>
              <a:rPr lang="en-US" sz="2400" dirty="0" smtClean="0">
                <a:solidFill>
                  <a:schemeClr val="tx1"/>
                </a:solidFill>
              </a:rPr>
              <a:t>What else? Why? </a:t>
            </a:r>
          </a:p>
        </p:txBody>
      </p:sp>
      <p:sp>
        <p:nvSpPr>
          <p:cNvPr id="2" name="Title 1"/>
          <p:cNvSpPr>
            <a:spLocks noGrp="1"/>
          </p:cNvSpPr>
          <p:nvPr>
            <p:ph type="title"/>
          </p:nvPr>
        </p:nvSpPr>
        <p:spPr>
          <a:xfrm>
            <a:off x="457200" y="1189038"/>
            <a:ext cx="8229600" cy="563562"/>
          </a:xfrm>
          <a:noFill/>
        </p:spPr>
        <p:txBody>
          <a:bodyPr>
            <a:normAutofit fontScale="90000"/>
          </a:bodyPr>
          <a:lstStyle/>
          <a:p>
            <a:r>
              <a:rPr lang="en-US" sz="3600" b="1" dirty="0" smtClean="0">
                <a:solidFill>
                  <a:schemeClr val="tx2"/>
                </a:solidFill>
              </a:rPr>
              <a:t>Knowledge Translation [KT] Interventions</a:t>
            </a:r>
            <a:endParaRPr lang="en-US" b="1" dirty="0">
              <a:solidFill>
                <a:schemeClr val="tx2"/>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874713" y="2590800"/>
            <a:ext cx="7431087" cy="3810000"/>
          </a:xfrm>
          <a:noFill/>
        </p:spPr>
        <p:txBody>
          <a:bodyPr>
            <a:normAutofit fontScale="92500" lnSpcReduction="10000"/>
          </a:bodyPr>
          <a:lstStyle/>
          <a:p>
            <a:pPr algn="ctr">
              <a:lnSpc>
                <a:spcPct val="110000"/>
              </a:lnSpc>
              <a:spcBef>
                <a:spcPts val="1200"/>
              </a:spcBef>
              <a:buNone/>
            </a:pPr>
            <a:r>
              <a:rPr lang="en-US" sz="3000" dirty="0" smtClean="0">
                <a:solidFill>
                  <a:schemeClr val="tx2"/>
                </a:solidFill>
              </a:rPr>
              <a:t>Overall Purpose:</a:t>
            </a:r>
            <a:r>
              <a:rPr lang="en-US" sz="3000" dirty="0" smtClean="0">
                <a:solidFill>
                  <a:srgbClr val="FFC000"/>
                </a:solidFill>
              </a:rPr>
              <a:t>  </a:t>
            </a:r>
          </a:p>
          <a:p>
            <a:pPr>
              <a:lnSpc>
                <a:spcPct val="110000"/>
              </a:lnSpc>
              <a:spcBef>
                <a:spcPts val="1200"/>
              </a:spcBef>
              <a:buNone/>
            </a:pPr>
            <a:r>
              <a:rPr lang="en-US" sz="2600" dirty="0" smtClean="0">
                <a:solidFill>
                  <a:schemeClr val="tx1"/>
                </a:solidFill>
              </a:rPr>
              <a:t>Develop KT best practice models for (later use by)</a:t>
            </a:r>
            <a:br>
              <a:rPr lang="en-US" sz="2600" dirty="0" smtClean="0">
                <a:solidFill>
                  <a:schemeClr val="tx1"/>
                </a:solidFill>
              </a:rPr>
            </a:br>
            <a:r>
              <a:rPr lang="en-US" sz="2600" dirty="0" smtClean="0">
                <a:solidFill>
                  <a:schemeClr val="tx1"/>
                </a:solidFill>
              </a:rPr>
              <a:t>K producers (technology grantees)</a:t>
            </a:r>
          </a:p>
          <a:p>
            <a:pPr algn="ctr">
              <a:lnSpc>
                <a:spcPct val="110000"/>
              </a:lnSpc>
              <a:spcBef>
                <a:spcPts val="1200"/>
              </a:spcBef>
              <a:buNone/>
            </a:pPr>
            <a:r>
              <a:rPr lang="en-US" sz="3000" dirty="0" smtClean="0">
                <a:solidFill>
                  <a:schemeClr val="tx2"/>
                </a:solidFill>
              </a:rPr>
              <a:t>Research Project: </a:t>
            </a:r>
          </a:p>
          <a:p>
            <a:pPr>
              <a:lnSpc>
                <a:spcPct val="110000"/>
              </a:lnSpc>
              <a:spcBef>
                <a:spcPts val="1200"/>
              </a:spcBef>
              <a:buNone/>
            </a:pPr>
            <a:r>
              <a:rPr lang="en-US" sz="2600" dirty="0" smtClean="0">
                <a:solidFill>
                  <a:schemeClr val="tx1"/>
                </a:solidFill>
              </a:rPr>
              <a:t>Conceptualize  a KT intervention strategy for a selected K; implement and evaluate effects on relevant  Users. </a:t>
            </a:r>
          </a:p>
          <a:p>
            <a:pPr>
              <a:lnSpc>
                <a:spcPct val="110000"/>
              </a:lnSpc>
              <a:spcBef>
                <a:spcPts val="1200"/>
              </a:spcBef>
              <a:buNone/>
            </a:pPr>
            <a:r>
              <a:rPr lang="en-US" sz="2600" dirty="0" smtClean="0">
                <a:solidFill>
                  <a:schemeClr val="tx1"/>
                </a:solidFill>
              </a:rPr>
              <a:t>3 technology areas; first study on Augmentative and Alternative Communication (AAC) </a:t>
            </a:r>
          </a:p>
          <a:p>
            <a:pPr>
              <a:buNone/>
            </a:pPr>
            <a:endParaRPr lang="en-US" sz="3200" dirty="0" smtClean="0"/>
          </a:p>
        </p:txBody>
      </p:sp>
      <p:sp>
        <p:nvSpPr>
          <p:cNvPr id="2" name="Title 1"/>
          <p:cNvSpPr>
            <a:spLocks noGrp="1"/>
          </p:cNvSpPr>
          <p:nvPr>
            <p:ph type="title"/>
          </p:nvPr>
        </p:nvSpPr>
        <p:spPr>
          <a:xfrm>
            <a:off x="457200" y="1066800"/>
            <a:ext cx="8229600" cy="792162"/>
          </a:xfrm>
          <a:noFill/>
        </p:spPr>
        <p:txBody>
          <a:bodyPr>
            <a:normAutofit/>
          </a:bodyPr>
          <a:lstStyle/>
          <a:p>
            <a:r>
              <a:rPr lang="en-US" sz="3200" b="1" dirty="0" smtClean="0">
                <a:solidFill>
                  <a:schemeClr val="tx2"/>
                </a:solidFill>
              </a:rPr>
              <a:t>Study Purpose</a:t>
            </a:r>
            <a:endParaRPr lang="en-US" sz="3200" b="1" dirty="0">
              <a:solidFill>
                <a:schemeClr val="tx2"/>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685800" y="2286000"/>
            <a:ext cx="7772400" cy="3557587"/>
          </a:xfrm>
          <a:noFill/>
        </p:spPr>
        <p:txBody>
          <a:bodyPr>
            <a:normAutofit lnSpcReduction="10000"/>
          </a:bodyPr>
          <a:lstStyle/>
          <a:p>
            <a:pPr>
              <a:lnSpc>
                <a:spcPct val="110000"/>
              </a:lnSpc>
              <a:spcBef>
                <a:spcPts val="1200"/>
              </a:spcBef>
              <a:buNone/>
            </a:pPr>
            <a:r>
              <a:rPr lang="en-US" sz="2400" u="sng" dirty="0" smtClean="0">
                <a:solidFill>
                  <a:schemeClr val="tx1"/>
                </a:solidFill>
              </a:rPr>
              <a:t>Objective:</a:t>
            </a:r>
            <a:r>
              <a:rPr lang="en-US" sz="2400" dirty="0" smtClean="0">
                <a:solidFill>
                  <a:schemeClr val="tx1"/>
                </a:solidFill>
              </a:rPr>
              <a:t>  Evaluate effectiveness of KT strategy for a given new K in AAC field; demonstrate what works for NIDRR and grantees (K producers).</a:t>
            </a:r>
          </a:p>
          <a:p>
            <a:pPr>
              <a:lnSpc>
                <a:spcPct val="110000"/>
              </a:lnSpc>
              <a:spcBef>
                <a:spcPts val="1200"/>
              </a:spcBef>
              <a:buNone/>
            </a:pPr>
            <a:r>
              <a:rPr lang="en-US" sz="2400" u="sng" dirty="0" smtClean="0">
                <a:solidFill>
                  <a:schemeClr val="tx1"/>
                </a:solidFill>
              </a:rPr>
              <a:t>Focus:</a:t>
            </a:r>
            <a:r>
              <a:rPr lang="en-US" sz="2400" dirty="0" smtClean="0">
                <a:solidFill>
                  <a:schemeClr val="tx1"/>
                </a:solidFill>
              </a:rPr>
              <a:t>  End-of-Grant KT ( completed grantee project) </a:t>
            </a:r>
          </a:p>
          <a:p>
            <a:pPr>
              <a:lnSpc>
                <a:spcPct val="110000"/>
              </a:lnSpc>
              <a:spcBef>
                <a:spcPts val="1200"/>
              </a:spcBef>
              <a:buNone/>
            </a:pPr>
            <a:r>
              <a:rPr lang="en-US" sz="2400" u="sng" dirty="0" smtClean="0">
                <a:solidFill>
                  <a:schemeClr val="tx1"/>
                </a:solidFill>
              </a:rPr>
              <a:t>Approach:</a:t>
            </a:r>
            <a:r>
              <a:rPr lang="en-US" sz="2400" dirty="0" smtClean="0">
                <a:solidFill>
                  <a:schemeClr val="tx1"/>
                </a:solidFill>
              </a:rPr>
              <a:t>  Select an Innovation (grantee research study) </a:t>
            </a:r>
            <a:r>
              <a:rPr lang="en-US" sz="2400" dirty="0" smtClean="0">
                <a:solidFill>
                  <a:schemeClr val="tx1"/>
                </a:solidFill>
                <a:sym typeface="Wingdings" pitchFamily="2" charset="2"/>
              </a:rPr>
              <a:t> </a:t>
            </a:r>
            <a:r>
              <a:rPr lang="en-US" sz="2400" dirty="0" smtClean="0">
                <a:solidFill>
                  <a:schemeClr val="tx1"/>
                </a:solidFill>
              </a:rPr>
              <a:t>“Translate” the study </a:t>
            </a:r>
            <a:r>
              <a:rPr lang="en-US" sz="2400" dirty="0" smtClean="0">
                <a:solidFill>
                  <a:schemeClr val="tx1"/>
                </a:solidFill>
                <a:sym typeface="Wingdings" pitchFamily="2" charset="2"/>
              </a:rPr>
              <a:t> implement intervention on </a:t>
            </a:r>
            <a:r>
              <a:rPr lang="en-US" sz="2400" b="1" dirty="0" smtClean="0">
                <a:solidFill>
                  <a:schemeClr val="tx2"/>
                </a:solidFill>
              </a:rPr>
              <a:t>six</a:t>
            </a:r>
            <a:r>
              <a:rPr lang="en-US" sz="2400" dirty="0" smtClean="0">
                <a:solidFill>
                  <a:schemeClr val="tx1"/>
                </a:solidFill>
              </a:rPr>
              <a:t/>
            </a:r>
            <a:br>
              <a:rPr lang="en-US" sz="2400" dirty="0" smtClean="0">
                <a:solidFill>
                  <a:schemeClr val="tx1"/>
                </a:solidFill>
              </a:rPr>
            </a:br>
            <a:r>
              <a:rPr lang="en-US" sz="2400" dirty="0" smtClean="0">
                <a:solidFill>
                  <a:schemeClr val="tx1"/>
                </a:solidFill>
              </a:rPr>
              <a:t>K user populations </a:t>
            </a:r>
            <a:r>
              <a:rPr lang="en-US" sz="2400" dirty="0" smtClean="0">
                <a:solidFill>
                  <a:schemeClr val="tx1"/>
                </a:solidFill>
                <a:sym typeface="Wingdings" pitchFamily="2" charset="2"/>
              </a:rPr>
              <a:t></a:t>
            </a:r>
            <a:r>
              <a:rPr lang="en-US" sz="2400" dirty="0" smtClean="0">
                <a:solidFill>
                  <a:schemeClr val="tx1"/>
                </a:solidFill>
              </a:rPr>
              <a:t> measure effects: Awareness, Interest and Use of New Knowledge (AIUNK). </a:t>
            </a:r>
          </a:p>
          <a:p>
            <a:pPr>
              <a:buNone/>
            </a:pPr>
            <a:endParaRPr lang="en-US" dirty="0" smtClean="0"/>
          </a:p>
        </p:txBody>
      </p:sp>
      <p:sp>
        <p:nvSpPr>
          <p:cNvPr id="2" name="Title 1"/>
          <p:cNvSpPr>
            <a:spLocks noGrp="1"/>
          </p:cNvSpPr>
          <p:nvPr>
            <p:ph type="title"/>
          </p:nvPr>
        </p:nvSpPr>
        <p:spPr>
          <a:xfrm>
            <a:off x="457200" y="1112838"/>
            <a:ext cx="8229600" cy="715962"/>
          </a:xfrm>
          <a:noFill/>
        </p:spPr>
        <p:txBody>
          <a:bodyPr>
            <a:normAutofit/>
          </a:bodyPr>
          <a:lstStyle/>
          <a:p>
            <a:r>
              <a:rPr lang="en-US" sz="3200" b="1" dirty="0" smtClean="0">
                <a:solidFill>
                  <a:schemeClr val="tx2"/>
                </a:solidFill>
              </a:rPr>
              <a:t>Intervention Study: Procedures </a:t>
            </a:r>
            <a:endParaRPr lang="en-US" sz="3200" b="1" dirty="0">
              <a:solidFill>
                <a:schemeClr val="tx2"/>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722313" y="2438400"/>
            <a:ext cx="7772400" cy="3810000"/>
          </a:xfrm>
          <a:noFill/>
        </p:spPr>
        <p:txBody>
          <a:bodyPr>
            <a:normAutofit fontScale="92500"/>
          </a:bodyPr>
          <a:lstStyle/>
          <a:p>
            <a:pPr>
              <a:lnSpc>
                <a:spcPct val="110000"/>
              </a:lnSpc>
              <a:spcBef>
                <a:spcPts val="1200"/>
              </a:spcBef>
              <a:buNone/>
            </a:pPr>
            <a:r>
              <a:rPr lang="en-US" sz="3000" dirty="0" smtClean="0">
                <a:solidFill>
                  <a:schemeClr val="tx1"/>
                </a:solidFill>
              </a:rPr>
              <a:t>Target stakeholder:  NIDRR &amp; Technology Grantees</a:t>
            </a:r>
          </a:p>
          <a:p>
            <a:pPr marL="231775" indent="-231775">
              <a:lnSpc>
                <a:spcPct val="110000"/>
              </a:lnSpc>
              <a:spcBef>
                <a:spcPts val="1200"/>
              </a:spcBef>
              <a:buClr>
                <a:schemeClr val="accent1"/>
              </a:buClr>
              <a:buFont typeface="Arial" pitchFamily="34" charset="0"/>
              <a:buChar char="•"/>
            </a:pPr>
            <a:r>
              <a:rPr lang="en-US" sz="2600" dirty="0" smtClean="0">
                <a:solidFill>
                  <a:schemeClr val="tx1"/>
                </a:solidFill>
              </a:rPr>
              <a:t>Utility:  Effective KT strategy for use by grantee; specific feedback from K users for strategy refinement. </a:t>
            </a:r>
          </a:p>
          <a:p>
            <a:pPr marL="231775" indent="-231775">
              <a:lnSpc>
                <a:spcPct val="110000"/>
              </a:lnSpc>
              <a:spcBef>
                <a:spcPts val="1200"/>
              </a:spcBef>
              <a:buClr>
                <a:schemeClr val="accent1"/>
              </a:buClr>
              <a:buFont typeface="Arial" pitchFamily="34" charset="0"/>
              <a:buChar char="•"/>
            </a:pPr>
            <a:r>
              <a:rPr lang="en-US" sz="2600" dirty="0" smtClean="0">
                <a:solidFill>
                  <a:schemeClr val="tx1"/>
                </a:solidFill>
              </a:rPr>
              <a:t>Feasibility – KT strategy conceptualized from grantee perspective, &amp;  replicated for different  technology outputs.  </a:t>
            </a:r>
          </a:p>
          <a:p>
            <a:pPr marL="231775" indent="-231775">
              <a:lnSpc>
                <a:spcPct val="110000"/>
              </a:lnSpc>
              <a:spcBef>
                <a:spcPts val="1200"/>
              </a:spcBef>
              <a:buClr>
                <a:schemeClr val="accent1"/>
              </a:buClr>
              <a:buFont typeface="Arial" pitchFamily="34" charset="0"/>
              <a:buChar char="•"/>
            </a:pPr>
            <a:r>
              <a:rPr lang="en-US" sz="2600" dirty="0" smtClean="0">
                <a:solidFill>
                  <a:schemeClr val="tx1"/>
                </a:solidFill>
              </a:rPr>
              <a:t>Accuracy – RCT design (merit) + follow up (worth).</a:t>
            </a:r>
          </a:p>
          <a:p>
            <a:pPr marL="231775" indent="-231775">
              <a:lnSpc>
                <a:spcPct val="110000"/>
              </a:lnSpc>
              <a:spcBef>
                <a:spcPts val="1200"/>
              </a:spcBef>
              <a:buClr>
                <a:schemeClr val="accent1"/>
              </a:buClr>
              <a:buFont typeface="Arial" pitchFamily="34" charset="0"/>
              <a:buChar char="•"/>
            </a:pPr>
            <a:r>
              <a:rPr lang="en-US" sz="2600" dirty="0" smtClean="0">
                <a:solidFill>
                  <a:schemeClr val="tx1"/>
                </a:solidFill>
              </a:rPr>
              <a:t>Propriety – involve K producer (grantee) in translation.</a:t>
            </a:r>
          </a:p>
          <a:p>
            <a:pPr>
              <a:buNone/>
            </a:pPr>
            <a:endParaRPr lang="en-US" sz="3200" dirty="0" smtClean="0"/>
          </a:p>
        </p:txBody>
      </p:sp>
      <p:sp>
        <p:nvSpPr>
          <p:cNvPr id="2" name="Title 1"/>
          <p:cNvSpPr>
            <a:spLocks noGrp="1"/>
          </p:cNvSpPr>
          <p:nvPr>
            <p:ph type="title"/>
          </p:nvPr>
        </p:nvSpPr>
        <p:spPr>
          <a:xfrm>
            <a:off x="457200" y="1112838"/>
            <a:ext cx="8229600" cy="715962"/>
          </a:xfrm>
          <a:noFill/>
        </p:spPr>
        <p:txBody>
          <a:bodyPr>
            <a:noAutofit/>
          </a:bodyPr>
          <a:lstStyle/>
          <a:p>
            <a:r>
              <a:rPr lang="en-US" sz="3200" b="1" dirty="0" smtClean="0">
                <a:solidFill>
                  <a:schemeClr val="tx2"/>
                </a:solidFill>
              </a:rPr>
              <a:t>Evaluation Quality </a:t>
            </a:r>
            <a:endParaRPr lang="en-US" sz="3200" b="1" dirty="0">
              <a:solidFill>
                <a:schemeClr val="tx2"/>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1600200" y="2133601"/>
            <a:ext cx="5907087" cy="2362200"/>
          </a:xfrm>
          <a:noFill/>
        </p:spPr>
        <p:txBody>
          <a:bodyPr>
            <a:normAutofit/>
          </a:bodyPr>
          <a:lstStyle/>
          <a:p>
            <a:pPr>
              <a:spcBef>
                <a:spcPts val="1200"/>
              </a:spcBef>
              <a:buNone/>
            </a:pPr>
            <a:r>
              <a:rPr lang="en-US" sz="2800" u="sng" dirty="0" smtClean="0">
                <a:solidFill>
                  <a:schemeClr val="tx1"/>
                </a:solidFill>
                <a:latin typeface="+mj-lt"/>
                <a:cs typeface="Times New Roman" pitchFamily="18" charset="0"/>
              </a:rPr>
              <a:t>Basic guide:</a:t>
            </a:r>
            <a:r>
              <a:rPr lang="en-US" sz="2800" dirty="0" smtClean="0">
                <a:solidFill>
                  <a:schemeClr val="tx1"/>
                </a:solidFill>
                <a:latin typeface="+mj-lt"/>
                <a:cs typeface="Times New Roman" pitchFamily="18" charset="0"/>
              </a:rPr>
              <a:t>  KTA action cycle steps </a:t>
            </a:r>
          </a:p>
          <a:p>
            <a:pPr marL="971550" lvl="1" indent="-514350">
              <a:spcBef>
                <a:spcPts val="1200"/>
              </a:spcBef>
              <a:buFont typeface="+mj-lt"/>
              <a:buAutoNum type="arabicPeriod"/>
            </a:pPr>
            <a:endParaRPr lang="en-US" dirty="0" smtClean="0">
              <a:solidFill>
                <a:schemeClr val="tx1"/>
              </a:solidFill>
              <a:latin typeface="+mj-lt"/>
              <a:cs typeface="Times New Roman" pitchFamily="18" charset="0"/>
            </a:endParaRPr>
          </a:p>
          <a:p>
            <a:pPr marL="801688" lvl="1" indent="-344488">
              <a:spcBef>
                <a:spcPts val="1200"/>
              </a:spcBef>
              <a:buFont typeface="+mj-lt"/>
              <a:buAutoNum type="arabicPeriod"/>
            </a:pPr>
            <a:r>
              <a:rPr lang="en-US" sz="2400" dirty="0" smtClean="0">
                <a:solidFill>
                  <a:schemeClr val="tx1"/>
                </a:solidFill>
                <a:latin typeface="+mj-lt"/>
                <a:cs typeface="Times New Roman" pitchFamily="18" charset="0"/>
              </a:rPr>
              <a:t>Create Intervention Strategy &amp; tools</a:t>
            </a:r>
          </a:p>
          <a:p>
            <a:pPr marL="801688" lvl="1" indent="-344488">
              <a:spcBef>
                <a:spcPts val="1200"/>
              </a:spcBef>
              <a:buFont typeface="+mj-lt"/>
              <a:buAutoNum type="arabicPeriod"/>
            </a:pPr>
            <a:r>
              <a:rPr lang="en-US" sz="2400" dirty="0" smtClean="0">
                <a:solidFill>
                  <a:schemeClr val="tx1"/>
                </a:solidFill>
                <a:latin typeface="+mj-lt"/>
                <a:cs typeface="Times New Roman" pitchFamily="18" charset="0"/>
              </a:rPr>
              <a:t>Implement and evaluate Intervention</a:t>
            </a:r>
            <a:endParaRPr lang="en-US" sz="2400" dirty="0" smtClean="0">
              <a:solidFill>
                <a:schemeClr val="tx1"/>
              </a:solidFill>
              <a:latin typeface="+mj-lt"/>
            </a:endParaRPr>
          </a:p>
          <a:p>
            <a:endParaRPr lang="en-US" dirty="0">
              <a:latin typeface="+mj-lt"/>
            </a:endParaRPr>
          </a:p>
        </p:txBody>
      </p:sp>
      <p:sp>
        <p:nvSpPr>
          <p:cNvPr id="2" name="Title 1"/>
          <p:cNvSpPr>
            <a:spLocks noGrp="1"/>
          </p:cNvSpPr>
          <p:nvPr>
            <p:ph type="title"/>
          </p:nvPr>
        </p:nvSpPr>
        <p:spPr>
          <a:xfrm>
            <a:off x="457200" y="1036638"/>
            <a:ext cx="8229600" cy="868362"/>
          </a:xfrm>
          <a:noFill/>
        </p:spPr>
        <p:txBody>
          <a:bodyPr>
            <a:normAutofit/>
          </a:bodyPr>
          <a:lstStyle/>
          <a:p>
            <a:r>
              <a:rPr lang="en-US" sz="3200" b="1" dirty="0" smtClean="0">
                <a:solidFill>
                  <a:schemeClr val="tx2"/>
                </a:solidFill>
              </a:rPr>
              <a:t>Study Procedures (contd.)</a:t>
            </a:r>
            <a:endParaRPr lang="en-US" sz="3200" b="1" dirty="0">
              <a:solidFill>
                <a:schemeClr val="tx2"/>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3442</TotalTime>
  <Words>1088</Words>
  <Application>Microsoft Office PowerPoint</Application>
  <PresentationFormat>On-screen Show (4:3)</PresentationFormat>
  <Paragraphs>171</Paragraphs>
  <Slides>22</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Times New Roman</vt:lpstr>
      <vt:lpstr>Wingdings</vt:lpstr>
      <vt:lpstr>Office Theme</vt:lpstr>
      <vt:lpstr>Translating New Knowledge from Technology Based Research Projects: an End-of-Grant Intervention Evaluation Study.  Rationale and Methods  </vt:lpstr>
      <vt:lpstr>Background: Knowledge Translation [KT]</vt:lpstr>
      <vt:lpstr>Knowledge Translation for Technology Transfer (KT4TT)</vt:lpstr>
      <vt:lpstr>Background: Study Context </vt:lpstr>
      <vt:lpstr>Knowledge Translation [KT] Interventions</vt:lpstr>
      <vt:lpstr>Study Purpose</vt:lpstr>
      <vt:lpstr>Intervention Study: Procedures </vt:lpstr>
      <vt:lpstr>Evaluation Quality </vt:lpstr>
      <vt:lpstr>Study Procedures (contd.)</vt:lpstr>
      <vt:lpstr>Evaluation Quality (Contd.)</vt:lpstr>
      <vt:lpstr>Create Intervention </vt:lpstr>
      <vt:lpstr>Implement Intervention:  Design </vt:lpstr>
      <vt:lpstr>Implement Intervention: Measures  </vt:lpstr>
      <vt:lpstr>Project Status</vt:lpstr>
      <vt:lpstr>Acknowledgement</vt:lpstr>
      <vt:lpstr>Thank you!!</vt:lpstr>
      <vt:lpstr> Figures and References</vt:lpstr>
      <vt:lpstr>Fig. (i). Implementing the AAC KT Intervention Study via KTA model</vt:lpstr>
      <vt:lpstr>Fig.(ii). Research Design for the KT Intervention Study.</vt:lpstr>
      <vt:lpstr>Fig. (iii). AIUNK Survey Framework (Based on Halls et al, 2006)</vt:lpstr>
      <vt:lpstr> Fig. (iv). A KT Framework for Technology Based Innovations </vt:lpstr>
      <vt:lpstr>Key References</vt:lpstr>
    </vt:vector>
  </TitlesOfParts>
  <Company>University at Buffalo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vstone</dc:creator>
  <cp:lastModifiedBy>lyarnes</cp:lastModifiedBy>
  <cp:revision>345</cp:revision>
  <dcterms:created xsi:type="dcterms:W3CDTF">2010-09-28T20:04:13Z</dcterms:created>
  <dcterms:modified xsi:type="dcterms:W3CDTF">2018-04-30T17:40:23Z</dcterms:modified>
</cp:coreProperties>
</file>