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22" r:id="rId2"/>
    <p:sldId id="352" r:id="rId3"/>
    <p:sldId id="320" r:id="rId4"/>
    <p:sldId id="350" r:id="rId5"/>
    <p:sldId id="349" r:id="rId6"/>
    <p:sldId id="296" r:id="rId7"/>
    <p:sldId id="362" r:id="rId8"/>
    <p:sldId id="294" r:id="rId9"/>
    <p:sldId id="363" r:id="rId10"/>
    <p:sldId id="356" r:id="rId11"/>
    <p:sldId id="376" r:id="rId12"/>
    <p:sldId id="370" r:id="rId13"/>
    <p:sldId id="377" r:id="rId14"/>
    <p:sldId id="378" r:id="rId15"/>
    <p:sldId id="379" r:id="rId16"/>
    <p:sldId id="364" r:id="rId17"/>
    <p:sldId id="371" r:id="rId18"/>
    <p:sldId id="319" r:id="rId19"/>
    <p:sldId id="357" r:id="rId20"/>
    <p:sldId id="330" r:id="rId21"/>
    <p:sldId id="365" r:id="rId22"/>
    <p:sldId id="367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192"/>
    <a:srgbClr val="05FF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4" autoAdjust="0"/>
    <p:restoredTop sz="94660"/>
  </p:normalViewPr>
  <p:slideViewPr>
    <p:cSldViewPr>
      <p:cViewPr varScale="1">
        <p:scale>
          <a:sx n="113" d="100"/>
          <a:sy n="113" d="100"/>
        </p:scale>
        <p:origin x="61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2508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1AD6ABE-81AE-44F8-8A63-447B78BF8C14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853157-BB87-42C7-81FB-A4674FCDAC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048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53157-BB87-42C7-81FB-A4674FCDAC1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600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53157-BB87-42C7-81FB-A4674FCDAC1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510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53157-BB87-42C7-81FB-A4674FCDAC1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42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53157-BB87-42C7-81FB-A4674FCDAC1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877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53157-BB87-42C7-81FB-A4674FCDAC1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067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53157-BB87-42C7-81FB-A4674FCDAC1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937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3D21-EC52-4EAD-A29C-82D0DB609438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D6EB6-30F7-477D-9CF2-72D38365F6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7" name="Picture 6" descr="ppt templat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52400"/>
            <a:ext cx="9144000" cy="62844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3D21-EC52-4EAD-A29C-82D0DB609438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D6EB6-30F7-477D-9CF2-72D38365F6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3D21-EC52-4EAD-A29C-82D0DB609438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D6EB6-30F7-477D-9CF2-72D38365F6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3D21-EC52-4EAD-A29C-82D0DB609438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D6EB6-30F7-477D-9CF2-72D38365F6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3D21-EC52-4EAD-A29C-82D0DB609438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D6EB6-30F7-477D-9CF2-72D38365F6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3D21-EC52-4EAD-A29C-82D0DB609438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D6EB6-30F7-477D-9CF2-72D38365F6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3D21-EC52-4EAD-A29C-82D0DB609438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D6EB6-30F7-477D-9CF2-72D38365F6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23D21-EC52-4EAD-A29C-82D0DB609438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D6EB6-30F7-477D-9CF2-72D38365F6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23D21-EC52-4EAD-A29C-82D0DB609438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D6EB6-30F7-477D-9CF2-72D38365F6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stone@buffalo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kt4tt.buffalo.edu/knowledgebase/model.php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hr-irsc.gc.ca/e/29418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kt4tt.buffalo.edu/" TargetMode="External"/><Relationship Id="rId2" Type="http://schemas.openxmlformats.org/officeDocument/2006/relationships/hyperlink" Target="mailto:vstone@buffalo.edu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85800"/>
            <a:ext cx="8229600" cy="2057400"/>
          </a:xfrm>
          <a:noFill/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3200" b="1" dirty="0" smtClean="0">
                <a:cs typeface="Times New Roman" pitchFamily="18" charset="0"/>
              </a:rPr>
              <a:t>Psychometric Properties of the Level of Knowledge Use Survey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cs typeface="Times New Roman" pitchFamily="18" charset="0"/>
              </a:rPr>
              <a:t>(LOKUS) </a:t>
            </a:r>
            <a:r>
              <a:rPr lang="en-US" sz="3200" b="1" dirty="0" smtClean="0">
                <a:cs typeface="Times New Roman" pitchFamily="18" charset="0"/>
              </a:rPr>
              <a:t>Tool</a:t>
            </a:r>
            <a:br>
              <a:rPr lang="en-US" sz="3200" b="1" dirty="0" smtClean="0">
                <a:cs typeface="Times New Roman" pitchFamily="18" charset="0"/>
              </a:rPr>
            </a:br>
            <a:r>
              <a:rPr lang="en-US" sz="3200" dirty="0" smtClean="0"/>
              <a:t> </a:t>
            </a:r>
            <a:r>
              <a:rPr lang="en-US" sz="2400" dirty="0" smtClean="0"/>
              <a:t>(Shreya Telang, Machiko Tomita, Vathsala Stone)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3048000"/>
            <a:ext cx="8229600" cy="28956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2600" dirty="0" smtClean="0"/>
              <a:t>Presenter: </a:t>
            </a:r>
          </a:p>
          <a:p>
            <a:pPr algn="ctr">
              <a:buNone/>
            </a:pPr>
            <a:r>
              <a:rPr lang="en-US" sz="2600" dirty="0" smtClean="0">
                <a:solidFill>
                  <a:srgbClr val="C00000"/>
                </a:solidFill>
              </a:rPr>
              <a:t>Vathsala I. Stone </a:t>
            </a:r>
          </a:p>
          <a:p>
            <a:pPr algn="ctr">
              <a:buNone/>
            </a:pPr>
            <a:r>
              <a:rPr lang="en-US" sz="2200" dirty="0" smtClean="0">
                <a:solidFill>
                  <a:srgbClr val="FF0000"/>
                </a:solidFill>
                <a:hlinkClick r:id="rId3"/>
              </a:rPr>
              <a:t>vstone@buffalo.edu</a:t>
            </a:r>
            <a:endParaRPr lang="en-US" sz="22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sz="1800" b="1" dirty="0" smtClean="0"/>
          </a:p>
          <a:p>
            <a:pPr algn="ctr">
              <a:buNone/>
            </a:pPr>
            <a:r>
              <a:rPr lang="en-US" sz="1800" b="1" dirty="0" smtClean="0"/>
              <a:t>University at Buffalo/Center on Knowledge Translation for Technology Transfer</a:t>
            </a:r>
          </a:p>
          <a:p>
            <a:pPr algn="ctr">
              <a:buNone/>
            </a:pPr>
            <a:r>
              <a:rPr lang="en-US" sz="1800" dirty="0" smtClean="0">
                <a:hlinkClick r:id="rId4"/>
              </a:rPr>
              <a:t>http://kt4tt.buffalo.edu </a:t>
            </a:r>
          </a:p>
          <a:p>
            <a:pPr algn="ctr">
              <a:buNone/>
            </a:pPr>
            <a:endParaRPr lang="en-US" sz="2400" dirty="0" smtClean="0">
              <a:ln>
                <a:solidFill>
                  <a:schemeClr val="tx1"/>
                </a:solidFill>
              </a:ln>
            </a:endParaRPr>
          </a:p>
          <a:p>
            <a:pPr algn="ctr">
              <a:buNone/>
            </a:pPr>
            <a:r>
              <a:rPr lang="en-US" sz="2400" dirty="0" smtClean="0"/>
              <a:t>NARRTC Annual Meeting, Apr. 27,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914400" y="1219200"/>
            <a:ext cx="7543800" cy="4876799"/>
          </a:xfrm>
        </p:spPr>
        <p:txBody>
          <a:bodyPr rtlCol="0">
            <a:normAutofit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  <a:cs typeface="Times New Roman" pitchFamily="18" charset="0"/>
              </a:rPr>
              <a:t>LOKUS items asked about New Knowledge from 3 NIDRR funded published studies in AAC - Study A, Study B and Study C. </a:t>
            </a:r>
          </a:p>
          <a:p>
            <a:pPr marL="231775" indent="-231775" fontAlgn="auto">
              <a:spcBef>
                <a:spcPts val="600"/>
              </a:spcBef>
              <a:spcAft>
                <a:spcPts val="0"/>
              </a:spcAft>
              <a:defRPr/>
            </a:pPr>
            <a:endParaRPr lang="en-US" sz="24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  <a:cs typeface="Times New Roman" pitchFamily="18" charset="0"/>
              </a:rPr>
              <a:t>To identify Responsiveness to changes, a simulated  Intervention condition was introduced between T2 and T3 by providing </a:t>
            </a:r>
          </a:p>
          <a:p>
            <a:pPr marL="688975" lvl="1" indent="-231775">
              <a:spcBef>
                <a:spcPts val="6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chemeClr val="tx1"/>
                </a:solidFill>
                <a:cs typeface="Times New Roman" pitchFamily="18" charset="0"/>
              </a:rPr>
              <a:t>a CKP on Study A (treatment) only to both groups.</a:t>
            </a:r>
          </a:p>
          <a:p>
            <a:pPr marL="688975" lvl="1" indent="-231775">
              <a:spcBef>
                <a:spcPts val="6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chemeClr val="tx1"/>
                </a:solidFill>
                <a:cs typeface="Times New Roman" pitchFamily="18" charset="0"/>
              </a:rPr>
              <a:t>and no CKP on the other two studies (controls).</a:t>
            </a:r>
            <a:endParaRPr lang="en-US" sz="22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688975" lvl="1" indent="-231775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en-US" sz="2200" b="1" dirty="0" smtClean="0">
              <a:solidFill>
                <a:schemeClr val="accent1"/>
              </a:solidFill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1596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tx2"/>
                </a:solidFill>
              </a:rPr>
              <a:t>Method: Intervention 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1838"/>
            <a:ext cx="8229600" cy="487362"/>
          </a:xfrm>
          <a:noFill/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Method: Data Analysis</a:t>
            </a:r>
            <a:endParaRPr lang="en-US" sz="2400" dirty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5" descr="Focus, data and analysis.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77254404"/>
              </p:ext>
            </p:extLst>
          </p:nvPr>
        </p:nvGraphicFramePr>
        <p:xfrm>
          <a:off x="0" y="1295400"/>
          <a:ext cx="8991600" cy="5033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5635"/>
                <a:gridCol w="2502010"/>
                <a:gridCol w="4143955"/>
              </a:tblGrid>
              <a:tr h="3267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Focus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b="1" dirty="0"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1800" b="1" dirty="0" smtClean="0">
                          <a:latin typeface="+mn-lt"/>
                        </a:rPr>
                        <a:t>Data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b="1" dirty="0" smtClean="0">
                          <a:latin typeface="+mn-lt"/>
                        </a:rPr>
                        <a:t>Analysis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109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Equivalence  of participant groups (WB and P&amp;P)  </a:t>
                      </a:r>
                      <a:endParaRPr lang="en-US" sz="1800" b="1" dirty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latin typeface="+mn-lt"/>
                          <a:ea typeface="Calibri"/>
                          <a:cs typeface="Times New Roman"/>
                        </a:rPr>
                        <a:t>Demographics</a:t>
                      </a:r>
                      <a:r>
                        <a:rPr lang="en-US" sz="1800" b="0" baseline="0" dirty="0" smtClean="0">
                          <a:latin typeface="+mn-lt"/>
                          <a:ea typeface="Calibri"/>
                          <a:cs typeface="Times New Roman"/>
                        </a:rPr>
                        <a:t> on age, gender, marital status, highest educational level, experience in AAC</a:t>
                      </a:r>
                      <a:endParaRPr lang="en-US" sz="18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latin typeface="+mn-lt"/>
                          <a:ea typeface="Calibri"/>
                          <a:cs typeface="Times New Roman"/>
                        </a:rPr>
                        <a:t>Independent </a:t>
                      </a:r>
                      <a:r>
                        <a:rPr lang="en-US" sz="1800" b="0" dirty="0" smtClean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t-tests </a:t>
                      </a:r>
                      <a:r>
                        <a:rPr lang="en-US" sz="1800" b="0" dirty="0" smtClean="0">
                          <a:latin typeface="+mn-lt"/>
                          <a:ea typeface="Calibri"/>
                          <a:cs typeface="Times New Roman"/>
                        </a:rPr>
                        <a:t>and </a:t>
                      </a:r>
                      <a:r>
                        <a:rPr lang="en-US" sz="1800" b="0" dirty="0" smtClean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chi-square tests. </a:t>
                      </a:r>
                      <a:endParaRPr lang="en-US" sz="1800" b="0" dirty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19652"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Test-Retest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 Reliability</a:t>
                      </a:r>
                      <a:endParaRPr lang="en-US" sz="1800" b="1" dirty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latin typeface="+mn-lt"/>
                          <a:ea typeface="Calibri"/>
                          <a:cs typeface="Times New Roman"/>
                        </a:rPr>
                        <a:t>LOKUS scores at</a:t>
                      </a:r>
                      <a:r>
                        <a:rPr lang="en-US" sz="1800" b="0" baseline="0" dirty="0" smtClean="0">
                          <a:latin typeface="+mn-lt"/>
                          <a:ea typeface="Calibri"/>
                          <a:cs typeface="Times New Roman"/>
                        </a:rPr>
                        <a:t> T1 and T2, </a:t>
                      </a:r>
                      <a:r>
                        <a:rPr lang="en-US" sz="1800" b="0" dirty="0" smtClean="0">
                          <a:latin typeface="+mn-lt"/>
                          <a:ea typeface="Calibri"/>
                          <a:cs typeface="Times New Roman"/>
                        </a:rPr>
                        <a:t>on levels and categories</a:t>
                      </a:r>
                      <a:r>
                        <a:rPr lang="en-US" sz="1800" b="0" baseline="0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18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dirty="0" smtClean="0">
                          <a:latin typeface="+mn-lt"/>
                          <a:ea typeface="Times New Roman"/>
                        </a:rPr>
                        <a:t>T1</a:t>
                      </a:r>
                      <a:r>
                        <a:rPr lang="en-US" sz="1800" b="0" baseline="0" dirty="0" smtClean="0">
                          <a:latin typeface="+mn-lt"/>
                          <a:ea typeface="Times New Roman"/>
                        </a:rPr>
                        <a:t> - T2 comparison  using </a:t>
                      </a:r>
                      <a:r>
                        <a:rPr lang="en-US" sz="1800" b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</a:rPr>
                        <a:t>ICC </a:t>
                      </a:r>
                      <a:r>
                        <a:rPr lang="en-US" sz="1800" b="0" baseline="-2500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</a:rPr>
                        <a:t>(3,1) </a:t>
                      </a:r>
                      <a:endParaRPr lang="en-US" sz="1800" b="0" baseline="-25000" dirty="0">
                        <a:solidFill>
                          <a:srgbClr val="C0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16946"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Compare  Alternate Assessment 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 methods</a:t>
                      </a:r>
                      <a:endParaRPr lang="en-US" sz="1800" b="1" dirty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latin typeface="+mn-lt"/>
                          <a:ea typeface="Calibri"/>
                          <a:cs typeface="Times New Roman"/>
                        </a:rPr>
                        <a:t>LOKUS scores at</a:t>
                      </a:r>
                      <a:r>
                        <a:rPr lang="en-US" sz="1800" b="0" baseline="0" dirty="0" smtClean="0">
                          <a:latin typeface="+mn-lt"/>
                          <a:ea typeface="Calibri"/>
                          <a:cs typeface="Times New Roman"/>
                        </a:rPr>
                        <a:t> T1 and T3, </a:t>
                      </a:r>
                      <a:r>
                        <a:rPr lang="en-US" sz="1800" b="0" dirty="0" smtClean="0">
                          <a:latin typeface="+mn-lt"/>
                          <a:ea typeface="Calibri"/>
                          <a:cs typeface="Times New Roman"/>
                        </a:rPr>
                        <a:t>on levels and categories</a:t>
                      </a:r>
                      <a:r>
                        <a:rPr lang="en-US" sz="1800" b="0" baseline="0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1800" b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Mann-Whitney U-tests, </a:t>
                      </a:r>
                      <a:r>
                        <a:rPr lang="en-US" sz="1800" b="0" dirty="0" smtClean="0">
                          <a:latin typeface="+mn-lt"/>
                          <a:ea typeface="Calibri"/>
                          <a:cs typeface="Times New Roman"/>
                        </a:rPr>
                        <a:t>for difference between groups regarding (1) change (dichotomous) in levels and (2) number that</a:t>
                      </a:r>
                      <a:r>
                        <a:rPr lang="en-US" sz="1800" b="0" baseline="0" dirty="0" smtClean="0">
                          <a:latin typeface="+mn-lt"/>
                          <a:ea typeface="Calibri"/>
                          <a:cs typeface="Times New Roman"/>
                        </a:rPr>
                        <a:t> changed their level status. </a:t>
                      </a:r>
                      <a:endParaRPr lang="en-US" sz="18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8014"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Responsiveness to change</a:t>
                      </a:r>
                      <a:endParaRPr lang="en-US" sz="1800" b="1" dirty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LOKUS scores at T1</a:t>
                      </a:r>
                      <a:r>
                        <a:rPr lang="en-US" baseline="0" dirty="0" smtClean="0"/>
                        <a:t> and T3, on levels. 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Identify significant change (i.e., # of levels changed &gt;Std Error of Measurement);  Compare Studies A , B and C. 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33246">
                <a:tc>
                  <a:txBody>
                    <a:bodyPr/>
                    <a:lstStyle/>
                    <a:p>
                      <a:pPr marL="71755" marR="7175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Developmental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 nature of levels</a:t>
                      </a:r>
                      <a:endParaRPr lang="en-US" sz="1800" b="1" dirty="0" smtClean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71755" marR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latin typeface="+mn-lt"/>
                          <a:ea typeface="Calibri"/>
                          <a:cs typeface="Times New Roman"/>
                        </a:rPr>
                        <a:t>Participant</a:t>
                      </a:r>
                      <a:r>
                        <a:rPr lang="en-US" sz="1800" b="0" baseline="0" dirty="0" smtClean="0">
                          <a:latin typeface="+mn-lt"/>
                          <a:ea typeface="Calibri"/>
                          <a:cs typeface="Times New Roman"/>
                        </a:rPr>
                        <a:t> changes in level status. </a:t>
                      </a:r>
                      <a:endParaRPr lang="en-US" sz="18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dirty="0" smtClean="0">
                          <a:latin typeface="+mn-lt"/>
                          <a:ea typeface="Times New Roman"/>
                        </a:rPr>
                        <a:t>Developmental, if majority of changes move </a:t>
                      </a:r>
                      <a:r>
                        <a:rPr lang="en-US" sz="1800" b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</a:rPr>
                        <a:t>up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a level</a:t>
                      </a:r>
                      <a:r>
                        <a:rPr lang="en-US" sz="1800" b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</a:rPr>
                        <a:t>. </a:t>
                      </a:r>
                      <a:r>
                        <a:rPr lang="en-US" sz="1800" b="0" dirty="0" smtClean="0">
                          <a:latin typeface="+mn-lt"/>
                          <a:ea typeface="Times New Roman"/>
                        </a:rPr>
                        <a:t>  </a:t>
                      </a:r>
                      <a:endParaRPr lang="en-US" sz="1800" b="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295400" y="1371600"/>
            <a:ext cx="6400800" cy="4800600"/>
          </a:xfrm>
          <a:noFill/>
        </p:spPr>
        <p:txBody>
          <a:bodyPr>
            <a:normAutofit/>
          </a:bodyPr>
          <a:lstStyle/>
          <a:p>
            <a:pPr>
              <a:buClr>
                <a:schemeClr val="bg1">
                  <a:lumMod val="65000"/>
                </a:schemeClr>
              </a:buClr>
            </a:pPr>
            <a:r>
              <a:rPr lang="en-US" sz="2400" b="1" dirty="0" smtClean="0">
                <a:solidFill>
                  <a:schemeClr val="tx1"/>
                </a:solidFill>
                <a:sym typeface="Wingdings" pitchFamily="2" charset="2"/>
              </a:rPr>
              <a:t>There was no significant difference between the two groups regarding:</a:t>
            </a:r>
          </a:p>
          <a:p>
            <a:pPr marL="457200" indent="-457200">
              <a:buClr>
                <a:schemeClr val="bg1">
                  <a:lumMod val="65000"/>
                </a:schemeClr>
              </a:buClr>
            </a:pPr>
            <a:endParaRPr lang="en-US" sz="2400" b="1" dirty="0" smtClean="0">
              <a:solidFill>
                <a:schemeClr val="tx1"/>
              </a:solidFill>
              <a:sym typeface="Wingdings" pitchFamily="2" charset="2"/>
            </a:endParaRPr>
          </a:p>
          <a:p>
            <a:pPr marL="457200" indent="-223838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  <a:sym typeface="Wingdings" pitchFamily="2" charset="2"/>
              </a:rPr>
              <a:t> Age ( t = .757; p = .452); </a:t>
            </a:r>
          </a:p>
          <a:p>
            <a:pPr marL="457200" indent="-223838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  <a:sym typeface="Wingdings" pitchFamily="2" charset="2"/>
              </a:rPr>
              <a:t>AAC experience (t = .880; p = .382); </a:t>
            </a:r>
          </a:p>
          <a:p>
            <a:pPr marL="457200" indent="-223838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  <a:sym typeface="Wingdings" pitchFamily="2" charset="2"/>
              </a:rPr>
              <a:t>Gender (chi sq = 1.292; p = .256); </a:t>
            </a:r>
          </a:p>
          <a:p>
            <a:pPr marL="457200" indent="-223838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  <a:sym typeface="Wingdings" pitchFamily="2" charset="2"/>
              </a:rPr>
              <a:t>Marital status (chi sq = 4.872; p = .301) and </a:t>
            </a:r>
          </a:p>
          <a:p>
            <a:pPr marL="457200" indent="-223838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  <a:sym typeface="Wingdings" pitchFamily="2" charset="2"/>
              </a:rPr>
              <a:t>Education (chi sq = 1.003; p = .793)</a:t>
            </a:r>
          </a:p>
          <a:p>
            <a:pPr marL="457200" indent="-457200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endParaRPr lang="en-US" sz="2400" b="1" dirty="0" smtClean="0">
              <a:solidFill>
                <a:schemeClr val="tx1"/>
              </a:solidFill>
              <a:sym typeface="Wingdings" pitchFamily="2" charset="2"/>
            </a:endParaRPr>
          </a:p>
          <a:p>
            <a:pPr marL="457200" indent="-457200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endParaRPr lang="en-US" sz="2400" b="1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85800"/>
          </a:xfrm>
          <a:noFill/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Results: Demographics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1143000"/>
            <a:ext cx="0" cy="0"/>
          </a:xfrm>
          <a:solidFill>
            <a:schemeClr val="bg2"/>
          </a:solidFill>
        </p:spPr>
        <p:txBody>
          <a:bodyPr wrap="none">
            <a:no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Results: Test-Retest Reliability</a:t>
            </a:r>
            <a:endParaRPr lang="en-US" sz="2400" dirty="0">
              <a:solidFill>
                <a:schemeClr val="tx2"/>
              </a:solidFill>
            </a:endParaRPr>
          </a:p>
        </p:txBody>
      </p:sp>
      <p:graphicFrame>
        <p:nvGraphicFramePr>
          <p:cNvPr id="4" name="Content Placeholder 3" descr="Study A, B and C results.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375474772"/>
              </p:ext>
            </p:extLst>
          </p:nvPr>
        </p:nvGraphicFramePr>
        <p:xfrm>
          <a:off x="381001" y="1447800"/>
          <a:ext cx="8153398" cy="4808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399"/>
                <a:gridCol w="1752600"/>
                <a:gridCol w="2362200"/>
                <a:gridCol w="592023"/>
                <a:gridCol w="499665"/>
                <a:gridCol w="499664"/>
                <a:gridCol w="524179"/>
                <a:gridCol w="504334"/>
                <a:gridCol w="504334"/>
              </a:tblGrid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Levels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Number who maintained</a:t>
                      </a:r>
                      <a:r>
                        <a:rPr lang="en-US" sz="14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Levels</a:t>
                      </a:r>
                      <a:r>
                        <a:rPr lang="en-US" sz="14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 at T2 </a:t>
                      </a:r>
                      <a:r>
                        <a:rPr lang="en-U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Categories</a:t>
                      </a:r>
                    </a:p>
                    <a:p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200" dirty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en-US" sz="1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en-US" sz="1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  <a:latin typeface="+mn-lt"/>
                        </a:rPr>
                        <a:t>4</a:t>
                      </a:r>
                      <a:endParaRPr lang="en-US" sz="1400" b="1" baseline="0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  <a:endParaRPr lang="en-US" sz="1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  <a:endParaRPr lang="en-US" sz="1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3521">
                <a:tc rowSpan="4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StudyA</a:t>
                      </a: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Corr.</a:t>
                      </a:r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  <a:latin typeface="+mn-lt"/>
                        </a:rPr>
                        <a:t> =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1.0)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0- Non Awareness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50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856"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1-Awareness 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7383"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2-Orientation 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6802"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</a:rPr>
                        <a:t>7-Collaboration 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2872">
                <a:tc row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StudyB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(Corr.=1.0)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0- Non Awareness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49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6802">
                <a:tc vMerge="1"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1-Awareness 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6802">
                <a:tc vMerge="1"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2-Orientation 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n-lt"/>
                        </a:rPr>
                        <a:t>10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n-lt"/>
                        </a:rPr>
                        <a:t>7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n-lt"/>
                        </a:rPr>
                        <a:t>1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1818">
                <a:tc vMerge="1">
                  <a:txBody>
                    <a:bodyPr/>
                    <a:lstStyle/>
                    <a:p>
                      <a:pPr algn="l"/>
                      <a:endParaRPr 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3-Preparation 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n-lt"/>
                        </a:rPr>
                        <a:t>3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n-lt"/>
                        </a:rPr>
                        <a:t>3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n-lt"/>
                        </a:rPr>
                        <a:t>3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9468">
                <a:tc vMerge="1">
                  <a:txBody>
                    <a:bodyPr/>
                    <a:lstStyle/>
                    <a:p>
                      <a:pPr algn="l"/>
                      <a:endParaRPr 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4- Initial Use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n-lt"/>
                        </a:rPr>
                        <a:t>2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9468">
                <a:tc vMerge="1">
                  <a:txBody>
                    <a:bodyPr/>
                    <a:lstStyle/>
                    <a:p>
                      <a:pPr algn="l"/>
                      <a:endParaRPr 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</a:rPr>
                        <a:t>7-Collaboration 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n-lt"/>
                        </a:rPr>
                        <a:t>1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9468"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Study C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(Corr.=1.0)</a:t>
                      </a:r>
                    </a:p>
                    <a:p>
                      <a:pPr algn="ctr"/>
                      <a:endParaRPr lang="en-US" sz="14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0- Non Awareness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58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9468">
                <a:tc vMerge="1">
                  <a:txBody>
                    <a:bodyPr/>
                    <a:lstStyle/>
                    <a:p>
                      <a:pPr algn="l"/>
                      <a:endParaRPr 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1-Awareness 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8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9468">
                <a:tc vMerge="1">
                  <a:txBody>
                    <a:bodyPr/>
                    <a:lstStyle/>
                    <a:p>
                      <a:pPr algn="l"/>
                      <a:endParaRPr 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2-Orientation 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n-lt"/>
                        </a:rPr>
                        <a:t>5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n-lt"/>
                        </a:rPr>
                        <a:t>1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+mn-lt"/>
                          <a:ea typeface="Times New Roman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9468">
                <a:tc gridSpan="9"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Note: </a:t>
                      </a:r>
                      <a:r>
                        <a:rPr lang="en-US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</a:rPr>
                        <a:t>I</a:t>
                      </a:r>
                      <a:r>
                        <a:rPr lang="en-US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d</a:t>
                      </a:r>
                      <a:r>
                        <a:rPr lang="en-US" sz="1400" b="1" dirty="0" smtClean="0">
                          <a:solidFill>
                            <a:schemeClr val="tx2"/>
                          </a:solidFill>
                        </a:rPr>
                        <a:t>entical responses at T1 &amp; T2</a:t>
                      </a:r>
                      <a:endParaRPr lang="en-US" sz="14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1295400"/>
            <a:ext cx="0" cy="0"/>
          </a:xfrm>
          <a:solidFill>
            <a:schemeClr val="bg2"/>
          </a:solidFill>
        </p:spPr>
        <p:txBody>
          <a:bodyPr wrap="none">
            <a:no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Results: Responsiveness to Change</a:t>
            </a:r>
            <a:endParaRPr lang="en-US" sz="2400" dirty="0">
              <a:solidFill>
                <a:schemeClr val="tx2"/>
              </a:solidFill>
            </a:endParaRPr>
          </a:p>
        </p:txBody>
      </p:sp>
      <p:graphicFrame>
        <p:nvGraphicFramePr>
          <p:cNvPr id="4" name="Content Placeholder 3" descr="Studies A, B and C results of responsiveness to change.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45414938"/>
              </p:ext>
            </p:extLst>
          </p:nvPr>
        </p:nvGraphicFramePr>
        <p:xfrm>
          <a:off x="381001" y="1709361"/>
          <a:ext cx="8153398" cy="4753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454"/>
                <a:gridCol w="832945"/>
                <a:gridCol w="838200"/>
                <a:gridCol w="1066800"/>
                <a:gridCol w="838200"/>
                <a:gridCol w="990600"/>
                <a:gridCol w="1066800"/>
                <a:gridCol w="973520"/>
                <a:gridCol w="702879"/>
              </a:tblGrid>
              <a:tr h="63541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Times New Roman"/>
                        </a:rPr>
                        <a:t>Study (NK)</a:t>
                      </a:r>
                      <a:endParaRPr lang="en-US" sz="20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Times New Roman"/>
                        </a:rPr>
                        <a:t>Change from T1 to T3</a:t>
                      </a:r>
                      <a:endParaRPr lang="en-US" sz="20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j-lt"/>
                          <a:ea typeface="Times New Roman"/>
                          <a:cs typeface="Times New Roman"/>
                        </a:rPr>
                        <a:t>T1 Mean</a:t>
                      </a:r>
                      <a:endParaRPr lang="en-US" sz="2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T3 Mean</a:t>
                      </a:r>
                      <a:endParaRPr lang="en-US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j-lt"/>
                          <a:ea typeface="Times New Roman"/>
                          <a:cs typeface="Times New Roman"/>
                        </a:rPr>
                        <a:t>Mean Diff.</a:t>
                      </a:r>
                      <a:endParaRPr lang="en-US" sz="2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j-lt"/>
                          <a:ea typeface="Times New Roman"/>
                          <a:cs typeface="Times New Roman"/>
                        </a:rPr>
                        <a:t>SD</a:t>
                      </a:r>
                      <a:endParaRPr lang="en-US" sz="2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j-lt"/>
                          <a:ea typeface="Times New Roman"/>
                          <a:cs typeface="Times New Roman"/>
                        </a:rPr>
                        <a:t>SEM</a:t>
                      </a:r>
                      <a:endParaRPr lang="en-US" sz="2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770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f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US" sz="16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 b="1" baseline="0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400" b="1" baseline="0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112">
                <a:tc rowSpan="3"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C00000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Study A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Total</a:t>
                      </a:r>
                      <a:r>
                        <a:rPr lang="en-US" sz="16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66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95.7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0.43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1.88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1.45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1.36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0.71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327527"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&amp;P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33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100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14804"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Web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31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91.2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26121"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 smtClean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 smtClean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Study B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Total</a:t>
                      </a:r>
                      <a:r>
                        <a:rPr lang="en-US" sz="16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7.2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0.65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0.86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0.21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1.13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0.44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00554">
                <a:tc vMerge="1"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&amp;P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5.7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82801">
                <a:tc vMerge="1"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Web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8.8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44491">
                <a:tc rowSpan="3"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C00000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Study C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rgbClr val="C00000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18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Total</a:t>
                      </a:r>
                      <a:r>
                        <a:rPr lang="en-US" sz="16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8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11.6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0.17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0.33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0.16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0.60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0.25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14160">
                <a:tc vMerge="1">
                  <a:txBody>
                    <a:bodyPr/>
                    <a:lstStyle/>
                    <a:p>
                      <a:pPr algn="l"/>
                      <a:endParaRPr 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&amp;P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11.4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650750">
                <a:tc vMerge="1">
                  <a:txBody>
                    <a:bodyPr/>
                    <a:lstStyle/>
                    <a:p>
                      <a:pPr algn="l"/>
                      <a:endParaRPr 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Web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11.8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4677" y="914400"/>
            <a:ext cx="5494646" cy="461665"/>
          </a:xfrm>
          <a:noFill/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Results: Difference between the Methods</a:t>
            </a:r>
            <a:endParaRPr lang="en-US" sz="2400" dirty="0">
              <a:solidFill>
                <a:schemeClr val="tx2"/>
              </a:solidFill>
            </a:endParaRPr>
          </a:p>
        </p:txBody>
      </p:sp>
      <p:graphicFrame>
        <p:nvGraphicFramePr>
          <p:cNvPr id="4" name="Content Placeholder 3" descr="Studies A, B and C difference between methiods results.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66102107"/>
              </p:ext>
            </p:extLst>
          </p:nvPr>
        </p:nvGraphicFramePr>
        <p:xfrm>
          <a:off x="533402" y="1447800"/>
          <a:ext cx="8153398" cy="5098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9333"/>
                <a:gridCol w="1085636"/>
                <a:gridCol w="1092486"/>
                <a:gridCol w="1390436"/>
                <a:gridCol w="397267"/>
                <a:gridCol w="1530848"/>
                <a:gridCol w="1557392"/>
              </a:tblGrid>
              <a:tr h="7313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Times New Roman"/>
                        </a:rPr>
                        <a:t>Study (NK)</a:t>
                      </a:r>
                      <a:endParaRPr lang="en-US" sz="20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Times New Roman"/>
                        </a:rPr>
                        <a:t>Change between T1 and T3</a:t>
                      </a:r>
                      <a:endParaRPr lang="en-US" sz="20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Difference between Methods</a:t>
                      </a:r>
                    </a:p>
                    <a:p>
                      <a:pPr algn="ctr"/>
                      <a:r>
                        <a:rPr lang="en-US" b="1" dirty="0" smtClean="0"/>
                        <a:t>(p-level)</a:t>
                      </a:r>
                      <a:endParaRPr lang="en-US" sz="2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56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f</a:t>
                      </a:r>
                      <a:endParaRPr lang="en-US" sz="1800" b="1" kern="12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US" sz="18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Changed/Not Changed</a:t>
                      </a:r>
                      <a:endParaRPr lang="en-US" sz="1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  <a:latin typeface="+mn-lt"/>
                        </a:rPr>
                        <a:t>Number of levels </a:t>
                      </a:r>
                      <a:endParaRPr lang="en-US" sz="1400" b="1" baseline="0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68580" marR="68580" marT="0" marB="0"/>
                </a:tc>
              </a:tr>
              <a:tr h="318957">
                <a:tc rowSpan="3"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C00000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Study A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Total</a:t>
                      </a:r>
                      <a:r>
                        <a:rPr lang="en-US" sz="16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66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95.7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0.038*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0.194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96794"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&amp;P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33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100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356085"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Web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31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91.2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375365"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 smtClean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 smtClean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Study B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Total</a:t>
                      </a:r>
                      <a:r>
                        <a:rPr lang="en-US" sz="16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7.2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0.147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0.125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56085">
                <a:tc vMerge="1"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&amp;P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5.7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65532">
                <a:tc vMerge="1"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Web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8.8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11293">
                <a:tc rowSpan="3">
                  <a:txBody>
                    <a:bodyPr/>
                    <a:lstStyle/>
                    <a:p>
                      <a:pPr algn="ctr"/>
                      <a:endParaRPr lang="en-US" sz="1800" b="1" dirty="0" smtClean="0">
                        <a:solidFill>
                          <a:srgbClr val="C00000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Study C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rgbClr val="C00000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18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Total</a:t>
                      </a:r>
                      <a:r>
                        <a:rPr lang="en-US" sz="16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8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11.6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0.961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0.100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11293">
                <a:tc vMerge="1">
                  <a:txBody>
                    <a:bodyPr/>
                    <a:lstStyle/>
                    <a:p>
                      <a:pPr algn="l"/>
                      <a:endParaRPr 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&amp;P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11.4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74396">
                <a:tc vMerge="1">
                  <a:txBody>
                    <a:bodyPr/>
                    <a:lstStyle/>
                    <a:p>
                      <a:pPr algn="l"/>
                      <a:endParaRPr 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Web</a:t>
                      </a: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11.8</a:t>
                      </a:r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74396">
                <a:tc gridSpan="7"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Note: * Significant; p &lt; 0.05</a:t>
                      </a:r>
                      <a:r>
                        <a:rPr lang="en-US" sz="1800" b="1" baseline="0" dirty="0" smtClean="0">
                          <a:solidFill>
                            <a:srgbClr val="C00000"/>
                          </a:solidFill>
                          <a:latin typeface="+mn-lt"/>
                        </a:rPr>
                        <a:t> </a:t>
                      </a:r>
                      <a:endParaRPr lang="en-US" sz="18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0138" y="914400"/>
            <a:ext cx="4703725" cy="461665"/>
          </a:xfrm>
          <a:noFill/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Number who moved up levels at T3</a:t>
            </a:r>
            <a:endParaRPr lang="en-US" sz="2400" dirty="0">
              <a:solidFill>
                <a:schemeClr val="tx2"/>
              </a:solidFill>
            </a:endParaRPr>
          </a:p>
        </p:txBody>
      </p:sp>
      <p:graphicFrame>
        <p:nvGraphicFramePr>
          <p:cNvPr id="4" name="Content Placeholder 3" descr="Levels at T1 and number who moved up levels at T3.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11504577"/>
              </p:ext>
            </p:extLst>
          </p:nvPr>
        </p:nvGraphicFramePr>
        <p:xfrm>
          <a:off x="533401" y="1599699"/>
          <a:ext cx="8153399" cy="4427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685800"/>
                <a:gridCol w="533400"/>
                <a:gridCol w="609600"/>
                <a:gridCol w="609600"/>
                <a:gridCol w="457200"/>
                <a:gridCol w="685800"/>
                <a:gridCol w="533400"/>
                <a:gridCol w="538462"/>
                <a:gridCol w="680737"/>
              </a:tblGrid>
              <a:tr h="4577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j-lt"/>
                          <a:ea typeface="Times New Roman"/>
                          <a:cs typeface="Times New Roman"/>
                        </a:rPr>
                        <a:t>Levels at T1</a:t>
                      </a:r>
                      <a:endParaRPr lang="en-US" sz="2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9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j-lt"/>
                          <a:ea typeface="Times New Roman"/>
                          <a:cs typeface="Times New Roman"/>
                        </a:rPr>
                        <a:t>Number who moved up levels</a:t>
                      </a:r>
                      <a:r>
                        <a:rPr lang="en-US" sz="2000" b="1" baseline="0" dirty="0" smtClean="0">
                          <a:latin typeface="+mj-lt"/>
                          <a:ea typeface="Times New Roman"/>
                          <a:cs typeface="Times New Roman"/>
                        </a:rPr>
                        <a:t> at T3</a:t>
                      </a:r>
                      <a:endParaRPr lang="en-US" sz="2000" b="1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657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en-US" sz="2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en-US" sz="2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en-US" sz="2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en-US" sz="2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</a:rPr>
                        <a:t>5</a:t>
                      </a:r>
                      <a:endParaRPr lang="en-US" sz="2400" b="1" baseline="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  <a:endParaRPr lang="en-US" sz="2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  <a:endParaRPr lang="en-US" sz="2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</a:t>
                      </a:r>
                      <a:endParaRPr lang="en-US" sz="2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Tot</a:t>
                      </a:r>
                      <a:endParaRPr lang="en-US" sz="2400" b="1" baseline="0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37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19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230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Times New Roman"/>
                        </a:rPr>
                        <a:t>0- Non Awareness </a:t>
                      </a:r>
                      <a:r>
                        <a:rPr lang="en-US" sz="2000" b="1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(n=97)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62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</a:tr>
              <a:tr h="0">
                <a:tc rowSpan="3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Times New Roman"/>
                        </a:rPr>
                        <a:t>1-Awareness </a:t>
                      </a:r>
                      <a:r>
                        <a:rPr lang="en-US" sz="2000" b="1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(n=45)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8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6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14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65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Times New Roman"/>
                        </a:rPr>
                        <a:t>2-Orientation </a:t>
                      </a:r>
                      <a:r>
                        <a:rPr lang="en-US" sz="2000" b="1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(n=41)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65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Times New Roman"/>
                        </a:rPr>
                        <a:t>3-Preparation (</a:t>
                      </a:r>
                      <a:r>
                        <a:rPr lang="en-US" sz="2000" b="1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n=18)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0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65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Times New Roman"/>
                        </a:rPr>
                        <a:t>4- Initial</a:t>
                      </a:r>
                      <a:r>
                        <a:rPr lang="en-US" sz="2000" b="1" baseline="0" dirty="0" smtClean="0">
                          <a:latin typeface="+mn-lt"/>
                          <a:ea typeface="Times New Roman"/>
                          <a:cs typeface="Times New Roman"/>
                        </a:rPr>
                        <a:t> Use 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(n=3)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753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Times New Roman"/>
                        </a:rPr>
                        <a:t>5-Routine Use </a:t>
                      </a:r>
                      <a:r>
                        <a:rPr lang="en-US" sz="2000" b="1" dirty="0" smtClean="0">
                          <a:solidFill>
                            <a:srgbClr val="C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(n=1)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-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657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6-Expansion </a:t>
                      </a:r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(n=1)</a:t>
                      </a:r>
                      <a:endParaRPr lang="en-US" sz="20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-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-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-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-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657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7-Collaboration </a:t>
                      </a:r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(n=0)</a:t>
                      </a:r>
                      <a:endParaRPr lang="en-US" sz="20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-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-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-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-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0715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8- Integration </a:t>
                      </a:r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(n=1)</a:t>
                      </a:r>
                      <a:endParaRPr lang="en-US" sz="20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-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-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-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-</a:t>
                      </a:r>
                      <a:endParaRPr lang="en-US" sz="24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+mn-lt"/>
                          <a:ea typeface="Times New Roman"/>
                          <a:cs typeface="Times New Roman"/>
                        </a:rPr>
                        <a:t>0</a:t>
                      </a:r>
                      <a:endParaRPr lang="en-US" sz="24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838200" y="1295400"/>
            <a:ext cx="7543800" cy="4876800"/>
          </a:xfrm>
          <a:noFill/>
        </p:spPr>
        <p:txBody>
          <a:bodyPr>
            <a:normAutofit lnSpcReduction="10000"/>
          </a:bodyPr>
          <a:lstStyle/>
          <a:p>
            <a:pPr marL="457200" indent="-457200"/>
            <a:endParaRPr lang="en-US" sz="2400" dirty="0" smtClean="0">
              <a:solidFill>
                <a:schemeClr val="tx1"/>
              </a:solidFill>
              <a:sym typeface="Wingdings" pitchFamily="2" charset="2"/>
            </a:endParaRPr>
          </a:p>
          <a:p>
            <a:pPr marL="457200" indent="-457200"/>
            <a:r>
              <a:rPr lang="en-US" sz="2400" b="1" dirty="0" smtClean="0">
                <a:solidFill>
                  <a:schemeClr val="tx1"/>
                </a:solidFill>
                <a:sym typeface="Wingdings" pitchFamily="2" charset="2"/>
              </a:rPr>
              <a:t>LOKUS demonstrated: </a:t>
            </a:r>
          </a:p>
          <a:p>
            <a:pPr marL="457200" indent="-223838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  <a:sym typeface="Wingdings" pitchFamily="2" charset="2"/>
              </a:rPr>
              <a:t>Good Face Validity.</a:t>
            </a:r>
          </a:p>
          <a:p>
            <a:pPr marL="457200" indent="-223838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  <a:sym typeface="Wingdings" pitchFamily="2" charset="2"/>
              </a:rPr>
              <a:t>Excellent Test-Retest Reliability for both levels &amp; categories.</a:t>
            </a:r>
          </a:p>
          <a:p>
            <a:pPr marL="457200" indent="-223838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  <a:sym typeface="Wingdings" pitchFamily="2" charset="2"/>
              </a:rPr>
              <a:t>Good responsiveness to detect change regarding use of New Knowledge.</a:t>
            </a:r>
          </a:p>
          <a:p>
            <a:pPr marL="457200" indent="-223838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  <a:sym typeface="Wingdings" pitchFamily="2" charset="2"/>
              </a:rPr>
              <a:t>Developmental nature for lower levels.</a:t>
            </a:r>
          </a:p>
          <a:p>
            <a:pPr marL="457200" indent="-457200"/>
            <a:endParaRPr lang="en-US" sz="2400" b="1" dirty="0" smtClean="0">
              <a:solidFill>
                <a:schemeClr val="tx1"/>
              </a:solidFill>
              <a:sym typeface="Wingdings" pitchFamily="2" charset="2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sym typeface="Wingdings" pitchFamily="2" charset="2"/>
              </a:rPr>
              <a:t>LOKUS is a usable tool at least for AAC field. Longitudinal study needed to extend conclusion for higher levels and for categories. </a:t>
            </a:r>
          </a:p>
          <a:p>
            <a:pPr marL="457200" indent="-457200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85800"/>
          </a:xfrm>
          <a:noFill/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Summary and Conclusions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52400" y="1600200"/>
            <a:ext cx="8763000" cy="4571999"/>
          </a:xfrm>
        </p:spPr>
        <p:txBody>
          <a:bodyPr rtlCol="0">
            <a:normAutofit fontScale="70000" lnSpcReduction="20000"/>
          </a:bodyPr>
          <a:lstStyle/>
          <a:p>
            <a:pPr marL="231775" indent="-231775" fontAlgn="auto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1775" indent="-231775" fontAlgn="auto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US" sz="1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1775" indent="-231775" fontAlgn="auto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300" dirty="0" smtClean="0">
                <a:solidFill>
                  <a:schemeClr val="tx1"/>
                </a:solidFill>
                <a:cs typeface="Times New Roman" pitchFamily="18" charset="0"/>
              </a:rPr>
              <a:t>CIHR. </a:t>
            </a:r>
            <a:r>
              <a:rPr lang="en-US" sz="2300" i="1" dirty="0" smtClean="0">
                <a:solidFill>
                  <a:schemeClr val="tx1"/>
                </a:solidFill>
                <a:cs typeface="Times New Roman" pitchFamily="18" charset="0"/>
              </a:rPr>
              <a:t>About knowledge translation. </a:t>
            </a:r>
            <a:r>
              <a:rPr lang="en-US" sz="2300" dirty="0" smtClean="0">
                <a:solidFill>
                  <a:schemeClr val="tx1"/>
                </a:solidFill>
                <a:cs typeface="Times New Roman" pitchFamily="18" charset="0"/>
              </a:rPr>
              <a:t>Retrieved October 25, 2009, from</a:t>
            </a:r>
            <a:r>
              <a:rPr lang="en-US" sz="2300" u="sng" dirty="0" smtClean="0">
                <a:solidFill>
                  <a:schemeClr val="tx1"/>
                </a:solidFill>
                <a:cs typeface="Times New Roman" pitchFamily="18" charset="0"/>
                <a:hlinkClick r:id="rId2"/>
              </a:rPr>
              <a:t> </a:t>
            </a:r>
            <a:r>
              <a:rPr lang="en-US" sz="2300" u="sng" dirty="0" smtClean="0">
                <a:cs typeface="Times New Roman" pitchFamily="18" charset="0"/>
                <a:hlinkClick r:id="rId2"/>
              </a:rPr>
              <a:t>http://www.cihr-irsc.gc.ca/e/29418.html</a:t>
            </a:r>
            <a:endParaRPr lang="en-US" sz="2300" u="sng" dirty="0" smtClean="0">
              <a:cs typeface="Times New Roman" pitchFamily="18" charset="0"/>
            </a:endParaRPr>
          </a:p>
          <a:p>
            <a:pPr marL="231775" indent="-231775" fontAlgn="auto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US" sz="2300" u="sng" dirty="0" smtClean="0">
              <a:cs typeface="Times New Roman" pitchFamily="18" charset="0"/>
            </a:endParaRPr>
          </a:p>
          <a:p>
            <a:pPr marL="231775" indent="-231775">
              <a:spcBef>
                <a:spcPts val="600"/>
              </a:spcBef>
              <a:buFont typeface="+mj-lt"/>
              <a:buAutoNum type="arabicPeriod"/>
              <a:defRPr/>
            </a:pPr>
            <a:r>
              <a:rPr lang="es-ES" sz="2300" dirty="0" smtClean="0">
                <a:solidFill>
                  <a:schemeClr val="tx1"/>
                </a:solidFill>
                <a:cs typeface="Times New Roman" pitchFamily="18" charset="0"/>
              </a:rPr>
              <a:t>Hall, G.E., </a:t>
            </a:r>
            <a:r>
              <a:rPr lang="es-ES" sz="2300" dirty="0" err="1" smtClean="0">
                <a:solidFill>
                  <a:schemeClr val="tx1"/>
                </a:solidFill>
                <a:cs typeface="Times New Roman" pitchFamily="18" charset="0"/>
              </a:rPr>
              <a:t>Dirksen</a:t>
            </a:r>
            <a:r>
              <a:rPr lang="es-ES" sz="2300" dirty="0" smtClean="0">
                <a:solidFill>
                  <a:schemeClr val="tx1"/>
                </a:solidFill>
                <a:cs typeface="Times New Roman" pitchFamily="18" charset="0"/>
              </a:rPr>
              <a:t>, D.J., and George, A.A. (2006). </a:t>
            </a:r>
            <a:r>
              <a:rPr lang="es-ES" sz="2300" dirty="0" err="1" smtClean="0">
                <a:solidFill>
                  <a:schemeClr val="tx1"/>
                </a:solidFill>
                <a:cs typeface="Times New Roman" pitchFamily="18" charset="0"/>
              </a:rPr>
              <a:t>Measuring</a:t>
            </a:r>
            <a:r>
              <a:rPr lang="es-ES" sz="23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s-ES" sz="2300" dirty="0" err="1" smtClean="0">
                <a:solidFill>
                  <a:schemeClr val="tx1"/>
                </a:solidFill>
                <a:cs typeface="Times New Roman" pitchFamily="18" charset="0"/>
              </a:rPr>
              <a:t>Implementation</a:t>
            </a:r>
            <a:r>
              <a:rPr lang="es-ES" sz="2300" dirty="0" smtClean="0">
                <a:solidFill>
                  <a:schemeClr val="tx1"/>
                </a:solidFill>
                <a:cs typeface="Times New Roman" pitchFamily="18" charset="0"/>
              </a:rPr>
              <a:t> in </a:t>
            </a:r>
            <a:r>
              <a:rPr lang="es-ES" sz="2300" dirty="0" err="1" smtClean="0">
                <a:solidFill>
                  <a:schemeClr val="tx1"/>
                </a:solidFill>
                <a:cs typeface="Times New Roman" pitchFamily="18" charset="0"/>
              </a:rPr>
              <a:t>Schools</a:t>
            </a:r>
            <a:r>
              <a:rPr lang="es-ES" sz="2300" dirty="0" smtClean="0">
                <a:solidFill>
                  <a:schemeClr val="tx1"/>
                </a:solidFill>
                <a:cs typeface="Times New Roman" pitchFamily="18" charset="0"/>
              </a:rPr>
              <a:t>: </a:t>
            </a:r>
            <a:r>
              <a:rPr lang="es-ES" sz="2300" dirty="0" err="1" smtClean="0">
                <a:solidFill>
                  <a:schemeClr val="tx1"/>
                </a:solidFill>
                <a:cs typeface="Times New Roman" pitchFamily="18" charset="0"/>
              </a:rPr>
              <a:t>Levels</a:t>
            </a:r>
            <a:r>
              <a:rPr lang="es-ES" sz="2300" dirty="0" smtClean="0">
                <a:solidFill>
                  <a:schemeClr val="tx1"/>
                </a:solidFill>
                <a:cs typeface="Times New Roman" pitchFamily="18" charset="0"/>
              </a:rPr>
              <a:t> of Use. Austin, TX: </a:t>
            </a:r>
            <a:r>
              <a:rPr lang="es-ES" sz="2300" dirty="0" err="1" smtClean="0">
                <a:solidFill>
                  <a:schemeClr val="tx1"/>
                </a:solidFill>
                <a:cs typeface="Times New Roman" pitchFamily="18" charset="0"/>
              </a:rPr>
              <a:t>Southwest</a:t>
            </a:r>
            <a:r>
              <a:rPr lang="es-ES" sz="23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s-ES" sz="2300" dirty="0" err="1" smtClean="0">
                <a:solidFill>
                  <a:schemeClr val="tx1"/>
                </a:solidFill>
                <a:cs typeface="Times New Roman" pitchFamily="18" charset="0"/>
              </a:rPr>
              <a:t>Educational</a:t>
            </a:r>
            <a:r>
              <a:rPr lang="es-ES" sz="23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s-ES" sz="2300" dirty="0" err="1" smtClean="0">
                <a:solidFill>
                  <a:schemeClr val="tx1"/>
                </a:solidFill>
                <a:cs typeface="Times New Roman" pitchFamily="18" charset="0"/>
              </a:rPr>
              <a:t>Development</a:t>
            </a:r>
            <a:r>
              <a:rPr lang="es-ES" sz="23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s-ES" sz="2300" dirty="0" err="1" smtClean="0">
                <a:solidFill>
                  <a:schemeClr val="tx1"/>
                </a:solidFill>
                <a:cs typeface="Times New Roman" pitchFamily="18" charset="0"/>
              </a:rPr>
              <a:t>Laboratory</a:t>
            </a:r>
            <a:r>
              <a:rPr lang="es-ES" sz="2300" dirty="0" smtClean="0">
                <a:solidFill>
                  <a:schemeClr val="tx1"/>
                </a:solidFill>
                <a:cs typeface="Times New Roman" pitchFamily="18" charset="0"/>
              </a:rPr>
              <a:t> (SEDL).</a:t>
            </a:r>
          </a:p>
          <a:p>
            <a:pPr marL="231775" indent="-231775">
              <a:spcBef>
                <a:spcPts val="600"/>
              </a:spcBef>
              <a:buFont typeface="+mj-lt"/>
              <a:buAutoNum type="arabicPeriod"/>
              <a:defRPr/>
            </a:pPr>
            <a:endParaRPr lang="es-ES" sz="23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31775" indent="-231775">
              <a:spcBef>
                <a:spcPts val="600"/>
              </a:spcBef>
              <a:buFont typeface="+mj-lt"/>
              <a:buAutoNum type="arabicPeriod"/>
              <a:defRPr/>
            </a:pPr>
            <a:r>
              <a:rPr lang="en-US" sz="2300" dirty="0" smtClean="0">
                <a:solidFill>
                  <a:schemeClr val="tx1"/>
                </a:solidFill>
                <a:cs typeface="Times New Roman" pitchFamily="18" charset="0"/>
              </a:rPr>
              <a:t>Lane, J.P., Stone, V.I., Bauer, S. M., Leahy, J.A., and Tomita, M.R. (2008). Center on Knowledge Translation for Technology Transfer. Proposal submitted to National Institute for Disability and Rehabilitation Research (NIDRR)’s Disability and Rehabilitation Research (DRRP) Program (84.133A-7). </a:t>
            </a:r>
          </a:p>
          <a:p>
            <a:pPr marL="231775" indent="-231775">
              <a:spcBef>
                <a:spcPts val="600"/>
              </a:spcBef>
              <a:buFont typeface="+mj-lt"/>
              <a:buAutoNum type="arabicPeriod"/>
              <a:defRPr/>
            </a:pPr>
            <a:endParaRPr lang="en-US" sz="23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31775" indent="-231775">
              <a:spcBef>
                <a:spcPts val="600"/>
              </a:spcBef>
              <a:buFont typeface="+mj-lt"/>
              <a:buAutoNum type="arabicPeriod"/>
            </a:pPr>
            <a:r>
              <a:rPr lang="en-US" sz="2300" dirty="0" smtClean="0">
                <a:solidFill>
                  <a:schemeClr val="tx1"/>
                </a:solidFill>
                <a:cs typeface="Times New Roman" pitchFamily="18" charset="0"/>
              </a:rPr>
              <a:t>Sudsawad, P 2007. </a:t>
            </a:r>
            <a:r>
              <a:rPr lang="en-US" sz="2300" i="1" dirty="0" smtClean="0">
                <a:solidFill>
                  <a:schemeClr val="tx1"/>
                </a:solidFill>
                <a:cs typeface="Times New Roman" pitchFamily="18" charset="0"/>
              </a:rPr>
              <a:t>Knowledge Translation: Introduction to Models, Strategies, and Measures.</a:t>
            </a:r>
            <a:r>
              <a:rPr lang="en-US" sz="2300" dirty="0" smtClean="0">
                <a:solidFill>
                  <a:schemeClr val="tx1"/>
                </a:solidFill>
                <a:cs typeface="Times New Roman" pitchFamily="18" charset="0"/>
              </a:rPr>
              <a:t> Austin: Southwest Educational Development Laboratory, National Center for the Dissemination of Disability Research.  (p.4; 21-22)</a:t>
            </a:r>
          </a:p>
          <a:p>
            <a:pPr marL="231775" indent="-231775">
              <a:spcBef>
                <a:spcPts val="600"/>
              </a:spcBef>
              <a:buFont typeface="+mj-lt"/>
              <a:buAutoNum type="arabicPeriod"/>
            </a:pPr>
            <a:endParaRPr lang="en-US" sz="23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31775" indent="-231775">
              <a:spcBef>
                <a:spcPts val="600"/>
              </a:spcBef>
              <a:buFont typeface="+mj-lt"/>
              <a:buAutoNum type="arabicPeriod"/>
            </a:pPr>
            <a:r>
              <a:rPr lang="en-US" sz="2300" dirty="0" smtClean="0">
                <a:solidFill>
                  <a:schemeClr val="tx1"/>
                </a:solidFill>
                <a:cs typeface="Times New Roman" pitchFamily="18" charset="0"/>
              </a:rPr>
              <a:t>Telang, S.R. </a:t>
            </a:r>
            <a:r>
              <a:rPr lang="en-US" sz="2300" i="1" dirty="0" smtClean="0">
                <a:solidFill>
                  <a:schemeClr val="tx1"/>
                </a:solidFill>
                <a:cs typeface="Times New Roman" pitchFamily="18" charset="0"/>
              </a:rPr>
              <a:t>Establishing Psychometric Properties of the Level of Knowledge Use Survey (LOKUS) Questionnaire for Knowledge Translation for Technology Transfer. (</a:t>
            </a:r>
            <a:r>
              <a:rPr lang="en-US" sz="2300" dirty="0" smtClean="0">
                <a:solidFill>
                  <a:schemeClr val="tx1"/>
                </a:solidFill>
                <a:cs typeface="Times New Roman" pitchFamily="18" charset="0"/>
              </a:rPr>
              <a:t>Unpublished Masters Thesis). University at Buffalo, State University of New York.</a:t>
            </a:r>
          </a:p>
          <a:p>
            <a:pPr marL="231775" indent="-231775">
              <a:spcBef>
                <a:spcPts val="600"/>
              </a:spcBef>
            </a:pP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1775" lvl="0" indent="-231775">
              <a:spcBef>
                <a:spcPts val="600"/>
              </a:spcBef>
              <a:buFont typeface="+mj-lt"/>
              <a:buAutoNum type="arabicPeriod"/>
            </a:pPr>
            <a:endParaRPr lang="es-ES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1596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tx2"/>
                </a:solidFill>
              </a:rPr>
              <a:t>Key References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722313" y="1905000"/>
            <a:ext cx="7772400" cy="4811693"/>
          </a:xfrm>
        </p:spPr>
        <p:txBody>
          <a:bodyPr wrap="none" anchor="ctr" anchorCtr="0">
            <a:no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This is a presentation based on Shreya </a:t>
            </a:r>
            <a:r>
              <a:rPr lang="en-US" sz="2400" dirty="0" err="1" smtClean="0">
                <a:solidFill>
                  <a:schemeClr val="tx1"/>
                </a:solidFill>
              </a:rPr>
              <a:t>Telang’s</a:t>
            </a:r>
            <a:r>
              <a:rPr lang="en-US" sz="2400" dirty="0" smtClean="0">
                <a:solidFill>
                  <a:schemeClr val="tx1"/>
                </a:solidFill>
              </a:rPr>
              <a:t> (2011) work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for her masters’ thesis which was partially supported by the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KT4TT Center under funding by the National Institute on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Disability and Rehabilitation Research of the U.S. Department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of Education, under grant number H133E030025. The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opinions contained in this presentation are those of the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grantee and do not necessarily reflect those of the U.S.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Department of Education.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sz="2800" b="1" dirty="0">
                <a:solidFill>
                  <a:srgbClr val="1F497D"/>
                </a:solidFill>
                <a:ea typeface="+mn-ea"/>
                <a:cs typeface="+mn-cs"/>
              </a:rPr>
              <a:t>Acknowledgement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5257800"/>
          </a:xfrm>
        </p:spPr>
        <p:txBody>
          <a:bodyPr wrap="none" lIns="0" tIns="0" rIns="0" bIns="0" anchor="ctr" anchorCtr="0"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1" u="sng" dirty="0" smtClean="0">
                <a:solidFill>
                  <a:srgbClr val="C00000"/>
                </a:solidFill>
              </a:rPr>
              <a:t>Overall Context: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1" dirty="0" smtClean="0">
                <a:solidFill>
                  <a:schemeClr val="tx1"/>
                </a:solidFill>
              </a:rPr>
              <a:t>Knowledge Translation (KT) (CIHR, 2009; </a:t>
            </a:r>
            <a:r>
              <a:rPr lang="en-US" b="1" dirty="0" err="1" smtClean="0">
                <a:solidFill>
                  <a:schemeClr val="tx1"/>
                </a:solidFill>
              </a:rPr>
              <a:t>Sudsawad</a:t>
            </a:r>
            <a:r>
              <a:rPr lang="en-US" b="1" dirty="0" smtClean="0">
                <a:solidFill>
                  <a:schemeClr val="tx1"/>
                </a:solidFill>
              </a:rPr>
              <a:t>, 2007). 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1" dirty="0" smtClean="0">
                <a:solidFill>
                  <a:schemeClr val="tx1"/>
                </a:solidFill>
              </a:rPr>
              <a:t>Knowledge (Evidence) </a:t>
            </a:r>
            <a:r>
              <a:rPr lang="en-US" b="1" dirty="0" smtClean="0">
                <a:solidFill>
                  <a:schemeClr val="tx1"/>
                </a:solidFill>
                <a:sym typeface="Wingdings" pitchFamily="2" charset="2"/>
              </a:rPr>
              <a:t> Practice  Impact on beneficiaries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1" u="sng" dirty="0" smtClean="0">
                <a:solidFill>
                  <a:srgbClr val="C00000"/>
                </a:solidFill>
                <a:sym typeface="Wingdings" pitchFamily="2" charset="2"/>
              </a:rPr>
              <a:t>Specific Context</a:t>
            </a:r>
            <a:r>
              <a:rPr lang="en-US" b="1" dirty="0" smtClean="0">
                <a:solidFill>
                  <a:srgbClr val="C00000"/>
                </a:solidFill>
                <a:sym typeface="Wingdings" pitchFamily="2" charset="2"/>
              </a:rPr>
              <a:t>: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1" dirty="0" smtClean="0">
                <a:solidFill>
                  <a:schemeClr val="tx1"/>
                </a:solidFill>
                <a:sym typeface="Wingdings" pitchFamily="2" charset="2"/>
              </a:rPr>
              <a:t>Technology based Research - </a:t>
            </a:r>
            <a:r>
              <a:rPr lang="en-US" b="1" dirty="0" smtClean="0">
                <a:solidFill>
                  <a:schemeClr val="tx1"/>
                </a:solidFill>
              </a:rPr>
              <a:t>Sub-optimal level of demonstrated impact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1" dirty="0" smtClean="0">
                <a:solidFill>
                  <a:schemeClr val="tx1"/>
                </a:solidFill>
              </a:rPr>
              <a:t>from R&amp;D investment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b="1" u="sng" dirty="0" smtClean="0">
                <a:solidFill>
                  <a:schemeClr val="tx1"/>
                </a:solidFill>
                <a:sym typeface="Wingdings" pitchFamily="2" charset="2"/>
              </a:rPr>
              <a:t>KT4TT Center: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Clr>
                <a:schemeClr val="bg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sym typeface="Wingdings" pitchFamily="2" charset="2"/>
              </a:rPr>
              <a:t>Develop KT models, methods &amp; metrics for technology based R&amp;D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Clr>
                <a:schemeClr val="bg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sym typeface="Wingdings" pitchFamily="2" charset="2"/>
              </a:rPr>
              <a:t>Conducting “end-of-grant” KT interventions  in 3 technology areas –</a:t>
            </a:r>
            <a:br>
              <a:rPr lang="en-US" b="1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en-US" b="1" dirty="0" smtClean="0">
                <a:solidFill>
                  <a:schemeClr val="tx1"/>
                </a:solidFill>
                <a:sym typeface="Wingdings" pitchFamily="2" charset="2"/>
              </a:rPr>
              <a:t>Augmentative and Alternative Communication (AAC), Environmental Access</a:t>
            </a:r>
            <a:br>
              <a:rPr lang="en-US" b="1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en-US" b="1" dirty="0" smtClean="0">
                <a:solidFill>
                  <a:schemeClr val="tx1"/>
                </a:solidFill>
                <a:sym typeface="Wingdings" pitchFamily="2" charset="2"/>
              </a:rPr>
              <a:t>&amp; Wheeled Mobility. 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Clr>
                <a:schemeClr val="bg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sym typeface="Wingdings" pitchFamily="2" charset="2"/>
              </a:rPr>
              <a:t>LOKUS measures </a:t>
            </a:r>
            <a:r>
              <a:rPr lang="en-US" b="1" dirty="0" smtClean="0">
                <a:solidFill>
                  <a:srgbClr val="C00000"/>
                </a:solidFill>
                <a:sym typeface="Wingdings" pitchFamily="2" charset="2"/>
              </a:rPr>
              <a:t>Knowledge Use </a:t>
            </a:r>
            <a:r>
              <a:rPr lang="en-US" b="1" dirty="0" smtClean="0">
                <a:solidFill>
                  <a:schemeClr val="tx1"/>
                </a:solidFill>
                <a:sym typeface="Wingdings" pitchFamily="2" charset="2"/>
              </a:rPr>
              <a:t>as indicator of intervention effectiveness.</a:t>
            </a:r>
            <a:endParaRPr lang="en-US" sz="1800" b="1" dirty="0" smtClean="0">
              <a:solidFill>
                <a:schemeClr val="tx1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sz="2800" b="1" dirty="0">
                <a:solidFill>
                  <a:srgbClr val="1F497D"/>
                </a:solidFill>
                <a:ea typeface="+mn-ea"/>
                <a:cs typeface="+mn-cs"/>
              </a:rPr>
              <a:t>Background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685800" y="4495800"/>
            <a:ext cx="7772400" cy="1500187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Questions?</a:t>
            </a:r>
          </a:p>
          <a:p>
            <a:pPr algn="ctr">
              <a:buNone/>
            </a:pPr>
            <a:endParaRPr lang="en-US" sz="3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6400800" cy="26670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 smtClean="0">
                <a:solidFill>
                  <a:schemeClr val="tx2"/>
                </a:solidFill>
              </a:rPr>
              <a:t>Thank you!!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00200" y="2590800"/>
            <a:ext cx="58674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Contact:  </a:t>
            </a:r>
            <a:r>
              <a:rPr lang="en-US" sz="2800" dirty="0" smtClean="0">
                <a:hlinkClick r:id="rId2"/>
              </a:rPr>
              <a:t>vstone@buffalo.edu</a:t>
            </a:r>
            <a:endParaRPr lang="en-US" sz="2800" dirty="0" smtClean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hlinkClick r:id="rId3"/>
              </a:rPr>
              <a:t>http://kt4tt.buffalo.edu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381000" y="1828800"/>
            <a:ext cx="8458200" cy="4495800"/>
          </a:xfrm>
        </p:spPr>
        <p:txBody>
          <a:bodyPr rtlCol="0">
            <a:normAutofit/>
          </a:bodyPr>
          <a:lstStyle/>
          <a:p>
            <a:pPr marL="231775" indent="-231775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chemeClr val="tx1"/>
                </a:solidFill>
                <a:cs typeface="Times New Roman" pitchFamily="18" charset="0"/>
              </a:rPr>
              <a:t>Study A</a:t>
            </a:r>
          </a:p>
          <a:p>
            <a:pPr marL="231775" indent="-231775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700" b="1" dirty="0" smtClean="0">
                <a:solidFill>
                  <a:schemeClr val="tx1"/>
                </a:solidFill>
                <a:cs typeface="Times New Roman" pitchFamily="18" charset="0"/>
              </a:rPr>
              <a:t>Light, J. and </a:t>
            </a:r>
            <a:r>
              <a:rPr lang="en-US" sz="1700" b="1" dirty="0" err="1" smtClean="0">
                <a:solidFill>
                  <a:schemeClr val="tx1"/>
                </a:solidFill>
                <a:cs typeface="Times New Roman" pitchFamily="18" charset="0"/>
              </a:rPr>
              <a:t>Drager</a:t>
            </a:r>
            <a:r>
              <a:rPr lang="en-US" sz="1700" b="1" dirty="0" smtClean="0">
                <a:solidFill>
                  <a:schemeClr val="tx1"/>
                </a:solidFill>
                <a:cs typeface="Times New Roman" pitchFamily="18" charset="0"/>
              </a:rPr>
              <a:t>, K. (2007). AAC technologies for young children with complex communication needs. State of the science and future directions. </a:t>
            </a:r>
            <a:r>
              <a:rPr lang="en-US" sz="1700" b="1" i="1" dirty="0" smtClean="0">
                <a:solidFill>
                  <a:schemeClr val="tx1"/>
                </a:solidFill>
                <a:cs typeface="Times New Roman" pitchFamily="18" charset="0"/>
              </a:rPr>
              <a:t>Augmentative &amp; Alternative Communication, 23 (3), 204-16.</a:t>
            </a:r>
          </a:p>
          <a:p>
            <a:pPr marL="231775" indent="-231775" fontAlgn="auto">
              <a:spcBef>
                <a:spcPts val="600"/>
              </a:spcBef>
              <a:spcAft>
                <a:spcPts val="0"/>
              </a:spcAft>
              <a:defRPr/>
            </a:pPr>
            <a:endParaRPr lang="en-US" sz="1700" b="1" i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31775" indent="-231775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700" b="1" dirty="0" smtClean="0">
                <a:solidFill>
                  <a:schemeClr val="tx1"/>
                </a:solidFill>
                <a:cs typeface="Times New Roman" pitchFamily="18" charset="0"/>
              </a:rPr>
              <a:t>Study B</a:t>
            </a:r>
          </a:p>
          <a:p>
            <a:pPr marL="231775" indent="-231775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700" b="1" dirty="0" smtClean="0">
                <a:solidFill>
                  <a:schemeClr val="tx1"/>
                </a:solidFill>
                <a:cs typeface="Times New Roman" pitchFamily="18" charset="0"/>
              </a:rPr>
              <a:t>Light, J., McNaughton, D., </a:t>
            </a:r>
            <a:r>
              <a:rPr lang="en-US" sz="1700" b="1" dirty="0" err="1" smtClean="0">
                <a:solidFill>
                  <a:schemeClr val="tx1"/>
                </a:solidFill>
                <a:cs typeface="Times New Roman" pitchFamily="18" charset="0"/>
              </a:rPr>
              <a:t>Weyer</a:t>
            </a:r>
            <a:r>
              <a:rPr lang="en-US" sz="1700" b="1" dirty="0" smtClean="0">
                <a:solidFill>
                  <a:schemeClr val="tx1"/>
                </a:solidFill>
                <a:cs typeface="Times New Roman" pitchFamily="18" charset="0"/>
              </a:rPr>
              <a:t>, M. &amp; </a:t>
            </a:r>
            <a:r>
              <a:rPr lang="en-US" sz="1700" b="1" dirty="0" err="1" smtClean="0">
                <a:solidFill>
                  <a:schemeClr val="tx1"/>
                </a:solidFill>
                <a:cs typeface="Times New Roman" pitchFamily="18" charset="0"/>
              </a:rPr>
              <a:t>Karg</a:t>
            </a:r>
            <a:r>
              <a:rPr lang="en-US" sz="1700" b="1" dirty="0" smtClean="0">
                <a:solidFill>
                  <a:schemeClr val="tx1"/>
                </a:solidFill>
                <a:cs typeface="Times New Roman" pitchFamily="18" charset="0"/>
              </a:rPr>
              <a:t>, L.(2008). Evidence-based literacy instruction for individuals who </a:t>
            </a:r>
            <a:r>
              <a:rPr lang="en-US" sz="1700" b="1" dirty="0" err="1" smtClean="0">
                <a:solidFill>
                  <a:schemeClr val="tx1"/>
                </a:solidFill>
                <a:cs typeface="Times New Roman" pitchFamily="18" charset="0"/>
              </a:rPr>
              <a:t>requireAugmentative</a:t>
            </a:r>
            <a:r>
              <a:rPr lang="en-US" sz="1700" b="1" dirty="0" smtClean="0">
                <a:solidFill>
                  <a:schemeClr val="tx1"/>
                </a:solidFill>
                <a:cs typeface="Times New Roman" pitchFamily="18" charset="0"/>
              </a:rPr>
              <a:t> and Alternative Communication: A case study of a student with multiple disabilities. </a:t>
            </a:r>
            <a:r>
              <a:rPr lang="en-US" sz="1700" b="1" i="1" dirty="0" err="1" smtClean="0">
                <a:solidFill>
                  <a:schemeClr val="tx1"/>
                </a:solidFill>
                <a:cs typeface="Times New Roman" pitchFamily="18" charset="0"/>
              </a:rPr>
              <a:t>Semin</a:t>
            </a:r>
            <a:r>
              <a:rPr lang="en-US" sz="1700" b="1" i="1" dirty="0" smtClean="0">
                <a:solidFill>
                  <a:schemeClr val="tx1"/>
                </a:solidFill>
                <a:cs typeface="Times New Roman" pitchFamily="18" charset="0"/>
              </a:rPr>
              <a:t>   Speech Lang, </a:t>
            </a:r>
            <a:r>
              <a:rPr lang="en-US" sz="1700" b="1" dirty="0" smtClean="0">
                <a:solidFill>
                  <a:schemeClr val="tx1"/>
                </a:solidFill>
                <a:cs typeface="Times New Roman" pitchFamily="18" charset="0"/>
              </a:rPr>
              <a:t>29 (2), 120-132.</a:t>
            </a:r>
          </a:p>
          <a:p>
            <a:pPr marL="231775" indent="-231775" fontAlgn="auto">
              <a:spcBef>
                <a:spcPts val="600"/>
              </a:spcBef>
              <a:spcAft>
                <a:spcPts val="0"/>
              </a:spcAft>
              <a:defRPr/>
            </a:pPr>
            <a:endParaRPr lang="en-US" sz="17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31775" indent="-231775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700" b="1" dirty="0" smtClean="0">
                <a:solidFill>
                  <a:schemeClr val="tx1"/>
                </a:solidFill>
                <a:cs typeface="Times New Roman" pitchFamily="18" charset="0"/>
              </a:rPr>
              <a:t>Study C</a:t>
            </a:r>
          </a:p>
          <a:p>
            <a:pPr marL="231775" indent="-231775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700" b="1" dirty="0" err="1" smtClean="0">
                <a:solidFill>
                  <a:schemeClr val="tx1"/>
                </a:solidFill>
                <a:cs typeface="Times New Roman" pitchFamily="18" charset="0"/>
              </a:rPr>
              <a:t>Quach</a:t>
            </a:r>
            <a:r>
              <a:rPr lang="en-US" sz="1700" b="1" dirty="0" smtClean="0">
                <a:solidFill>
                  <a:schemeClr val="tx1"/>
                </a:solidFill>
                <a:cs typeface="Times New Roman" pitchFamily="18" charset="0"/>
              </a:rPr>
              <a:t>, W.(2007). Facilitating children’s learning of Augmentative and Alternative  Communication systems. Retrieved from </a:t>
            </a:r>
            <a:r>
              <a:rPr lang="en-US" sz="1700" b="1" dirty="0" err="1" smtClean="0">
                <a:solidFill>
                  <a:schemeClr val="tx1"/>
                </a:solidFill>
                <a:cs typeface="Times New Roman" pitchFamily="18" charset="0"/>
              </a:rPr>
              <a:t>Proquest</a:t>
            </a:r>
            <a:r>
              <a:rPr lang="en-US" sz="1700" b="1" dirty="0" smtClean="0">
                <a:solidFill>
                  <a:schemeClr val="tx1"/>
                </a:solidFill>
                <a:cs typeface="Times New Roman" pitchFamily="18" charset="0"/>
              </a:rPr>
              <a:t> Digital Dissertations. (AAT 3275080).</a:t>
            </a:r>
            <a:endParaRPr lang="en-US" sz="1700" b="1" u="sng" dirty="0" smtClean="0">
              <a:cs typeface="Times New Roman" pitchFamily="18" charset="0"/>
            </a:endParaRPr>
          </a:p>
          <a:p>
            <a:pPr marL="231775" indent="-231775">
              <a:spcBef>
                <a:spcPts val="600"/>
              </a:spcBef>
            </a:pPr>
            <a:endParaRPr lang="en-US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31775" lvl="0" indent="-231775">
              <a:spcBef>
                <a:spcPts val="600"/>
              </a:spcBef>
              <a:buFont typeface="+mj-lt"/>
              <a:buAutoNum type="arabicPeriod"/>
            </a:pPr>
            <a:endParaRPr lang="es-ES" sz="1600" dirty="0" smtClean="0"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1596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tx2"/>
                </a:solidFill>
              </a:rPr>
              <a:t>Appendix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08038"/>
            <a:ext cx="8229600" cy="639762"/>
          </a:xfrm>
          <a:noFill/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LOKUS and the LoU Scale: Differences </a:t>
            </a:r>
            <a:endParaRPr lang="en-US" sz="2800" dirty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5" descr="LoU Scale and LOKUS.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28524509"/>
              </p:ext>
            </p:extLst>
          </p:nvPr>
        </p:nvGraphicFramePr>
        <p:xfrm>
          <a:off x="152400" y="1600199"/>
          <a:ext cx="8839200" cy="4903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1500"/>
                <a:gridCol w="3020060"/>
                <a:gridCol w="3977640"/>
              </a:tblGrid>
              <a:tr h="5374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300" b="1" dirty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6294" marR="662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2300" b="1" dirty="0"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2300" b="1" dirty="0" smtClean="0">
                          <a:latin typeface="+mn-lt"/>
                        </a:rPr>
                        <a:t>LoU Scale</a:t>
                      </a:r>
                    </a:p>
                  </a:txBody>
                  <a:tcPr marL="66294" marR="662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US" sz="2300" b="1" dirty="0" smtClean="0">
                          <a:latin typeface="+mn-lt"/>
                        </a:rPr>
                        <a:t>LOKUS</a:t>
                      </a:r>
                    </a:p>
                  </a:txBody>
                  <a:tcPr marL="66294" marR="662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71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dirty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2300" b="1" dirty="0" smtClean="0">
                          <a:solidFill>
                            <a:srgbClr val="00206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Purpose</a:t>
                      </a:r>
                      <a:endParaRPr lang="en-US" sz="2300" b="1" dirty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6294" marR="662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dirty="0"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2300" b="0" dirty="0" smtClean="0">
                          <a:latin typeface="+mn-lt"/>
                          <a:ea typeface="Times New Roman"/>
                          <a:cs typeface="Times New Roman"/>
                        </a:rPr>
                        <a:t>To m</a:t>
                      </a:r>
                      <a:r>
                        <a:rPr lang="en-US" sz="2300" b="0" dirty="0" smtClean="0">
                          <a:latin typeface="+mn-lt"/>
                        </a:rPr>
                        <a:t>easure  Use of Innovations </a:t>
                      </a:r>
                      <a:endParaRPr lang="en-US" sz="23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6294" marR="662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dirty="0" smtClean="0">
                          <a:latin typeface="+mn-lt"/>
                        </a:rPr>
                        <a:t>To measure Use of Innovations </a:t>
                      </a:r>
                      <a:endParaRPr lang="en-US" sz="23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6294" marR="662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4272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300" b="1" dirty="0" smtClean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solidFill>
                            <a:srgbClr val="002060"/>
                          </a:solidFill>
                          <a:latin typeface="+mn-lt"/>
                          <a:ea typeface="Calibri"/>
                          <a:cs typeface="Times New Roman"/>
                        </a:rPr>
                        <a:t>Context</a:t>
                      </a:r>
                      <a:endParaRPr lang="en-US" sz="2300" b="1" dirty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6294" marR="662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dirty="0" smtClean="0">
                          <a:solidFill>
                            <a:srgbClr val="C00000"/>
                          </a:solidFill>
                          <a:latin typeface="+mn-lt"/>
                        </a:rPr>
                        <a:t>Educational setting </a:t>
                      </a:r>
                      <a:r>
                        <a:rPr lang="en-US" sz="2300" b="0" dirty="0" smtClean="0">
                          <a:latin typeface="+mn-lt"/>
                        </a:rPr>
                        <a:t>- part of Concerns Based Adoption Model (CBAM)</a:t>
                      </a:r>
                      <a:endParaRPr lang="en-US" sz="23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6294" marR="662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300" b="0" dirty="0" smtClean="0">
                          <a:solidFill>
                            <a:srgbClr val="C00000"/>
                          </a:solidFill>
                          <a:latin typeface="+mn-lt"/>
                        </a:rPr>
                        <a:t>Broader, social setting </a:t>
                      </a:r>
                      <a:r>
                        <a:rPr lang="en-US" sz="23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–</a:t>
                      </a:r>
                      <a:r>
                        <a:rPr lang="en-US" sz="23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focus on  knowledge from technology based research</a:t>
                      </a:r>
                      <a:endParaRPr lang="en-US" sz="2300" b="0" dirty="0">
                        <a:latin typeface="+mn-lt"/>
                        <a:ea typeface="Times New Roman"/>
                      </a:endParaRPr>
                    </a:p>
                  </a:txBody>
                  <a:tcPr marL="66294" marR="662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0704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300" b="1" dirty="0" smtClean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marL="71755" marR="7175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Framework</a:t>
                      </a:r>
                      <a:endParaRPr lang="en-US" sz="2300" b="1" dirty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6294" marR="662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dirty="0" smtClean="0">
                          <a:latin typeface="+mn-lt"/>
                        </a:rPr>
                        <a:t>8 Levels linked by decision points; 7 Categories in each level</a:t>
                      </a:r>
                      <a:endParaRPr lang="en-US" sz="23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6294" marR="662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dirty="0" smtClean="0">
                          <a:latin typeface="+mn-lt"/>
                        </a:rPr>
                        <a:t>10 Levels, with 3-6  Categories under levels</a:t>
                      </a:r>
                      <a:endParaRPr lang="en-US" sz="23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6294" marR="662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3894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dirty="0" smtClean="0">
                          <a:solidFill>
                            <a:srgbClr val="002060"/>
                          </a:solidFill>
                          <a:latin typeface="+mn-lt"/>
                        </a:rPr>
                        <a:t>Observation Method</a:t>
                      </a:r>
                      <a:endParaRPr lang="en-US" sz="2300" b="1" dirty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6294" marR="662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dirty="0" smtClean="0">
                          <a:latin typeface="+mn-lt"/>
                        </a:rPr>
                        <a:t>Systematic interviews</a:t>
                      </a:r>
                      <a:endParaRPr lang="en-US" sz="23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6294" marR="662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300" b="0" dirty="0" smtClean="0">
                          <a:latin typeface="+mn-lt"/>
                        </a:rPr>
                        <a:t>Web based, branched items eliciting self reported responses -  large scale survey capability</a:t>
                      </a:r>
                      <a:endParaRPr lang="en-US" sz="2300" b="0" dirty="0">
                        <a:latin typeface="+mn-lt"/>
                        <a:ea typeface="Times New Roman"/>
                      </a:endParaRPr>
                    </a:p>
                  </a:txBody>
                  <a:tcPr marL="66294" marR="662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343400"/>
          </a:xfrm>
          <a:noFill/>
        </p:spPr>
        <p:txBody>
          <a:bodyPr>
            <a:normAutofit/>
          </a:bodyPr>
          <a:lstStyle/>
          <a:p>
            <a:pPr marL="173038" indent="-173038">
              <a:lnSpc>
                <a:spcPct val="11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Selected AAC Study (new knowledge):</a:t>
            </a:r>
          </a:p>
          <a:p>
            <a:pPr marL="173038" indent="-173038">
              <a:lnSpc>
                <a:spcPct val="11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</a:pPr>
            <a:r>
              <a:rPr lang="en-US" sz="2400" b="1" dirty="0" smtClean="0">
                <a:solidFill>
                  <a:schemeClr val="tx1"/>
                </a:solidFill>
              </a:rPr>
              <a:t>		End-of-grant; NIDRR funded; Innovative  </a:t>
            </a:r>
          </a:p>
          <a:p>
            <a:pPr marL="173038" indent="-173038">
              <a:lnSpc>
                <a:spcPct val="11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Intervention  strategy: </a:t>
            </a:r>
          </a:p>
          <a:p>
            <a:pPr marL="173038" indent="-173038">
              <a:lnSpc>
                <a:spcPct val="11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</a:pPr>
            <a:r>
              <a:rPr lang="en-US" sz="2400" b="1" dirty="0" smtClean="0">
                <a:solidFill>
                  <a:schemeClr val="tx1"/>
                </a:solidFill>
              </a:rPr>
              <a:t>		Contextualized Knowledge Package (CKP) + Training 	(webinars) +  Technical Assistance </a:t>
            </a:r>
          </a:p>
          <a:p>
            <a:pPr marL="173038" indent="-173038">
              <a:lnSpc>
                <a:spcPct val="11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Effect on 6 types of Knowledge Users (stakeholders): </a:t>
            </a:r>
          </a:p>
          <a:p>
            <a:pPr marL="173038" lvl="1" indent="-173038">
              <a:lnSpc>
                <a:spcPct val="110000"/>
              </a:lnSpc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Manufacturers; Clinicians; Transition Brokers; Researchers; Policy makers; Consumers with disabilities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762000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Background (contd.)</a:t>
            </a:r>
            <a:br>
              <a:rPr lang="en-US" sz="2800" b="1" dirty="0" smtClean="0">
                <a:solidFill>
                  <a:schemeClr val="tx2"/>
                </a:solidFill>
              </a:rPr>
            </a:br>
            <a:r>
              <a:rPr lang="en-US" sz="2800" b="1" dirty="0" smtClean="0">
                <a:solidFill>
                  <a:schemeClr val="tx2"/>
                </a:solidFill>
              </a:rPr>
              <a:t> KT Intervention Project in AAC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685800" y="2286012"/>
            <a:ext cx="7772400" cy="3809988"/>
          </a:xfrm>
        </p:spPr>
        <p:txBody>
          <a:bodyPr wrap="none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Level of Knowledge Use Survey (LOKUS) tool seeks to:</a:t>
            </a:r>
          </a:p>
          <a:p>
            <a:pPr marL="690563" lvl="1" indent="-233363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1"/>
                </a:solidFill>
              </a:rPr>
              <a:t>identify the </a:t>
            </a:r>
            <a:r>
              <a:rPr lang="en-US" sz="2000" b="1" dirty="0" smtClean="0">
                <a:solidFill>
                  <a:srgbClr val="C00000"/>
                </a:solidFill>
              </a:rPr>
              <a:t>level of use (</a:t>
            </a:r>
            <a:r>
              <a:rPr lang="en-US" sz="2000" b="1" dirty="0" smtClean="0">
                <a:solidFill>
                  <a:schemeClr val="tx1"/>
                </a:solidFill>
              </a:rPr>
              <a:t>and the corresponding </a:t>
            </a:r>
            <a:r>
              <a:rPr lang="en-US" sz="2000" b="1" dirty="0" smtClean="0">
                <a:solidFill>
                  <a:srgbClr val="C00000"/>
                </a:solidFill>
              </a:rPr>
              <a:t>categories) </a:t>
            </a:r>
          </a:p>
          <a:p>
            <a:pPr marL="690563" lvl="1" indent="-233363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1"/>
                </a:solidFill>
              </a:rPr>
              <a:t>of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new knowledge </a:t>
            </a:r>
            <a:r>
              <a:rPr lang="en-US" sz="2000" b="1" dirty="0" smtClean="0">
                <a:solidFill>
                  <a:schemeClr val="tx1"/>
                </a:solidFill>
              </a:rPr>
              <a:t>generated by technology-based research</a:t>
            </a:r>
          </a:p>
          <a:p>
            <a:pPr marL="690563" lvl="1" indent="-233363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1"/>
                </a:solidFill>
              </a:rPr>
              <a:t>(attained) by </a:t>
            </a:r>
            <a:r>
              <a:rPr lang="en-US" sz="2000" b="1" dirty="0" smtClean="0">
                <a:solidFill>
                  <a:srgbClr val="C00000"/>
                </a:solidFill>
              </a:rPr>
              <a:t>stakeholders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(users) of that knowledge. </a:t>
            </a:r>
          </a:p>
          <a:p>
            <a:pPr marL="971550" lvl="1" indent="-514350">
              <a:buClr>
                <a:schemeClr val="bg1">
                  <a:lumMod val="65000"/>
                </a:schemeClr>
              </a:buClr>
            </a:pPr>
            <a:endParaRPr lang="en-US" sz="2000" b="1" dirty="0" smtClean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Developed by the Knowledge Translation on Technology</a:t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en-US" sz="2400" b="1" dirty="0" smtClean="0">
                <a:solidFill>
                  <a:schemeClr val="tx1"/>
                </a:solidFill>
              </a:rPr>
              <a:t>Transfer (KT4TT) Center</a:t>
            </a:r>
          </a:p>
          <a:p>
            <a:pPr marL="690563" lvl="1" indent="-233363"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1"/>
                </a:solidFill>
              </a:rPr>
              <a:t>Based on Hall et al (2006)</a:t>
            </a:r>
          </a:p>
          <a:p>
            <a:pPr marL="971550" lvl="1" indent="-514350"/>
            <a:endParaRPr lang="en-US" sz="2000" b="1" dirty="0" smtClean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Psychometric study of LOKUS conducted by Shreya</a:t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en-US" sz="2400" b="1" dirty="0" err="1" smtClean="0">
                <a:solidFill>
                  <a:schemeClr val="tx1"/>
                </a:solidFill>
              </a:rPr>
              <a:t>Telang</a:t>
            </a:r>
            <a:r>
              <a:rPr lang="en-US" sz="2400" b="1" dirty="0" smtClean="0">
                <a:solidFill>
                  <a:schemeClr val="tx1"/>
                </a:solidFill>
              </a:rPr>
              <a:t> (2011).  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6" name="Title 5" hidden="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Level of Knowledge Use Survey (LOKUS)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914400" y="1295400"/>
            <a:ext cx="7315200" cy="4876800"/>
          </a:xfrm>
          <a:noFill/>
        </p:spPr>
        <p:txBody>
          <a:bodyPr>
            <a:normAutofit/>
          </a:bodyPr>
          <a:lstStyle/>
          <a:p>
            <a:pPr marL="233363" indent="-233363"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Tool based on Hall’s (2006) framework -  Levels and Categories -  educational setting. </a:t>
            </a:r>
          </a:p>
          <a:p>
            <a:pPr marL="233363" indent="-233363"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 Expert testing of items – 3 KT scholars and 4 Technology Transfer (TT) experts.</a:t>
            </a:r>
          </a:p>
          <a:p>
            <a:pPr marL="690563" lvl="2" indent="-233363"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200" b="1" dirty="0" smtClean="0">
                <a:solidFill>
                  <a:schemeClr val="tx1"/>
                </a:solidFill>
              </a:rPr>
              <a:t>Tool showed 100% Face Validity. </a:t>
            </a:r>
          </a:p>
          <a:p>
            <a:pPr marL="690563" lvl="2" indent="-233363"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200" b="1" dirty="0" smtClean="0">
                <a:solidFill>
                  <a:schemeClr val="tx1"/>
                </a:solidFill>
              </a:rPr>
              <a:t>Tool altered: added/changed levels, eliminated irrelevant categories; closer to KT4TT context. </a:t>
            </a:r>
            <a:endParaRPr lang="en-US" sz="2200" b="1" dirty="0" smtClean="0">
              <a:solidFill>
                <a:schemeClr val="tx1"/>
              </a:solidFill>
              <a:sym typeface="Wingdings" pitchFamily="2" charset="2"/>
            </a:endParaRPr>
          </a:p>
          <a:p>
            <a:pPr marL="233363" indent="-233363"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Web version pilot tested by 6 individual stakeholders.  </a:t>
            </a:r>
          </a:p>
          <a:p>
            <a:pPr marL="233363" indent="-233363"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  <a:sym typeface="Wingdings" pitchFamily="2" charset="2"/>
              </a:rPr>
              <a:t>Resulted in LOKUS, subject of this study. </a:t>
            </a:r>
          </a:p>
          <a:p>
            <a:pPr marL="233363" indent="-233363">
              <a:spcBef>
                <a:spcPts val="12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</a:pPr>
            <a:endParaRPr lang="en-US" sz="2400" b="1" dirty="0" smtClean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533400"/>
          </a:xfrm>
          <a:noFill/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Development of LOKUS: Content Validation 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1838"/>
            <a:ext cx="8229600" cy="639762"/>
          </a:xfrm>
          <a:noFill/>
        </p:spPr>
        <p:txBody>
          <a:bodyPr>
            <a:normAutofit fontScale="90000"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Framework for Item distribution in LOKUS (Based on Halls et al, 2006)</a:t>
            </a:r>
            <a:endParaRPr lang="en-US" sz="2400" dirty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5" descr="Nine levels and six categories.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99451661"/>
              </p:ext>
            </p:extLst>
          </p:nvPr>
        </p:nvGraphicFramePr>
        <p:xfrm>
          <a:off x="304800" y="1371600"/>
          <a:ext cx="8382000" cy="4953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667"/>
                <a:gridCol w="1820333"/>
                <a:gridCol w="857250"/>
                <a:gridCol w="1047750"/>
                <a:gridCol w="1047750"/>
                <a:gridCol w="1047750"/>
                <a:gridCol w="931333"/>
                <a:gridCol w="1164167"/>
              </a:tblGrid>
              <a:tr h="3993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j-lt"/>
                          <a:ea typeface="Times New Roman"/>
                          <a:cs typeface="Times New Roman"/>
                        </a:rPr>
                        <a:t>CATEGORIES</a:t>
                      </a:r>
                      <a:endParaRPr lang="en-US" sz="18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29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Times New Roman"/>
                        </a:rPr>
                        <a:t>Being Aware</a:t>
                      </a:r>
                      <a:endParaRPr lang="en-US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Times New Roman"/>
                        </a:rPr>
                        <a:t>Getting Information</a:t>
                      </a:r>
                      <a:endParaRPr lang="en-US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Times New Roman"/>
                        </a:rPr>
                        <a:t>Sharing</a:t>
                      </a:r>
                      <a:endParaRPr lang="en-US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Times New Roman"/>
                        </a:rPr>
                        <a:t>Assessing</a:t>
                      </a:r>
                      <a:endParaRPr lang="en-US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Times New Roman"/>
                        </a:rPr>
                        <a:t>Planning</a:t>
                      </a:r>
                      <a:endParaRPr lang="en-US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j-lt"/>
                          <a:ea typeface="Times New Roman"/>
                          <a:cs typeface="Times New Roman"/>
                        </a:rPr>
                        <a:t>Implementing</a:t>
                      </a:r>
                      <a:endParaRPr lang="en-US" sz="11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2958">
                <a:tc rowSpan="10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j-lt"/>
                          <a:ea typeface="Times New Roman"/>
                          <a:cs typeface="Times New Roman"/>
                        </a:rPr>
                        <a:t>LEVELS</a:t>
                      </a:r>
                      <a:endParaRPr lang="en-US" sz="18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Times New Roman"/>
                          <a:cs typeface="Times New Roman"/>
                        </a:rPr>
                        <a:t>0 - NON-AWARENESS</a:t>
                      </a:r>
                      <a:endParaRPr lang="en-US" sz="11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93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Times New Roman"/>
                          <a:cs typeface="Times New Roman"/>
                        </a:rPr>
                        <a:t>1- AWARENESS: </a:t>
                      </a:r>
                      <a:endParaRPr lang="en-US" sz="11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93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Times New Roman"/>
                          <a:cs typeface="Times New Roman"/>
                        </a:rPr>
                        <a:t>2 – ORIENTATION:</a:t>
                      </a:r>
                      <a:r>
                        <a:rPr lang="en-US" sz="1100" b="1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93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Times New Roman"/>
                          <a:cs typeface="Times New Roman"/>
                        </a:rPr>
                        <a:t>3 – PREPARATION:</a:t>
                      </a:r>
                      <a:r>
                        <a:rPr lang="en-US" sz="1100" b="1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</a:rPr>
                        <a:t>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93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Times New Roman"/>
                          <a:cs typeface="Times New Roman"/>
                        </a:rPr>
                        <a:t>4 - INITIAL USE: </a:t>
                      </a:r>
                      <a:endParaRPr lang="en-US" sz="11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</a:rPr>
                        <a:t>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93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Times New Roman"/>
                          <a:cs typeface="Times New Roman"/>
                        </a:rPr>
                        <a:t>5 - ROUTINE USE: </a:t>
                      </a:r>
                      <a:endParaRPr lang="en-US" sz="11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x 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x 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x 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93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Times New Roman"/>
                          <a:cs typeface="Times New Roman"/>
                        </a:rPr>
                        <a:t>6 – EXPANSION: </a:t>
                      </a:r>
                      <a:endParaRPr lang="en-US" sz="11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x </a:t>
                      </a: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x </a:t>
                      </a: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29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Times New Roman"/>
                          <a:cs typeface="Times New Roman"/>
                        </a:rPr>
                        <a:t>7 –COLLABORATION: </a:t>
                      </a:r>
                      <a:endParaRPr lang="en-US" sz="11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x 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93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Times New Roman"/>
                          <a:cs typeface="Times New Roman"/>
                        </a:rPr>
                        <a:t>8 – INTEGRATION: </a:t>
                      </a:r>
                      <a:endParaRPr lang="en-US" sz="11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x </a:t>
                      </a: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x 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93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+mn-lt"/>
                          <a:ea typeface="Times New Roman"/>
                          <a:cs typeface="Times New Roman"/>
                        </a:rPr>
                        <a:t>9 – MODIFICATION: </a:t>
                      </a:r>
                      <a:endParaRPr lang="en-US" sz="11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x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>
                        <a:solidFill>
                          <a:srgbClr val="C0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x 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x </a:t>
                      </a:r>
                      <a:endParaRPr lang="en-US" sz="11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7848600" cy="4648199"/>
          </a:xfrm>
        </p:spPr>
        <p:txBody>
          <a:bodyPr rtlCol="0">
            <a:normAutofit/>
          </a:bodyPr>
          <a:lstStyle/>
          <a:p>
            <a:pPr marL="231775" indent="-231775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Reliability </a:t>
            </a:r>
            <a:r>
              <a:rPr lang="en-US" sz="2400" b="1" dirty="0" smtClean="0">
                <a:solidFill>
                  <a:schemeClr val="accent1"/>
                </a:solidFill>
                <a:cs typeface="Times New Roman" pitchFamily="18" charset="0"/>
              </a:rPr>
              <a:t>  </a:t>
            </a:r>
          </a:p>
          <a:p>
            <a:pPr marL="688975" lvl="1" indent="-231775">
              <a:spcBef>
                <a:spcPts val="6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  <a:defRPr/>
            </a:pPr>
            <a:r>
              <a:rPr lang="en-US" sz="2200" b="1" dirty="0" smtClean="0">
                <a:solidFill>
                  <a:schemeClr val="tx1"/>
                </a:solidFill>
                <a:cs typeface="Times New Roman" pitchFamily="18" charset="0"/>
              </a:rPr>
              <a:t>Test-Retest  </a:t>
            </a:r>
          </a:p>
          <a:p>
            <a:pPr marL="688975" lvl="1" indent="-231775">
              <a:spcBef>
                <a:spcPts val="6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  <a:defRPr/>
            </a:pPr>
            <a:r>
              <a:rPr lang="en-US" sz="2200" b="1" dirty="0" smtClean="0">
                <a:solidFill>
                  <a:schemeClr val="tx1"/>
                </a:solidFill>
                <a:cs typeface="Times New Roman" pitchFamily="18" charset="0"/>
              </a:rPr>
              <a:t>Alternate Assessment method (Web based Vs. Paper-and-Pencil method) </a:t>
            </a:r>
          </a:p>
          <a:p>
            <a:pPr marL="688975" lvl="1" indent="-231775">
              <a:spcBef>
                <a:spcPts val="6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  <a:defRPr/>
            </a:pPr>
            <a:endParaRPr lang="en-US" sz="22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31775" indent="-231775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Responsiveness to change</a:t>
            </a:r>
          </a:p>
          <a:p>
            <a:pPr marL="688975" lvl="1" indent="-231775">
              <a:spcBef>
                <a:spcPts val="6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  <a:defRPr/>
            </a:pPr>
            <a:r>
              <a:rPr lang="en-US" sz="2200" b="1" dirty="0" smtClean="0">
                <a:solidFill>
                  <a:schemeClr val="tx1"/>
                </a:solidFill>
                <a:cs typeface="Times New Roman" pitchFamily="18" charset="0"/>
              </a:rPr>
              <a:t> Ability to detect changes  in knowledge use over time; </a:t>
            </a:r>
          </a:p>
          <a:p>
            <a:pPr marL="688975" lvl="1" indent="-231775">
              <a:spcBef>
                <a:spcPts val="600"/>
              </a:spcBef>
              <a:buClr>
                <a:schemeClr val="bg1">
                  <a:lumMod val="65000"/>
                </a:schemeClr>
              </a:buClr>
              <a:buFont typeface="Arial" pitchFamily="34" charset="0"/>
              <a:buChar char="•"/>
              <a:defRPr/>
            </a:pPr>
            <a:endParaRPr lang="en-US" sz="22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31775" indent="-231775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Examination of Developmental nature of levels and categories.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4238"/>
            <a:ext cx="8229600" cy="71596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tx2"/>
                </a:solidFill>
              </a:rPr>
              <a:t>Focus of the Psychometric Study 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 descr="Web based group. Paper and pencil group.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06676228"/>
              </p:ext>
            </p:extLst>
          </p:nvPr>
        </p:nvGraphicFramePr>
        <p:xfrm>
          <a:off x="457200" y="1676400"/>
          <a:ext cx="8153402" cy="4578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1048538"/>
                <a:gridCol w="943369"/>
                <a:gridCol w="1415053"/>
                <a:gridCol w="1469840"/>
                <a:gridCol w="1495033"/>
                <a:gridCol w="943369"/>
              </a:tblGrid>
              <a:tr h="11160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j-lt"/>
                          <a:ea typeface="Times New Roman"/>
                          <a:cs typeface="Times New Roman"/>
                        </a:rPr>
                        <a:t>Study  (NK) in LOKUS</a:t>
                      </a: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j-lt"/>
                          <a:ea typeface="Times New Roman"/>
                          <a:cs typeface="Times New Roman"/>
                        </a:rPr>
                        <a:t>T1 (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Baseline)</a:t>
                      </a: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j-lt"/>
                          <a:ea typeface="Times New Roman"/>
                          <a:cs typeface="Times New Roman"/>
                        </a:rPr>
                        <a:t> T2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j-lt"/>
                          <a:ea typeface="Times New Roman"/>
                          <a:cs typeface="Times New Roman"/>
                        </a:rPr>
                        <a:t>(at</a:t>
                      </a:r>
                      <a:r>
                        <a:rPr lang="en-US" sz="2000" baseline="0" dirty="0" smtClean="0">
                          <a:latin typeface="+mj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smtClean="0">
                          <a:latin typeface="+mj-lt"/>
                          <a:ea typeface="Times New Roman"/>
                          <a:cs typeface="Times New Roman"/>
                        </a:rPr>
                        <a:t>1 week) </a:t>
                      </a: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j-lt"/>
                          <a:ea typeface="Times New Roman"/>
                          <a:cs typeface="Times New Roman"/>
                        </a:rPr>
                        <a:t>Intervention (CKP) </a:t>
                      </a: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j-lt"/>
                          <a:ea typeface="Times New Roman"/>
                          <a:cs typeface="Times New Roman"/>
                        </a:rPr>
                        <a:t> T3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j-lt"/>
                          <a:ea typeface="Times New Roman"/>
                          <a:cs typeface="Times New Roman"/>
                        </a:rPr>
                        <a:t>(at 4 weeks)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7592"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R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Web based</a:t>
                      </a:r>
                      <a:r>
                        <a:rPr lang="en-US" sz="24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group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X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168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320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52446"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R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Paper-and-pencil</a:t>
                      </a:r>
                      <a:r>
                        <a:rPr lang="en-US" sz="24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Group</a:t>
                      </a: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X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592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8010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  <a:cs typeface="Times New Roman"/>
                        </a:rPr>
                        <a:t>O</a:t>
                      </a:r>
                      <a:endParaRPr lang="en-US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990600"/>
            <a:ext cx="3514360" cy="461665"/>
          </a:xfrm>
          <a:prstGeom prst="rect">
            <a:avLst/>
          </a:prstGeom>
          <a:noFill/>
        </p:spPr>
        <p:txBody>
          <a:bodyPr wrap="none">
            <a:no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Method:  Research Design</a:t>
            </a:r>
            <a:endParaRPr lang="en-US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381000" y="1447801"/>
            <a:ext cx="8458200" cy="4876799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  <a:cs typeface="Times New Roman" pitchFamily="18" charset="0"/>
              </a:rPr>
              <a:t>Represent one of the 5 stakeholder types in the KT4TT Center intervention project – the </a:t>
            </a: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“Clinicians”. </a:t>
            </a:r>
            <a:r>
              <a:rPr lang="en-US" sz="2400" b="1" dirty="0" smtClean="0">
                <a:solidFill>
                  <a:schemeClr val="accent1"/>
                </a:solidFill>
                <a:cs typeface="Times New Roman" pitchFamily="18" charset="0"/>
              </a:rPr>
              <a:t> 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endParaRPr lang="en-US" sz="1500" b="1" dirty="0" smtClean="0">
              <a:solidFill>
                <a:schemeClr val="accent1"/>
              </a:solidFill>
              <a:cs typeface="Times New Roman" pitchFamily="18" charset="0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Inclusion: </a:t>
            </a:r>
            <a:r>
              <a:rPr lang="en-US" sz="2400" b="1" dirty="0" smtClean="0">
                <a:solidFill>
                  <a:schemeClr val="tx1"/>
                </a:solidFill>
                <a:cs typeface="Times New Roman" pitchFamily="18" charset="0"/>
              </a:rPr>
              <a:t>College Students / faculty members from allied health disciplines (Occupational therapy, nursing…..) and clinicians experienced in AAC; 18 years or older; 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endParaRPr lang="en-US" sz="15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Exclusion: </a:t>
            </a:r>
            <a:r>
              <a:rPr lang="en-US" sz="2400" b="1" dirty="0" smtClean="0">
                <a:solidFill>
                  <a:schemeClr val="tx1"/>
                </a:solidFill>
                <a:cs typeface="Times New Roman" pitchFamily="18" charset="0"/>
              </a:rPr>
              <a:t>participation in similar survey/focus group within past 6 months.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endParaRPr lang="en-US" sz="15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Sample Size:</a:t>
            </a:r>
            <a:r>
              <a:rPr lang="en-US" sz="2400" b="1" dirty="0" smtClean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cs typeface="Times New Roman" pitchFamily="18" charset="0"/>
              </a:rPr>
              <a:t>Based on power analysis. large effect size d =.94 (Colbert, 1977); N = 64 (needed); 72 recruited, pre-screened and randomly assigned to two groups; </a:t>
            </a:r>
            <a:r>
              <a:rPr lang="en-US" sz="2400" b="1" dirty="0" smtClean="0">
                <a:solidFill>
                  <a:schemeClr val="accent1"/>
                </a:solidFill>
                <a:cs typeface="Times New Roman" pitchFamily="18" charset="0"/>
              </a:rPr>
              <a:t>Final N = 69 </a:t>
            </a:r>
            <a:r>
              <a:rPr lang="en-US" sz="2400" b="1" dirty="0" smtClean="0">
                <a:solidFill>
                  <a:schemeClr val="tx1"/>
                </a:solidFill>
                <a:cs typeface="Times New Roman" pitchFamily="18" charset="0"/>
              </a:rPr>
              <a:t>(35, paper-and-pencil, 34 web based).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1596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tx2"/>
                </a:solidFill>
              </a:rPr>
              <a:t>Method: Participants 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5607</TotalTime>
  <Words>1784</Words>
  <Application>Microsoft Office PowerPoint</Application>
  <PresentationFormat>On-screen Show (4:3)</PresentationFormat>
  <Paragraphs>569</Paragraphs>
  <Slides>22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Office Theme</vt:lpstr>
      <vt:lpstr>Psychometric Properties of the Level of Knowledge Use Survey (LOKUS) Tool  (Shreya Telang, Machiko Tomita, Vathsala Stone) </vt:lpstr>
      <vt:lpstr>Background</vt:lpstr>
      <vt:lpstr>Background (contd.)  KT Intervention Project in AAC</vt:lpstr>
      <vt:lpstr>Level of Knowledge Use Survey (LOKUS)</vt:lpstr>
      <vt:lpstr>Development of LOKUS: Content Validation </vt:lpstr>
      <vt:lpstr>Framework for Item distribution in LOKUS (Based on Halls et al, 2006)</vt:lpstr>
      <vt:lpstr>Focus of the Psychometric Study </vt:lpstr>
      <vt:lpstr>Method:  Research Design</vt:lpstr>
      <vt:lpstr>Method: Participants </vt:lpstr>
      <vt:lpstr>Method: Intervention </vt:lpstr>
      <vt:lpstr>Method: Data Analysis</vt:lpstr>
      <vt:lpstr>Results: Demographics</vt:lpstr>
      <vt:lpstr>Results: Test-Retest Reliability</vt:lpstr>
      <vt:lpstr>Results: Responsiveness to Change</vt:lpstr>
      <vt:lpstr>Results: Difference between the Methods</vt:lpstr>
      <vt:lpstr>Number who moved up levels at T3</vt:lpstr>
      <vt:lpstr>Summary and Conclusions</vt:lpstr>
      <vt:lpstr>Key References</vt:lpstr>
      <vt:lpstr>Acknowledgement</vt:lpstr>
      <vt:lpstr>Thank you!!</vt:lpstr>
      <vt:lpstr>Appendix</vt:lpstr>
      <vt:lpstr>LOKUS and the LoU Scale: Differences 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vstone</dc:creator>
  <cp:lastModifiedBy>lyarnes</cp:lastModifiedBy>
  <cp:revision>532</cp:revision>
  <dcterms:created xsi:type="dcterms:W3CDTF">2010-09-28T20:04:13Z</dcterms:created>
  <dcterms:modified xsi:type="dcterms:W3CDTF">2018-04-30T16:29:31Z</dcterms:modified>
</cp:coreProperties>
</file>