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394" r:id="rId3"/>
    <p:sldId id="395" r:id="rId4"/>
    <p:sldId id="350" r:id="rId5"/>
    <p:sldId id="347" r:id="rId6"/>
    <p:sldId id="362" r:id="rId7"/>
    <p:sldId id="383" r:id="rId8"/>
    <p:sldId id="398" r:id="rId9"/>
    <p:sldId id="352" r:id="rId10"/>
    <p:sldId id="384" r:id="rId11"/>
    <p:sldId id="375" r:id="rId12"/>
    <p:sldId id="374" r:id="rId13"/>
    <p:sldId id="396" r:id="rId14"/>
    <p:sldId id="354" r:id="rId15"/>
    <p:sldId id="397" r:id="rId16"/>
    <p:sldId id="357" r:id="rId17"/>
    <p:sldId id="280" r:id="rId18"/>
    <p:sldId id="325" r:id="rId19"/>
    <p:sldId id="304" r:id="rId20"/>
    <p:sldId id="355" r:id="rId21"/>
    <p:sldId id="392" r:id="rId22"/>
    <p:sldId id="364" r:id="rId23"/>
    <p:sldId id="385" r:id="rId24"/>
    <p:sldId id="363" r:id="rId25"/>
    <p:sldId id="387" r:id="rId26"/>
    <p:sldId id="391" r:id="rId27"/>
    <p:sldId id="367" r:id="rId28"/>
    <p:sldId id="368" r:id="rId29"/>
    <p:sldId id="358" r:id="rId30"/>
    <p:sldId id="389" r:id="rId31"/>
    <p:sldId id="388" r:id="rId32"/>
    <p:sldId id="393" r:id="rId33"/>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10">
          <p15:clr>
            <a:srgbClr val="A4A3A4"/>
          </p15:clr>
        </p15:guide>
        <p15:guide id="2" pos="219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67" autoAdjust="0"/>
    <p:restoredTop sz="85884" autoAdjust="0"/>
  </p:normalViewPr>
  <p:slideViewPr>
    <p:cSldViewPr snapToGrid="0">
      <p:cViewPr varScale="1">
        <p:scale>
          <a:sx n="82" d="100"/>
          <a:sy n="82" d="100"/>
        </p:scale>
        <p:origin x="90" y="4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7186"/>
    </p:cViewPr>
  </p:sorterViewPr>
  <p:notesViewPr>
    <p:cSldViewPr snapToGrid="0">
      <p:cViewPr varScale="1">
        <p:scale>
          <a:sx n="66" d="100"/>
          <a:sy n="66" d="100"/>
        </p:scale>
        <p:origin x="3350" y="43"/>
      </p:cViewPr>
      <p:guideLst>
        <p:guide orient="horz" pos="2910"/>
        <p:guide pos="219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40175" y="0"/>
            <a:ext cx="3013075" cy="463550"/>
          </a:xfrm>
          <a:prstGeom prst="rect">
            <a:avLst/>
          </a:prstGeom>
        </p:spPr>
        <p:txBody>
          <a:bodyPr vert="horz" lIns="91440" tIns="45720" rIns="91440" bIns="45720" rtlCol="0"/>
          <a:lstStyle>
            <a:lvl1pPr algn="r">
              <a:defRPr sz="1200"/>
            </a:lvl1pPr>
          </a:lstStyle>
          <a:p>
            <a:fld id="{E477CCB3-DA75-4502-BF73-5D01491BF70C}" type="datetimeFigureOut">
              <a:rPr lang="en-US" smtClean="0"/>
              <a:t>4/11/2018</a:t>
            </a:fld>
            <a:endParaRPr lang="en-US"/>
          </a:p>
        </p:txBody>
      </p:sp>
      <p:sp>
        <p:nvSpPr>
          <p:cNvPr id="4" name="Footer Placeholder 3"/>
          <p:cNvSpPr>
            <a:spLocks noGrp="1"/>
          </p:cNvSpPr>
          <p:nvPr>
            <p:ph type="ftr" sz="quarter" idx="2"/>
          </p:nvPr>
        </p:nvSpPr>
        <p:spPr>
          <a:xfrm>
            <a:off x="0" y="8777288"/>
            <a:ext cx="3013075"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40175" y="8777288"/>
            <a:ext cx="3013075" cy="463550"/>
          </a:xfrm>
          <a:prstGeom prst="rect">
            <a:avLst/>
          </a:prstGeom>
        </p:spPr>
        <p:txBody>
          <a:bodyPr vert="horz" lIns="91440" tIns="45720" rIns="91440" bIns="45720" rtlCol="0" anchor="b"/>
          <a:lstStyle>
            <a:lvl1pPr algn="r">
              <a:defRPr sz="1200"/>
            </a:lvl1pPr>
          </a:lstStyle>
          <a:p>
            <a:fld id="{8C7A6C31-F3C7-4F8E-B047-CE24E0D10A3B}" type="slidenum">
              <a:rPr lang="en-US" smtClean="0"/>
              <a:t>‹#›</a:t>
            </a:fld>
            <a:endParaRPr lang="en-US"/>
          </a:p>
        </p:txBody>
      </p:sp>
    </p:spTree>
    <p:extLst>
      <p:ext uri="{BB962C8B-B14F-4D97-AF65-F5344CB8AC3E}">
        <p14:creationId xmlns:p14="http://schemas.microsoft.com/office/powerpoint/2010/main" val="3205773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40175" y="0"/>
            <a:ext cx="3013075" cy="463550"/>
          </a:xfrm>
          <a:prstGeom prst="rect">
            <a:avLst/>
          </a:prstGeom>
        </p:spPr>
        <p:txBody>
          <a:bodyPr vert="horz" lIns="91440" tIns="45720" rIns="91440" bIns="45720" rtlCol="0"/>
          <a:lstStyle>
            <a:lvl1pPr algn="r">
              <a:defRPr sz="1200"/>
            </a:lvl1pPr>
          </a:lstStyle>
          <a:p>
            <a:fld id="{47DC9488-007A-4AD9-A0C1-567C773D75AF}" type="datetimeFigureOut">
              <a:rPr lang="en-US" smtClean="0"/>
              <a:t>4/11/2018</a:t>
            </a:fld>
            <a:endParaRPr lang="en-US"/>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46588"/>
            <a:ext cx="5564188" cy="36385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288"/>
            <a:ext cx="3013075"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40175" y="8777288"/>
            <a:ext cx="3013075" cy="463550"/>
          </a:xfrm>
          <a:prstGeom prst="rect">
            <a:avLst/>
          </a:prstGeom>
        </p:spPr>
        <p:txBody>
          <a:bodyPr vert="horz" lIns="91440" tIns="45720" rIns="91440" bIns="45720" rtlCol="0" anchor="b"/>
          <a:lstStyle>
            <a:lvl1pPr algn="r">
              <a:defRPr sz="1200"/>
            </a:lvl1pPr>
          </a:lstStyle>
          <a:p>
            <a:fld id="{375BB123-2AE5-481D-8511-5C983ADA2996}" type="slidenum">
              <a:rPr lang="en-US" smtClean="0"/>
              <a:t>‹#›</a:t>
            </a:fld>
            <a:endParaRPr lang="en-US"/>
          </a:p>
        </p:txBody>
      </p:sp>
    </p:spTree>
    <p:extLst>
      <p:ext uri="{BB962C8B-B14F-4D97-AF65-F5344CB8AC3E}">
        <p14:creationId xmlns:p14="http://schemas.microsoft.com/office/powerpoint/2010/main" val="3006620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46588"/>
            <a:ext cx="6347459" cy="3996372"/>
          </a:xfrm>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a:t>
            </a:fld>
            <a:endParaRPr lang="en-US"/>
          </a:p>
        </p:txBody>
      </p:sp>
    </p:spTree>
    <p:extLst>
      <p:ext uri="{BB962C8B-B14F-4D97-AF65-F5344CB8AC3E}">
        <p14:creationId xmlns:p14="http://schemas.microsoft.com/office/powerpoint/2010/main" val="28260646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10</a:t>
            </a:fld>
            <a:endParaRPr lang="en-US"/>
          </a:p>
        </p:txBody>
      </p:sp>
    </p:spTree>
    <p:extLst>
      <p:ext uri="{BB962C8B-B14F-4D97-AF65-F5344CB8AC3E}">
        <p14:creationId xmlns:p14="http://schemas.microsoft.com/office/powerpoint/2010/main" val="3322640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11</a:t>
            </a:fld>
            <a:endParaRPr lang="en-US"/>
          </a:p>
        </p:txBody>
      </p:sp>
    </p:spTree>
    <p:extLst>
      <p:ext uri="{BB962C8B-B14F-4D97-AF65-F5344CB8AC3E}">
        <p14:creationId xmlns:p14="http://schemas.microsoft.com/office/powerpoint/2010/main" val="3467982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12</a:t>
            </a:fld>
            <a:endParaRPr lang="en-US"/>
          </a:p>
        </p:txBody>
      </p:sp>
    </p:spTree>
    <p:extLst>
      <p:ext uri="{BB962C8B-B14F-4D97-AF65-F5344CB8AC3E}">
        <p14:creationId xmlns:p14="http://schemas.microsoft.com/office/powerpoint/2010/main" val="734791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13</a:t>
            </a:fld>
            <a:endParaRPr lang="en-US"/>
          </a:p>
        </p:txBody>
      </p:sp>
    </p:spTree>
    <p:extLst>
      <p:ext uri="{BB962C8B-B14F-4D97-AF65-F5344CB8AC3E}">
        <p14:creationId xmlns:p14="http://schemas.microsoft.com/office/powerpoint/2010/main" val="4239842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Chi-square; </a:t>
            </a:r>
            <a:r>
              <a:rPr lang="en-US" sz="1200" dirty="0" err="1" smtClean="0"/>
              <a:t>Kruskal</a:t>
            </a:r>
            <a:r>
              <a:rPr lang="en-US" sz="1200" dirty="0" smtClean="0"/>
              <a:t>-Wallis One-way ANOVA; Wilcoxon Signed-Rank test; </a:t>
            </a:r>
            <a:r>
              <a:rPr lang="en-US" sz="1200" dirty="0" err="1" smtClean="0"/>
              <a:t>McNemar</a:t>
            </a:r>
            <a:r>
              <a:rPr lang="en-US" sz="1200" dirty="0" smtClean="0"/>
              <a:t> test</a:t>
            </a:r>
          </a:p>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14</a:t>
            </a:fld>
            <a:endParaRPr lang="en-US"/>
          </a:p>
        </p:txBody>
      </p:sp>
    </p:spTree>
    <p:extLst>
      <p:ext uri="{BB962C8B-B14F-4D97-AF65-F5344CB8AC3E}">
        <p14:creationId xmlns:p14="http://schemas.microsoft.com/office/powerpoint/2010/main" val="7224127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15</a:t>
            </a:fld>
            <a:endParaRPr lang="en-US"/>
          </a:p>
        </p:txBody>
      </p:sp>
    </p:spTree>
    <p:extLst>
      <p:ext uri="{BB962C8B-B14F-4D97-AF65-F5344CB8AC3E}">
        <p14:creationId xmlns:p14="http://schemas.microsoft.com/office/powerpoint/2010/main" val="19119548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16</a:t>
            </a:fld>
            <a:endParaRPr lang="en-US"/>
          </a:p>
        </p:txBody>
      </p:sp>
    </p:spTree>
    <p:extLst>
      <p:ext uri="{BB962C8B-B14F-4D97-AF65-F5344CB8AC3E}">
        <p14:creationId xmlns:p14="http://schemas.microsoft.com/office/powerpoint/2010/main" val="10217167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8838" y="1216025"/>
            <a:ext cx="5541962" cy="3117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17</a:t>
            </a:fld>
            <a:endParaRPr lang="en-US"/>
          </a:p>
        </p:txBody>
      </p:sp>
    </p:spTree>
    <p:extLst>
      <p:ext uri="{BB962C8B-B14F-4D97-AF65-F5344CB8AC3E}">
        <p14:creationId xmlns:p14="http://schemas.microsoft.com/office/powerpoint/2010/main" val="170802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18</a:t>
            </a:fld>
            <a:endParaRPr lang="en-US"/>
          </a:p>
        </p:txBody>
      </p:sp>
    </p:spTree>
    <p:extLst>
      <p:ext uri="{BB962C8B-B14F-4D97-AF65-F5344CB8AC3E}">
        <p14:creationId xmlns:p14="http://schemas.microsoft.com/office/powerpoint/2010/main" val="32734043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19</a:t>
            </a:fld>
            <a:endParaRPr lang="en-US"/>
          </a:p>
        </p:txBody>
      </p:sp>
    </p:spTree>
    <p:extLst>
      <p:ext uri="{BB962C8B-B14F-4D97-AF65-F5344CB8AC3E}">
        <p14:creationId xmlns:p14="http://schemas.microsoft.com/office/powerpoint/2010/main" val="3012481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46588"/>
            <a:ext cx="6347459" cy="3996372"/>
          </a:xfrm>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a:t>
            </a:fld>
            <a:endParaRPr lang="en-US"/>
          </a:p>
        </p:txBody>
      </p:sp>
    </p:spTree>
    <p:extLst>
      <p:ext uri="{BB962C8B-B14F-4D97-AF65-F5344CB8AC3E}">
        <p14:creationId xmlns:p14="http://schemas.microsoft.com/office/powerpoint/2010/main" val="13828074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20</a:t>
            </a:fld>
            <a:endParaRPr lang="en-US"/>
          </a:p>
        </p:txBody>
      </p:sp>
    </p:spTree>
    <p:extLst>
      <p:ext uri="{BB962C8B-B14F-4D97-AF65-F5344CB8AC3E}">
        <p14:creationId xmlns:p14="http://schemas.microsoft.com/office/powerpoint/2010/main" val="13328440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21</a:t>
            </a:fld>
            <a:endParaRPr lang="en-US"/>
          </a:p>
        </p:txBody>
      </p:sp>
    </p:spTree>
    <p:extLst>
      <p:ext uri="{BB962C8B-B14F-4D97-AF65-F5344CB8AC3E}">
        <p14:creationId xmlns:p14="http://schemas.microsoft.com/office/powerpoint/2010/main" val="17133410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22</a:t>
            </a:fld>
            <a:endParaRPr lang="en-US"/>
          </a:p>
        </p:txBody>
      </p:sp>
    </p:spTree>
    <p:extLst>
      <p:ext uri="{BB962C8B-B14F-4D97-AF65-F5344CB8AC3E}">
        <p14:creationId xmlns:p14="http://schemas.microsoft.com/office/powerpoint/2010/main" val="36169744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23</a:t>
            </a:fld>
            <a:endParaRPr lang="en-US"/>
          </a:p>
        </p:txBody>
      </p:sp>
    </p:spTree>
    <p:extLst>
      <p:ext uri="{BB962C8B-B14F-4D97-AF65-F5344CB8AC3E}">
        <p14:creationId xmlns:p14="http://schemas.microsoft.com/office/powerpoint/2010/main" val="10729490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24</a:t>
            </a:fld>
            <a:endParaRPr lang="en-US"/>
          </a:p>
        </p:txBody>
      </p:sp>
    </p:spTree>
    <p:extLst>
      <p:ext uri="{BB962C8B-B14F-4D97-AF65-F5344CB8AC3E}">
        <p14:creationId xmlns:p14="http://schemas.microsoft.com/office/powerpoint/2010/main" val="37230704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25</a:t>
            </a:fld>
            <a:endParaRPr lang="en-US"/>
          </a:p>
        </p:txBody>
      </p:sp>
    </p:spTree>
    <p:extLst>
      <p:ext uri="{BB962C8B-B14F-4D97-AF65-F5344CB8AC3E}">
        <p14:creationId xmlns:p14="http://schemas.microsoft.com/office/powerpoint/2010/main" val="26853565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26</a:t>
            </a:fld>
            <a:endParaRPr lang="en-US"/>
          </a:p>
        </p:txBody>
      </p:sp>
    </p:spTree>
    <p:extLst>
      <p:ext uri="{BB962C8B-B14F-4D97-AF65-F5344CB8AC3E}">
        <p14:creationId xmlns:p14="http://schemas.microsoft.com/office/powerpoint/2010/main" val="33741844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27</a:t>
            </a:fld>
            <a:endParaRPr lang="en-US"/>
          </a:p>
        </p:txBody>
      </p:sp>
    </p:spTree>
    <p:extLst>
      <p:ext uri="{BB962C8B-B14F-4D97-AF65-F5344CB8AC3E}">
        <p14:creationId xmlns:p14="http://schemas.microsoft.com/office/powerpoint/2010/main" val="13492799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28</a:t>
            </a:fld>
            <a:endParaRPr lang="en-US"/>
          </a:p>
        </p:txBody>
      </p:sp>
    </p:spTree>
    <p:extLst>
      <p:ext uri="{BB962C8B-B14F-4D97-AF65-F5344CB8AC3E}">
        <p14:creationId xmlns:p14="http://schemas.microsoft.com/office/powerpoint/2010/main" val="14641447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29</a:t>
            </a:fld>
            <a:endParaRPr lang="en-US"/>
          </a:p>
        </p:txBody>
      </p:sp>
    </p:spTree>
    <p:extLst>
      <p:ext uri="{BB962C8B-B14F-4D97-AF65-F5344CB8AC3E}">
        <p14:creationId xmlns:p14="http://schemas.microsoft.com/office/powerpoint/2010/main" val="3113072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46588"/>
            <a:ext cx="6347459" cy="3996372"/>
          </a:xfrm>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3</a:t>
            </a:fld>
            <a:endParaRPr lang="en-US"/>
          </a:p>
        </p:txBody>
      </p:sp>
    </p:spTree>
    <p:extLst>
      <p:ext uri="{BB962C8B-B14F-4D97-AF65-F5344CB8AC3E}">
        <p14:creationId xmlns:p14="http://schemas.microsoft.com/office/powerpoint/2010/main" val="33522656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30</a:t>
            </a:fld>
            <a:endParaRPr lang="en-US"/>
          </a:p>
        </p:txBody>
      </p:sp>
    </p:spTree>
    <p:extLst>
      <p:ext uri="{BB962C8B-B14F-4D97-AF65-F5344CB8AC3E}">
        <p14:creationId xmlns:p14="http://schemas.microsoft.com/office/powerpoint/2010/main" val="33362215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31</a:t>
            </a:fld>
            <a:endParaRPr lang="en-US"/>
          </a:p>
        </p:txBody>
      </p:sp>
    </p:spTree>
    <p:extLst>
      <p:ext uri="{BB962C8B-B14F-4D97-AF65-F5344CB8AC3E}">
        <p14:creationId xmlns:p14="http://schemas.microsoft.com/office/powerpoint/2010/main" val="2377233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32</a:t>
            </a:fld>
            <a:endParaRPr lang="en-US"/>
          </a:p>
        </p:txBody>
      </p:sp>
    </p:spTree>
    <p:extLst>
      <p:ext uri="{BB962C8B-B14F-4D97-AF65-F5344CB8AC3E}">
        <p14:creationId xmlns:p14="http://schemas.microsoft.com/office/powerpoint/2010/main" val="3788626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46588"/>
            <a:ext cx="6347459" cy="3996372"/>
          </a:xfrm>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4</a:t>
            </a:fld>
            <a:endParaRPr lang="en-US"/>
          </a:p>
        </p:txBody>
      </p:sp>
    </p:spTree>
    <p:extLst>
      <p:ext uri="{BB962C8B-B14F-4D97-AF65-F5344CB8AC3E}">
        <p14:creationId xmlns:p14="http://schemas.microsoft.com/office/powerpoint/2010/main" val="3246139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5</a:t>
            </a:fld>
            <a:endParaRPr lang="en-US"/>
          </a:p>
        </p:txBody>
      </p:sp>
    </p:spTree>
    <p:extLst>
      <p:ext uri="{BB962C8B-B14F-4D97-AF65-F5344CB8AC3E}">
        <p14:creationId xmlns:p14="http://schemas.microsoft.com/office/powerpoint/2010/main" val="3225552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6</a:t>
            </a:fld>
            <a:endParaRPr lang="en-US"/>
          </a:p>
        </p:txBody>
      </p:sp>
    </p:spTree>
    <p:extLst>
      <p:ext uri="{BB962C8B-B14F-4D97-AF65-F5344CB8AC3E}">
        <p14:creationId xmlns:p14="http://schemas.microsoft.com/office/powerpoint/2010/main" val="2359662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BB123-2AE5-481D-8511-5C983ADA2996}" type="slidenum">
              <a:rPr lang="en-US" smtClean="0"/>
              <a:t>7</a:t>
            </a:fld>
            <a:endParaRPr lang="en-US"/>
          </a:p>
        </p:txBody>
      </p:sp>
    </p:spTree>
    <p:extLst>
      <p:ext uri="{BB962C8B-B14F-4D97-AF65-F5344CB8AC3E}">
        <p14:creationId xmlns:p14="http://schemas.microsoft.com/office/powerpoint/2010/main" val="109108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8</a:t>
            </a:fld>
            <a:endParaRPr lang="en-US"/>
          </a:p>
        </p:txBody>
      </p:sp>
    </p:spTree>
    <p:extLst>
      <p:ext uri="{BB962C8B-B14F-4D97-AF65-F5344CB8AC3E}">
        <p14:creationId xmlns:p14="http://schemas.microsoft.com/office/powerpoint/2010/main" val="2576595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5BB123-2AE5-481D-8511-5C983ADA2996}" type="slidenum">
              <a:rPr lang="en-US" smtClean="0"/>
              <a:t>9</a:t>
            </a:fld>
            <a:endParaRPr lang="en-US"/>
          </a:p>
        </p:txBody>
      </p:sp>
    </p:spTree>
    <p:extLst>
      <p:ext uri="{BB962C8B-B14F-4D97-AF65-F5344CB8AC3E}">
        <p14:creationId xmlns:p14="http://schemas.microsoft.com/office/powerpoint/2010/main" val="1438216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D272E9-A8F6-48E2-A6F6-3763F4297FFA}" type="datetime1">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1865910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901D5A-C0ED-4623-A4F6-08D82788491F}" type="datetime1">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393819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6F02DC-8177-42BB-8E86-DB8DAA6EF2BE}" type="datetime1">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3266468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ckgrou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1761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11D6B7-6ACB-4128-AF62-5315E734E66D}" type="datetime1">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1160293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9A089F-03EC-43EF-8CD2-E4C112ED7D80}" type="datetime1">
              <a:rPr lang="en-US" smtClean="0"/>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3449731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6C05F3-2147-4DD0-9FED-00D69564F839}" type="datetime1">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3683642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2E8C40-C30D-4B67-9DA1-8C8287AFFF95}" type="datetime1">
              <a:rPr lang="en-US" smtClean="0"/>
              <a:t>4/11/2018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261410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BB5ABC-59AD-448A-A1AD-631153457CF4}" type="datetime1">
              <a:rPr lang="en-US" smtClean="0"/>
              <a:t>4/11/2018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2081097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A2B64-BBA7-4533-8722-53B750F53DCC}" type="datetime1">
              <a:rPr lang="en-US" smtClean="0"/>
              <a:t>4/11/2018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52438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BD0BD8-12ED-40A4-AD1C-4775B466EB6A}" type="datetime1">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125121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7DE68A-29E4-4300-898F-DED5772D17FE}" type="datetime1">
              <a:rPr lang="en-US" smtClean="0"/>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7E9054-85FD-46A6-B114-EE11F75DC2DE}" type="slidenum">
              <a:rPr lang="en-US" smtClean="0"/>
              <a:t>‹#›</a:t>
            </a:fld>
            <a:endParaRPr lang="en-US"/>
          </a:p>
        </p:txBody>
      </p:sp>
    </p:spTree>
    <p:extLst>
      <p:ext uri="{BB962C8B-B14F-4D97-AF65-F5344CB8AC3E}">
        <p14:creationId xmlns:p14="http://schemas.microsoft.com/office/powerpoint/2010/main" val="62324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7F392-F6FF-4F2E-8322-4AD1F59A0D19}" type="datetime1">
              <a:rPr lang="en-US" smtClean="0"/>
              <a:t>4/11/2018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7E9054-85FD-46A6-B114-EE11F75DC2DE}" type="slidenum">
              <a:rPr lang="en-US" smtClean="0"/>
              <a:t>‹#›</a:t>
            </a:fld>
            <a:endParaRPr lang="en-US"/>
          </a:p>
        </p:txBody>
      </p:sp>
    </p:spTree>
    <p:extLst>
      <p:ext uri="{BB962C8B-B14F-4D97-AF65-F5344CB8AC3E}">
        <p14:creationId xmlns:p14="http://schemas.microsoft.com/office/powerpoint/2010/main" val="1763918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phhp.buffalo.edu/cat/kt4tt.html" TargetMode="External"/><Relationship Id="rId4" Type="http://schemas.openxmlformats.org/officeDocument/2006/relationships/hyperlink" Target="mailto:vstone@buffalo.edu"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phhp.buffalo.edu/cat/kt4tt/projects/past-projects/kt4tt-2008-2013/research-projects/case-studies-materials.html"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phhp.buffalo.edu/cat/kt4tt/projects/past-projects/kt4tt-2008-2013/research-projects/lokus-instrument.html"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www.implementationscience.com/content/5/1/9" TargetMode="External"/><Relationship Id="rId13" Type="http://schemas.openxmlformats.org/officeDocument/2006/relationships/hyperlink" Target="http://www.whitehouse.gov/omb/mgmt-gpra/gplaw2m" TargetMode="External"/><Relationship Id="rId3" Type="http://schemas.openxmlformats.org/officeDocument/2006/relationships/hyperlink" Target="mailto:NIDILRR-announcements@naric.com" TargetMode="External"/><Relationship Id="rId7" Type="http://schemas.openxmlformats.org/officeDocument/2006/relationships/hyperlink" Target="http://www.implementationscience.com/content/8/1/21" TargetMode="External"/><Relationship Id="rId12" Type="http://schemas.openxmlformats.org/officeDocument/2006/relationships/hyperlink" Target="http://www.gpo.gov/fdsys/pkg/PLAW-111publ352/pdf/PLAW-111publ352.pdf"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hyperlink" Target="http://www.cihr-irsc.gc.ca/e/29418.html" TargetMode="External"/><Relationship Id="rId11" Type="http://schemas.openxmlformats.org/officeDocument/2006/relationships/hyperlink" Target="https://www.atia.org/wp-content/uploads/2015/10/ATOBV9N1.pdf" TargetMode="External"/><Relationship Id="rId5" Type="http://schemas.openxmlformats.org/officeDocument/2006/relationships/hyperlink" Target="http://sphhp.buffalo.edu/cat/kt4tt/projects/past-projects/kt4tt-2008-2013/research-projects/case-studies-materials.html" TargetMode="External"/><Relationship Id="rId10" Type="http://schemas.openxmlformats.org/officeDocument/2006/relationships/hyperlink" Target="http://journals.sagepub.com/doi/full/10.1177/2050312114554331" TargetMode="External"/><Relationship Id="rId4" Type="http://schemas.openxmlformats.org/officeDocument/2006/relationships/hyperlink" Target="http://ktdrr.org/products/ktcasebook/targeting_stakeholers2016.html" TargetMode="External"/><Relationship Id="rId9" Type="http://schemas.openxmlformats.org/officeDocument/2006/relationships/hyperlink" Target="http://www.ncddr.org/du/products/review/index.html" TargetMode="External"/><Relationship Id="rId1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hyperlink" Target="http://sphhp.buffalo.edu/cat/kt4tt.html" TargetMode="External"/><Relationship Id="rId4" Type="http://schemas.openxmlformats.org/officeDocument/2006/relationships/hyperlink" Target="mailto:vstone@buffalo.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phhp.buffalo.edu/cat/kt4tt/projects/past-projects/kt4tt-2008-2013/research-projects/case-studies-material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9403813" y="6450134"/>
            <a:ext cx="2743200" cy="365125"/>
          </a:xfrm>
        </p:spPr>
        <p:txBody>
          <a:bodyPr/>
          <a:lstStyle/>
          <a:p>
            <a:fld id="{1CE1098B-741C-4329-841D-0E3CE168DD7F}" type="slidenum">
              <a:rPr lang="en-US" smtClean="0"/>
              <a:t>1</a:t>
            </a:fld>
            <a:endParaRPr lang="en-US" dirty="0"/>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51171" y="6436391"/>
            <a:ext cx="2996184" cy="350520"/>
          </a:xfrm>
          <a:prstGeom prst="rect">
            <a:avLst/>
          </a:prstGeom>
        </p:spPr>
      </p:pic>
      <p:sp>
        <p:nvSpPr>
          <p:cNvPr id="3" name="Subtitle 2"/>
          <p:cNvSpPr>
            <a:spLocks noGrp="1"/>
          </p:cNvSpPr>
          <p:nvPr>
            <p:ph type="subTitle" idx="1"/>
          </p:nvPr>
        </p:nvSpPr>
        <p:spPr>
          <a:xfrm>
            <a:off x="609600" y="2058670"/>
            <a:ext cx="10972800" cy="4297680"/>
          </a:xfrm>
          <a:solidFill>
            <a:schemeClr val="bg1">
              <a:lumMod val="95000"/>
            </a:schemeClr>
          </a:solidFill>
        </p:spPr>
        <p:txBody>
          <a:bodyPr>
            <a:normAutofit fontScale="85000" lnSpcReduction="20000"/>
          </a:bodyPr>
          <a:lstStyle/>
          <a:p>
            <a:endParaRPr lang="en-US" sz="3000" i="1" dirty="0" smtClean="0"/>
          </a:p>
          <a:p>
            <a:r>
              <a:rPr lang="en-US" sz="3600" b="1" dirty="0" smtClean="0">
                <a:solidFill>
                  <a:srgbClr val="5B9BD5"/>
                </a:solidFill>
              </a:rPr>
              <a:t>Presenter:</a:t>
            </a:r>
            <a:r>
              <a:rPr lang="en-US" sz="3800" b="1" dirty="0" smtClean="0">
                <a:solidFill>
                  <a:srgbClr val="C00000"/>
                </a:solidFill>
              </a:rPr>
              <a:t> Vathsala Stone</a:t>
            </a:r>
          </a:p>
          <a:p>
            <a:r>
              <a:rPr lang="en-US" sz="3400" b="1" dirty="0" smtClean="0">
                <a:hlinkClick r:id="rId4"/>
              </a:rPr>
              <a:t>vstone@buffalo.edu</a:t>
            </a:r>
            <a:endParaRPr lang="en-US" sz="3400" b="1" dirty="0" smtClean="0"/>
          </a:p>
          <a:p>
            <a:endParaRPr lang="en-US" sz="3400" b="1" dirty="0"/>
          </a:p>
          <a:p>
            <a:r>
              <a:rPr lang="en-US" sz="3200" b="1" dirty="0" smtClean="0"/>
              <a:t>Center on Knowledge Translation for Technology Transfer (KT4TT)</a:t>
            </a:r>
          </a:p>
          <a:p>
            <a:r>
              <a:rPr lang="en-US" sz="3200" b="1" dirty="0" smtClean="0"/>
              <a:t> University at Buffalo, NY</a:t>
            </a:r>
          </a:p>
          <a:p>
            <a:r>
              <a:rPr lang="en-US" sz="3200" b="1" dirty="0">
                <a:hlinkClick r:id="rId5"/>
              </a:rPr>
              <a:t>http://sphhp.buffalo.edu/cat/kt4tt.html</a:t>
            </a:r>
            <a:endParaRPr lang="en-US" sz="3200" b="1" dirty="0"/>
          </a:p>
          <a:p>
            <a:endParaRPr lang="en-US" sz="3200" b="1" dirty="0" smtClean="0"/>
          </a:p>
          <a:p>
            <a:r>
              <a:rPr lang="en-US" sz="2600" b="1" dirty="0" smtClean="0">
                <a:solidFill>
                  <a:srgbClr val="002060"/>
                </a:solidFill>
              </a:rPr>
              <a:t>Presented for the panel - “KT Casebook ”</a:t>
            </a:r>
            <a:endParaRPr lang="en-US" sz="2600" b="1" dirty="0">
              <a:solidFill>
                <a:srgbClr val="002060"/>
              </a:solidFill>
            </a:endParaRPr>
          </a:p>
          <a:p>
            <a:r>
              <a:rPr lang="en-US" sz="2600" b="1" dirty="0" smtClean="0">
                <a:solidFill>
                  <a:srgbClr val="002060"/>
                </a:solidFill>
              </a:rPr>
              <a:t>NARRTC Annual </a:t>
            </a:r>
            <a:r>
              <a:rPr lang="en-US" sz="2600" b="1" dirty="0">
                <a:solidFill>
                  <a:srgbClr val="002060"/>
                </a:solidFill>
              </a:rPr>
              <a:t>Meeting, </a:t>
            </a:r>
            <a:r>
              <a:rPr lang="en-US" sz="2600" b="1" dirty="0" smtClean="0">
                <a:solidFill>
                  <a:srgbClr val="002060"/>
                </a:solidFill>
              </a:rPr>
              <a:t>March 26, 2018</a:t>
            </a:r>
            <a:endParaRPr lang="en-US" sz="2600" b="1" dirty="0">
              <a:solidFill>
                <a:srgbClr val="002060"/>
              </a:solidFill>
            </a:endParaRPr>
          </a:p>
          <a:p>
            <a:endParaRPr lang="en-US" b="1" dirty="0">
              <a:solidFill>
                <a:srgbClr val="C00000"/>
              </a:solidFill>
            </a:endParaRPr>
          </a:p>
          <a:p>
            <a:endParaRPr lang="en-US" dirty="0"/>
          </a:p>
        </p:txBody>
      </p:sp>
      <p:sp>
        <p:nvSpPr>
          <p:cNvPr id="2" name="Title 1"/>
          <p:cNvSpPr>
            <a:spLocks noGrp="1"/>
          </p:cNvSpPr>
          <p:nvPr>
            <p:ph type="ctrTitle"/>
          </p:nvPr>
        </p:nvSpPr>
        <p:spPr>
          <a:xfrm>
            <a:off x="0" y="0"/>
            <a:ext cx="12192000" cy="2011680"/>
          </a:xfrm>
          <a:solidFill>
            <a:srgbClr val="002060"/>
          </a:solidFill>
        </p:spPr>
        <p:txBody>
          <a:bodyPr anchor="ctr">
            <a:noAutofit/>
          </a:bodyPr>
          <a:lstStyle/>
          <a:p>
            <a:r>
              <a:rPr lang="en-US" sz="3200" b="1" dirty="0">
                <a:solidFill>
                  <a:schemeClr val="bg1"/>
                </a:solidFill>
                <a:latin typeface="+mn-lt"/>
              </a:rPr>
              <a:t>Targeting Stakeholders and Tailoring Knowledge as Communication Strategies in Assistive Technology: </a:t>
            </a:r>
            <a:r>
              <a:rPr lang="en-US" sz="3200" b="1" dirty="0" smtClean="0">
                <a:solidFill>
                  <a:schemeClr val="bg1"/>
                </a:solidFill>
                <a:latin typeface="+mn-lt"/>
              </a:rPr>
              <a:t/>
            </a:r>
            <a:br>
              <a:rPr lang="en-US" sz="3200" b="1" dirty="0" smtClean="0">
                <a:solidFill>
                  <a:schemeClr val="bg1"/>
                </a:solidFill>
                <a:latin typeface="+mn-lt"/>
              </a:rPr>
            </a:br>
            <a:r>
              <a:rPr lang="en-US" sz="3200" b="1" dirty="0" smtClean="0">
                <a:solidFill>
                  <a:schemeClr val="bg1"/>
                </a:solidFill>
                <a:latin typeface="+mn-lt"/>
              </a:rPr>
              <a:t>Three </a:t>
            </a:r>
            <a:r>
              <a:rPr lang="en-US" sz="3200" b="1" dirty="0">
                <a:solidFill>
                  <a:schemeClr val="bg1"/>
                </a:solidFill>
                <a:latin typeface="+mn-lt"/>
              </a:rPr>
              <a:t>Randomized Controlled Case Studies</a:t>
            </a:r>
            <a:endParaRPr lang="en-US" sz="3200" dirty="0">
              <a:solidFill>
                <a:schemeClr val="bg1"/>
              </a:solidFill>
              <a:latin typeface="+mn-lt"/>
            </a:endParaRPr>
          </a:p>
        </p:txBody>
      </p:sp>
    </p:spTree>
    <p:extLst>
      <p:ext uri="{BB962C8B-B14F-4D97-AF65-F5344CB8AC3E}">
        <p14:creationId xmlns:p14="http://schemas.microsoft.com/office/powerpoint/2010/main" val="341923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92797" y="6450134"/>
            <a:ext cx="2743200" cy="365125"/>
          </a:xfrm>
        </p:spPr>
        <p:txBody>
          <a:bodyPr/>
          <a:lstStyle/>
          <a:p>
            <a:fld id="{3DA028F2-0EC5-4FF5-B732-D416455AE899}" type="slidenum">
              <a:rPr lang="en-US" smtClean="0"/>
              <a:t>10</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421945"/>
            <a:ext cx="2996184" cy="350520"/>
          </a:xfrm>
          <a:prstGeom prst="rect">
            <a:avLst/>
          </a:prstGeom>
        </p:spPr>
      </p:pic>
      <p:sp>
        <p:nvSpPr>
          <p:cNvPr id="3" name="Content Placeholder 2"/>
          <p:cNvSpPr>
            <a:spLocks noGrp="1"/>
          </p:cNvSpPr>
          <p:nvPr>
            <p:ph idx="1"/>
          </p:nvPr>
        </p:nvSpPr>
        <p:spPr>
          <a:xfrm>
            <a:off x="406400" y="934720"/>
            <a:ext cx="11470640" cy="5379583"/>
          </a:xfrm>
          <a:solidFill>
            <a:schemeClr val="bg2"/>
          </a:solidFill>
        </p:spPr>
        <p:txBody>
          <a:bodyPr>
            <a:normAutofit/>
          </a:bodyPr>
          <a:lstStyle/>
          <a:p>
            <a:pPr marL="0" indent="0">
              <a:buNone/>
            </a:pPr>
            <a:r>
              <a:rPr lang="en-US" dirty="0" smtClean="0">
                <a:hlinkClick r:id="rId4"/>
              </a:rPr>
              <a:t>http</a:t>
            </a:r>
            <a:r>
              <a:rPr lang="en-US" dirty="0">
                <a:hlinkClick r:id="rId4"/>
              </a:rPr>
              <a:t>://</a:t>
            </a:r>
            <a:r>
              <a:rPr lang="en-US" dirty="0" smtClean="0">
                <a:hlinkClick r:id="rId4"/>
              </a:rPr>
              <a:t>sphhp.buffalo.edu/cat/kt4tt/projects/past-projects/kt4tt-2008-2013/research-projects/case-studies-materials.html</a:t>
            </a:r>
            <a:endParaRPr lang="en-US" dirty="0"/>
          </a:p>
          <a:p>
            <a:pPr marL="0" indent="0">
              <a:buNone/>
            </a:pPr>
            <a:r>
              <a:rPr lang="en-US" sz="2600" dirty="0" smtClean="0"/>
              <a:t> </a:t>
            </a:r>
            <a:endParaRPr lang="en-US" sz="2600" dirty="0"/>
          </a:p>
          <a:p>
            <a:pPr marL="0" indent="0" algn="ctr">
              <a:buNone/>
            </a:pPr>
            <a:r>
              <a:rPr lang="en-US" sz="2600" b="1" u="sng" dirty="0" smtClean="0">
                <a:solidFill>
                  <a:srgbClr val="C00000"/>
                </a:solidFill>
              </a:rPr>
              <a:t>2. </a:t>
            </a:r>
            <a:r>
              <a:rPr lang="en-US" b="1" u="sng" dirty="0" smtClean="0">
                <a:solidFill>
                  <a:srgbClr val="C00000"/>
                </a:solidFill>
              </a:rPr>
              <a:t>Tailored </a:t>
            </a:r>
            <a:r>
              <a:rPr lang="en-US" b="1" u="sng" dirty="0">
                <a:solidFill>
                  <a:srgbClr val="C00000"/>
                </a:solidFill>
              </a:rPr>
              <a:t>Webcast + optional technical </a:t>
            </a:r>
            <a:r>
              <a:rPr lang="en-US" b="1" u="sng" dirty="0" smtClean="0">
                <a:solidFill>
                  <a:srgbClr val="C00000"/>
                </a:solidFill>
              </a:rPr>
              <a:t>assistance</a:t>
            </a:r>
          </a:p>
          <a:p>
            <a:pPr marL="0" indent="0" algn="ctr">
              <a:buNone/>
            </a:pPr>
            <a:endParaRPr lang="en-US" b="1" u="sng" dirty="0">
              <a:solidFill>
                <a:srgbClr val="C00000"/>
              </a:solidFill>
            </a:endParaRPr>
          </a:p>
          <a:p>
            <a:pPr lvl="1">
              <a:spcAft>
                <a:spcPts val="600"/>
              </a:spcAft>
              <a:buFont typeface="Wingdings" panose="05000000000000000000" pitchFamily="2" charset="2"/>
              <a:buChar char="Ø"/>
            </a:pPr>
            <a:r>
              <a:rPr lang="en-US" sz="2800" dirty="0" smtClean="0"/>
              <a:t>Five different stakeholder versions;</a:t>
            </a:r>
          </a:p>
          <a:p>
            <a:pPr lvl="1">
              <a:spcAft>
                <a:spcPts val="600"/>
              </a:spcAft>
              <a:buFont typeface="Wingdings" panose="05000000000000000000" pitchFamily="2" charset="2"/>
              <a:buChar char="Ø"/>
            </a:pPr>
            <a:r>
              <a:rPr lang="en-US" sz="2800" dirty="0" smtClean="0"/>
              <a:t>Similar to CKP in content – present new K, potential benefits, highlight how applied in specific stakeholder context; </a:t>
            </a:r>
            <a:endParaRPr lang="en-US" sz="2800" dirty="0"/>
          </a:p>
          <a:p>
            <a:pPr lvl="1">
              <a:spcAft>
                <a:spcPts val="600"/>
              </a:spcAft>
              <a:buFont typeface="Wingdings" panose="05000000000000000000" pitchFamily="2" charset="2"/>
              <a:buChar char="Ø"/>
            </a:pPr>
            <a:r>
              <a:rPr lang="en-US" sz="2800" dirty="0"/>
              <a:t>Video demonstration of example applications of the </a:t>
            </a:r>
            <a:r>
              <a:rPr lang="en-US" sz="2800" dirty="0" smtClean="0"/>
              <a:t>new K  </a:t>
            </a:r>
          </a:p>
          <a:p>
            <a:pPr lvl="1">
              <a:spcAft>
                <a:spcPts val="600"/>
              </a:spcAft>
              <a:buFont typeface="Wingdings" panose="05000000000000000000" pitchFamily="2" charset="2"/>
              <a:buChar char="Ø"/>
            </a:pPr>
            <a:r>
              <a:rPr lang="en-US" sz="2800" dirty="0" smtClean="0"/>
              <a:t>Offer of technical assistance for applying the new Knowledge;</a:t>
            </a:r>
          </a:p>
          <a:p>
            <a:pPr lvl="1">
              <a:spcAft>
                <a:spcPts val="600"/>
              </a:spcAft>
              <a:buFont typeface="Wingdings" panose="05000000000000000000" pitchFamily="2" charset="2"/>
              <a:buChar char="Ø"/>
            </a:pPr>
            <a:r>
              <a:rPr lang="en-US" sz="2800" dirty="0"/>
              <a:t> </a:t>
            </a:r>
            <a:r>
              <a:rPr lang="en-US" sz="2800" dirty="0" smtClean="0"/>
              <a:t>Contact </a:t>
            </a:r>
            <a:r>
              <a:rPr lang="en-US" sz="2800" dirty="0"/>
              <a:t>Info </a:t>
            </a:r>
            <a:r>
              <a:rPr lang="en-US" sz="2800" dirty="0" smtClean="0"/>
              <a:t>                                                              </a:t>
            </a:r>
            <a:endParaRPr lang="en-US" sz="2800" dirty="0"/>
          </a:p>
          <a:p>
            <a:pPr marL="514350" lvl="1" indent="-514350">
              <a:spcBef>
                <a:spcPts val="1000"/>
              </a:spcBef>
              <a:buFont typeface="+mj-lt"/>
              <a:buAutoNum type="alphaUcPeriod"/>
            </a:pPr>
            <a:endParaRPr lang="en-US" dirty="0"/>
          </a:p>
        </p:txBody>
      </p:sp>
      <p:sp>
        <p:nvSpPr>
          <p:cNvPr id="2" name="Title 1"/>
          <p:cNvSpPr>
            <a:spLocks noGrp="1"/>
          </p:cNvSpPr>
          <p:nvPr>
            <p:ph type="title"/>
          </p:nvPr>
        </p:nvSpPr>
        <p:spPr>
          <a:xfrm>
            <a:off x="0" y="1"/>
            <a:ext cx="12192000" cy="689737"/>
          </a:xfrm>
          <a:solidFill>
            <a:srgbClr val="002060"/>
          </a:solidFill>
        </p:spPr>
        <p:txBody>
          <a:bodyPr>
            <a:normAutofit/>
          </a:bodyPr>
          <a:lstStyle/>
          <a:p>
            <a:pPr algn="ctr"/>
            <a:r>
              <a:rPr lang="en-US" sz="2800" b="1" dirty="0" smtClean="0">
                <a:solidFill>
                  <a:schemeClr val="bg1"/>
                </a:solidFill>
                <a:latin typeface="+mn-lt"/>
              </a:rPr>
              <a:t>Intervention Materials – Tailor &amp; Target Strategy (Contd.)</a:t>
            </a:r>
            <a:endParaRPr lang="en-US" sz="2800" b="1" dirty="0">
              <a:solidFill>
                <a:schemeClr val="bg1"/>
              </a:solidFill>
              <a:latin typeface="+mn-lt"/>
            </a:endParaRPr>
          </a:p>
        </p:txBody>
      </p:sp>
    </p:spTree>
    <p:extLst>
      <p:ext uri="{BB962C8B-B14F-4D97-AF65-F5344CB8AC3E}">
        <p14:creationId xmlns:p14="http://schemas.microsoft.com/office/powerpoint/2010/main" val="157375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9401270" y="646185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5768F3C-C89A-4694-A935-370B1FF99292}" type="slidenum">
              <a:rPr lang="en-US" smtClean="0"/>
              <a:t>11</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90273" y="6421945"/>
            <a:ext cx="2996184" cy="350520"/>
          </a:xfrm>
          <a:prstGeom prst="rect">
            <a:avLst/>
          </a:prstGeom>
        </p:spPr>
      </p:pic>
      <p:sp>
        <p:nvSpPr>
          <p:cNvPr id="3" name="Content Placeholder 2"/>
          <p:cNvSpPr>
            <a:spLocks noGrp="1"/>
          </p:cNvSpPr>
          <p:nvPr>
            <p:ph idx="1"/>
          </p:nvPr>
        </p:nvSpPr>
        <p:spPr>
          <a:xfrm>
            <a:off x="838200" y="1280159"/>
            <a:ext cx="10515600" cy="4643121"/>
          </a:xfrm>
          <a:solidFill>
            <a:schemeClr val="bg2"/>
          </a:solidFill>
        </p:spPr>
        <p:txBody>
          <a:bodyPr>
            <a:normAutofit/>
          </a:bodyPr>
          <a:lstStyle/>
          <a:p>
            <a:pPr marL="0" indent="0">
              <a:buNone/>
            </a:pPr>
            <a:endParaRPr lang="en-US" dirty="0" smtClean="0"/>
          </a:p>
          <a:p>
            <a:pPr marL="0" indent="0">
              <a:buNone/>
            </a:pPr>
            <a:r>
              <a:rPr lang="en-US" dirty="0" smtClean="0">
                <a:solidFill>
                  <a:srgbClr val="C00000"/>
                </a:solidFill>
              </a:rPr>
              <a:t>Direct delivery </a:t>
            </a:r>
            <a:r>
              <a:rPr lang="en-US" dirty="0" smtClean="0"/>
              <a:t>of published research article to pre-identified (</a:t>
            </a:r>
            <a:r>
              <a:rPr lang="en-US" dirty="0" smtClean="0">
                <a:solidFill>
                  <a:srgbClr val="C00000"/>
                </a:solidFill>
              </a:rPr>
              <a:t>targeted</a:t>
            </a:r>
            <a:r>
              <a:rPr lang="en-US" dirty="0" smtClean="0"/>
              <a:t>) stakeholders; with </a:t>
            </a:r>
            <a:r>
              <a:rPr lang="en-US" dirty="0" smtClean="0">
                <a:solidFill>
                  <a:srgbClr val="C00000"/>
                </a:solidFill>
              </a:rPr>
              <a:t>no tailoring</a:t>
            </a:r>
            <a:r>
              <a:rPr lang="en-US" dirty="0" smtClean="0"/>
              <a:t>. </a:t>
            </a:r>
          </a:p>
          <a:p>
            <a:pPr marL="0" indent="0">
              <a:buNone/>
            </a:pPr>
            <a:r>
              <a:rPr lang="en-US" u="sng" dirty="0" smtClean="0"/>
              <a:t>Enclosures</a:t>
            </a:r>
            <a:r>
              <a:rPr lang="en-US" dirty="0" smtClean="0"/>
              <a:t>: </a:t>
            </a:r>
          </a:p>
          <a:p>
            <a:pPr marL="692150" lvl="1">
              <a:spcBef>
                <a:spcPts val="1000"/>
              </a:spcBef>
              <a:buFont typeface="Wingdings" panose="05000000000000000000" pitchFamily="2" charset="2"/>
              <a:buChar char="Ø"/>
            </a:pPr>
            <a:r>
              <a:rPr lang="en-US" dirty="0" smtClean="0"/>
              <a:t> 	</a:t>
            </a:r>
            <a:r>
              <a:rPr lang="en-US" sz="2800" dirty="0" smtClean="0"/>
              <a:t>Cover letter</a:t>
            </a:r>
          </a:p>
          <a:p>
            <a:pPr marL="692150">
              <a:buFont typeface="Wingdings" panose="05000000000000000000" pitchFamily="2" charset="2"/>
              <a:buChar char="Ø"/>
            </a:pPr>
            <a:r>
              <a:rPr lang="en-US" dirty="0" smtClean="0"/>
              <a:t>  Copy of research article (obtained with prior author/publisher 	permission)</a:t>
            </a:r>
          </a:p>
          <a:p>
            <a:pPr marL="692150">
              <a:buFont typeface="Wingdings" panose="05000000000000000000" pitchFamily="2" charset="2"/>
              <a:buChar char="Ø"/>
            </a:pPr>
            <a:r>
              <a:rPr lang="en-US" dirty="0"/>
              <a:t> </a:t>
            </a:r>
            <a:r>
              <a:rPr lang="en-US" dirty="0" smtClean="0"/>
              <a:t>	Delivered through US mail/ e-mail</a:t>
            </a:r>
          </a:p>
          <a:p>
            <a:pPr>
              <a:buFont typeface="Wingdings" panose="05000000000000000000" pitchFamily="2" charset="2"/>
              <a:buChar char="Ø"/>
            </a:pPr>
            <a:endParaRPr lang="en-US" dirty="0"/>
          </a:p>
        </p:txBody>
      </p:sp>
      <p:sp>
        <p:nvSpPr>
          <p:cNvPr id="2" name="Title 1"/>
          <p:cNvSpPr>
            <a:spLocks noGrp="1"/>
          </p:cNvSpPr>
          <p:nvPr>
            <p:ph type="title"/>
          </p:nvPr>
        </p:nvSpPr>
        <p:spPr>
          <a:xfrm>
            <a:off x="0" y="1"/>
            <a:ext cx="12192000" cy="934719"/>
          </a:xfrm>
          <a:solidFill>
            <a:srgbClr val="002060"/>
          </a:solidFill>
        </p:spPr>
        <p:txBody>
          <a:bodyPr>
            <a:normAutofit/>
          </a:bodyPr>
          <a:lstStyle/>
          <a:p>
            <a:pPr algn="ctr"/>
            <a:r>
              <a:rPr lang="en-US" sz="3200" b="1" dirty="0" smtClean="0">
                <a:solidFill>
                  <a:schemeClr val="bg1"/>
                </a:solidFill>
                <a:latin typeface="+mn-lt"/>
              </a:rPr>
              <a:t>Intervention Materials: Target-only Strategy</a:t>
            </a:r>
            <a:endParaRPr lang="en-US" sz="3200" b="1" dirty="0">
              <a:solidFill>
                <a:schemeClr val="bg1"/>
              </a:solidFill>
              <a:latin typeface="+mn-lt"/>
            </a:endParaRPr>
          </a:p>
        </p:txBody>
      </p:sp>
    </p:spTree>
    <p:extLst>
      <p:ext uri="{BB962C8B-B14F-4D97-AF65-F5344CB8AC3E}">
        <p14:creationId xmlns:p14="http://schemas.microsoft.com/office/powerpoint/2010/main" val="392513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92796" y="6461857"/>
            <a:ext cx="2743200" cy="365125"/>
          </a:xfrm>
        </p:spPr>
        <p:txBody>
          <a:bodyPr/>
          <a:lstStyle/>
          <a:p>
            <a:fld id="{F3594E33-95B6-4F08-9CC6-A4622B166B00}" type="slidenum">
              <a:rPr lang="en-US" smtClean="0"/>
              <a:t>12</a:t>
            </a:fld>
            <a:endParaRPr lang="en-US" dirty="0"/>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91120" y="6466013"/>
            <a:ext cx="2996184" cy="350520"/>
          </a:xfrm>
          <a:prstGeom prst="rect">
            <a:avLst/>
          </a:prstGeom>
        </p:spPr>
      </p:pic>
      <p:sp>
        <p:nvSpPr>
          <p:cNvPr id="3" name="Content Placeholder 2"/>
          <p:cNvSpPr>
            <a:spLocks noGrp="1"/>
          </p:cNvSpPr>
          <p:nvPr>
            <p:ph idx="1"/>
          </p:nvPr>
        </p:nvSpPr>
        <p:spPr>
          <a:xfrm>
            <a:off x="716280" y="1226789"/>
            <a:ext cx="10998200" cy="5195156"/>
          </a:xfrm>
          <a:solidFill>
            <a:schemeClr val="bg2"/>
          </a:solidFill>
        </p:spPr>
        <p:txBody>
          <a:bodyPr>
            <a:normAutofit fontScale="92500" lnSpcReduction="10000"/>
          </a:bodyPr>
          <a:lstStyle/>
          <a:p>
            <a:pPr marL="0" indent="0" algn="ctr">
              <a:buNone/>
            </a:pPr>
            <a:r>
              <a:rPr lang="en-GB" dirty="0" smtClean="0">
                <a:solidFill>
                  <a:schemeClr val="tx2"/>
                </a:solidFill>
                <a:latin typeface="Arial" pitchFamily="34" charset="0"/>
                <a:ea typeface="Times New Roman" pitchFamily="18" charset="0"/>
                <a:cs typeface="Arial" pitchFamily="34" charset="0"/>
              </a:rPr>
              <a:t>(</a:t>
            </a:r>
            <a:r>
              <a:rPr lang="en-GB" i="1" dirty="0" smtClean="0">
                <a:solidFill>
                  <a:schemeClr val="tx2"/>
                </a:solidFill>
                <a:latin typeface="Arial" pitchFamily="34" charset="0"/>
                <a:ea typeface="Times New Roman" pitchFamily="18" charset="0"/>
                <a:cs typeface="Arial" pitchFamily="34" charset="0"/>
              </a:rPr>
              <a:t>Based </a:t>
            </a:r>
            <a:r>
              <a:rPr lang="en-GB" i="1" dirty="0">
                <a:solidFill>
                  <a:schemeClr val="tx2"/>
                </a:solidFill>
                <a:latin typeface="Arial" pitchFamily="34" charset="0"/>
                <a:ea typeface="Times New Roman" pitchFamily="18" charset="0"/>
                <a:cs typeface="Arial" pitchFamily="34" charset="0"/>
              </a:rPr>
              <a:t>on Hall et al,1975; Rogers, </a:t>
            </a:r>
            <a:r>
              <a:rPr lang="en-GB" i="1" dirty="0" smtClean="0">
                <a:solidFill>
                  <a:schemeClr val="tx2"/>
                </a:solidFill>
                <a:latin typeface="Arial" pitchFamily="34" charset="0"/>
                <a:ea typeface="Times New Roman" pitchFamily="18" charset="0"/>
                <a:cs typeface="Arial" pitchFamily="34" charset="0"/>
              </a:rPr>
              <a:t>1983)</a:t>
            </a:r>
            <a:endParaRPr lang="en-GB" i="1" dirty="0" smtClean="0">
              <a:solidFill>
                <a:schemeClr val="tx2"/>
              </a:solidFill>
              <a:ea typeface="Times New Roman" pitchFamily="18" charset="0"/>
              <a:cs typeface="Arial" pitchFamily="34" charset="0"/>
              <a:hlinkClick r:id="rId4"/>
            </a:endParaRPr>
          </a:p>
          <a:p>
            <a:pPr marL="0" indent="0" algn="ctr">
              <a:buNone/>
            </a:pPr>
            <a:endParaRPr lang="en-GB" dirty="0" smtClean="0">
              <a:solidFill>
                <a:schemeClr val="tx2"/>
              </a:solidFill>
              <a:ea typeface="Times New Roman" pitchFamily="18" charset="0"/>
              <a:cs typeface="Arial" pitchFamily="34" charset="0"/>
            </a:endParaRPr>
          </a:p>
          <a:p>
            <a:pPr marL="514350" indent="-514350">
              <a:buAutoNum type="arabicPeriod"/>
            </a:pPr>
            <a:r>
              <a:rPr lang="en-GB" dirty="0" smtClean="0">
                <a:solidFill>
                  <a:schemeClr val="tx2"/>
                </a:solidFill>
                <a:latin typeface="Arial" pitchFamily="34" charset="0"/>
                <a:ea typeface="Times New Roman" pitchFamily="18" charset="0"/>
                <a:cs typeface="Arial" pitchFamily="34" charset="0"/>
              </a:rPr>
              <a:t>Web-based </a:t>
            </a:r>
            <a:r>
              <a:rPr lang="en-GB" dirty="0">
                <a:solidFill>
                  <a:schemeClr val="tx2"/>
                </a:solidFill>
                <a:latin typeface="Arial" pitchFamily="34" charset="0"/>
                <a:ea typeface="Times New Roman" pitchFamily="18" charset="0"/>
                <a:cs typeface="Arial" pitchFamily="34" charset="0"/>
              </a:rPr>
              <a:t>survey instrument (via the </a:t>
            </a:r>
            <a:r>
              <a:rPr lang="en-GB" b="1" i="1" dirty="0" err="1">
                <a:solidFill>
                  <a:schemeClr val="tx2"/>
                </a:solidFill>
                <a:latin typeface="Arial" pitchFamily="34" charset="0"/>
                <a:ea typeface="Times New Roman" pitchFamily="18" charset="0"/>
                <a:cs typeface="Arial" pitchFamily="34" charset="0"/>
              </a:rPr>
              <a:t>Vovici</a:t>
            </a:r>
            <a:r>
              <a:rPr lang="en-GB" b="1" dirty="0">
                <a:solidFill>
                  <a:schemeClr val="tx2"/>
                </a:solidFill>
                <a:latin typeface="Arial" pitchFamily="34" charset="0"/>
                <a:ea typeface="Times New Roman" pitchFamily="18" charset="0"/>
                <a:cs typeface="Arial" pitchFamily="34" charset="0"/>
              </a:rPr>
              <a:t> </a:t>
            </a:r>
            <a:r>
              <a:rPr lang="en-GB" dirty="0">
                <a:solidFill>
                  <a:schemeClr val="tx2"/>
                </a:solidFill>
                <a:latin typeface="Arial" pitchFamily="34" charset="0"/>
                <a:ea typeface="Times New Roman" pitchFamily="18" charset="0"/>
                <a:cs typeface="Arial" pitchFamily="34" charset="0"/>
              </a:rPr>
              <a:t>(2011)</a:t>
            </a:r>
            <a:r>
              <a:rPr lang="en-GB" dirty="0">
                <a:solidFill>
                  <a:schemeClr val="tx2"/>
                </a:solidFill>
                <a:ea typeface="Times New Roman" pitchFamily="18" charset="0"/>
                <a:cs typeface="Arial" pitchFamily="34" charset="0"/>
                <a:hlinkClick r:id="rId4"/>
              </a:rPr>
              <a:t> </a:t>
            </a:r>
            <a:r>
              <a:rPr lang="en-GB" dirty="0">
                <a:solidFill>
                  <a:schemeClr val="tx2"/>
                </a:solidFill>
                <a:latin typeface="Arial" pitchFamily="34" charset="0"/>
                <a:ea typeface="Times New Roman" pitchFamily="18" charset="0"/>
                <a:cs typeface="Arial" pitchFamily="34" charset="0"/>
              </a:rPr>
              <a:t>software). </a:t>
            </a:r>
            <a:endParaRPr lang="en-GB" dirty="0" smtClean="0">
              <a:solidFill>
                <a:schemeClr val="tx2"/>
              </a:solidFill>
              <a:latin typeface="Arial" pitchFamily="34" charset="0"/>
              <a:ea typeface="Times New Roman" pitchFamily="18" charset="0"/>
              <a:cs typeface="Arial" pitchFamily="34" charset="0"/>
            </a:endParaRPr>
          </a:p>
          <a:p>
            <a:pPr marL="0" indent="0" algn="ctr">
              <a:buNone/>
            </a:pPr>
            <a:r>
              <a:rPr lang="en-GB" dirty="0" smtClean="0">
                <a:solidFill>
                  <a:schemeClr val="tx2"/>
                </a:solidFill>
                <a:latin typeface="Arial" pitchFamily="34" charset="0"/>
                <a:ea typeface="Times New Roman" pitchFamily="18" charset="0"/>
                <a:cs typeface="Arial" pitchFamily="34" charset="0"/>
              </a:rPr>
              <a:t> </a:t>
            </a:r>
            <a:r>
              <a:rPr lang="en-GB" dirty="0">
                <a:solidFill>
                  <a:schemeClr val="tx2"/>
                </a:solidFill>
                <a:ea typeface="Times New Roman" pitchFamily="18" charset="0"/>
                <a:cs typeface="Arial" pitchFamily="34" charset="0"/>
                <a:hlinkClick r:id="rId4"/>
              </a:rPr>
              <a:t>http://sphhp.buffalo.edu/cat/kt4tt/projects/past-projects/kt4tt-2008-2013/research-projects/lokus-instrument.html</a:t>
            </a:r>
            <a:endParaRPr lang="en-GB" dirty="0">
              <a:solidFill>
                <a:schemeClr val="tx2"/>
              </a:solidFill>
              <a:ea typeface="Times New Roman" pitchFamily="18" charset="0"/>
              <a:cs typeface="Arial" pitchFamily="34" charset="0"/>
            </a:endParaRPr>
          </a:p>
          <a:p>
            <a:pPr marL="514350" indent="-514350">
              <a:buAutoNum type="arabicPeriod"/>
            </a:pPr>
            <a:endParaRPr lang="en-GB" dirty="0">
              <a:solidFill>
                <a:schemeClr val="tx2"/>
              </a:solidFill>
              <a:ea typeface="Times New Roman" pitchFamily="18" charset="0"/>
              <a:cs typeface="Arial" pitchFamily="34" charset="0"/>
              <a:hlinkClick r:id="rId4"/>
            </a:endParaRPr>
          </a:p>
          <a:p>
            <a:pPr marL="0" indent="0">
              <a:buNone/>
            </a:pPr>
            <a:r>
              <a:rPr lang="en-GB" dirty="0" smtClean="0">
                <a:solidFill>
                  <a:schemeClr val="tx2"/>
                </a:solidFill>
                <a:latin typeface="Arial" pitchFamily="34" charset="0"/>
                <a:ea typeface="Times New Roman" pitchFamily="18" charset="0"/>
                <a:cs typeface="Arial" pitchFamily="34" charset="0"/>
              </a:rPr>
              <a:t>2. </a:t>
            </a:r>
            <a:r>
              <a:rPr lang="en-GB" dirty="0">
                <a:solidFill>
                  <a:schemeClr val="tx2"/>
                </a:solidFill>
                <a:latin typeface="Arial" pitchFamily="34" charset="0"/>
                <a:ea typeface="Times New Roman" pitchFamily="18" charset="0"/>
                <a:cs typeface="Arial" pitchFamily="34" charset="0"/>
              </a:rPr>
              <a:t>Measures at 4 </a:t>
            </a:r>
            <a:r>
              <a:rPr lang="en-GB" dirty="0">
                <a:solidFill>
                  <a:srgbClr val="C00000"/>
                </a:solidFill>
                <a:latin typeface="Arial" pitchFamily="34" charset="0"/>
                <a:ea typeface="Times New Roman" pitchFamily="18" charset="0"/>
                <a:cs typeface="Arial" pitchFamily="34" charset="0"/>
              </a:rPr>
              <a:t>Levels of Use</a:t>
            </a:r>
            <a:r>
              <a:rPr lang="en-GB" dirty="0">
                <a:solidFill>
                  <a:schemeClr val="tx2"/>
                </a:solidFill>
                <a:latin typeface="Arial" pitchFamily="34" charset="0"/>
                <a:ea typeface="Times New Roman" pitchFamily="18" charset="0"/>
                <a:cs typeface="Arial" pitchFamily="34" charset="0"/>
              </a:rPr>
              <a:t>: </a:t>
            </a:r>
          </a:p>
          <a:p>
            <a:pPr marL="0" indent="0">
              <a:buNone/>
            </a:pPr>
            <a:r>
              <a:rPr lang="en-GB" dirty="0">
                <a:solidFill>
                  <a:schemeClr val="tx2"/>
                </a:solidFill>
                <a:latin typeface="Arial" pitchFamily="34" charset="0"/>
                <a:ea typeface="Times New Roman" pitchFamily="18" charset="0"/>
                <a:cs typeface="Arial" pitchFamily="34" charset="0"/>
              </a:rPr>
              <a:t>	</a:t>
            </a:r>
            <a:r>
              <a:rPr lang="en-GB" b="1" dirty="0">
                <a:solidFill>
                  <a:schemeClr val="tx2"/>
                </a:solidFill>
                <a:latin typeface="Arial" pitchFamily="34" charset="0"/>
                <a:ea typeface="Times New Roman" pitchFamily="18" charset="0"/>
                <a:cs typeface="Arial" pitchFamily="34" charset="0"/>
              </a:rPr>
              <a:t>Non-awareness</a:t>
            </a:r>
            <a:r>
              <a:rPr lang="en-GB" dirty="0">
                <a:solidFill>
                  <a:schemeClr val="tx2"/>
                </a:solidFill>
                <a:latin typeface="Arial" pitchFamily="34" charset="0"/>
                <a:ea typeface="Times New Roman" pitchFamily="18" charset="0"/>
                <a:cs typeface="Arial" pitchFamily="34" charset="0"/>
              </a:rPr>
              <a:t> </a:t>
            </a:r>
            <a:r>
              <a:rPr lang="en-GB" dirty="0">
                <a:solidFill>
                  <a:schemeClr val="tx2"/>
                </a:solidFill>
                <a:latin typeface="Arial" pitchFamily="34" charset="0"/>
                <a:ea typeface="Times New Roman" pitchFamily="18" charset="0"/>
                <a:cs typeface="Arial" pitchFamily="34" charset="0"/>
                <a:sym typeface="Wingdings" panose="05000000000000000000" pitchFamily="2" charset="2"/>
              </a:rPr>
              <a:t></a:t>
            </a:r>
            <a:r>
              <a:rPr lang="en-GB" dirty="0">
                <a:solidFill>
                  <a:schemeClr val="tx2"/>
                </a:solidFill>
                <a:latin typeface="Arial" pitchFamily="34" charset="0"/>
                <a:ea typeface="Times New Roman" pitchFamily="18" charset="0"/>
                <a:cs typeface="Arial" pitchFamily="34" charset="0"/>
              </a:rPr>
              <a:t> </a:t>
            </a:r>
            <a:r>
              <a:rPr lang="en-GB" b="1" dirty="0">
                <a:solidFill>
                  <a:schemeClr val="tx2"/>
                </a:solidFill>
                <a:latin typeface="Arial" pitchFamily="34" charset="0"/>
                <a:ea typeface="Times New Roman" pitchFamily="18" charset="0"/>
                <a:cs typeface="Arial" pitchFamily="34" charset="0"/>
              </a:rPr>
              <a:t>Awareness</a:t>
            </a:r>
            <a:r>
              <a:rPr lang="en-GB" dirty="0">
                <a:solidFill>
                  <a:schemeClr val="tx2"/>
                </a:solidFill>
                <a:latin typeface="Arial" pitchFamily="34" charset="0"/>
                <a:ea typeface="Times New Roman" pitchFamily="18" charset="0"/>
                <a:cs typeface="Arial" pitchFamily="34" charset="0"/>
                <a:sym typeface="Wingdings" panose="05000000000000000000" pitchFamily="2" charset="2"/>
              </a:rPr>
              <a:t> </a:t>
            </a:r>
            <a:r>
              <a:rPr lang="en-GB" b="1" dirty="0">
                <a:solidFill>
                  <a:schemeClr val="tx2"/>
                </a:solidFill>
                <a:latin typeface="Arial" pitchFamily="34" charset="0"/>
                <a:ea typeface="Times New Roman" pitchFamily="18" charset="0"/>
                <a:cs typeface="Arial" pitchFamily="34" charset="0"/>
              </a:rPr>
              <a:t>Interest</a:t>
            </a:r>
            <a:r>
              <a:rPr lang="en-GB" dirty="0">
                <a:solidFill>
                  <a:schemeClr val="tx2"/>
                </a:solidFill>
                <a:latin typeface="Arial" pitchFamily="34" charset="0"/>
                <a:ea typeface="Times New Roman" pitchFamily="18" charset="0"/>
                <a:cs typeface="Arial" pitchFamily="34" charset="0"/>
                <a:sym typeface="Wingdings" panose="05000000000000000000" pitchFamily="2" charset="2"/>
              </a:rPr>
              <a:t> </a:t>
            </a:r>
            <a:r>
              <a:rPr lang="en-GB" b="1" dirty="0">
                <a:solidFill>
                  <a:schemeClr val="tx2"/>
                </a:solidFill>
                <a:latin typeface="Arial" pitchFamily="34" charset="0"/>
                <a:ea typeface="Times New Roman" pitchFamily="18" charset="0"/>
                <a:cs typeface="Arial" pitchFamily="34" charset="0"/>
              </a:rPr>
              <a:t>Use</a:t>
            </a:r>
            <a:r>
              <a:rPr lang="en-GB" dirty="0">
                <a:solidFill>
                  <a:schemeClr val="tx2"/>
                </a:solidFill>
                <a:latin typeface="Arial" pitchFamily="34" charset="0"/>
                <a:ea typeface="Times New Roman" pitchFamily="18" charset="0"/>
                <a:cs typeface="Arial" pitchFamily="34" charset="0"/>
              </a:rPr>
              <a:t>.</a:t>
            </a:r>
          </a:p>
          <a:p>
            <a:pPr marL="0" indent="0">
              <a:buNone/>
            </a:pPr>
            <a:r>
              <a:rPr lang="en-GB" dirty="0">
                <a:solidFill>
                  <a:schemeClr val="tx2"/>
                </a:solidFill>
                <a:latin typeface="Arial" pitchFamily="34" charset="0"/>
                <a:ea typeface="Times New Roman" pitchFamily="18" charset="0"/>
                <a:cs typeface="Arial" pitchFamily="34" charset="0"/>
              </a:rPr>
              <a:t> 	(covers 10 Dimensions; 37 Activities</a:t>
            </a:r>
            <a:r>
              <a:rPr lang="en-GB" dirty="0" smtClean="0">
                <a:solidFill>
                  <a:schemeClr val="tx2"/>
                </a:solidFill>
                <a:latin typeface="Arial" pitchFamily="34" charset="0"/>
                <a:ea typeface="Times New Roman" pitchFamily="18" charset="0"/>
                <a:cs typeface="Arial" pitchFamily="34" charset="0"/>
              </a:rPr>
              <a:t>)</a:t>
            </a:r>
          </a:p>
          <a:p>
            <a:pPr marL="0" indent="0">
              <a:buNone/>
            </a:pPr>
            <a:endParaRPr lang="en-GB" dirty="0" smtClean="0">
              <a:solidFill>
                <a:schemeClr val="tx2"/>
              </a:solidFill>
              <a:latin typeface="Arial" pitchFamily="34" charset="0"/>
              <a:ea typeface="Times New Roman" pitchFamily="18" charset="0"/>
              <a:cs typeface="Arial" pitchFamily="34" charset="0"/>
            </a:endParaRPr>
          </a:p>
          <a:p>
            <a:pPr marL="0" indent="0">
              <a:buNone/>
            </a:pPr>
            <a:r>
              <a:rPr lang="en-GB" dirty="0" smtClean="0">
                <a:solidFill>
                  <a:schemeClr val="tx2"/>
                </a:solidFill>
                <a:latin typeface="Arial" pitchFamily="34" charset="0"/>
                <a:ea typeface="Times New Roman" pitchFamily="18" charset="0"/>
                <a:cs typeface="Arial" pitchFamily="34" charset="0"/>
              </a:rPr>
              <a:t>4. Strong </a:t>
            </a:r>
            <a:r>
              <a:rPr lang="en-GB" dirty="0">
                <a:solidFill>
                  <a:schemeClr val="tx2"/>
                </a:solidFill>
                <a:latin typeface="Arial" pitchFamily="34" charset="0"/>
                <a:ea typeface="Times New Roman" pitchFamily="18" charset="0"/>
                <a:cs typeface="Arial" pitchFamily="34" charset="0"/>
              </a:rPr>
              <a:t>validity (Item, content, </a:t>
            </a:r>
            <a:r>
              <a:rPr lang="en-GB" dirty="0" smtClean="0">
                <a:solidFill>
                  <a:schemeClr val="tx2"/>
                </a:solidFill>
                <a:latin typeface="Arial" pitchFamily="34" charset="0"/>
                <a:ea typeface="Times New Roman" pitchFamily="18" charset="0"/>
                <a:cs typeface="Arial" pitchFamily="34" charset="0"/>
              </a:rPr>
              <a:t>construct), </a:t>
            </a:r>
            <a:r>
              <a:rPr lang="en-GB" dirty="0">
                <a:solidFill>
                  <a:schemeClr val="tx2"/>
                </a:solidFill>
                <a:latin typeface="Arial" pitchFamily="34" charset="0"/>
                <a:ea typeface="Times New Roman" pitchFamily="18" charset="0"/>
                <a:cs typeface="Arial" pitchFamily="34" charset="0"/>
              </a:rPr>
              <a:t>reliability and </a:t>
            </a:r>
            <a:r>
              <a:rPr lang="en-GB" dirty="0" smtClean="0">
                <a:solidFill>
                  <a:schemeClr val="tx2"/>
                </a:solidFill>
                <a:latin typeface="Arial" pitchFamily="34" charset="0"/>
                <a:ea typeface="Times New Roman" pitchFamily="18" charset="0"/>
                <a:cs typeface="Arial" pitchFamily="34" charset="0"/>
              </a:rPr>
              <a:t>	responsiveness </a:t>
            </a:r>
            <a:r>
              <a:rPr lang="en-GB" dirty="0">
                <a:solidFill>
                  <a:schemeClr val="tx2"/>
                </a:solidFill>
                <a:latin typeface="Arial" pitchFamily="34" charset="0"/>
                <a:ea typeface="Times New Roman" pitchFamily="18" charset="0"/>
                <a:cs typeface="Arial" pitchFamily="34" charset="0"/>
              </a:rPr>
              <a:t>to </a:t>
            </a:r>
            <a:r>
              <a:rPr lang="en-GB" dirty="0" smtClean="0">
                <a:solidFill>
                  <a:schemeClr val="tx2"/>
                </a:solidFill>
                <a:latin typeface="Arial" pitchFamily="34" charset="0"/>
                <a:ea typeface="Times New Roman" pitchFamily="18" charset="0"/>
                <a:cs typeface="Arial" pitchFamily="34" charset="0"/>
              </a:rPr>
              <a:t>change (</a:t>
            </a:r>
            <a:r>
              <a:rPr lang="en-GB" dirty="0">
                <a:solidFill>
                  <a:schemeClr val="tx2"/>
                </a:solidFill>
                <a:latin typeface="Arial" pitchFamily="34" charset="0"/>
                <a:ea typeface="Times New Roman" pitchFamily="18" charset="0"/>
                <a:cs typeface="Arial" pitchFamily="34" charset="0"/>
              </a:rPr>
              <a:t>Stone et al., 2014)</a:t>
            </a:r>
          </a:p>
          <a:p>
            <a:pPr marL="0" indent="0">
              <a:buNone/>
            </a:pPr>
            <a:endParaRPr lang="en-GB" dirty="0" smtClean="0">
              <a:solidFill>
                <a:schemeClr val="tx2"/>
              </a:solidFill>
              <a:latin typeface="Arial" pitchFamily="34" charset="0"/>
              <a:ea typeface="Times New Roman" pitchFamily="18" charset="0"/>
              <a:cs typeface="Arial" pitchFamily="34" charset="0"/>
            </a:endParaRPr>
          </a:p>
          <a:p>
            <a:pPr marL="0" indent="0">
              <a:buNone/>
            </a:pPr>
            <a:endParaRPr lang="en-GB" dirty="0">
              <a:solidFill>
                <a:schemeClr val="tx2"/>
              </a:solidFill>
              <a:ea typeface="Times New Roman" pitchFamily="18" charset="0"/>
              <a:cs typeface="Arial" pitchFamily="34" charset="0"/>
            </a:endParaRPr>
          </a:p>
          <a:p>
            <a:pPr marL="0" indent="0">
              <a:buNone/>
            </a:pPr>
            <a:endParaRPr lang="en-GB" dirty="0" smtClean="0">
              <a:solidFill>
                <a:schemeClr val="tx2"/>
              </a:solidFill>
              <a:latin typeface="Arial" pitchFamily="34" charset="0"/>
              <a:ea typeface="Times New Roman" pitchFamily="18" charset="0"/>
              <a:cs typeface="Arial" pitchFamily="34" charset="0"/>
            </a:endParaRPr>
          </a:p>
          <a:p>
            <a:pPr marL="0" indent="0">
              <a:buNone/>
            </a:pPr>
            <a:endParaRPr lang="en-GB" dirty="0">
              <a:solidFill>
                <a:schemeClr val="tx2"/>
              </a:solidFill>
              <a:latin typeface="Arial" pitchFamily="34" charset="0"/>
              <a:ea typeface="Times New Roman" pitchFamily="18" charset="0"/>
              <a:cs typeface="Arial" pitchFamily="34" charset="0"/>
            </a:endParaRPr>
          </a:p>
          <a:p>
            <a:endParaRPr lang="en-US" dirty="0"/>
          </a:p>
        </p:txBody>
      </p:sp>
      <p:sp>
        <p:nvSpPr>
          <p:cNvPr id="4" name="Title 1"/>
          <p:cNvSpPr>
            <a:spLocks noGrp="1"/>
          </p:cNvSpPr>
          <p:nvPr>
            <p:ph type="title"/>
          </p:nvPr>
        </p:nvSpPr>
        <p:spPr>
          <a:xfrm>
            <a:off x="0" y="1"/>
            <a:ext cx="12192000" cy="1016000"/>
          </a:xfrm>
          <a:solidFill>
            <a:schemeClr val="tx2"/>
          </a:solidFill>
        </p:spPr>
        <p:txBody>
          <a:bodyPr>
            <a:normAutofit/>
          </a:bodyPr>
          <a:lstStyle/>
          <a:p>
            <a:pPr algn="ctr"/>
            <a:r>
              <a:rPr lang="en-GB" sz="2800" b="1" dirty="0">
                <a:solidFill>
                  <a:schemeClr val="bg1"/>
                </a:solidFill>
                <a:latin typeface="Arial" pitchFamily="34" charset="0"/>
                <a:ea typeface="Times New Roman" pitchFamily="18" charset="0"/>
                <a:cs typeface="Arial" pitchFamily="34" charset="0"/>
              </a:rPr>
              <a:t>Developed </a:t>
            </a:r>
            <a:r>
              <a:rPr lang="en-GB" sz="2800" b="1" dirty="0" smtClean="0">
                <a:solidFill>
                  <a:schemeClr val="bg1"/>
                </a:solidFill>
                <a:latin typeface="Arial" pitchFamily="34" charset="0"/>
                <a:ea typeface="Times New Roman" pitchFamily="18" charset="0"/>
                <a:cs typeface="Arial" pitchFamily="34" charset="0"/>
              </a:rPr>
              <a:t>the </a:t>
            </a:r>
            <a:r>
              <a:rPr lang="en-GB" sz="2800" b="1" dirty="0">
                <a:solidFill>
                  <a:schemeClr val="bg1"/>
                </a:solidFill>
                <a:latin typeface="Arial" pitchFamily="34" charset="0"/>
                <a:ea typeface="Times New Roman" pitchFamily="18" charset="0"/>
                <a:cs typeface="Arial" pitchFamily="34" charset="0"/>
              </a:rPr>
              <a:t>Level Of Knowledge Use Survey (LOKUS) Instrument</a:t>
            </a:r>
            <a:endParaRPr lang="en-GB" sz="2800" dirty="0">
              <a:solidFill>
                <a:schemeClr val="bg1"/>
              </a:solidFill>
              <a:latin typeface="Arial" pitchFamily="34" charset="0"/>
              <a:ea typeface="Times New Roman" pitchFamily="18" charset="0"/>
              <a:cs typeface="Arial" pitchFamily="34" charset="0"/>
            </a:endParaRPr>
          </a:p>
        </p:txBody>
      </p:sp>
    </p:spTree>
    <p:extLst>
      <p:ext uri="{BB962C8B-B14F-4D97-AF65-F5344CB8AC3E}">
        <p14:creationId xmlns:p14="http://schemas.microsoft.com/office/powerpoint/2010/main" val="211273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92797" y="6461857"/>
            <a:ext cx="2743200" cy="365125"/>
          </a:xfrm>
        </p:spPr>
        <p:txBody>
          <a:bodyPr/>
          <a:lstStyle/>
          <a:p>
            <a:fld id="{FB39C937-D572-4C55-95FF-24F1E42D45CF}" type="slidenum">
              <a:rPr lang="en-US" smtClean="0"/>
              <a:t>13</a:t>
            </a:fld>
            <a:endParaRPr lang="en-US" dirty="0"/>
          </a:p>
        </p:txBody>
      </p:sp>
      <p:pic>
        <p:nvPicPr>
          <p:cNvPr id="6" name="Picture 5"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366860"/>
            <a:ext cx="2996184" cy="350520"/>
          </a:xfrm>
          <a:prstGeom prst="rect">
            <a:avLst/>
          </a:prstGeom>
        </p:spPr>
      </p:pic>
      <p:graphicFrame>
        <p:nvGraphicFramePr>
          <p:cNvPr id="5" name="Content Placeholder 4" descr="Now to the Effectiveness evaluation of the KT strategies. This slide shows the design of the Randomized controlled studies.  It was a pretest-posttest design. Five stakeholder types participated, as the first column shows. The letter R in the next column says that these participants were randomly assigned to three groups T1, T2 and C. If you follow each row, you will see that all three groups took the LOKUS test three times, once at baseline (pretest) and again after 4 months (posttest One) and then again after 8 months (posttest Two). It was an 8-month study. You will also see that the T1 group was exposed to the tailor and target strategy – they received the CKP between pretest and posttest one (first 4 months) and received the webcast between posttest one and posttest two (second 4 months). The T2 group was exposed to the Target-only strategy. They received the research article in the first 4 months after the pretest and nothing in the second 4 months. Group C was the control group. These participants received no intervention."/>
          <p:cNvGraphicFramePr>
            <a:graphicFrameLocks noGrp="1"/>
          </p:cNvGraphicFramePr>
          <p:nvPr>
            <p:ph idx="1"/>
            <p:extLst>
              <p:ext uri="{D42A27DB-BD31-4B8C-83A1-F6EECF244321}">
                <p14:modId xmlns:p14="http://schemas.microsoft.com/office/powerpoint/2010/main" val="2945400459"/>
              </p:ext>
            </p:extLst>
          </p:nvPr>
        </p:nvGraphicFramePr>
        <p:xfrm>
          <a:off x="345437" y="1398905"/>
          <a:ext cx="11358886" cy="4473575"/>
        </p:xfrm>
        <a:graphic>
          <a:graphicData uri="http://schemas.openxmlformats.org/drawingml/2006/table">
            <a:tbl>
              <a:tblPr firstRow="1" bandRow="1">
                <a:tableStyleId>{5C22544A-7EE6-4342-B048-85BDC9FD1C3A}</a:tableStyleId>
              </a:tblPr>
              <a:tblGrid>
                <a:gridCol w="1493523">
                  <a:extLst>
                    <a:ext uri="{9D8B030D-6E8A-4147-A177-3AD203B41FA5}">
                      <a16:colId xmlns="" xmlns:a16="http://schemas.microsoft.com/office/drawing/2014/main" val="469060374"/>
                    </a:ext>
                  </a:extLst>
                </a:gridCol>
                <a:gridCol w="1751873">
                  <a:extLst>
                    <a:ext uri="{9D8B030D-6E8A-4147-A177-3AD203B41FA5}">
                      <a16:colId xmlns="" xmlns:a16="http://schemas.microsoft.com/office/drawing/2014/main" val="1750911162"/>
                    </a:ext>
                  </a:extLst>
                </a:gridCol>
                <a:gridCol w="1622698">
                  <a:extLst>
                    <a:ext uri="{9D8B030D-6E8A-4147-A177-3AD203B41FA5}">
                      <a16:colId xmlns="" xmlns:a16="http://schemas.microsoft.com/office/drawing/2014/main" val="702779445"/>
                    </a:ext>
                  </a:extLst>
                </a:gridCol>
                <a:gridCol w="1622698">
                  <a:extLst>
                    <a:ext uri="{9D8B030D-6E8A-4147-A177-3AD203B41FA5}">
                      <a16:colId xmlns="" xmlns:a16="http://schemas.microsoft.com/office/drawing/2014/main" val="1531138981"/>
                    </a:ext>
                  </a:extLst>
                </a:gridCol>
                <a:gridCol w="1622698">
                  <a:extLst>
                    <a:ext uri="{9D8B030D-6E8A-4147-A177-3AD203B41FA5}">
                      <a16:colId xmlns="" xmlns:a16="http://schemas.microsoft.com/office/drawing/2014/main" val="69234624"/>
                    </a:ext>
                  </a:extLst>
                </a:gridCol>
                <a:gridCol w="1622698">
                  <a:extLst>
                    <a:ext uri="{9D8B030D-6E8A-4147-A177-3AD203B41FA5}">
                      <a16:colId xmlns="" xmlns:a16="http://schemas.microsoft.com/office/drawing/2014/main" val="594566428"/>
                    </a:ext>
                  </a:extLst>
                </a:gridCol>
                <a:gridCol w="1622698">
                  <a:extLst>
                    <a:ext uri="{9D8B030D-6E8A-4147-A177-3AD203B41FA5}">
                      <a16:colId xmlns="" xmlns:a16="http://schemas.microsoft.com/office/drawing/2014/main" val="210584552"/>
                    </a:ext>
                  </a:extLst>
                </a:gridCol>
              </a:tblGrid>
              <a:tr h="1001963">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600" b="1" dirty="0">
                          <a:effectLst/>
                        </a:rPr>
                        <a:t>Group</a:t>
                      </a:r>
                      <a:endParaRPr lang="en-US" sz="16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rPr>
                        <a:t>Pretest: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rPr>
                        <a:t>Level of Use</a:t>
                      </a:r>
                      <a:r>
                        <a:rPr lang="en-US" sz="1600" b="1" baseline="0" dirty="0" smtClean="0">
                          <a:effectLst/>
                        </a:rPr>
                        <a:t> at Baseline</a:t>
                      </a:r>
                      <a:endParaRPr lang="en-US" sz="1600" b="1" dirty="0" smtClean="0">
                        <a:effectLs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600" b="1" dirty="0" smtClean="0">
                          <a:effectLst/>
                        </a:rPr>
                        <a:t>Intervention</a:t>
                      </a:r>
                    </a:p>
                    <a:p>
                      <a:pPr marL="0" marR="0" algn="ctr">
                        <a:lnSpc>
                          <a:spcPct val="100000"/>
                        </a:lnSpc>
                        <a:spcBef>
                          <a:spcPts val="0"/>
                        </a:spcBef>
                        <a:spcAft>
                          <a:spcPts val="0"/>
                        </a:spcAft>
                      </a:pPr>
                      <a:r>
                        <a:rPr lang="en-US" sz="1600" b="1" dirty="0" smtClean="0">
                          <a:effectLst/>
                        </a:rPr>
                        <a:t> (4 Mo.)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lt1"/>
                          </a:solidFill>
                          <a:latin typeface="+mn-lt"/>
                          <a:ea typeface="Times New Roman"/>
                          <a:cs typeface="Times New Roman"/>
                        </a:rPr>
                        <a:t>Post test 1:</a:t>
                      </a:r>
                    </a:p>
                    <a:p>
                      <a:pPr marL="0" marR="0" algn="ctr">
                        <a:spcBef>
                          <a:spcPts val="0"/>
                        </a:spcBef>
                        <a:spcAft>
                          <a:spcPts val="0"/>
                        </a:spcAft>
                      </a:pPr>
                      <a:r>
                        <a:rPr lang="en-US" sz="1600" b="1" kern="1200" dirty="0" smtClean="0">
                          <a:solidFill>
                            <a:schemeClr val="lt1"/>
                          </a:solidFill>
                          <a:latin typeface="+mn-lt"/>
                          <a:ea typeface="Times New Roman"/>
                          <a:cs typeface="Times New Roman"/>
                        </a:rPr>
                        <a:t>Level of Use</a:t>
                      </a:r>
                      <a:r>
                        <a:rPr lang="en-US" sz="1600" b="1" kern="1200" baseline="0" dirty="0" smtClean="0">
                          <a:solidFill>
                            <a:schemeClr val="lt1"/>
                          </a:solidFill>
                          <a:latin typeface="+mn-lt"/>
                          <a:ea typeface="Times New Roman"/>
                          <a:cs typeface="Times New Roman"/>
                        </a:rPr>
                        <a:t> </a:t>
                      </a:r>
                      <a:endParaRPr lang="en-US" sz="1600" b="1" kern="1200" dirty="0" smtClean="0">
                        <a:solidFill>
                          <a:schemeClr val="lt1"/>
                        </a:solidFill>
                        <a:latin typeface="+mn-lt"/>
                        <a:ea typeface="Times New Roman"/>
                        <a:cs typeface="Times New Roman"/>
                      </a:endParaRPr>
                    </a:p>
                    <a:p>
                      <a:pPr marL="0" marR="0" algn="ctr">
                        <a:spcBef>
                          <a:spcPts val="0"/>
                        </a:spcBef>
                        <a:spcAft>
                          <a:spcPts val="0"/>
                        </a:spcAft>
                      </a:pPr>
                      <a:r>
                        <a:rPr lang="en-US" sz="1600" b="1" kern="1200" dirty="0" smtClean="0">
                          <a:solidFill>
                            <a:schemeClr val="lt1"/>
                          </a:solidFill>
                          <a:latin typeface="+mn-lt"/>
                          <a:ea typeface="Times New Roman"/>
                          <a:cs typeface="Times New Roman"/>
                        </a:rPr>
                        <a:t>At 4 months </a:t>
                      </a:r>
                      <a:endParaRPr lang="en-US" sz="1600" b="1" kern="1200" dirty="0">
                        <a:solidFill>
                          <a:schemeClr val="lt1"/>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600" b="1" dirty="0" smtClean="0">
                          <a:effectLst/>
                        </a:rPr>
                        <a:t>Intervention</a:t>
                      </a:r>
                    </a:p>
                    <a:p>
                      <a:pPr marL="0" marR="0" algn="ctr">
                        <a:lnSpc>
                          <a:spcPct val="100000"/>
                        </a:lnSpc>
                        <a:spcBef>
                          <a:spcPts val="0"/>
                        </a:spcBef>
                        <a:spcAft>
                          <a:spcPts val="0"/>
                        </a:spcAft>
                      </a:pPr>
                      <a:r>
                        <a:rPr lang="en-US" sz="1600" b="1" dirty="0" smtClean="0">
                          <a:effectLst/>
                        </a:rPr>
                        <a:t> (4 Mo.)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b="1" kern="1200" dirty="0" smtClean="0">
                          <a:solidFill>
                            <a:schemeClr val="lt1"/>
                          </a:solidFill>
                          <a:latin typeface="+mn-lt"/>
                          <a:ea typeface="Times New Roman"/>
                          <a:cs typeface="Times New Roman"/>
                        </a:rPr>
                        <a:t>Post test 2:</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lt1"/>
                          </a:solidFill>
                          <a:latin typeface="+mn-lt"/>
                          <a:ea typeface="Times New Roman"/>
                          <a:cs typeface="Times New Roman"/>
                        </a:rPr>
                        <a:t>Level of Use </a:t>
                      </a:r>
                    </a:p>
                    <a:p>
                      <a:pPr marL="0" marR="0" algn="ctr">
                        <a:spcBef>
                          <a:spcPts val="0"/>
                        </a:spcBef>
                        <a:spcAft>
                          <a:spcPts val="0"/>
                        </a:spcAft>
                      </a:pPr>
                      <a:r>
                        <a:rPr lang="en-US" sz="1600" b="1" kern="1200" dirty="0" smtClean="0">
                          <a:solidFill>
                            <a:schemeClr val="lt1"/>
                          </a:solidFill>
                          <a:latin typeface="+mn-lt"/>
                          <a:ea typeface="Times New Roman"/>
                          <a:cs typeface="Times New Roman"/>
                        </a:rPr>
                        <a:t>At 8 months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57454295"/>
                  </a:ext>
                </a:extLst>
              </a:tr>
              <a:tr h="572550">
                <a:tc rowSpan="3">
                  <a:txBody>
                    <a:bodyPr/>
                    <a:lstStyle/>
                    <a:p>
                      <a:endParaRPr lang="en-US" dirty="0" smtClean="0"/>
                    </a:p>
                    <a:p>
                      <a:r>
                        <a:rPr lang="en-US" dirty="0" smtClean="0"/>
                        <a:t>Five Stakeholder Types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a:effectLst/>
                        </a:rPr>
                        <a:t> </a:t>
                      </a:r>
                      <a:r>
                        <a:rPr lang="en-US" sz="2000" b="1" dirty="0" smtClean="0">
                          <a:effectLst/>
                        </a:rPr>
                        <a:t>(</a:t>
                      </a:r>
                      <a:r>
                        <a:rPr lang="en-US" sz="2000" b="1" dirty="0" smtClean="0">
                          <a:effectLst/>
                        </a:rPr>
                        <a:t>R) T1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smtClean="0">
                          <a:effectLst/>
                        </a:rPr>
                        <a:t>LOKUS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chemeClr val="tx1"/>
                          </a:solidFill>
                          <a:latin typeface="+mn-lt"/>
                          <a:ea typeface="Times New Roman"/>
                          <a:cs typeface="Times New Roman"/>
                        </a:rPr>
                        <a:t>CKP</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0000"/>
                        </a:lnSpc>
                        <a:spcBef>
                          <a:spcPts val="0"/>
                        </a:spcBef>
                        <a:spcAft>
                          <a:spcPts val="0"/>
                        </a:spcAft>
                      </a:pPr>
                      <a:r>
                        <a:rPr lang="en-US" sz="2000" b="1" dirty="0" smtClean="0">
                          <a:effectLst/>
                        </a:rPr>
                        <a:t>LOKUS</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b="1" dirty="0" smtClean="0">
                          <a:solidFill>
                            <a:schemeClr val="tx1"/>
                          </a:solidFill>
                          <a:latin typeface="+mn-lt"/>
                          <a:ea typeface="Times New Roman"/>
                          <a:cs typeface="Times New Roman"/>
                        </a:rPr>
                        <a:t>Webcast + TA</a:t>
                      </a:r>
                      <a:r>
                        <a:rPr lang="en-US" sz="2000" b="1" baseline="0" dirty="0" smtClean="0">
                          <a:solidFill>
                            <a:schemeClr val="tx1"/>
                          </a:solidFill>
                          <a:latin typeface="+mn-lt"/>
                          <a:ea typeface="Times New Roman"/>
                          <a:cs typeface="Times New Roman"/>
                        </a:rPr>
                        <a:t> offer</a:t>
                      </a:r>
                      <a:endParaRPr lang="en-US" sz="2000" b="1" dirty="0">
                        <a:solidFill>
                          <a:schemeClr val="tx1"/>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black"/>
                          </a:solidFill>
                          <a:effectLst/>
                          <a:uLnTx/>
                          <a:uFillTx/>
                          <a:latin typeface="Calibri" panose="020F0502020204030204"/>
                          <a:ea typeface="+mn-ea"/>
                          <a:cs typeface="+mn-cs"/>
                        </a:rPr>
                        <a:t>LOKUS</a:t>
                      </a:r>
                      <a:endParaRPr kumimoji="0" lang="en-US" sz="2000" b="1" i="0" u="none" strike="noStrike" kern="1200" cap="none" spc="0" normalizeH="0" baseline="0" noProof="0" dirty="0">
                        <a:ln>
                          <a:noFill/>
                        </a:ln>
                        <a:solidFill>
                          <a:srgbClr val="000000"/>
                        </a:solidFill>
                        <a:effectLst/>
                        <a:uLnTx/>
                        <a:uFillTx/>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445711479"/>
                  </a:ext>
                </a:extLst>
              </a:tr>
              <a:tr h="572550">
                <a:tc vMerge="1">
                  <a:txBody>
                    <a:bodyPr/>
                    <a:lstStyle/>
                    <a:p>
                      <a:endParaRPr lang="en-US" dirty="0"/>
                    </a:p>
                  </a:txBody>
                  <a:tcPr/>
                </a:tc>
                <a:tc>
                  <a:txBody>
                    <a:bodyPr/>
                    <a:lstStyle/>
                    <a:p>
                      <a:pPr marL="0" marR="0" algn="ctr">
                        <a:lnSpc>
                          <a:spcPct val="100000"/>
                        </a:lnSpc>
                        <a:spcBef>
                          <a:spcPts val="0"/>
                        </a:spcBef>
                        <a:spcAft>
                          <a:spcPts val="0"/>
                        </a:spcAft>
                      </a:pPr>
                      <a:r>
                        <a:rPr lang="en-US" sz="2000" b="1" dirty="0">
                          <a:effectLst/>
                        </a:rPr>
                        <a:t> </a:t>
                      </a:r>
                      <a:r>
                        <a:rPr lang="en-US" sz="2000" b="1" dirty="0" smtClean="0">
                          <a:effectLst/>
                        </a:rPr>
                        <a:t>(</a:t>
                      </a:r>
                      <a:r>
                        <a:rPr lang="en-US" sz="2000" b="1" dirty="0" smtClean="0">
                          <a:effectLst/>
                        </a:rPr>
                        <a:t>R) 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smtClean="0">
                          <a:effectLst/>
                        </a:rPr>
                        <a:t>LOKUS</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b="1" dirty="0" smtClean="0">
                          <a:solidFill>
                            <a:schemeClr val="tx1"/>
                          </a:solidFill>
                          <a:latin typeface="+mn-lt"/>
                          <a:ea typeface="Times New Roman"/>
                          <a:cs typeface="Times New Roman"/>
                        </a:rPr>
                        <a:t>R article delivery</a:t>
                      </a:r>
                      <a:endParaRPr lang="en-US" sz="2000" b="1" dirty="0">
                        <a:solidFill>
                          <a:schemeClr val="tx1"/>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0000"/>
                        </a:lnSpc>
                        <a:spcBef>
                          <a:spcPts val="0"/>
                        </a:spcBef>
                        <a:spcAft>
                          <a:spcPts val="0"/>
                        </a:spcAft>
                      </a:pPr>
                      <a:r>
                        <a:rPr lang="en-US" sz="2000" b="1" dirty="0" smtClean="0">
                          <a:effectLst/>
                        </a:rPr>
                        <a:t>LOKUS</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a:effectLst/>
                        </a:rPr>
                        <a:t>---</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black"/>
                          </a:solidFill>
                          <a:effectLst/>
                          <a:uLnTx/>
                          <a:uFillTx/>
                          <a:latin typeface="Calibri" panose="020F0502020204030204"/>
                          <a:ea typeface="+mn-ea"/>
                          <a:cs typeface="+mn-cs"/>
                        </a:rPr>
                        <a:t>LOKUS</a:t>
                      </a:r>
                      <a:endParaRPr kumimoji="0" lang="en-US" sz="2000" b="1" i="0" u="none" strike="noStrike" kern="1200" cap="none" spc="0" normalizeH="0" baseline="0" noProof="0" dirty="0">
                        <a:ln>
                          <a:noFill/>
                        </a:ln>
                        <a:solidFill>
                          <a:srgbClr val="000000"/>
                        </a:solidFill>
                        <a:effectLst/>
                        <a:uLnTx/>
                        <a:uFillTx/>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455947624"/>
                  </a:ext>
                </a:extLst>
              </a:tr>
              <a:tr h="636972">
                <a:tc vMerge="1">
                  <a:txBody>
                    <a:bodyPr/>
                    <a:lstStyle/>
                    <a:p>
                      <a:endParaRPr lang="en-US" dirty="0"/>
                    </a:p>
                  </a:txBody>
                  <a:tcPr/>
                </a:tc>
                <a:tc>
                  <a:txBody>
                    <a:bodyPr/>
                    <a:lstStyle/>
                    <a:p>
                      <a:pPr marL="0" marR="0" algn="ctr">
                        <a:lnSpc>
                          <a:spcPct val="100000"/>
                        </a:lnSpc>
                        <a:spcBef>
                          <a:spcPts val="0"/>
                        </a:spcBef>
                        <a:spcAft>
                          <a:spcPts val="0"/>
                        </a:spcAft>
                      </a:pPr>
                      <a:r>
                        <a:rPr lang="en-US" sz="2000" b="1" dirty="0" smtClean="0">
                          <a:effectLst/>
                        </a:rPr>
                        <a:t>(R) C</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smtClean="0">
                          <a:effectLst/>
                        </a:rPr>
                        <a:t>LOKUS</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a:effectLst/>
                        </a:rPr>
                        <a:t>---</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smtClean="0">
                          <a:effectLst/>
                        </a:rPr>
                        <a:t>LOKUS</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000" b="1" dirty="0">
                          <a:effectLst/>
                        </a:rPr>
                        <a:t>---</a:t>
                      </a:r>
                      <a:endParaRPr lang="en-US" sz="2000" b="1"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black"/>
                          </a:solidFill>
                          <a:effectLst/>
                          <a:uLnTx/>
                          <a:uFillTx/>
                          <a:latin typeface="Calibri" panose="020F0502020204030204"/>
                          <a:ea typeface="+mn-ea"/>
                          <a:cs typeface="+mn-cs"/>
                        </a:rPr>
                        <a:t>LOKUS</a:t>
                      </a:r>
                      <a:endParaRPr kumimoji="0" lang="en-US" sz="2000" b="1" i="0" u="none" strike="noStrike" kern="1200" cap="none" spc="0" normalizeH="0" baseline="0" noProof="0" dirty="0">
                        <a:ln>
                          <a:noFill/>
                        </a:ln>
                        <a:solidFill>
                          <a:srgbClr val="000000"/>
                        </a:solidFill>
                        <a:effectLst/>
                        <a:uLnTx/>
                        <a:uFillTx/>
                        <a:latin typeface="Garamond" panose="02020404030301010803" pitchFamily="18" charset="0"/>
                        <a:ea typeface="Calibri" panose="020F0502020204030204" pitchFamily="34" charset="0"/>
                        <a:cs typeface="Garamond" panose="02020404030301010803"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967669388"/>
                  </a:ext>
                </a:extLst>
              </a:tr>
              <a:tr h="1614677">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u="sng" dirty="0" smtClean="0"/>
                        <a:t>Legend:</a:t>
                      </a:r>
                    </a:p>
                    <a:p>
                      <a:pPr marL="0" marR="0" algn="l">
                        <a:spcBef>
                          <a:spcPts val="0"/>
                        </a:spcBef>
                        <a:spcAft>
                          <a:spcPts val="0"/>
                        </a:spcAft>
                      </a:pPr>
                      <a:endParaRPr lang="en-US" sz="2000" dirty="0" smtClean="0">
                        <a:solidFill>
                          <a:srgbClr val="C00000"/>
                        </a:solidFill>
                        <a:latin typeface="+mn-lt"/>
                        <a:ea typeface="Times New Roman"/>
                        <a:cs typeface="Times New Roman"/>
                      </a:endParaRPr>
                    </a:p>
                    <a:p>
                      <a:pPr marL="0" marR="0" algn="ctr">
                        <a:spcBef>
                          <a:spcPts val="0"/>
                        </a:spcBef>
                        <a:spcAft>
                          <a:spcPts val="0"/>
                        </a:spcAft>
                      </a:pPr>
                      <a:r>
                        <a:rPr lang="en-US" sz="2000" b="1" dirty="0" smtClean="0">
                          <a:solidFill>
                            <a:srgbClr val="C00000"/>
                          </a:solidFill>
                          <a:latin typeface="+mn-lt"/>
                          <a:ea typeface="Times New Roman"/>
                          <a:cs typeface="Times New Roman"/>
                        </a:rPr>
                        <a:t>R</a:t>
                      </a:r>
                      <a:r>
                        <a:rPr lang="en-US" sz="2000" dirty="0" smtClean="0">
                          <a:solidFill>
                            <a:srgbClr val="C00000"/>
                          </a:solidFill>
                          <a:latin typeface="+mn-lt"/>
                          <a:ea typeface="Times New Roman"/>
                          <a:cs typeface="Times New Roman"/>
                        </a:rPr>
                        <a:t> </a:t>
                      </a:r>
                      <a:r>
                        <a:rPr lang="en-US" sz="2000" dirty="0" smtClean="0">
                          <a:latin typeface="+mn-lt"/>
                          <a:ea typeface="Times New Roman"/>
                          <a:cs typeface="Times New Roman"/>
                        </a:rPr>
                        <a:t>= Random assignment to groups;  </a:t>
                      </a:r>
                      <a:r>
                        <a:rPr lang="en-US" sz="2000" b="1" dirty="0" smtClean="0">
                          <a:solidFill>
                            <a:srgbClr val="C00000"/>
                          </a:solidFill>
                          <a:latin typeface="+mn-lt"/>
                          <a:ea typeface="Times New Roman"/>
                          <a:cs typeface="Times New Roman"/>
                        </a:rPr>
                        <a:t>T1</a:t>
                      </a:r>
                      <a:r>
                        <a:rPr lang="en-US" sz="2000" dirty="0" smtClean="0">
                          <a:latin typeface="+mn-lt"/>
                          <a:ea typeface="Times New Roman"/>
                          <a:cs typeface="Times New Roman"/>
                        </a:rPr>
                        <a:t> = group exposed to Tailor-and-</a:t>
                      </a:r>
                      <a:r>
                        <a:rPr lang="en-US" sz="2000" baseline="0" dirty="0" smtClean="0">
                          <a:latin typeface="+mn-lt"/>
                          <a:ea typeface="Times New Roman"/>
                          <a:cs typeface="Times New Roman"/>
                        </a:rPr>
                        <a:t>Target intervention; </a:t>
                      </a:r>
                    </a:p>
                    <a:p>
                      <a:pPr marL="0" marR="0" algn="ctr">
                        <a:spcBef>
                          <a:spcPts val="0"/>
                        </a:spcBef>
                        <a:spcAft>
                          <a:spcPts val="0"/>
                        </a:spcAft>
                      </a:pPr>
                      <a:r>
                        <a:rPr lang="en-US" sz="2000" b="1" baseline="0" dirty="0" smtClean="0">
                          <a:solidFill>
                            <a:srgbClr val="C00000"/>
                          </a:solidFill>
                          <a:latin typeface="+mn-lt"/>
                          <a:ea typeface="Times New Roman"/>
                          <a:cs typeface="Times New Roman"/>
                        </a:rPr>
                        <a:t>T2</a:t>
                      </a:r>
                      <a:r>
                        <a:rPr lang="en-US" sz="2000" baseline="0" dirty="0" smtClean="0">
                          <a:latin typeface="+mn-lt"/>
                          <a:ea typeface="Times New Roman"/>
                          <a:cs typeface="Times New Roman"/>
                        </a:rPr>
                        <a:t> = group exposed to Target-Only intervention; </a:t>
                      </a:r>
                      <a:r>
                        <a:rPr lang="en-US" sz="2000" b="1" baseline="0" dirty="0" smtClean="0">
                          <a:solidFill>
                            <a:srgbClr val="C00000"/>
                          </a:solidFill>
                          <a:latin typeface="+mn-lt"/>
                          <a:ea typeface="Times New Roman"/>
                          <a:cs typeface="Times New Roman"/>
                        </a:rPr>
                        <a:t>C</a:t>
                      </a:r>
                      <a:r>
                        <a:rPr lang="en-US" sz="2000" baseline="0" dirty="0" smtClean="0">
                          <a:solidFill>
                            <a:srgbClr val="C00000"/>
                          </a:solidFill>
                          <a:latin typeface="+mn-lt"/>
                          <a:ea typeface="Times New Roman"/>
                          <a:cs typeface="Times New Roman"/>
                        </a:rPr>
                        <a:t> </a:t>
                      </a:r>
                      <a:r>
                        <a:rPr lang="en-US" sz="2000" baseline="0" dirty="0" smtClean="0">
                          <a:latin typeface="+mn-lt"/>
                          <a:ea typeface="Times New Roman"/>
                          <a:cs typeface="Times New Roman"/>
                        </a:rPr>
                        <a:t>=  Control group (no intervention); </a:t>
                      </a:r>
                    </a:p>
                    <a:p>
                      <a:pPr marL="0" marR="0" algn="l">
                        <a:spcBef>
                          <a:spcPts val="0"/>
                        </a:spcBef>
                        <a:spcAft>
                          <a:spcPts val="0"/>
                        </a:spcAft>
                      </a:pPr>
                      <a:endParaRPr lang="en-US" sz="2000" dirty="0">
                        <a:latin typeface="+mn-lt"/>
                        <a:ea typeface="Times New Roman"/>
                        <a:cs typeface="Times New Roman"/>
                      </a:endParaRPr>
                    </a:p>
                  </a:txBody>
                  <a:tcPr>
                    <a:lnT w="12700" cap="flat" cmpd="sng" algn="ctr">
                      <a:solidFill>
                        <a:schemeClr val="tx1"/>
                      </a:solidFill>
                      <a:prstDash val="solid"/>
                      <a:round/>
                      <a:headEnd type="none" w="med" len="med"/>
                      <a:tailEnd type="none" w="med" len="med"/>
                    </a:lnT>
                  </a:tcPr>
                </a:tc>
                <a:tc hMerge="1">
                  <a:txBody>
                    <a:bodyPr/>
                    <a:lstStyle/>
                    <a:p>
                      <a:pPr marL="0" marR="0" algn="l">
                        <a:spcBef>
                          <a:spcPts val="0"/>
                        </a:spcBef>
                        <a:spcAft>
                          <a:spcPts val="0"/>
                        </a:spcAft>
                      </a:pPr>
                      <a:endParaRPr lang="en-US" sz="2000" dirty="0">
                        <a:latin typeface="+mn-lt"/>
                        <a:ea typeface="Times New Roman"/>
                        <a:cs typeface="Times New Roman"/>
                      </a:endParaRPr>
                    </a:p>
                  </a:txBody>
                  <a:tcPr/>
                </a:tc>
                <a:tc hMerge="1">
                  <a:txBody>
                    <a:bodyPr/>
                    <a:lstStyle/>
                    <a:p>
                      <a:endParaRPr lang="en-US" dirty="0"/>
                    </a:p>
                  </a:txBody>
                  <a:tcPr/>
                </a:tc>
                <a:tc hMerge="1">
                  <a:txBody>
                    <a:bodyPr/>
                    <a:lstStyle/>
                    <a:p>
                      <a:endParaRPr lang="en-US" dirty="0"/>
                    </a:p>
                  </a:txBody>
                  <a:tcPr/>
                </a:tc>
                <a:tc hMerge="1">
                  <a:txBody>
                    <a:bodyPr/>
                    <a:lstStyle/>
                    <a:p>
                      <a:pPr marL="0" marR="0" algn="r">
                        <a:spcBef>
                          <a:spcPts val="0"/>
                        </a:spcBef>
                        <a:spcAft>
                          <a:spcPts val="0"/>
                        </a:spcAft>
                      </a:pPr>
                      <a:endParaRPr lang="en-US" sz="2000" dirty="0">
                        <a:latin typeface="+mn-lt"/>
                        <a:ea typeface="Times New Roman"/>
                        <a:cs typeface="Times New Roman"/>
                      </a:endParaRPr>
                    </a:p>
                  </a:txBody>
                  <a:tcPr/>
                </a:tc>
                <a:tc hMerge="1">
                  <a:txBody>
                    <a:bodyPr/>
                    <a:lstStyle/>
                    <a:p>
                      <a:endParaRPr lang="en-US" dirty="0"/>
                    </a:p>
                  </a:txBody>
                  <a:tcPr/>
                </a:tc>
                <a:tc hMerge="1">
                  <a:txBody>
                    <a:bodyPr/>
                    <a:lstStyle/>
                    <a:p>
                      <a:endParaRPr lang="en-US" dirty="0"/>
                    </a:p>
                  </a:txBody>
                  <a:tcPr/>
                </a:tc>
                <a:extLst>
                  <a:ext uri="{0D108BD9-81ED-4DB2-BD59-A6C34878D82A}">
                    <a16:rowId xmlns="" xmlns:a16="http://schemas.microsoft.com/office/drawing/2014/main" val="3840444315"/>
                  </a:ext>
                </a:extLst>
              </a:tr>
            </a:tbl>
          </a:graphicData>
        </a:graphic>
      </p:graphicFrame>
      <p:sp>
        <p:nvSpPr>
          <p:cNvPr id="4" name="Title 1"/>
          <p:cNvSpPr>
            <a:spLocks noGrp="1"/>
          </p:cNvSpPr>
          <p:nvPr>
            <p:ph type="title"/>
          </p:nvPr>
        </p:nvSpPr>
        <p:spPr>
          <a:xfrm>
            <a:off x="0" y="1"/>
            <a:ext cx="12192000" cy="1066800"/>
          </a:xfrm>
          <a:solidFill>
            <a:srgbClr val="002060"/>
          </a:solidFill>
        </p:spPr>
        <p:txBody>
          <a:bodyPr>
            <a:normAutofit/>
          </a:bodyPr>
          <a:lstStyle/>
          <a:p>
            <a:pPr algn="ctr"/>
            <a:r>
              <a:rPr lang="en-US" sz="2800" b="1" dirty="0" smtClean="0">
                <a:solidFill>
                  <a:schemeClr val="bg1"/>
                </a:solidFill>
                <a:latin typeface="+mn-lt"/>
              </a:rPr>
              <a:t>Table 1</a:t>
            </a:r>
            <a:r>
              <a:rPr lang="en-US" sz="2800" b="1" dirty="0">
                <a:solidFill>
                  <a:schemeClr val="bg1"/>
                </a:solidFill>
                <a:latin typeface="+mn-lt"/>
              </a:rPr>
              <a:t>. Randomized Controlled Pretest-Posttest Design </a:t>
            </a:r>
            <a:r>
              <a:rPr lang="en-US" sz="2800" b="1" dirty="0" smtClean="0">
                <a:solidFill>
                  <a:schemeClr val="bg1"/>
                </a:solidFill>
                <a:latin typeface="+mn-lt"/>
              </a:rPr>
              <a:t>to Evaluate </a:t>
            </a:r>
            <a:r>
              <a:rPr lang="en-US" sz="2800" b="1" dirty="0">
                <a:solidFill>
                  <a:schemeClr val="bg1"/>
                </a:solidFill>
                <a:latin typeface="+mn-lt"/>
              </a:rPr>
              <a:t>Two </a:t>
            </a:r>
            <a:r>
              <a:rPr lang="en-US" sz="2800" b="1" dirty="0" smtClean="0">
                <a:solidFill>
                  <a:schemeClr val="bg1"/>
                </a:solidFill>
                <a:latin typeface="+mn-lt"/>
              </a:rPr>
              <a:t>Knowledge Communication </a:t>
            </a:r>
            <a:r>
              <a:rPr lang="en-US" sz="2800" b="1" dirty="0" smtClean="0">
                <a:solidFill>
                  <a:schemeClr val="bg1"/>
                </a:solidFill>
                <a:latin typeface="+mn-lt"/>
              </a:rPr>
              <a:t>Strategies</a:t>
            </a:r>
            <a:endParaRPr lang="en-US" sz="2800" dirty="0">
              <a:solidFill>
                <a:schemeClr val="bg1"/>
              </a:solidFill>
              <a:latin typeface="+mn-lt"/>
            </a:endParaRPr>
          </a:p>
        </p:txBody>
      </p:sp>
    </p:spTree>
    <p:extLst>
      <p:ext uri="{BB962C8B-B14F-4D97-AF65-F5344CB8AC3E}">
        <p14:creationId xmlns:p14="http://schemas.microsoft.com/office/powerpoint/2010/main" val="137620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403813" y="6450134"/>
            <a:ext cx="2743200" cy="365125"/>
          </a:xfrm>
        </p:spPr>
        <p:txBody>
          <a:bodyPr/>
          <a:lstStyle/>
          <a:p>
            <a:fld id="{DEFD7841-DCA3-4DFB-8A68-8221A2DFBB21}" type="slidenum">
              <a:rPr lang="en-US" smtClean="0"/>
              <a:t>14</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19896" y="6384641"/>
            <a:ext cx="2996184" cy="350520"/>
          </a:xfrm>
          <a:prstGeom prst="rect">
            <a:avLst/>
          </a:prstGeom>
        </p:spPr>
      </p:pic>
      <p:sp>
        <p:nvSpPr>
          <p:cNvPr id="3" name="Content Placeholder 2"/>
          <p:cNvSpPr>
            <a:spLocks noGrp="1"/>
          </p:cNvSpPr>
          <p:nvPr>
            <p:ph idx="1"/>
          </p:nvPr>
        </p:nvSpPr>
        <p:spPr>
          <a:xfrm>
            <a:off x="426720" y="894080"/>
            <a:ext cx="11562080" cy="5374518"/>
          </a:xfrm>
          <a:solidFill>
            <a:schemeClr val="bg1">
              <a:lumMod val="95000"/>
            </a:schemeClr>
          </a:solidFill>
        </p:spPr>
        <p:txBody>
          <a:bodyPr>
            <a:noAutofit/>
          </a:bodyPr>
          <a:lstStyle/>
          <a:p>
            <a:pPr marL="0" indent="0">
              <a:buNone/>
            </a:pPr>
            <a:r>
              <a:rPr lang="en-US" sz="2400" u="sng" dirty="0" smtClean="0"/>
              <a:t>Statistics:</a:t>
            </a:r>
            <a:r>
              <a:rPr lang="en-US" sz="2400" dirty="0" smtClean="0"/>
              <a:t> </a:t>
            </a:r>
          </a:p>
          <a:p>
            <a:pPr marL="0" indent="0">
              <a:buNone/>
            </a:pPr>
            <a:r>
              <a:rPr lang="en-US" sz="2400" dirty="0" smtClean="0"/>
              <a:t>Non-parametric, because of Nominal or Ordinal data. </a:t>
            </a:r>
          </a:p>
          <a:p>
            <a:pPr marL="0" indent="0">
              <a:buNone/>
            </a:pPr>
            <a:endParaRPr lang="en-US" sz="2400" u="sng" dirty="0" smtClean="0"/>
          </a:p>
          <a:p>
            <a:pPr marL="0" indent="0">
              <a:buNone/>
            </a:pPr>
            <a:r>
              <a:rPr lang="en-US" sz="2400" u="sng" dirty="0" smtClean="0"/>
              <a:t>Effectiveness Analysis</a:t>
            </a:r>
            <a:r>
              <a:rPr lang="en-US" sz="2400" dirty="0" smtClean="0"/>
              <a:t>: </a:t>
            </a:r>
          </a:p>
          <a:p>
            <a:pPr marL="914400" lvl="1" indent="-457200">
              <a:buFont typeface="+mj-lt"/>
              <a:buAutoNum type="arabicPeriod"/>
            </a:pPr>
            <a:r>
              <a:rPr lang="en-US" b="1" dirty="0">
                <a:solidFill>
                  <a:srgbClr val="C00000"/>
                </a:solidFill>
              </a:rPr>
              <a:t>Changes</a:t>
            </a:r>
            <a:r>
              <a:rPr lang="en-US" dirty="0"/>
              <a:t> in K Use Level from </a:t>
            </a:r>
            <a:r>
              <a:rPr lang="en-US" u="sng" dirty="0"/>
              <a:t>Pretest to Post test</a:t>
            </a:r>
            <a:r>
              <a:rPr lang="en-US" dirty="0"/>
              <a:t>, separately </a:t>
            </a:r>
            <a:r>
              <a:rPr lang="en-US" dirty="0" smtClean="0"/>
              <a:t>for groups T1, T2 &amp; C </a:t>
            </a:r>
          </a:p>
          <a:p>
            <a:pPr marL="914400" lvl="1" indent="-457200">
              <a:buFont typeface="+mj-lt"/>
              <a:buAutoNum type="arabicPeriod"/>
            </a:pPr>
            <a:r>
              <a:rPr lang="en-US" b="1" dirty="0" smtClean="0">
                <a:solidFill>
                  <a:srgbClr val="C00000"/>
                </a:solidFill>
              </a:rPr>
              <a:t>Differences </a:t>
            </a:r>
            <a:r>
              <a:rPr lang="en-US" dirty="0" smtClean="0"/>
              <a:t>in K </a:t>
            </a:r>
            <a:r>
              <a:rPr lang="en-US" dirty="0"/>
              <a:t>Use </a:t>
            </a:r>
            <a:r>
              <a:rPr lang="en-US" dirty="0" smtClean="0"/>
              <a:t>Level </a:t>
            </a:r>
            <a:r>
              <a:rPr lang="en-US" u="sng" dirty="0" smtClean="0"/>
              <a:t>between</a:t>
            </a:r>
            <a:r>
              <a:rPr lang="en-US" dirty="0" smtClean="0"/>
              <a:t> groups T1</a:t>
            </a:r>
            <a:r>
              <a:rPr lang="en-US" dirty="0"/>
              <a:t>, T2 and </a:t>
            </a:r>
            <a:r>
              <a:rPr lang="en-US" dirty="0" smtClean="0"/>
              <a:t>C (at 4 months &amp; at 8 months)</a:t>
            </a:r>
          </a:p>
          <a:p>
            <a:pPr marL="0" indent="0">
              <a:buNone/>
            </a:pPr>
            <a:endParaRPr lang="en-US" sz="2400" u="sng" dirty="0" smtClean="0"/>
          </a:p>
          <a:p>
            <a:pPr marL="0" indent="0">
              <a:buNone/>
            </a:pPr>
            <a:r>
              <a:rPr lang="en-US" sz="2400" u="sng" dirty="0" smtClean="0"/>
              <a:t>Guidelines</a:t>
            </a:r>
          </a:p>
          <a:p>
            <a:pPr lvl="1"/>
            <a:r>
              <a:rPr lang="en-US" dirty="0" smtClean="0"/>
              <a:t>Consider both Statistical and Practical significance.</a:t>
            </a:r>
            <a:endParaRPr lang="en-US" dirty="0"/>
          </a:p>
          <a:p>
            <a:pPr lvl="1"/>
            <a:r>
              <a:rPr lang="en-US" dirty="0" smtClean="0"/>
              <a:t>Changes </a:t>
            </a:r>
            <a:r>
              <a:rPr lang="en-US" dirty="0"/>
              <a:t>in </a:t>
            </a:r>
            <a:r>
              <a:rPr lang="en-US" dirty="0" smtClean="0"/>
              <a:t>groups T1 </a:t>
            </a:r>
            <a:r>
              <a:rPr lang="en-US" dirty="0"/>
              <a:t>and T2 </a:t>
            </a:r>
            <a:r>
              <a:rPr lang="en-US" dirty="0" smtClean="0"/>
              <a:t> should surpass “testing effect”. </a:t>
            </a:r>
            <a:endParaRPr lang="en-US" dirty="0"/>
          </a:p>
          <a:p>
            <a:pPr lvl="1"/>
            <a:r>
              <a:rPr lang="en-US" dirty="0" smtClean="0"/>
              <a:t>Consider first 4 months important for T2; no intervention reinforcement beyond that period.     </a:t>
            </a:r>
            <a:endParaRPr lang="en-US" dirty="0"/>
          </a:p>
        </p:txBody>
      </p:sp>
      <p:sp>
        <p:nvSpPr>
          <p:cNvPr id="2" name="Title 1"/>
          <p:cNvSpPr>
            <a:spLocks noGrp="1"/>
          </p:cNvSpPr>
          <p:nvPr>
            <p:ph type="title"/>
          </p:nvPr>
        </p:nvSpPr>
        <p:spPr>
          <a:xfrm>
            <a:off x="0" y="1"/>
            <a:ext cx="12192000" cy="822959"/>
          </a:xfrm>
          <a:solidFill>
            <a:srgbClr val="002060"/>
          </a:solidFill>
        </p:spPr>
        <p:txBody>
          <a:bodyPr>
            <a:normAutofit/>
          </a:bodyPr>
          <a:lstStyle/>
          <a:p>
            <a:pPr algn="ctr"/>
            <a:r>
              <a:rPr lang="en-US" sz="3200" b="1" dirty="0" smtClean="0">
                <a:solidFill>
                  <a:schemeClr val="bg1"/>
                </a:solidFill>
              </a:rPr>
              <a:t>Data Analysis</a:t>
            </a:r>
            <a:endParaRPr lang="en-US" sz="3200" b="1" dirty="0">
              <a:solidFill>
                <a:schemeClr val="bg1"/>
              </a:solidFill>
            </a:endParaRPr>
          </a:p>
        </p:txBody>
      </p:sp>
    </p:spTree>
    <p:extLst>
      <p:ext uri="{BB962C8B-B14F-4D97-AF65-F5344CB8AC3E}">
        <p14:creationId xmlns:p14="http://schemas.microsoft.com/office/powerpoint/2010/main" val="3613534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81780" y="6438411"/>
            <a:ext cx="2743200" cy="365125"/>
          </a:xfrm>
        </p:spPr>
        <p:txBody>
          <a:bodyPr/>
          <a:lstStyle/>
          <a:p>
            <a:fld id="{6F0AEA70-EEC6-495F-A31E-89133C908D7B}" type="slidenum">
              <a:rPr lang="en-US" smtClean="0"/>
              <a:t>15</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366872"/>
            <a:ext cx="2996184" cy="350520"/>
          </a:xfrm>
          <a:prstGeom prst="rect">
            <a:avLst/>
          </a:prstGeom>
        </p:spPr>
      </p:pic>
      <p:sp>
        <p:nvSpPr>
          <p:cNvPr id="3" name="Content Placeholder 2"/>
          <p:cNvSpPr>
            <a:spLocks noGrp="1"/>
          </p:cNvSpPr>
          <p:nvPr>
            <p:ph idx="1"/>
          </p:nvPr>
        </p:nvSpPr>
        <p:spPr>
          <a:xfrm>
            <a:off x="406400" y="914400"/>
            <a:ext cx="11430000" cy="5313680"/>
          </a:xfrm>
          <a:solidFill>
            <a:schemeClr val="bg1">
              <a:lumMod val="95000"/>
            </a:schemeClr>
          </a:solidFill>
        </p:spPr>
        <p:txBody>
          <a:bodyPr>
            <a:normAutofit fontScale="92500"/>
          </a:bodyPr>
          <a:lstStyle/>
          <a:p>
            <a:pPr marL="0" lvl="1" indent="0">
              <a:spcBef>
                <a:spcPts val="1000"/>
              </a:spcBef>
              <a:buNone/>
            </a:pPr>
            <a:r>
              <a:rPr lang="en-US" sz="2800" dirty="0"/>
              <a:t>In all three studies</a:t>
            </a:r>
            <a:r>
              <a:rPr lang="en-US" sz="2800" dirty="0" smtClean="0"/>
              <a:t>, both </a:t>
            </a:r>
            <a:r>
              <a:rPr lang="en-US" sz="2800" b="1" kern="0" dirty="0">
                <a:solidFill>
                  <a:srgbClr val="C00000"/>
                </a:solidFill>
              </a:rPr>
              <a:t>Tailor-and-target</a:t>
            </a:r>
            <a:r>
              <a:rPr lang="en-US" sz="2800" b="1" kern="0" dirty="0"/>
              <a:t> and </a:t>
            </a:r>
            <a:r>
              <a:rPr lang="en-US" sz="2800" b="1" kern="0" dirty="0">
                <a:solidFill>
                  <a:srgbClr val="C00000"/>
                </a:solidFill>
              </a:rPr>
              <a:t>Target-only</a:t>
            </a:r>
            <a:r>
              <a:rPr lang="en-US" sz="2800" b="1" kern="0" dirty="0"/>
              <a:t> </a:t>
            </a:r>
            <a:r>
              <a:rPr lang="en-US" sz="2800" dirty="0" smtClean="0"/>
              <a:t>strategies were:</a:t>
            </a:r>
          </a:p>
          <a:p>
            <a:pPr marL="514350" lvl="1" indent="-514350">
              <a:spcBef>
                <a:spcPts val="1000"/>
              </a:spcBef>
              <a:buFont typeface="Arial" panose="020B0604020202020204" pitchFamily="34" charset="0"/>
              <a:buAutoNum type="arabicPeriod"/>
            </a:pPr>
            <a:r>
              <a:rPr lang="en-US" sz="2800" b="1" dirty="0" smtClean="0"/>
              <a:t>Effective</a:t>
            </a:r>
            <a:r>
              <a:rPr lang="en-US" sz="2800" dirty="0" smtClean="0"/>
              <a:t>. For each strategy, </a:t>
            </a:r>
            <a:r>
              <a:rPr lang="en-US" sz="2800" b="1" dirty="0" smtClean="0"/>
              <a:t>Pretest-to-post </a:t>
            </a:r>
            <a:r>
              <a:rPr lang="en-US" sz="2800" b="1" dirty="0"/>
              <a:t>test changes </a:t>
            </a:r>
            <a:r>
              <a:rPr lang="en-US" sz="2800" dirty="0"/>
              <a:t>were </a:t>
            </a:r>
            <a:r>
              <a:rPr lang="en-US" sz="2800" dirty="0" smtClean="0"/>
              <a:t>significant</a:t>
            </a:r>
            <a:r>
              <a:rPr lang="en-US" sz="2800" b="1" dirty="0" smtClean="0"/>
              <a:t>.</a:t>
            </a:r>
          </a:p>
          <a:p>
            <a:pPr marL="514350" lvl="1" indent="-514350">
              <a:spcBef>
                <a:spcPts val="1000"/>
              </a:spcBef>
              <a:buFont typeface="Arial" panose="020B0604020202020204" pitchFamily="34" charset="0"/>
              <a:buAutoNum type="arabicPeriod"/>
            </a:pPr>
            <a:r>
              <a:rPr lang="en-US" sz="2800" b="1" kern="0" dirty="0" smtClean="0"/>
              <a:t>Effective</a:t>
            </a:r>
            <a:r>
              <a:rPr lang="en-US" sz="2800" kern="0" dirty="0" smtClean="0"/>
              <a:t> </a:t>
            </a:r>
            <a:r>
              <a:rPr lang="en-US" sz="2800" kern="0" dirty="0"/>
              <a:t>compared to Passive Diffusion (</a:t>
            </a:r>
            <a:r>
              <a:rPr lang="en-US" sz="2800" kern="0" dirty="0" smtClean="0"/>
              <a:t>Control)</a:t>
            </a:r>
          </a:p>
          <a:p>
            <a:pPr marL="971550" lvl="2" indent="-514350">
              <a:spcBef>
                <a:spcPts val="1000"/>
              </a:spcBef>
              <a:buFont typeface="+mj-lt"/>
              <a:buAutoNum type="alphaLcParenR"/>
            </a:pPr>
            <a:r>
              <a:rPr lang="en-US" sz="2800" kern="0" dirty="0"/>
              <a:t>B</a:t>
            </a:r>
            <a:r>
              <a:rPr lang="en-US" sz="2800" dirty="0" smtClean="0"/>
              <a:t>ut </a:t>
            </a:r>
            <a:r>
              <a:rPr lang="en-US" sz="2800" dirty="0"/>
              <a:t>there was </a:t>
            </a:r>
            <a:r>
              <a:rPr lang="en-US" sz="2800" b="1" u="sng" dirty="0"/>
              <a:t>no </a:t>
            </a:r>
            <a:r>
              <a:rPr lang="en-US" sz="2800" b="1" u="sng" dirty="0" smtClean="0"/>
              <a:t>significant difference </a:t>
            </a:r>
            <a:r>
              <a:rPr lang="en-US" sz="2800" dirty="0"/>
              <a:t>between the two strategies in any </a:t>
            </a:r>
            <a:r>
              <a:rPr lang="en-US" sz="2800" dirty="0" smtClean="0"/>
              <a:t>study. Neither </a:t>
            </a:r>
            <a:r>
              <a:rPr lang="en-US" sz="2800" dirty="0"/>
              <a:t>was better than the </a:t>
            </a:r>
            <a:r>
              <a:rPr lang="en-US" sz="2800" dirty="0" smtClean="0"/>
              <a:t>other.</a:t>
            </a:r>
          </a:p>
          <a:p>
            <a:pPr marL="457200" lvl="2" indent="0" algn="ctr">
              <a:spcBef>
                <a:spcPts val="1000"/>
              </a:spcBef>
              <a:buNone/>
            </a:pPr>
            <a:r>
              <a:rPr lang="en-US" sz="2800" dirty="0" smtClean="0"/>
              <a:t> [</a:t>
            </a:r>
            <a:r>
              <a:rPr lang="en-US" sz="2800" u="sng" dirty="0" smtClean="0"/>
              <a:t>Question</a:t>
            </a:r>
            <a:r>
              <a:rPr lang="en-US" sz="2800" u="sng" dirty="0"/>
              <a:t>:</a:t>
            </a:r>
            <a:r>
              <a:rPr lang="en-US" sz="2800" dirty="0"/>
              <a:t> Is tailoring worth the extra effort</a:t>
            </a:r>
            <a:r>
              <a:rPr lang="en-US" sz="2800" dirty="0" smtClean="0"/>
              <a:t>?]</a:t>
            </a:r>
          </a:p>
          <a:p>
            <a:pPr marL="0" lvl="1" indent="0">
              <a:spcBef>
                <a:spcPts val="1000"/>
              </a:spcBef>
              <a:buNone/>
            </a:pPr>
            <a:r>
              <a:rPr lang="en-US" sz="2800" b="1" kern="0" dirty="0" smtClean="0"/>
              <a:t>3. D</a:t>
            </a:r>
            <a:r>
              <a:rPr lang="en-US" sz="2800" b="1" dirty="0" smtClean="0"/>
              <a:t>ifferentially </a:t>
            </a:r>
            <a:r>
              <a:rPr lang="en-US" sz="2800" b="1" dirty="0"/>
              <a:t>effective </a:t>
            </a:r>
            <a:r>
              <a:rPr lang="en-US" sz="2800" dirty="0"/>
              <a:t>with </a:t>
            </a:r>
            <a:r>
              <a:rPr lang="en-US" sz="2800" dirty="0" smtClean="0"/>
              <a:t>different stakeholder groups.</a:t>
            </a:r>
          </a:p>
          <a:p>
            <a:pPr marL="0" indent="0">
              <a:buNone/>
            </a:pPr>
            <a:r>
              <a:rPr lang="en-US" b="1" dirty="0"/>
              <a:t>4</a:t>
            </a:r>
            <a:r>
              <a:rPr lang="en-US" sz="2800" b="1" dirty="0" smtClean="0"/>
              <a:t>. </a:t>
            </a:r>
            <a:r>
              <a:rPr lang="en-US" b="1" dirty="0" smtClean="0"/>
              <a:t>Effective </a:t>
            </a:r>
            <a:r>
              <a:rPr lang="en-US" dirty="0" smtClean="0"/>
              <a:t>in </a:t>
            </a:r>
            <a:r>
              <a:rPr lang="en-US" dirty="0" smtClean="0">
                <a:sym typeface="Wingdings" panose="05000000000000000000" pitchFamily="2" charset="2"/>
              </a:rPr>
              <a:t>raising </a:t>
            </a:r>
            <a:r>
              <a:rPr lang="en-US" dirty="0" smtClean="0"/>
              <a:t>Awareness </a:t>
            </a:r>
            <a:r>
              <a:rPr lang="en-US" dirty="0"/>
              <a:t>of the new </a:t>
            </a:r>
            <a:r>
              <a:rPr lang="en-US" dirty="0" smtClean="0"/>
              <a:t>K between pre- and post tests</a:t>
            </a:r>
            <a:r>
              <a:rPr lang="en-US" sz="2400" dirty="0" smtClean="0"/>
              <a:t>.</a:t>
            </a:r>
          </a:p>
          <a:p>
            <a:pPr marL="0" indent="0">
              <a:buNone/>
            </a:pPr>
            <a:r>
              <a:rPr lang="en-US" b="1" dirty="0"/>
              <a:t>5</a:t>
            </a:r>
            <a:r>
              <a:rPr lang="en-US" b="1" dirty="0" smtClean="0"/>
              <a:t>.</a:t>
            </a:r>
            <a:r>
              <a:rPr lang="en-US" dirty="0" smtClean="0"/>
              <a:t> </a:t>
            </a:r>
            <a:r>
              <a:rPr lang="en-US" b="1" dirty="0" smtClean="0"/>
              <a:t>Effective </a:t>
            </a:r>
            <a:r>
              <a:rPr lang="en-US" dirty="0" smtClean="0"/>
              <a:t>in persuading Non-Users to Use the new K, differently across studies</a:t>
            </a:r>
          </a:p>
          <a:p>
            <a:pPr marL="0" indent="0">
              <a:buNone/>
            </a:pPr>
            <a:r>
              <a:rPr lang="en-US" dirty="0" smtClean="0"/>
              <a:t>6. In </a:t>
            </a:r>
            <a:r>
              <a:rPr lang="en-US" b="1" dirty="0" smtClean="0"/>
              <a:t>practical terms</a:t>
            </a:r>
            <a:r>
              <a:rPr lang="en-US" dirty="0" smtClean="0"/>
              <a:t>, able to </a:t>
            </a:r>
            <a:r>
              <a:rPr lang="en-US" b="1" dirty="0" smtClean="0"/>
              <a:t>persuade too few people </a:t>
            </a:r>
            <a:r>
              <a:rPr lang="en-US" dirty="0" smtClean="0"/>
              <a:t>to initiate use or sustain it. </a:t>
            </a:r>
          </a:p>
          <a:p>
            <a:pPr marL="0" indent="0">
              <a:buNone/>
            </a:pPr>
            <a:r>
              <a:rPr lang="en-US" dirty="0" smtClean="0"/>
              <a:t>[</a:t>
            </a:r>
            <a:r>
              <a:rPr lang="en-US" u="sng" dirty="0" smtClean="0"/>
              <a:t>Question</a:t>
            </a:r>
            <a:r>
              <a:rPr lang="en-US" dirty="0" smtClean="0"/>
              <a:t>: initiating/sustaining Use  vs. stakeholder perceived value of the new K?]</a:t>
            </a:r>
            <a:endParaRPr lang="en-US" dirty="0"/>
          </a:p>
          <a:p>
            <a:pPr marL="0" lvl="1" indent="0">
              <a:spcBef>
                <a:spcPts val="1000"/>
              </a:spcBef>
              <a:buNone/>
            </a:pPr>
            <a:endParaRPr lang="en-US" sz="2800" b="1" dirty="0" smtClean="0"/>
          </a:p>
          <a:p>
            <a:pPr marL="514350" lvl="1" indent="-514350">
              <a:spcBef>
                <a:spcPts val="1000"/>
              </a:spcBef>
              <a:buAutoNum type="arabicPeriod"/>
            </a:pPr>
            <a:endParaRPr lang="en-US" sz="2800" b="1" dirty="0" smtClean="0"/>
          </a:p>
          <a:p>
            <a:pPr marL="514350" lvl="1" indent="-514350">
              <a:spcBef>
                <a:spcPts val="1000"/>
              </a:spcBef>
              <a:buAutoNum type="arabicPeriod"/>
            </a:pPr>
            <a:endParaRPr lang="en-US" sz="2800" b="1" dirty="0" smtClean="0"/>
          </a:p>
          <a:p>
            <a:pPr marL="0" lvl="1" indent="0">
              <a:spcBef>
                <a:spcPts val="1000"/>
              </a:spcBef>
              <a:buNone/>
            </a:pPr>
            <a:endParaRPr lang="en-US" sz="2800" dirty="0" smtClean="0"/>
          </a:p>
          <a:p>
            <a:pPr marL="0" lvl="1" indent="0">
              <a:spcBef>
                <a:spcPts val="1000"/>
              </a:spcBef>
              <a:buNone/>
            </a:pPr>
            <a:endParaRPr lang="en-US" sz="2800" dirty="0" smtClean="0"/>
          </a:p>
        </p:txBody>
      </p:sp>
      <p:sp>
        <p:nvSpPr>
          <p:cNvPr id="2" name="Title 1"/>
          <p:cNvSpPr>
            <a:spLocks noGrp="1"/>
          </p:cNvSpPr>
          <p:nvPr>
            <p:ph type="title"/>
          </p:nvPr>
        </p:nvSpPr>
        <p:spPr>
          <a:xfrm>
            <a:off x="0" y="1"/>
            <a:ext cx="12192000" cy="721360"/>
          </a:xfrm>
          <a:solidFill>
            <a:schemeClr val="accent5">
              <a:lumMod val="50000"/>
            </a:schemeClr>
          </a:solidFill>
        </p:spPr>
        <p:txBody>
          <a:bodyPr>
            <a:normAutofit/>
          </a:bodyPr>
          <a:lstStyle/>
          <a:p>
            <a:pPr algn="ctr"/>
            <a:r>
              <a:rPr lang="en-US" sz="3600" dirty="0" smtClean="0">
                <a:solidFill>
                  <a:schemeClr val="bg1"/>
                </a:solidFill>
                <a:latin typeface="+mn-lt"/>
              </a:rPr>
              <a:t>Summary of Findings</a:t>
            </a:r>
            <a:endParaRPr lang="en-US" sz="3600" dirty="0">
              <a:solidFill>
                <a:schemeClr val="bg1"/>
              </a:solidFill>
              <a:latin typeface="+mn-lt"/>
            </a:endParaRPr>
          </a:p>
        </p:txBody>
      </p:sp>
    </p:spTree>
    <p:extLst>
      <p:ext uri="{BB962C8B-B14F-4D97-AF65-F5344CB8AC3E}">
        <p14:creationId xmlns:p14="http://schemas.microsoft.com/office/powerpoint/2010/main" val="1853009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10939749" y="6450134"/>
            <a:ext cx="1196248" cy="365125"/>
          </a:xfrm>
        </p:spPr>
        <p:txBody>
          <a:bodyPr/>
          <a:lstStyle/>
          <a:p>
            <a:fld id="{E65D9567-1AE0-4000-933F-94CECC11CBD1}" type="slidenum">
              <a:rPr lang="en-US" smtClean="0"/>
              <a:t>16</a:t>
            </a:fld>
            <a:endParaRPr lang="en-US" dirty="0"/>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30180" y="6356765"/>
            <a:ext cx="2996184" cy="350520"/>
          </a:xfrm>
          <a:prstGeom prst="rect">
            <a:avLst/>
          </a:prstGeom>
        </p:spPr>
      </p:pic>
      <p:sp>
        <p:nvSpPr>
          <p:cNvPr id="3" name="Content Placeholder 2"/>
          <p:cNvSpPr>
            <a:spLocks noGrp="1"/>
          </p:cNvSpPr>
          <p:nvPr>
            <p:ph idx="1"/>
          </p:nvPr>
        </p:nvSpPr>
        <p:spPr>
          <a:xfrm>
            <a:off x="838200" y="953326"/>
            <a:ext cx="11018520" cy="5201603"/>
          </a:xfrm>
          <a:solidFill>
            <a:schemeClr val="bg1">
              <a:lumMod val="95000"/>
            </a:schemeClr>
          </a:solidFill>
        </p:spPr>
        <p:txBody>
          <a:bodyPr>
            <a:normAutofit fontScale="92500" lnSpcReduction="10000"/>
          </a:bodyPr>
          <a:lstStyle/>
          <a:p>
            <a:pPr marL="0" indent="0">
              <a:buNone/>
            </a:pPr>
            <a:r>
              <a:rPr lang="en-US" dirty="0" smtClean="0"/>
              <a:t>Successful implementation - Seamlessly smooth  logistics supported rigor of the RCT </a:t>
            </a:r>
            <a:r>
              <a:rPr lang="en-US" dirty="0"/>
              <a:t>Design</a:t>
            </a:r>
          </a:p>
          <a:p>
            <a:pPr marL="0" indent="0">
              <a:buNone/>
            </a:pPr>
            <a:r>
              <a:rPr lang="en-US" u="sng" dirty="0" smtClean="0"/>
              <a:t>Limitation</a:t>
            </a:r>
            <a:r>
              <a:rPr lang="en-US" dirty="0" smtClean="0"/>
              <a:t>: </a:t>
            </a:r>
          </a:p>
          <a:p>
            <a:r>
              <a:rPr lang="en-US" dirty="0" smtClean="0"/>
              <a:t>LOKUS </a:t>
            </a:r>
            <a:r>
              <a:rPr lang="en-US" dirty="0"/>
              <a:t>called for repeated </a:t>
            </a:r>
            <a:r>
              <a:rPr lang="en-US" dirty="0" smtClean="0"/>
              <a:t>and self-reported </a:t>
            </a:r>
            <a:r>
              <a:rPr lang="en-US" dirty="0"/>
              <a:t>responses based on recall. </a:t>
            </a:r>
            <a:r>
              <a:rPr lang="en-US" dirty="0" smtClean="0"/>
              <a:t>Correction for testing effect, necessary not sufficient. </a:t>
            </a:r>
          </a:p>
          <a:p>
            <a:r>
              <a:rPr lang="en-US" dirty="0" smtClean="0"/>
              <a:t>Design did not provide for follow-up qualitative interviews; missed opportunity for in-depth learning </a:t>
            </a:r>
            <a:r>
              <a:rPr lang="en-US" dirty="0"/>
              <a:t>about </a:t>
            </a:r>
            <a:r>
              <a:rPr lang="en-US" dirty="0" smtClean="0"/>
              <a:t>actual use/non-use of </a:t>
            </a:r>
            <a:r>
              <a:rPr lang="en-US" dirty="0"/>
              <a:t>the </a:t>
            </a:r>
            <a:r>
              <a:rPr lang="en-US" dirty="0" smtClean="0"/>
              <a:t>new K. </a:t>
            </a:r>
          </a:p>
          <a:p>
            <a:pPr marL="0" indent="0">
              <a:buNone/>
            </a:pPr>
            <a:r>
              <a:rPr lang="en-US" u="sng" dirty="0" smtClean="0"/>
              <a:t>Future studies need to focus on</a:t>
            </a:r>
            <a:r>
              <a:rPr lang="en-US" dirty="0" smtClean="0"/>
              <a:t>:</a:t>
            </a:r>
          </a:p>
          <a:p>
            <a:pPr marL="346075" indent="-346075">
              <a:buFont typeface="Wingdings" panose="05000000000000000000" pitchFamily="2" charset="2"/>
              <a:buChar char="Ø"/>
            </a:pPr>
            <a:r>
              <a:rPr lang="en-US" dirty="0" smtClean="0"/>
              <a:t>shorter or longer study periods. How soon after dissemination to expect stakeholder awareness, interest or use?  </a:t>
            </a:r>
          </a:p>
          <a:p>
            <a:pPr marL="346075" indent="-346075">
              <a:buFont typeface="Wingdings" panose="05000000000000000000" pitchFamily="2" charset="2"/>
              <a:buChar char="Ø"/>
            </a:pPr>
            <a:r>
              <a:rPr lang="en-US" dirty="0" smtClean="0"/>
              <a:t>Qualitative follow-up of stakeholders for barriers and facilitators of K use </a:t>
            </a:r>
          </a:p>
          <a:p>
            <a:pPr marL="346075" indent="-346075">
              <a:buFont typeface="Wingdings" panose="05000000000000000000" pitchFamily="2" charset="2"/>
              <a:buChar char="Ø"/>
            </a:pPr>
            <a:r>
              <a:rPr lang="en-US" dirty="0" smtClean="0"/>
              <a:t>Prior-to-grant </a:t>
            </a:r>
            <a:r>
              <a:rPr lang="en-US" dirty="0"/>
              <a:t>KT </a:t>
            </a:r>
            <a:r>
              <a:rPr lang="en-US" dirty="0" smtClean="0"/>
              <a:t>that validates stakeholder need/value for </a:t>
            </a:r>
            <a:r>
              <a:rPr lang="en-US" dirty="0"/>
              <a:t>the new </a:t>
            </a:r>
            <a:r>
              <a:rPr lang="en-US" dirty="0" smtClean="0"/>
              <a:t>K </a:t>
            </a:r>
            <a:r>
              <a:rPr lang="en-US" i="1" dirty="0" smtClean="0"/>
              <a:t>before</a:t>
            </a:r>
            <a:r>
              <a:rPr lang="en-US" dirty="0" smtClean="0"/>
              <a:t> generating it     </a:t>
            </a:r>
            <a:endParaRPr lang="en-US" dirty="0"/>
          </a:p>
          <a:p>
            <a:endParaRPr lang="en-US" dirty="0" smtClean="0"/>
          </a:p>
          <a:p>
            <a:endParaRPr lang="en-US" dirty="0"/>
          </a:p>
          <a:p>
            <a:endParaRPr lang="en-US" dirty="0" smtClean="0"/>
          </a:p>
          <a:p>
            <a:endParaRPr lang="en-US" dirty="0"/>
          </a:p>
          <a:p>
            <a:endParaRPr lang="en-US" dirty="0" smtClean="0"/>
          </a:p>
          <a:p>
            <a:endParaRPr lang="en-US" dirty="0"/>
          </a:p>
          <a:p>
            <a:pPr algn="r"/>
            <a:endParaRPr lang="en-US" dirty="0"/>
          </a:p>
        </p:txBody>
      </p:sp>
      <p:sp>
        <p:nvSpPr>
          <p:cNvPr id="2" name="Title 1"/>
          <p:cNvSpPr>
            <a:spLocks noGrp="1"/>
          </p:cNvSpPr>
          <p:nvPr>
            <p:ph type="title"/>
          </p:nvPr>
        </p:nvSpPr>
        <p:spPr>
          <a:xfrm>
            <a:off x="0" y="14605"/>
            <a:ext cx="12192000" cy="782955"/>
          </a:xfrm>
          <a:solidFill>
            <a:srgbClr val="002060"/>
          </a:solidFill>
        </p:spPr>
        <p:txBody>
          <a:bodyPr/>
          <a:lstStyle/>
          <a:p>
            <a:pPr algn="ctr"/>
            <a:r>
              <a:rPr lang="en-US" dirty="0" smtClean="0">
                <a:solidFill>
                  <a:schemeClr val="bg1"/>
                </a:solidFill>
              </a:rPr>
              <a:t> Limitations and Lessons</a:t>
            </a:r>
            <a:endParaRPr lang="en-US" dirty="0">
              <a:solidFill>
                <a:schemeClr val="bg1"/>
              </a:solidFill>
            </a:endParaRPr>
          </a:p>
        </p:txBody>
      </p:sp>
    </p:spTree>
    <p:extLst>
      <p:ext uri="{BB962C8B-B14F-4D97-AF65-F5344CB8AC3E}">
        <p14:creationId xmlns:p14="http://schemas.microsoft.com/office/powerpoint/2010/main" val="119800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395194" y="6450134"/>
            <a:ext cx="2743200" cy="365125"/>
          </a:xfrm>
        </p:spPr>
        <p:txBody>
          <a:bodyPr/>
          <a:lstStyle/>
          <a:p>
            <a:fld id="{7F7E9054-85FD-46A6-B114-EE11F75DC2DE}" type="slidenum">
              <a:rPr lang="en-US" smtClean="0"/>
              <a:pPr/>
              <a:t>17</a:t>
            </a:fld>
            <a:endParaRPr lang="en-US"/>
          </a:p>
        </p:txBody>
      </p:sp>
      <p:sp>
        <p:nvSpPr>
          <p:cNvPr id="2" name="Rectangle 1"/>
          <p:cNvSpPr/>
          <p:nvPr/>
        </p:nvSpPr>
        <p:spPr>
          <a:xfrm>
            <a:off x="309685" y="214104"/>
            <a:ext cx="11735190" cy="6324808"/>
          </a:xfrm>
          <a:prstGeom prst="rect">
            <a:avLst/>
          </a:prstGeom>
          <a:noFill/>
        </p:spPr>
        <p:txBody>
          <a:bodyPr wrap="square">
            <a:spAutoFit/>
          </a:bodyPr>
          <a:lstStyle/>
          <a:p>
            <a:pPr marL="231775" lvl="0" indent="-231775">
              <a:spcBef>
                <a:spcPts val="600"/>
              </a:spcBef>
              <a:buFont typeface="+mj-lt"/>
              <a:buAutoNum type="arabicPeriod"/>
              <a:defRPr/>
            </a:pPr>
            <a:endParaRPr lang="en-US" sz="1050" dirty="0" smtClean="0"/>
          </a:p>
          <a:p>
            <a:pPr marL="231775" lvl="0" indent="-231775">
              <a:spcBef>
                <a:spcPts val="600"/>
              </a:spcBef>
              <a:buFont typeface="+mj-lt"/>
              <a:buAutoNum type="arabicPeriod"/>
              <a:defRPr/>
            </a:pPr>
            <a:r>
              <a:rPr lang="en-US" sz="1050" dirty="0" smtClean="0"/>
              <a:t>ACL/NIDILRR </a:t>
            </a:r>
            <a:r>
              <a:rPr lang="en-US" sz="1050" dirty="0"/>
              <a:t>(2017). </a:t>
            </a:r>
            <a:r>
              <a:rPr lang="en-US" sz="1050" u="sng" dirty="0"/>
              <a:t>Draft Long-Range Plan for the period 2018-2023</a:t>
            </a:r>
            <a:r>
              <a:rPr lang="en-US" sz="1050" dirty="0"/>
              <a:t>. PDF Document for public comments (pp.1-33). Retrieved through </a:t>
            </a:r>
            <a:r>
              <a:rPr lang="en-US" sz="1050" u="sng" dirty="0">
                <a:hlinkClick r:id="rId3"/>
              </a:rPr>
              <a:t>NIDILRR-announcements@naric.com</a:t>
            </a:r>
            <a:r>
              <a:rPr lang="en-US" sz="1050" dirty="0"/>
              <a:t>, January 19, </a:t>
            </a:r>
            <a:r>
              <a:rPr lang="en-US" sz="1050" dirty="0" smtClean="0"/>
              <a:t>2017</a:t>
            </a:r>
          </a:p>
          <a:p>
            <a:pPr marL="231775" indent="-231775">
              <a:spcBef>
                <a:spcPts val="600"/>
              </a:spcBef>
              <a:buFont typeface="+mj-lt"/>
              <a:buAutoNum type="arabicPeriod"/>
              <a:defRPr/>
            </a:pPr>
            <a:r>
              <a:rPr lang="en-US" sz="1050" dirty="0" err="1"/>
              <a:t>Bryen</a:t>
            </a:r>
            <a:r>
              <a:rPr lang="en-US" sz="1050" dirty="0"/>
              <a:t>, D.N. (2008). Vocabulary to support socially-valued adult roles. Augmentative and </a:t>
            </a:r>
            <a:r>
              <a:rPr lang="en-US" sz="1050" i="1" dirty="0"/>
              <a:t>Alternative Communication, 24</a:t>
            </a:r>
            <a:r>
              <a:rPr lang="en-US" sz="1050" dirty="0"/>
              <a:t>(4), 294-301. </a:t>
            </a:r>
            <a:r>
              <a:rPr lang="en-US" sz="1050" dirty="0" err="1"/>
              <a:t>doi</a:t>
            </a:r>
            <a:r>
              <a:rPr lang="en-US" sz="1050" dirty="0"/>
              <a:t>: 10.1080/ 07434610802467354 </a:t>
            </a:r>
          </a:p>
          <a:p>
            <a:pPr marL="231775" lvl="0" indent="-231775">
              <a:spcBef>
                <a:spcPts val="600"/>
              </a:spcBef>
              <a:buFont typeface="+mj-lt"/>
              <a:buAutoNum type="arabicPeriod"/>
              <a:defRPr/>
            </a:pPr>
            <a:r>
              <a:rPr lang="en-US" sz="1050" dirty="0" smtClean="0"/>
              <a:t>Center on Knowledge Translation for Technology Transfer (KT4TT). </a:t>
            </a:r>
            <a:r>
              <a:rPr lang="en-US" sz="1050" u="sng" dirty="0" smtClean="0">
                <a:solidFill>
                  <a:schemeClr val="accent1">
                    <a:lumMod val="75000"/>
                  </a:schemeClr>
                </a:solidFill>
              </a:rPr>
              <a:t>Targeting </a:t>
            </a:r>
            <a:r>
              <a:rPr lang="en-US" sz="1050" u="sng" dirty="0">
                <a:solidFill>
                  <a:schemeClr val="accent1">
                    <a:lumMod val="75000"/>
                  </a:schemeClr>
                </a:solidFill>
              </a:rPr>
              <a:t>Stakeholders and Tailoring Knowledge as Communication Strategies in Assistive Technology: </a:t>
            </a:r>
            <a:br>
              <a:rPr lang="en-US" sz="1050" u="sng" dirty="0">
                <a:solidFill>
                  <a:schemeClr val="accent1">
                    <a:lumMod val="75000"/>
                  </a:schemeClr>
                </a:solidFill>
              </a:rPr>
            </a:br>
            <a:r>
              <a:rPr lang="en-US" sz="1050" u="sng" dirty="0">
                <a:solidFill>
                  <a:schemeClr val="accent1">
                    <a:lumMod val="75000"/>
                  </a:schemeClr>
                </a:solidFill>
              </a:rPr>
              <a:t>Three Randomized Controlled Case </a:t>
            </a:r>
            <a:r>
              <a:rPr lang="en-US" sz="1050" u="sng" dirty="0" smtClean="0">
                <a:solidFill>
                  <a:schemeClr val="accent1">
                    <a:lumMod val="75000"/>
                  </a:schemeClr>
                </a:solidFill>
              </a:rPr>
              <a:t>Studies</a:t>
            </a:r>
            <a:r>
              <a:rPr lang="en-US" sz="1050" dirty="0" smtClean="0">
                <a:solidFill>
                  <a:schemeClr val="accent1">
                    <a:lumMod val="75000"/>
                  </a:schemeClr>
                </a:solidFill>
              </a:rPr>
              <a:t>.</a:t>
            </a:r>
            <a:r>
              <a:rPr lang="en-US" sz="1050" dirty="0" smtClean="0">
                <a:solidFill>
                  <a:schemeClr val="accent1">
                    <a:lumMod val="50000"/>
                  </a:schemeClr>
                </a:solidFill>
              </a:rPr>
              <a:t> </a:t>
            </a:r>
            <a:r>
              <a:rPr lang="en-US" sz="1050" i="1" dirty="0" smtClean="0"/>
              <a:t>KT </a:t>
            </a:r>
            <a:r>
              <a:rPr lang="en-US" sz="1050" i="1" dirty="0"/>
              <a:t>Casebook (2</a:t>
            </a:r>
            <a:r>
              <a:rPr lang="en-US" sz="1050" i="1" baseline="30000" dirty="0"/>
              <a:t>nd</a:t>
            </a:r>
            <a:r>
              <a:rPr lang="en-US" sz="1050" i="1" dirty="0"/>
              <a:t> Ed.) </a:t>
            </a:r>
            <a:r>
              <a:rPr lang="en-US" sz="1050" dirty="0">
                <a:cs typeface="Times New Roman" pitchFamily="18" charset="0"/>
              </a:rPr>
              <a:t>(Updated Nov. 2017</a:t>
            </a:r>
            <a:r>
              <a:rPr lang="en-US" sz="1050" dirty="0">
                <a:solidFill>
                  <a:schemeClr val="accent1">
                    <a:lumMod val="50000"/>
                  </a:schemeClr>
                </a:solidFill>
                <a:cs typeface="Times New Roman" pitchFamily="18" charset="0"/>
              </a:rPr>
              <a:t>). </a:t>
            </a:r>
            <a:r>
              <a:rPr lang="en-US" sz="1050" i="1" dirty="0">
                <a:solidFill>
                  <a:schemeClr val="accent1">
                    <a:lumMod val="50000"/>
                  </a:schemeClr>
                </a:solidFill>
                <a:hlinkClick r:id="rId4"/>
              </a:rPr>
              <a:t>http://</a:t>
            </a:r>
            <a:r>
              <a:rPr lang="en-US" sz="1050" i="1" dirty="0" smtClean="0">
                <a:solidFill>
                  <a:schemeClr val="accent1">
                    <a:lumMod val="50000"/>
                  </a:schemeClr>
                </a:solidFill>
                <a:hlinkClick r:id="rId4"/>
              </a:rPr>
              <a:t>ktdrr.org/products/ktcasebook/targeting_stakeholers2016.html</a:t>
            </a:r>
            <a:endParaRPr lang="en-US" sz="1050" i="1" dirty="0" smtClean="0">
              <a:solidFill>
                <a:schemeClr val="accent1">
                  <a:lumMod val="50000"/>
                </a:schemeClr>
              </a:solidFill>
            </a:endParaRPr>
          </a:p>
          <a:p>
            <a:pPr marL="231775" lvl="0" indent="-231775">
              <a:spcBef>
                <a:spcPts val="600"/>
              </a:spcBef>
              <a:buFont typeface="+mj-lt"/>
              <a:buAutoNum type="arabicPeriod"/>
              <a:defRPr/>
            </a:pPr>
            <a:r>
              <a:rPr lang="en-US" sz="1050" dirty="0"/>
              <a:t>Center on Knowledge Translation for Technology Transfer (KT4TT). </a:t>
            </a:r>
            <a:r>
              <a:rPr lang="en-US" sz="1050" dirty="0" smtClean="0">
                <a:solidFill>
                  <a:schemeClr val="accent1">
                    <a:lumMod val="50000"/>
                  </a:schemeClr>
                </a:solidFill>
                <a:hlinkClick r:id="rId5"/>
              </a:rPr>
              <a:t>http</a:t>
            </a:r>
            <a:r>
              <a:rPr lang="en-US" sz="1050" dirty="0">
                <a:solidFill>
                  <a:schemeClr val="accent1">
                    <a:lumMod val="50000"/>
                  </a:schemeClr>
                </a:solidFill>
                <a:hlinkClick r:id="rId5"/>
              </a:rPr>
              <a:t>://sphhp.buffalo.edu/cat/kt4tt/projects/past-projects/kt4tt-2008-2013/research-projects/case-studies-materials.html</a:t>
            </a:r>
            <a:endParaRPr lang="en-US" sz="1050" dirty="0">
              <a:solidFill>
                <a:schemeClr val="accent1">
                  <a:lumMod val="50000"/>
                </a:schemeClr>
              </a:solidFill>
            </a:endParaRPr>
          </a:p>
          <a:p>
            <a:pPr marL="228600" indent="-228600" fontAlgn="auto">
              <a:spcBef>
                <a:spcPts val="600"/>
              </a:spcBef>
              <a:spcAft>
                <a:spcPts val="0"/>
              </a:spcAft>
              <a:buFont typeface="+mj-lt"/>
              <a:buAutoNum type="arabicPeriod"/>
              <a:defRPr/>
            </a:pPr>
            <a:r>
              <a:rPr lang="en-US" sz="1050" dirty="0" smtClean="0">
                <a:cs typeface="Times New Roman" pitchFamily="18" charset="0"/>
              </a:rPr>
              <a:t>CIHR</a:t>
            </a:r>
            <a:r>
              <a:rPr lang="en-US" sz="1050" dirty="0">
                <a:cs typeface="Times New Roman" pitchFamily="18" charset="0"/>
              </a:rPr>
              <a:t>. </a:t>
            </a:r>
            <a:r>
              <a:rPr lang="en-US" sz="1050" i="1" dirty="0">
                <a:cs typeface="Times New Roman" pitchFamily="18" charset="0"/>
              </a:rPr>
              <a:t>About knowledge translation. </a:t>
            </a:r>
            <a:r>
              <a:rPr lang="en-US" sz="1050" dirty="0">
                <a:cs typeface="Times New Roman" pitchFamily="18" charset="0"/>
              </a:rPr>
              <a:t>Retrieved October 25, 2009, from</a:t>
            </a:r>
            <a:r>
              <a:rPr lang="en-US" sz="1050" u="sng" dirty="0">
                <a:cs typeface="Times New Roman" pitchFamily="18" charset="0"/>
                <a:hlinkClick r:id="rId6"/>
              </a:rPr>
              <a:t> http://</a:t>
            </a:r>
            <a:r>
              <a:rPr lang="en-US" sz="1050" u="sng" dirty="0" smtClean="0">
                <a:cs typeface="Times New Roman" pitchFamily="18" charset="0"/>
                <a:hlinkClick r:id="rId6"/>
              </a:rPr>
              <a:t>www.cihr-irsc.gc.ca/e/29418.html</a:t>
            </a:r>
            <a:endParaRPr lang="en-US" sz="1050" u="sng" dirty="0" smtClean="0">
              <a:cs typeface="Times New Roman" pitchFamily="18" charset="0"/>
            </a:endParaRPr>
          </a:p>
          <a:p>
            <a:pPr marL="231775" indent="-231775" fontAlgn="auto">
              <a:spcBef>
                <a:spcPts val="600"/>
              </a:spcBef>
              <a:spcAft>
                <a:spcPts val="0"/>
              </a:spcAft>
              <a:buFont typeface="+mj-lt"/>
              <a:buAutoNum type="arabicPeriod"/>
              <a:defRPr/>
            </a:pPr>
            <a:r>
              <a:rPr lang="en-US" sz="1050" dirty="0"/>
              <a:t>Flagg, J.L., Lane, J.P., &amp; Lockett M.M.  </a:t>
            </a:r>
            <a:r>
              <a:rPr lang="en-US" sz="1050" dirty="0">
                <a:hlinkClick r:id="rId7" tooltip="This link opens a page in a new window or tab."/>
              </a:rPr>
              <a:t>Need to Knowledge (NtK) Model: an evidence-based framework for generating technological innovations with socio-economic impacts</a:t>
            </a:r>
            <a:r>
              <a:rPr lang="en-US" sz="1050" dirty="0"/>
              <a:t>, </a:t>
            </a:r>
            <a:r>
              <a:rPr lang="en-US" sz="1050" i="1" dirty="0"/>
              <a:t> Implementation Science 2013</a:t>
            </a:r>
            <a:r>
              <a:rPr lang="en-US" sz="1050" dirty="0"/>
              <a:t>, </a:t>
            </a:r>
            <a:r>
              <a:rPr lang="en-US" sz="1050" b="1" dirty="0"/>
              <a:t>8</a:t>
            </a:r>
            <a:r>
              <a:rPr lang="en-US" sz="1050" dirty="0"/>
              <a:t>:21.</a:t>
            </a:r>
            <a:endParaRPr lang="en-US" sz="1050" u="sng" dirty="0">
              <a:cs typeface="Times New Roman" pitchFamily="18" charset="0"/>
            </a:endParaRPr>
          </a:p>
          <a:p>
            <a:pPr marL="231775" indent="-231775" fontAlgn="auto">
              <a:spcBef>
                <a:spcPts val="600"/>
              </a:spcBef>
              <a:spcAft>
                <a:spcPts val="0"/>
              </a:spcAft>
              <a:buFont typeface="+mj-lt"/>
              <a:buAutoNum type="arabicPeriod"/>
              <a:defRPr/>
            </a:pPr>
            <a:r>
              <a:rPr lang="en-US" sz="1050" dirty="0">
                <a:cs typeface="Times New Roman" pitchFamily="18" charset="0"/>
              </a:rPr>
              <a:t>Graham, I.D., Logan, J., Harrison, M.B., Straus, S.E., </a:t>
            </a:r>
            <a:r>
              <a:rPr lang="en-US" sz="1050" dirty="0" err="1">
                <a:cs typeface="Times New Roman" pitchFamily="18" charset="0"/>
              </a:rPr>
              <a:t>Tetroe</a:t>
            </a:r>
            <a:r>
              <a:rPr lang="en-US" sz="1050" dirty="0">
                <a:cs typeface="Times New Roman" pitchFamily="18" charset="0"/>
              </a:rPr>
              <a:t>, J., Caswell, W., &amp; Robinson, N. (2006). Lost in translation: time for a map? </a:t>
            </a:r>
            <a:r>
              <a:rPr lang="en-US" sz="1050" i="1" dirty="0">
                <a:cs typeface="Times New Roman" pitchFamily="18" charset="0"/>
              </a:rPr>
              <a:t>The Journal of Continuing Education in the Health Professions, 26</a:t>
            </a:r>
            <a:r>
              <a:rPr lang="en-US" sz="1050" dirty="0">
                <a:cs typeface="Times New Roman" pitchFamily="18" charset="0"/>
              </a:rPr>
              <a:t>(1), 13-24. </a:t>
            </a:r>
          </a:p>
          <a:p>
            <a:pPr marL="231775" indent="-231775">
              <a:spcBef>
                <a:spcPts val="600"/>
              </a:spcBef>
              <a:buFont typeface="+mj-lt"/>
              <a:buAutoNum type="arabicPeriod"/>
              <a:defRPr/>
            </a:pPr>
            <a:r>
              <a:rPr lang="en-US" sz="1050" dirty="0" smtClean="0">
                <a:cs typeface="Times New Roman" pitchFamily="18" charset="0"/>
              </a:rPr>
              <a:t>Lane</a:t>
            </a:r>
            <a:r>
              <a:rPr lang="en-US" sz="1050" dirty="0">
                <a:cs typeface="Times New Roman" pitchFamily="18" charset="0"/>
              </a:rPr>
              <a:t>, J.P. &amp; Flagg, J.L. (2010). </a:t>
            </a:r>
            <a:r>
              <a:rPr lang="en-GB" sz="1050" u="sng" dirty="0">
                <a:solidFill>
                  <a:schemeClr val="accent1">
                    <a:lumMod val="75000"/>
                  </a:schemeClr>
                </a:solidFill>
                <a:cs typeface="Times New Roman" pitchFamily="18" charset="0"/>
              </a:rPr>
              <a:t>Translating three states of knowledge: Discovery, invention &amp; innovation</a:t>
            </a:r>
            <a:r>
              <a:rPr lang="en-GB" sz="1050" i="1" dirty="0">
                <a:solidFill>
                  <a:schemeClr val="accent1">
                    <a:lumMod val="75000"/>
                  </a:schemeClr>
                </a:solidFill>
                <a:cs typeface="Times New Roman" pitchFamily="18" charset="0"/>
              </a:rPr>
              <a:t>.</a:t>
            </a:r>
            <a:r>
              <a:rPr lang="en-GB" sz="1050" i="1" dirty="0">
                <a:cs typeface="Times New Roman" pitchFamily="18" charset="0"/>
              </a:rPr>
              <a:t> Implementation Science</a:t>
            </a:r>
            <a:r>
              <a:rPr lang="en-GB" sz="1050" dirty="0">
                <a:cs typeface="Times New Roman" pitchFamily="18" charset="0"/>
              </a:rPr>
              <a:t>. </a:t>
            </a:r>
            <a:r>
              <a:rPr lang="en-US" sz="1050" dirty="0">
                <a:cs typeface="Times New Roman" pitchFamily="18" charset="0"/>
                <a:hlinkClick r:id="rId8"/>
              </a:rPr>
              <a:t>http://</a:t>
            </a:r>
            <a:r>
              <a:rPr lang="en-US" sz="1050" dirty="0" smtClean="0">
                <a:cs typeface="Times New Roman" pitchFamily="18" charset="0"/>
                <a:hlinkClick r:id="rId8"/>
              </a:rPr>
              <a:t>www.implementationscience.com/content/5/1/9</a:t>
            </a:r>
            <a:endParaRPr lang="en-US" sz="1050" dirty="0" smtClean="0">
              <a:cs typeface="Times New Roman" pitchFamily="18" charset="0"/>
            </a:endParaRPr>
          </a:p>
          <a:p>
            <a:pPr marL="231775" indent="-231775">
              <a:spcBef>
                <a:spcPts val="600"/>
              </a:spcBef>
              <a:buFont typeface="+mj-lt"/>
              <a:buAutoNum type="arabicPeriod"/>
              <a:defRPr/>
            </a:pPr>
            <a:r>
              <a:rPr lang="en-US" sz="1050" dirty="0"/>
              <a:t>Lane, J.P., &amp; Rogers, J.D. (2011). Engaging national organizations for knowledge translation: Comparative case studies in knowledge value mapping. </a:t>
            </a:r>
            <a:r>
              <a:rPr lang="en-US" sz="1050" i="1" dirty="0"/>
              <a:t>Implementation Science, 6</a:t>
            </a:r>
            <a:r>
              <a:rPr lang="en-US" sz="1050" dirty="0"/>
              <a:t>(106), 1-13. doi:10.1186/1748-5908-6-106 </a:t>
            </a:r>
          </a:p>
          <a:p>
            <a:pPr marL="231775" indent="-231775">
              <a:spcBef>
                <a:spcPts val="600"/>
              </a:spcBef>
              <a:buFont typeface="+mj-lt"/>
              <a:buAutoNum type="arabicPeriod"/>
              <a:defRPr/>
            </a:pPr>
            <a:r>
              <a:rPr lang="en-US" sz="1050" dirty="0" smtClean="0"/>
              <a:t>National </a:t>
            </a:r>
            <a:r>
              <a:rPr lang="en-US" sz="1050" dirty="0"/>
              <a:t>Center for the Dissemination of Disability Research (NCDDR). (1996). </a:t>
            </a:r>
            <a:r>
              <a:rPr lang="en-US" sz="1050" i="1" dirty="0"/>
              <a:t>Dissemination and knowledge utilization. A review of the literature on dissemination and knowledge utilization. </a:t>
            </a:r>
            <a:r>
              <a:rPr lang="en-US" sz="1050" dirty="0"/>
              <a:t>Retrieved from </a:t>
            </a:r>
            <a:r>
              <a:rPr lang="en-US" sz="1050" dirty="0" smtClean="0">
                <a:hlinkClick r:id="rId9"/>
              </a:rPr>
              <a:t>http://www.ncddr.org/du/products/review/index.html</a:t>
            </a:r>
            <a:r>
              <a:rPr lang="en-US" sz="1050" dirty="0" smtClean="0"/>
              <a:t> </a:t>
            </a:r>
            <a:endParaRPr lang="en-US" sz="1050" dirty="0" smtClean="0">
              <a:cs typeface="Times New Roman" pitchFamily="18" charset="0"/>
            </a:endParaRPr>
          </a:p>
          <a:p>
            <a:pPr marL="228600" indent="-228600">
              <a:spcBef>
                <a:spcPts val="600"/>
              </a:spcBef>
              <a:buFont typeface="+mj-lt"/>
              <a:buAutoNum type="arabicPeriod"/>
            </a:pPr>
            <a:r>
              <a:rPr lang="en-US" sz="1050" dirty="0" err="1" smtClean="0"/>
              <a:t>Rimmer</a:t>
            </a:r>
            <a:r>
              <a:rPr lang="en-US" sz="1050" dirty="0"/>
              <a:t>, J. H., Riley, B., Wang, E. &amp; </a:t>
            </a:r>
            <a:r>
              <a:rPr lang="en-US" sz="1050" dirty="0" err="1"/>
              <a:t>Rauworth</a:t>
            </a:r>
            <a:r>
              <a:rPr lang="en-US" sz="1050" dirty="0"/>
              <a:t>, A. (2004). Development and validation of AIMFREE: Accessibility Instruments Measuring Fitness and Recreation Environments. </a:t>
            </a:r>
            <a:r>
              <a:rPr lang="en-US" sz="1050" i="1" dirty="0"/>
              <a:t>Disability and </a:t>
            </a:r>
            <a:r>
              <a:rPr lang="en-US" sz="1050" i="1" dirty="0" smtClean="0"/>
              <a:t>Rehabilitation, </a:t>
            </a:r>
            <a:r>
              <a:rPr lang="en-US" sz="1050" dirty="0"/>
              <a:t>26 (18), 1087-1095</a:t>
            </a:r>
            <a:r>
              <a:rPr lang="en-US" sz="1050" dirty="0" smtClean="0"/>
              <a:t>.</a:t>
            </a:r>
          </a:p>
          <a:p>
            <a:pPr marL="228600" indent="-228600">
              <a:buFont typeface="+mj-lt"/>
              <a:buAutoNum type="arabicPeriod"/>
            </a:pPr>
            <a:r>
              <a:rPr lang="en-US" sz="1050" dirty="0" err="1" smtClean="0"/>
              <a:t>Sonenblum</a:t>
            </a:r>
            <a:r>
              <a:rPr lang="en-US" sz="1050" dirty="0"/>
              <a:t>, S. E., Sprigle, S. &amp; Maurer, C. I. (2009). Use of power tilt systems in everyday life. </a:t>
            </a:r>
            <a:r>
              <a:rPr lang="en-US" sz="1050" i="1" dirty="0"/>
              <a:t>Disability and Rehabilitation: Assistive Technology</a:t>
            </a:r>
            <a:r>
              <a:rPr lang="en-US" sz="1050" dirty="0"/>
              <a:t>, 4(1): 24-30. </a:t>
            </a:r>
          </a:p>
          <a:p>
            <a:pPr marL="228600" indent="-228600">
              <a:spcBef>
                <a:spcPts val="600"/>
              </a:spcBef>
              <a:buFont typeface="+mj-lt"/>
              <a:buAutoNum type="arabicPeriod"/>
            </a:pPr>
            <a:r>
              <a:rPr lang="en-US" sz="1050" dirty="0" smtClean="0"/>
              <a:t>Stone</a:t>
            </a:r>
            <a:r>
              <a:rPr lang="en-US" sz="1050" dirty="0"/>
              <a:t>, et al. (2014). </a:t>
            </a:r>
            <a:r>
              <a:rPr lang="en-US" sz="1050" u="sng" dirty="0">
                <a:hlinkClick r:id="rId10" tooltip="This link opens a page in a new window or tab."/>
              </a:rPr>
              <a:t>Development of a measure of knowledge use by stakeholders in rehabilitation technology</a:t>
            </a:r>
            <a:r>
              <a:rPr lang="en-US" sz="1050" u="sng" dirty="0"/>
              <a:t>. </a:t>
            </a:r>
            <a:r>
              <a:rPr lang="en-US" sz="1050" i="1" dirty="0"/>
              <a:t>Sage Open Medicine</a:t>
            </a:r>
            <a:r>
              <a:rPr lang="en-US" sz="1050" dirty="0"/>
              <a:t>, 2014, </a:t>
            </a:r>
            <a:r>
              <a:rPr lang="en-US" sz="1050" b="1" dirty="0"/>
              <a:t>2, </a:t>
            </a:r>
            <a:r>
              <a:rPr lang="en-US" sz="1050" dirty="0"/>
              <a:t>1-19.</a:t>
            </a:r>
            <a:r>
              <a:rPr lang="en-US" sz="1050" b="1" dirty="0"/>
              <a:t> </a:t>
            </a:r>
            <a:r>
              <a:rPr lang="en-US" sz="1050" dirty="0"/>
              <a:t>[SA1]</a:t>
            </a:r>
          </a:p>
          <a:p>
            <a:pPr marL="228600" indent="-228600">
              <a:spcBef>
                <a:spcPts val="600"/>
              </a:spcBef>
              <a:buFont typeface="+mj-lt"/>
              <a:buAutoNum type="arabicPeriod"/>
            </a:pPr>
            <a:r>
              <a:rPr lang="en-US" sz="1050" dirty="0" smtClean="0"/>
              <a:t> Stone</a:t>
            </a:r>
            <a:r>
              <a:rPr lang="en-US" sz="1050" dirty="0"/>
              <a:t>, et al.  (2015). Effectively Communicating Knowledge to Assistive Technology Stakeholders: Three Randomized Controlled Case Studies In: </a:t>
            </a:r>
            <a:r>
              <a:rPr lang="en-US" sz="1050" dirty="0">
                <a:hlinkClick r:id="rId11" tooltip="This link will download a file."/>
              </a:rPr>
              <a:t>Focused Issue: Knowledge Translation and Technology Transfer in Assistive Technology</a:t>
            </a:r>
            <a:r>
              <a:rPr lang="en-US" sz="1050" dirty="0"/>
              <a:t>,  </a:t>
            </a:r>
            <a:r>
              <a:rPr lang="en-US" sz="1050" i="1" dirty="0"/>
              <a:t>Assistive Technology Outcomes and Benefits</a:t>
            </a:r>
            <a:r>
              <a:rPr lang="en-US" sz="1050" dirty="0"/>
              <a:t>, Winter 2015, </a:t>
            </a:r>
            <a:r>
              <a:rPr lang="en-US" sz="1050" b="1" dirty="0"/>
              <a:t>9</a:t>
            </a:r>
            <a:r>
              <a:rPr lang="en-US" sz="1050" dirty="0"/>
              <a:t>(1</a:t>
            </a:r>
            <a:r>
              <a:rPr lang="en-US" sz="1050" dirty="0" smtClean="0"/>
              <a:t>), pp.98-159.</a:t>
            </a:r>
          </a:p>
          <a:p>
            <a:pPr marL="228600" indent="-228600" fontAlgn="auto">
              <a:spcBef>
                <a:spcPts val="600"/>
              </a:spcBef>
              <a:spcAft>
                <a:spcPts val="0"/>
              </a:spcAft>
              <a:buFont typeface="+mj-lt"/>
              <a:buAutoNum type="arabicPeriod"/>
              <a:defRPr/>
            </a:pPr>
            <a:r>
              <a:rPr lang="en-US" sz="1050" dirty="0" err="1" smtClean="0">
                <a:cs typeface="Times New Roman" pitchFamily="18" charset="0"/>
              </a:rPr>
              <a:t>Sudsawad</a:t>
            </a:r>
            <a:r>
              <a:rPr lang="en-US" sz="1050" dirty="0">
                <a:cs typeface="Times New Roman" pitchFamily="18" charset="0"/>
              </a:rPr>
              <a:t>, P 2007. </a:t>
            </a:r>
            <a:r>
              <a:rPr lang="en-US" sz="1050" i="1" dirty="0">
                <a:cs typeface="Times New Roman" pitchFamily="18" charset="0"/>
              </a:rPr>
              <a:t>Knowledge Translation: Introduction to Models, Strategies, and Measures.</a:t>
            </a:r>
            <a:r>
              <a:rPr lang="en-US" sz="1050" dirty="0">
                <a:cs typeface="Times New Roman" pitchFamily="18" charset="0"/>
              </a:rPr>
              <a:t> Austin: Southwest Educational Development Laboratory, National Center for the Dissemination of Disability Research.  (p.4; 21-22</a:t>
            </a:r>
            <a:r>
              <a:rPr lang="en-US" sz="1050" dirty="0" smtClean="0">
                <a:cs typeface="Times New Roman" pitchFamily="18" charset="0"/>
              </a:rPr>
              <a:t>)</a:t>
            </a:r>
          </a:p>
          <a:p>
            <a:pPr marL="228600" indent="-228600" fontAlgn="auto">
              <a:spcBef>
                <a:spcPts val="600"/>
              </a:spcBef>
              <a:spcAft>
                <a:spcPts val="0"/>
              </a:spcAft>
              <a:buFont typeface="+mj-lt"/>
              <a:buAutoNum type="arabicPeriod"/>
              <a:defRPr/>
            </a:pPr>
            <a:r>
              <a:rPr lang="en-US" sz="1050" dirty="0" smtClean="0">
                <a:cs typeface="Times New Roman" pitchFamily="18" charset="0"/>
              </a:rPr>
              <a:t>University at Buffalo (SUNY) Center on Knowledge Translation for Technology Transfer (KT4TT).</a:t>
            </a:r>
            <a:r>
              <a:rPr lang="en-US" sz="1050" u="sng" dirty="0" smtClean="0">
                <a:solidFill>
                  <a:schemeClr val="accent1"/>
                </a:solidFill>
                <a:cs typeface="Times New Roman" pitchFamily="18" charset="0"/>
              </a:rPr>
              <a:t> </a:t>
            </a:r>
            <a:r>
              <a:rPr lang="en-US" sz="1050" u="sng" dirty="0" smtClean="0">
                <a:solidFill>
                  <a:schemeClr val="accent1"/>
                </a:solidFill>
              </a:rPr>
              <a:t>Targeting </a:t>
            </a:r>
            <a:r>
              <a:rPr lang="en-US" sz="1050" u="sng" dirty="0">
                <a:solidFill>
                  <a:schemeClr val="accent1"/>
                </a:solidFill>
              </a:rPr>
              <a:t>Stakeholders and Tailoring Knowledge as Communication Strategies in Assistive Technology: Three Randomized Controlled Case </a:t>
            </a:r>
            <a:r>
              <a:rPr lang="en-US" sz="1050" u="sng" dirty="0" smtClean="0">
                <a:solidFill>
                  <a:schemeClr val="accent1"/>
                </a:solidFill>
              </a:rPr>
              <a:t>Studies</a:t>
            </a:r>
            <a:r>
              <a:rPr lang="en-US" sz="1050" b="1" dirty="0" smtClean="0"/>
              <a:t>. </a:t>
            </a:r>
            <a:r>
              <a:rPr lang="en-US" sz="1050" b="1" i="1" dirty="0" smtClean="0"/>
              <a:t>KT Casebook (2</a:t>
            </a:r>
            <a:r>
              <a:rPr lang="en-US" sz="1050" b="1" i="1" baseline="30000" dirty="0" smtClean="0"/>
              <a:t>nd</a:t>
            </a:r>
            <a:r>
              <a:rPr lang="en-US" sz="1050" b="1" i="1" dirty="0" smtClean="0"/>
              <a:t> </a:t>
            </a:r>
            <a:r>
              <a:rPr lang="en-US" sz="1050" b="1" i="1" dirty="0"/>
              <a:t>Ed.) </a:t>
            </a:r>
            <a:r>
              <a:rPr lang="en-US" sz="1050" dirty="0">
                <a:cs typeface="Times New Roman" pitchFamily="18" charset="0"/>
              </a:rPr>
              <a:t>(Updated Nov. 2017). </a:t>
            </a:r>
            <a:r>
              <a:rPr lang="en-US" sz="1050" i="1" dirty="0" smtClean="0">
                <a:solidFill>
                  <a:schemeClr val="accent1">
                    <a:lumMod val="75000"/>
                  </a:schemeClr>
                </a:solidFill>
                <a:hlinkClick r:id="rId4"/>
              </a:rPr>
              <a:t>http</a:t>
            </a:r>
            <a:r>
              <a:rPr lang="en-US" sz="1050" i="1" dirty="0">
                <a:solidFill>
                  <a:schemeClr val="accent1">
                    <a:lumMod val="75000"/>
                  </a:schemeClr>
                </a:solidFill>
                <a:hlinkClick r:id="rId4"/>
              </a:rPr>
              <a:t>://</a:t>
            </a:r>
            <a:r>
              <a:rPr lang="en-US" sz="1050" i="1" dirty="0" smtClean="0">
                <a:solidFill>
                  <a:schemeClr val="accent1">
                    <a:lumMod val="75000"/>
                  </a:schemeClr>
                </a:solidFill>
                <a:hlinkClick r:id="rId4"/>
              </a:rPr>
              <a:t>ktdrr.org/products/ktcasebook/targeting_stakeholers2016.html</a:t>
            </a:r>
            <a:endParaRPr lang="en-US" sz="1050" i="1" dirty="0" smtClean="0">
              <a:solidFill>
                <a:schemeClr val="accent1">
                  <a:lumMod val="75000"/>
                </a:schemeClr>
              </a:solidFill>
            </a:endParaRPr>
          </a:p>
          <a:p>
            <a:pPr marL="228600" lvl="0" indent="-228600">
              <a:spcBef>
                <a:spcPts val="600"/>
              </a:spcBef>
              <a:buFont typeface="+mj-lt"/>
              <a:buAutoNum type="arabicPeriod"/>
              <a:defRPr/>
            </a:pPr>
            <a:r>
              <a:rPr lang="en-US" sz="1050" dirty="0" smtClean="0"/>
              <a:t>USDE </a:t>
            </a:r>
            <a:r>
              <a:rPr lang="en-US" sz="1050" dirty="0"/>
              <a:t>(2006). NIDRR Logic Model: Targeted Outcomes Arenas. Federal Register/Vol. No. 31, February 15, 2006.: Appendix 2</a:t>
            </a:r>
            <a:r>
              <a:rPr lang="en-US" sz="1050" dirty="0" smtClean="0"/>
              <a:t>.</a:t>
            </a:r>
          </a:p>
          <a:p>
            <a:pPr marL="228600" indent="-228600">
              <a:buFont typeface="+mj-lt"/>
              <a:buAutoNum type="arabicPeriod"/>
            </a:pPr>
            <a:r>
              <a:rPr lang="en-US" sz="1050" dirty="0"/>
              <a:t>United States Government Printing Office (2011).</a:t>
            </a:r>
            <a:r>
              <a:rPr lang="en-US" sz="1050" i="1" dirty="0"/>
              <a:t>GPRA modernization act of 2010</a:t>
            </a:r>
            <a:r>
              <a:rPr lang="en-US" sz="1050" dirty="0"/>
              <a:t>, PUBLIC LAW 111–352, Retrieved from </a:t>
            </a:r>
            <a:r>
              <a:rPr lang="en-US" sz="1050" dirty="0" smtClean="0">
                <a:hlinkClick r:id="rId12"/>
              </a:rPr>
              <a:t>http://www.gpo.gov/fdsys/pkg/PLAW-111publ352/pdf/PLAW-111publ352.pdf </a:t>
            </a:r>
            <a:endParaRPr lang="en-US" sz="1050" dirty="0" smtClean="0"/>
          </a:p>
          <a:p>
            <a:pPr marL="228600" indent="-228600">
              <a:buFont typeface="+mj-lt"/>
              <a:buAutoNum type="arabicPeriod"/>
            </a:pPr>
            <a:r>
              <a:rPr lang="en-US" sz="1050" dirty="0" smtClean="0"/>
              <a:t>United States Office of Management and Budget. (1993). </a:t>
            </a:r>
            <a:r>
              <a:rPr lang="en-US" sz="1050" i="1" dirty="0" smtClean="0"/>
              <a:t>Government performance and results act (GPRA) of 1993</a:t>
            </a:r>
            <a:r>
              <a:rPr lang="en-US" sz="1050" dirty="0" smtClean="0"/>
              <a:t>. Retrieved from </a:t>
            </a:r>
            <a:r>
              <a:rPr lang="en-US" sz="1050" dirty="0" smtClean="0">
                <a:hlinkClick r:id="rId13"/>
              </a:rPr>
              <a:t>http://www.whitehouse.gov/omb/mgmt-gpra/gplaw2m</a:t>
            </a:r>
            <a:r>
              <a:rPr lang="en-US" sz="1050" dirty="0" smtClean="0"/>
              <a:t> </a:t>
            </a:r>
          </a:p>
          <a:p>
            <a:pPr marL="228600" lvl="0" indent="-228600">
              <a:spcBef>
                <a:spcPts val="600"/>
              </a:spcBef>
              <a:buFont typeface="+mj-lt"/>
              <a:buAutoNum type="arabicPeriod"/>
            </a:pPr>
            <a:r>
              <a:rPr lang="en-US" sz="1050" dirty="0" smtClean="0">
                <a:cs typeface="Times New Roman" pitchFamily="18" charset="0"/>
              </a:rPr>
              <a:t> </a:t>
            </a:r>
            <a:r>
              <a:rPr lang="en-US" sz="1050" dirty="0" err="1">
                <a:cs typeface="Times New Roman" pitchFamily="18" charset="0"/>
              </a:rPr>
              <a:t>Wholey</a:t>
            </a:r>
            <a:r>
              <a:rPr lang="en-US" sz="1050" dirty="0">
                <a:cs typeface="Times New Roman" pitchFamily="18" charset="0"/>
              </a:rPr>
              <a:t> J S., </a:t>
            </a:r>
            <a:r>
              <a:rPr lang="en-US" sz="1050" dirty="0" err="1">
                <a:cs typeface="Times New Roman" pitchFamily="18" charset="0"/>
              </a:rPr>
              <a:t>Hatry</a:t>
            </a:r>
            <a:r>
              <a:rPr lang="en-US" sz="1050" dirty="0">
                <a:cs typeface="Times New Roman" pitchFamily="18" charset="0"/>
              </a:rPr>
              <a:t> H P., and Newcomer, K E (eds.) (2004). </a:t>
            </a:r>
            <a:r>
              <a:rPr lang="en-US" sz="1050" i="1" dirty="0">
                <a:cs typeface="Times New Roman" pitchFamily="18" charset="0"/>
              </a:rPr>
              <a:t>Handbook of Practical Program Evaluation,</a:t>
            </a:r>
            <a:r>
              <a:rPr lang="en-US" sz="1050" dirty="0">
                <a:cs typeface="Times New Roman" pitchFamily="18" charset="0"/>
              </a:rPr>
              <a:t> San Francisco: </a:t>
            </a:r>
            <a:r>
              <a:rPr lang="en-US" sz="1050" dirty="0" err="1">
                <a:cs typeface="Times New Roman" pitchFamily="18" charset="0"/>
              </a:rPr>
              <a:t>Jossey</a:t>
            </a:r>
            <a:r>
              <a:rPr lang="en-US" sz="1050" dirty="0">
                <a:cs typeface="Times New Roman" pitchFamily="18" charset="0"/>
              </a:rPr>
              <a:t>-Bass. </a:t>
            </a:r>
            <a:endParaRPr lang="en-US" sz="1050" dirty="0" smtClean="0">
              <a:cs typeface="Times New Roman" pitchFamily="18" charset="0"/>
            </a:endParaRPr>
          </a:p>
          <a:p>
            <a:pPr marL="228600" indent="-228600">
              <a:spcBef>
                <a:spcPts val="600"/>
              </a:spcBef>
              <a:buFont typeface="+mj-lt"/>
              <a:buAutoNum type="arabicPeriod"/>
            </a:pPr>
            <a:r>
              <a:rPr lang="en-US" sz="1050" dirty="0" smtClean="0">
                <a:cs typeface="Times New Roman" pitchFamily="18" charset="0"/>
              </a:rPr>
              <a:t>Weiss</a:t>
            </a:r>
            <a:r>
              <a:rPr lang="en-US" sz="1050" dirty="0">
                <a:cs typeface="Times New Roman" pitchFamily="18" charset="0"/>
              </a:rPr>
              <a:t>, C H (1979). The Many Meanings of Research Utilization. </a:t>
            </a:r>
            <a:r>
              <a:rPr lang="en-US" sz="1050" i="1" dirty="0">
                <a:cs typeface="Times New Roman" pitchFamily="18" charset="0"/>
              </a:rPr>
              <a:t>Public Administration Review</a:t>
            </a:r>
            <a:r>
              <a:rPr lang="en-US" sz="1050" dirty="0">
                <a:cs typeface="Times New Roman" pitchFamily="18" charset="0"/>
              </a:rPr>
              <a:t>, </a:t>
            </a:r>
            <a:r>
              <a:rPr lang="en-US" sz="1050" b="1" dirty="0">
                <a:cs typeface="Times New Roman" pitchFamily="18" charset="0"/>
              </a:rPr>
              <a:t>39</a:t>
            </a:r>
            <a:r>
              <a:rPr lang="en-US" sz="1050" dirty="0">
                <a:cs typeface="Times New Roman" pitchFamily="18" charset="0"/>
              </a:rPr>
              <a:t>(5): 426-431.</a:t>
            </a:r>
            <a:r>
              <a:rPr lang="en-US" sz="1050" dirty="0"/>
              <a:t> </a:t>
            </a:r>
          </a:p>
        </p:txBody>
      </p:sp>
      <p:pic>
        <p:nvPicPr>
          <p:cNvPr id="3" name="Picture 2" descr="University at Buffalo; Center on Knowledge Translation for Technology Transfer; National Institute on Disability, Independent Living, and Rehabilitation Research." title="logos"/>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424947" y="6379796"/>
            <a:ext cx="2996184" cy="350520"/>
          </a:xfrm>
          <a:prstGeom prst="rect">
            <a:avLst/>
          </a:prstGeom>
        </p:spPr>
      </p:pic>
      <p:sp>
        <p:nvSpPr>
          <p:cNvPr id="8" name="Title 7"/>
          <p:cNvSpPr>
            <a:spLocks noGrp="1"/>
          </p:cNvSpPr>
          <p:nvPr>
            <p:ph type="title"/>
          </p:nvPr>
        </p:nvSpPr>
        <p:spPr>
          <a:xfrm>
            <a:off x="309566" y="107951"/>
            <a:ext cx="1828800" cy="439737"/>
          </a:xfrm>
        </p:spPr>
        <p:txBody>
          <a:bodyPr/>
          <a:lstStyle/>
          <a:p>
            <a:r>
              <a:rPr lang="en-US" sz="1400" u="sng" dirty="0" smtClean="0"/>
              <a:t>REFERENCES</a:t>
            </a:r>
            <a:r>
              <a:rPr lang="en-US" sz="1400" dirty="0" smtClean="0"/>
              <a:t>:</a:t>
            </a:r>
            <a:endParaRPr lang="en-US" sz="1400" dirty="0"/>
          </a:p>
        </p:txBody>
      </p:sp>
    </p:spTree>
    <p:extLst>
      <p:ext uri="{BB962C8B-B14F-4D97-AF65-F5344CB8AC3E}">
        <p14:creationId xmlns:p14="http://schemas.microsoft.com/office/powerpoint/2010/main" val="14296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381778" y="6450134"/>
            <a:ext cx="2743200" cy="365125"/>
          </a:xfrm>
        </p:spPr>
        <p:txBody>
          <a:bodyPr/>
          <a:lstStyle/>
          <a:p>
            <a:fld id="{7F7E9054-85FD-46A6-B114-EE11F75DC2DE}" type="slidenum">
              <a:rPr lang="en-US" smtClean="0"/>
              <a:t>18</a:t>
            </a:fld>
            <a:endParaRPr lang="en-US"/>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16696" y="6383665"/>
            <a:ext cx="2996184" cy="350520"/>
          </a:xfrm>
          <a:prstGeom prst="rect">
            <a:avLst/>
          </a:prstGeom>
        </p:spPr>
      </p:pic>
      <p:sp>
        <p:nvSpPr>
          <p:cNvPr id="40963" name="Rectangle 4"/>
          <p:cNvSpPr>
            <a:spLocks noChangeArrowheads="1"/>
          </p:cNvSpPr>
          <p:nvPr/>
        </p:nvSpPr>
        <p:spPr bwMode="auto">
          <a:xfrm>
            <a:off x="1986280" y="3601720"/>
            <a:ext cx="8229600" cy="2554545"/>
          </a:xfrm>
          <a:prstGeom prst="rect">
            <a:avLst/>
          </a:prstGeom>
          <a:noFill/>
          <a:ln w="9525">
            <a:noFill/>
            <a:miter lim="800000"/>
            <a:headEnd/>
            <a:tailEnd/>
          </a:ln>
        </p:spPr>
        <p:txBody>
          <a:bodyPr wrap="square">
            <a:spAutoFit/>
          </a:bodyPr>
          <a:lstStyle/>
          <a:p>
            <a:r>
              <a:rPr lang="en-US" sz="2000" dirty="0">
                <a:ea typeface="MS PGothic" charset="0"/>
                <a:cs typeface="Arial" charset="0"/>
              </a:rPr>
              <a:t>The </a:t>
            </a:r>
            <a:r>
              <a:rPr lang="en-US" sz="2000" dirty="0" smtClean="0">
                <a:ea typeface="MS PGothic" charset="0"/>
                <a:cs typeface="Arial" charset="0"/>
              </a:rPr>
              <a:t>contents of this presentation were created </a:t>
            </a:r>
            <a:r>
              <a:rPr lang="en-US" sz="2000" dirty="0">
                <a:ea typeface="MS PGothic" charset="0"/>
                <a:cs typeface="Arial" charset="0"/>
              </a:rPr>
              <a:t>under a cooperative agreement </a:t>
            </a:r>
            <a:r>
              <a:rPr lang="en-US" sz="2000" dirty="0" smtClean="0">
                <a:ea typeface="MS PGothic" charset="0"/>
                <a:cs typeface="Arial" charset="0"/>
              </a:rPr>
              <a:t>with </a:t>
            </a:r>
            <a:r>
              <a:rPr lang="en-US" sz="2000" dirty="0">
                <a:ea typeface="MS PGothic" charset="0"/>
                <a:cs typeface="Arial" charset="0"/>
              </a:rPr>
              <a:t>the National Institute on Disability, Independent Living, and Rehabilitation Research (#90DP0054).  NIDILRR is </a:t>
            </a:r>
            <a:r>
              <a:rPr lang="en-US" sz="2000" dirty="0" smtClean="0">
                <a:ea typeface="MS PGothic" charset="0"/>
                <a:cs typeface="Arial" charset="0"/>
              </a:rPr>
              <a:t>an Institute </a:t>
            </a:r>
            <a:r>
              <a:rPr lang="en-US" sz="2000" dirty="0">
                <a:ea typeface="MS PGothic" charset="0"/>
                <a:cs typeface="Arial" charset="0"/>
              </a:rPr>
              <a:t>within the Administration for Community Living (</a:t>
            </a:r>
            <a:r>
              <a:rPr lang="en-US" sz="2000" dirty="0" smtClean="0">
                <a:ea typeface="MS PGothic" charset="0"/>
                <a:cs typeface="Arial" charset="0"/>
              </a:rPr>
              <a:t>ACL) in the </a:t>
            </a:r>
            <a:r>
              <a:rPr lang="en-US" sz="2000" dirty="0">
                <a:ea typeface="MS PGothic" charset="0"/>
                <a:cs typeface="Arial" charset="0"/>
              </a:rPr>
              <a:t>U.S. Department of Health and Human Services (HHS). </a:t>
            </a:r>
            <a:r>
              <a:rPr lang="en-US" sz="2000" dirty="0" smtClean="0"/>
              <a:t>The </a:t>
            </a:r>
            <a:r>
              <a:rPr lang="en-US" sz="2000" dirty="0"/>
              <a:t>contents do not necessarily represent the policy of NIDILRR, ACL, </a:t>
            </a:r>
            <a:r>
              <a:rPr lang="en-US" sz="2000" dirty="0" smtClean="0"/>
              <a:t>DHHS</a:t>
            </a:r>
            <a:r>
              <a:rPr lang="en-US" sz="2000" dirty="0"/>
              <a:t>, and </a:t>
            </a:r>
            <a:r>
              <a:rPr lang="en-US" sz="2000" dirty="0" smtClean="0"/>
              <a:t>endorsement </a:t>
            </a:r>
            <a:r>
              <a:rPr lang="en-US" sz="2000" dirty="0"/>
              <a:t>by the U.S. Federal </a:t>
            </a:r>
            <a:r>
              <a:rPr lang="en-US" sz="2000" dirty="0" smtClean="0"/>
              <a:t>Government should not be assumed.</a:t>
            </a:r>
          </a:p>
          <a:p>
            <a:pPr algn="r"/>
            <a:endParaRPr lang="en-US" sz="2000" dirty="0"/>
          </a:p>
        </p:txBody>
      </p:sp>
      <p:pic>
        <p:nvPicPr>
          <p:cNvPr id="40962" name="Picture 2" title="people using assistive devices"/>
          <p:cNvPicPr>
            <a:picLocks noGrp="1" noChangeAspect="1" noChangeArrowheads="1"/>
          </p:cNvPicPr>
          <p:nvPr>
            <p:ph idx="1"/>
          </p:nvPr>
        </p:nvPicPr>
        <p:blipFill>
          <a:blip r:embed="rId4" cstate="print"/>
          <a:srcRect/>
          <a:stretch>
            <a:fillRect/>
          </a:stretch>
        </p:blipFill>
        <p:spPr>
          <a:xfrm>
            <a:off x="1066800" y="1595755"/>
            <a:ext cx="10058400" cy="1655445"/>
          </a:xfrm>
        </p:spPr>
      </p:pic>
      <p:sp>
        <p:nvSpPr>
          <p:cNvPr id="40961" name="Title 1"/>
          <p:cNvSpPr>
            <a:spLocks noGrp="1"/>
          </p:cNvSpPr>
          <p:nvPr>
            <p:ph type="title"/>
          </p:nvPr>
        </p:nvSpPr>
        <p:spPr>
          <a:xfrm>
            <a:off x="0" y="0"/>
            <a:ext cx="12192000" cy="680720"/>
          </a:xfrm>
          <a:solidFill>
            <a:srgbClr val="002060"/>
          </a:solidFill>
        </p:spPr>
        <p:txBody>
          <a:bodyPr>
            <a:normAutofit fontScale="90000"/>
          </a:bodyPr>
          <a:lstStyle/>
          <a:p>
            <a:pPr algn="ctr"/>
            <a:r>
              <a:rPr lang="en-US" sz="2400" b="1" dirty="0">
                <a:solidFill>
                  <a:srgbClr val="000099"/>
                </a:solidFill>
                <a:effectLst>
                  <a:outerShdw blurRad="38100" dist="38100" dir="2700000" algn="tl">
                    <a:srgbClr val="C0C0C0"/>
                  </a:outerShdw>
                </a:effectLst>
              </a:rPr>
              <a:t>ACKNOWLEDGEMENT</a:t>
            </a:r>
            <a:r>
              <a:rPr lang="en-US" sz="2400" dirty="0">
                <a:ea typeface="MS PGothic" charset="0"/>
                <a:cs typeface="Arial" charset="0"/>
              </a:rPr>
              <a:t/>
            </a:r>
            <a:br>
              <a:rPr lang="en-US" sz="2400" dirty="0">
                <a:ea typeface="MS PGothic" charset="0"/>
                <a:cs typeface="Arial" charset="0"/>
              </a:rPr>
            </a:br>
            <a:r>
              <a:rPr lang="en-US" sz="2400" dirty="0">
                <a:ea typeface="MS PGothic" charset="0"/>
                <a:cs typeface="Arial" charset="0"/>
              </a:rPr>
              <a:t/>
            </a:r>
            <a:br>
              <a:rPr lang="en-US" sz="2400" dirty="0">
                <a:ea typeface="MS PGothic" charset="0"/>
                <a:cs typeface="Arial" charset="0"/>
              </a:rPr>
            </a:br>
            <a:r>
              <a:rPr lang="en-US" sz="2400" dirty="0" smtClean="0">
                <a:ea typeface="MS PGothic" charset="0"/>
                <a:cs typeface="Arial" charset="0"/>
              </a:rPr>
              <a:t/>
            </a:r>
            <a:br>
              <a:rPr lang="en-US" sz="2400" dirty="0" smtClean="0">
                <a:ea typeface="MS PGothic" charset="0"/>
                <a:cs typeface="Arial" charset="0"/>
              </a:rPr>
            </a:br>
            <a:r>
              <a:rPr lang="en-US" sz="2400" dirty="0">
                <a:ea typeface="MS PGothic" charset="0"/>
                <a:cs typeface="Arial" charset="0"/>
              </a:rPr>
              <a:t/>
            </a:r>
            <a:br>
              <a:rPr lang="en-US" sz="2400" dirty="0">
                <a:ea typeface="MS PGothic" charset="0"/>
                <a:cs typeface="Arial" charset="0"/>
              </a:rPr>
            </a:br>
            <a:r>
              <a:rPr lang="en-US" sz="2400" dirty="0" smtClean="0">
                <a:ea typeface="MS PGothic" charset="0"/>
                <a:cs typeface="Arial" charset="0"/>
              </a:rPr>
              <a:t/>
            </a:r>
            <a:br>
              <a:rPr lang="en-US" sz="2400" dirty="0" smtClean="0">
                <a:ea typeface="MS PGothic" charset="0"/>
                <a:cs typeface="Arial" charset="0"/>
              </a:rPr>
            </a:br>
            <a:r>
              <a:rPr lang="en-US" sz="2400" dirty="0">
                <a:ea typeface="MS PGothic" charset="0"/>
                <a:cs typeface="Arial" charset="0"/>
              </a:rPr>
              <a:t/>
            </a:r>
            <a:br>
              <a:rPr lang="en-US" sz="2400" dirty="0">
                <a:ea typeface="MS PGothic" charset="0"/>
                <a:cs typeface="Arial" charset="0"/>
              </a:rPr>
            </a:br>
            <a:r>
              <a:rPr lang="en-US" sz="2400" dirty="0" smtClean="0">
                <a:ea typeface="MS PGothic" charset="0"/>
                <a:cs typeface="Arial" charset="0"/>
              </a:rPr>
              <a:t/>
            </a:r>
            <a:br>
              <a:rPr lang="en-US" sz="2400" dirty="0" smtClean="0">
                <a:ea typeface="MS PGothic" charset="0"/>
                <a:cs typeface="Arial" charset="0"/>
              </a:rPr>
            </a:br>
            <a:r>
              <a:rPr lang="en-US" sz="2200" b="1" dirty="0" smtClean="0">
                <a:solidFill>
                  <a:schemeClr val="bg1"/>
                </a:solidFill>
                <a:latin typeface="+mn-lt"/>
                <a:ea typeface="MS PGothic" charset="0"/>
                <a:cs typeface="Arial" charset="0"/>
              </a:rPr>
              <a:t>ACKNOWLEDGEMENT</a:t>
            </a:r>
            <a:r>
              <a:rPr lang="en-US" sz="2000" b="1" dirty="0">
                <a:latin typeface="Calibri" pitchFamily="34" charset="0"/>
              </a:rPr>
              <a:t/>
            </a:r>
            <a:br>
              <a:rPr lang="en-US" sz="2000" b="1" dirty="0">
                <a:latin typeface="Calibri" pitchFamily="34" charset="0"/>
              </a:rPr>
            </a:br>
            <a:r>
              <a:rPr lang="en-US" sz="2000" dirty="0">
                <a:latin typeface="Calibri" charset="0"/>
                <a:ea typeface="MS PGothic" charset="0"/>
                <a:cs typeface="Arial" charset="0"/>
              </a:rPr>
              <a:t/>
            </a:r>
            <a:br>
              <a:rPr lang="en-US" sz="2000" dirty="0">
                <a:latin typeface="Calibri" charset="0"/>
                <a:ea typeface="MS PGothic" charset="0"/>
                <a:cs typeface="Arial" charset="0"/>
              </a:rPr>
            </a:br>
            <a:r>
              <a:rPr lang="en-US" sz="2000" dirty="0">
                <a:latin typeface="Calibri" charset="0"/>
                <a:ea typeface="MS PGothic" charset="0"/>
                <a:cs typeface="Arial" charset="0"/>
              </a:rPr>
              <a:t/>
            </a:r>
            <a:br>
              <a:rPr lang="en-US" sz="2000" dirty="0">
                <a:latin typeface="Calibri" charset="0"/>
                <a:ea typeface="MS PGothic" charset="0"/>
                <a:cs typeface="Arial" charset="0"/>
              </a:rPr>
            </a:br>
            <a:r>
              <a:rPr lang="en-US" sz="2000" dirty="0">
                <a:ea typeface="MS PGothic" charset="0"/>
                <a:cs typeface="Arial" charset="0"/>
              </a:rPr>
              <a:t/>
            </a:r>
            <a:br>
              <a:rPr lang="en-US" sz="2000" dirty="0">
                <a:ea typeface="MS PGothic" charset="0"/>
                <a:cs typeface="Arial" charset="0"/>
              </a:rPr>
            </a:br>
            <a:r>
              <a:rPr lang="en-US" sz="2000" dirty="0">
                <a:ea typeface="MS PGothic" charset="0"/>
                <a:cs typeface="Arial" charset="0"/>
              </a:rPr>
              <a:t/>
            </a:r>
            <a:br>
              <a:rPr lang="en-US" sz="2000" dirty="0">
                <a:ea typeface="MS PGothic" charset="0"/>
                <a:cs typeface="Arial" charset="0"/>
              </a:rPr>
            </a:br>
            <a:r>
              <a:rPr lang="en-US" b="0" dirty="0" smtClean="0">
                <a:latin typeface="Calibri" pitchFamily="34" charset="0"/>
              </a:rPr>
              <a:t/>
            </a:r>
            <a:br>
              <a:rPr lang="en-US" b="0" dirty="0" smtClean="0">
                <a:latin typeface="Calibri" pitchFamily="34" charset="0"/>
              </a:rPr>
            </a:br>
            <a:endParaRPr lang="en-US" dirty="0" smtClean="0"/>
          </a:p>
        </p:txBody>
      </p:sp>
    </p:spTree>
    <p:extLst>
      <p:ext uri="{BB962C8B-B14F-4D97-AF65-F5344CB8AC3E}">
        <p14:creationId xmlns:p14="http://schemas.microsoft.com/office/powerpoint/2010/main" val="4265748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92801" y="6450134"/>
            <a:ext cx="2743200" cy="365125"/>
          </a:xfrm>
        </p:spPr>
        <p:txBody>
          <a:bodyPr/>
          <a:lstStyle/>
          <a:p>
            <a:fld id="{7F7E9054-85FD-46A6-B114-EE11F75DC2DE}" type="slidenum">
              <a:rPr lang="en-US" smtClean="0"/>
              <a:t>19</a:t>
            </a:fld>
            <a:endParaRPr lang="en-US"/>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35416" y="6370154"/>
            <a:ext cx="2996184" cy="350520"/>
          </a:xfrm>
          <a:prstGeom prst="rect">
            <a:avLst/>
          </a:prstGeom>
        </p:spPr>
      </p:pic>
      <p:sp>
        <p:nvSpPr>
          <p:cNvPr id="3" name="Subtitle 2"/>
          <p:cNvSpPr>
            <a:spLocks noGrp="1"/>
          </p:cNvSpPr>
          <p:nvPr>
            <p:ph type="subTitle" idx="1"/>
          </p:nvPr>
        </p:nvSpPr>
        <p:spPr>
          <a:xfrm>
            <a:off x="548640" y="1828800"/>
            <a:ext cx="10769600" cy="4003040"/>
          </a:xfrm>
        </p:spPr>
        <p:txBody>
          <a:bodyPr>
            <a:normAutofit/>
          </a:bodyPr>
          <a:lstStyle/>
          <a:p>
            <a:pPr algn="r"/>
            <a:endParaRPr lang="en-US" dirty="0" smtClean="0"/>
          </a:p>
          <a:p>
            <a:r>
              <a:rPr lang="en-US" sz="4400" dirty="0"/>
              <a:t>Questions?</a:t>
            </a:r>
          </a:p>
          <a:p>
            <a:pPr algn="r"/>
            <a:endParaRPr lang="en-US" dirty="0" smtClean="0"/>
          </a:p>
          <a:p>
            <a:pPr algn="r"/>
            <a:endParaRPr lang="en-US" dirty="0"/>
          </a:p>
          <a:p>
            <a:pPr algn="r"/>
            <a:r>
              <a:rPr lang="en-US" dirty="0" smtClean="0"/>
              <a:t>Contact: </a:t>
            </a:r>
          </a:p>
          <a:p>
            <a:pPr algn="r"/>
            <a:r>
              <a:rPr lang="en-US" dirty="0" smtClean="0"/>
              <a:t>Email: </a:t>
            </a:r>
            <a:r>
              <a:rPr lang="en-US" dirty="0" smtClean="0">
                <a:hlinkClick r:id="rId4"/>
              </a:rPr>
              <a:t>vstone@buffalo.edu</a:t>
            </a:r>
            <a:endParaRPr lang="en-US" dirty="0" smtClean="0"/>
          </a:p>
          <a:p>
            <a:pPr algn="r"/>
            <a:r>
              <a:rPr lang="en-US" dirty="0" smtClean="0"/>
              <a:t>Web: </a:t>
            </a:r>
            <a:r>
              <a:rPr lang="en-US" dirty="0" smtClean="0">
                <a:hlinkClick r:id="rId5"/>
              </a:rPr>
              <a:t>http</a:t>
            </a:r>
            <a:r>
              <a:rPr lang="en-US" dirty="0">
                <a:hlinkClick r:id="rId5"/>
              </a:rPr>
              <a:t>://</a:t>
            </a:r>
            <a:r>
              <a:rPr lang="en-US" dirty="0" smtClean="0">
                <a:hlinkClick r:id="rId5"/>
              </a:rPr>
              <a:t>sphhp.buffalo.edu/cat/kt4tt.html</a:t>
            </a:r>
            <a:endParaRPr lang="en-US" dirty="0" smtClean="0"/>
          </a:p>
          <a:p>
            <a:pPr algn="r"/>
            <a:endParaRPr lang="en-US" dirty="0"/>
          </a:p>
          <a:p>
            <a:pPr algn="r"/>
            <a:endParaRPr lang="en-US" dirty="0" smtClean="0"/>
          </a:p>
          <a:p>
            <a:pPr algn="r"/>
            <a:endParaRPr lang="en-US" dirty="0"/>
          </a:p>
          <a:p>
            <a:pPr algn="r"/>
            <a:endParaRPr lang="en-US" dirty="0"/>
          </a:p>
        </p:txBody>
      </p:sp>
      <p:sp>
        <p:nvSpPr>
          <p:cNvPr id="2" name="Title 1"/>
          <p:cNvSpPr>
            <a:spLocks noGrp="1"/>
          </p:cNvSpPr>
          <p:nvPr>
            <p:ph type="ctrTitle"/>
          </p:nvPr>
        </p:nvSpPr>
        <p:spPr>
          <a:xfrm>
            <a:off x="0" y="0"/>
            <a:ext cx="12192000" cy="1066801"/>
          </a:xfrm>
          <a:solidFill>
            <a:srgbClr val="002060"/>
          </a:solidFill>
        </p:spPr>
        <p:txBody>
          <a:bodyPr>
            <a:normAutofit/>
          </a:bodyPr>
          <a:lstStyle/>
          <a:p>
            <a:r>
              <a:rPr lang="en-US" dirty="0" smtClean="0">
                <a:solidFill>
                  <a:schemeClr val="bg1"/>
                </a:solidFill>
              </a:rPr>
              <a:t>Thank you!</a:t>
            </a:r>
            <a:endParaRPr lang="en-US" dirty="0">
              <a:solidFill>
                <a:schemeClr val="bg1"/>
              </a:solidFill>
            </a:endParaRPr>
          </a:p>
        </p:txBody>
      </p:sp>
    </p:spTree>
    <p:extLst>
      <p:ext uri="{BB962C8B-B14F-4D97-AF65-F5344CB8AC3E}">
        <p14:creationId xmlns:p14="http://schemas.microsoft.com/office/powerpoint/2010/main" val="2117920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5"/>
          <p:cNvSpPr>
            <a:spLocks noGrp="1"/>
          </p:cNvSpPr>
          <p:nvPr>
            <p:ph type="sldNum" sz="quarter" idx="12"/>
          </p:nvPr>
        </p:nvSpPr>
        <p:spPr>
          <a:xfrm>
            <a:off x="9392797" y="6461857"/>
            <a:ext cx="2743200" cy="365125"/>
          </a:xfrm>
        </p:spPr>
        <p:txBody>
          <a:bodyPr/>
          <a:lstStyle/>
          <a:p>
            <a:fld id="{3C1947DB-5E28-438C-8AD0-AF1768E10FD6}" type="slidenum">
              <a:rPr lang="en-US" smtClean="0"/>
              <a:t>2</a:t>
            </a:fld>
            <a:endParaRPr lang="en-US" dirty="0"/>
          </a:p>
        </p:txBody>
      </p:sp>
      <p:pic>
        <p:nvPicPr>
          <p:cNvPr id="9" name="Picture 8"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421945"/>
            <a:ext cx="2996184" cy="350520"/>
          </a:xfrm>
          <a:prstGeom prst="rect">
            <a:avLst/>
          </a:prstGeom>
        </p:spPr>
      </p:pic>
      <p:sp>
        <p:nvSpPr>
          <p:cNvPr id="3" name="Subtitle 2" descr="(GPRA, 1993, 2010; Weiss, 1979; Wholey et al, 2004)&#10;" title="An Accountability Concern"/>
          <p:cNvSpPr>
            <a:spLocks noGrp="1"/>
          </p:cNvSpPr>
          <p:nvPr>
            <p:ph type="subTitle" idx="1"/>
          </p:nvPr>
        </p:nvSpPr>
        <p:spPr>
          <a:xfrm>
            <a:off x="591110" y="1107440"/>
            <a:ext cx="11253259" cy="5222240"/>
          </a:xfrm>
          <a:solidFill>
            <a:schemeClr val="bg1">
              <a:lumMod val="95000"/>
            </a:schemeClr>
          </a:solidFill>
        </p:spPr>
        <p:txBody>
          <a:bodyPr>
            <a:normAutofit/>
          </a:bodyPr>
          <a:lstStyle/>
          <a:p>
            <a:r>
              <a:rPr lang="en-US" sz="2800" u="sng" dirty="0" smtClean="0"/>
              <a:t>An Accountability Concern</a:t>
            </a:r>
            <a:r>
              <a:rPr lang="en-US" sz="2800" dirty="0" smtClean="0"/>
              <a:t> </a:t>
            </a:r>
          </a:p>
          <a:p>
            <a:r>
              <a:rPr lang="en-US" dirty="0" smtClean="0"/>
              <a:t>(GPRA, 1993, 2010; Weiss, 1979; </a:t>
            </a:r>
            <a:r>
              <a:rPr lang="en-US" dirty="0" err="1" smtClean="0"/>
              <a:t>Wholey</a:t>
            </a:r>
            <a:r>
              <a:rPr lang="en-US" dirty="0" smtClean="0"/>
              <a:t> et al, 2004)</a:t>
            </a:r>
          </a:p>
          <a:p>
            <a:pPr algn="l"/>
            <a:endParaRPr lang="en-US" sz="2800" dirty="0" smtClean="0"/>
          </a:p>
          <a:p>
            <a:pPr algn="l"/>
            <a:endParaRPr lang="en-US" sz="2800" dirty="0" smtClean="0"/>
          </a:p>
          <a:p>
            <a:pPr algn="l"/>
            <a:endParaRPr lang="en-US" sz="2800" dirty="0" smtClean="0"/>
          </a:p>
          <a:p>
            <a:pPr algn="l"/>
            <a:endParaRPr lang="en-US" sz="2800" dirty="0" smtClean="0"/>
          </a:p>
          <a:p>
            <a:pPr algn="l"/>
            <a:endParaRPr lang="en-US" sz="2800" dirty="0" smtClean="0"/>
          </a:p>
          <a:p>
            <a:pPr algn="l"/>
            <a:endParaRPr lang="en-US" sz="2800" dirty="0" smtClean="0"/>
          </a:p>
          <a:p>
            <a:r>
              <a:rPr lang="en-US" sz="2800" dirty="0" smtClean="0"/>
              <a:t> </a:t>
            </a:r>
          </a:p>
        </p:txBody>
      </p:sp>
      <p:sp>
        <p:nvSpPr>
          <p:cNvPr id="15" name="Up Arrow 14" descr="Arrow pointing from Public Funds to New Knowledge (K)" title="arrow"/>
          <p:cNvSpPr/>
          <p:nvPr/>
        </p:nvSpPr>
        <p:spPr>
          <a:xfrm>
            <a:off x="5047520" y="3688280"/>
            <a:ext cx="416560" cy="49212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Box 2" descr="(Investment in Innovations)" title="Public Funds "/>
          <p:cNvSpPr txBox="1">
            <a:spLocks noChangeArrowheads="1"/>
          </p:cNvSpPr>
          <p:nvPr/>
        </p:nvSpPr>
        <p:spPr bwMode="auto">
          <a:xfrm>
            <a:off x="3604800" y="4492500"/>
            <a:ext cx="3302000" cy="1446293"/>
          </a:xfrm>
          <a:prstGeom prst="rect">
            <a:avLst/>
          </a:prstGeom>
          <a:solidFill>
            <a:schemeClr val="accent5">
              <a:lumMod val="20000"/>
              <a:lumOff val="80000"/>
            </a:schemeClr>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07000"/>
              </a:lnSpc>
              <a:spcBef>
                <a:spcPts val="0"/>
              </a:spcBef>
              <a:spcAft>
                <a:spcPts val="800"/>
              </a:spcAft>
            </a:pPr>
            <a:r>
              <a:rPr lang="en-US" sz="28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Public Funds </a:t>
            </a:r>
          </a:p>
          <a:p>
            <a:pPr algn="ctr">
              <a:lnSpc>
                <a:spcPct val="107000"/>
              </a:lnSpc>
              <a:spcAft>
                <a:spcPts val="800"/>
              </a:spcAft>
            </a:pPr>
            <a:r>
              <a:rPr lang="en-US" sz="2400" dirty="0" smtClean="0"/>
              <a:t>(Investment in Innovations)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descr="(Societal/End-users) " title="Beneficial Impacts"/>
          <p:cNvSpPr txBox="1">
            <a:spLocks noChangeArrowheads="1"/>
          </p:cNvSpPr>
          <p:nvPr/>
        </p:nvSpPr>
        <p:spPr bwMode="auto">
          <a:xfrm>
            <a:off x="8290560" y="2385951"/>
            <a:ext cx="3302000" cy="1051122"/>
          </a:xfrm>
          <a:prstGeom prst="rect">
            <a:avLst/>
          </a:prstGeom>
          <a:solidFill>
            <a:schemeClr val="accent5">
              <a:lumMod val="20000"/>
              <a:lumOff val="80000"/>
            </a:schemeClr>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07000"/>
              </a:lnSpc>
              <a:spcBef>
                <a:spcPts val="0"/>
              </a:spcBef>
              <a:spcAft>
                <a:spcPts val="800"/>
              </a:spcAft>
            </a:pPr>
            <a:r>
              <a:rPr lang="en-US" sz="2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Beneficial Impacts</a:t>
            </a:r>
          </a:p>
          <a:p>
            <a:pPr marL="0" marR="0" algn="ctr">
              <a:lnSpc>
                <a:spcPct val="107000"/>
              </a:lnSpc>
              <a:spcBef>
                <a:spcPts val="0"/>
              </a:spcBef>
              <a:spcAft>
                <a:spcPts val="800"/>
              </a:spcAft>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(Societal/End-users</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4" name="Right Arrow 3"/>
          <p:cNvSpPr/>
          <p:nvPr/>
        </p:nvSpPr>
        <p:spPr>
          <a:xfrm>
            <a:off x="7148312" y="2535699"/>
            <a:ext cx="1026574" cy="812800"/>
          </a:xfrm>
          <a:prstGeom prst="rightArrow">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t>
            </a:r>
            <a:endParaRPr lang="en-US" b="1" dirty="0"/>
          </a:p>
        </p:txBody>
      </p:sp>
      <p:sp>
        <p:nvSpPr>
          <p:cNvPr id="7" name="Text Box 2" descr="(Research-generated)&#10;" title="New Knowledge (K)"/>
          <p:cNvSpPr txBox="1">
            <a:spLocks noChangeArrowheads="1"/>
          </p:cNvSpPr>
          <p:nvPr/>
        </p:nvSpPr>
        <p:spPr bwMode="auto">
          <a:xfrm>
            <a:off x="3563039" y="2446035"/>
            <a:ext cx="3385522" cy="1051122"/>
          </a:xfrm>
          <a:prstGeom prst="rect">
            <a:avLst/>
          </a:prstGeom>
          <a:solidFill>
            <a:schemeClr val="accent5">
              <a:lumMod val="20000"/>
              <a:lumOff val="80000"/>
            </a:schemeClr>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07000"/>
              </a:lnSpc>
              <a:spcBef>
                <a:spcPts val="0"/>
              </a:spcBef>
              <a:spcAft>
                <a:spcPts val="800"/>
              </a:spcAft>
            </a:pPr>
            <a:r>
              <a:rPr lang="en-US" sz="28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New Knowledge </a:t>
            </a:r>
            <a:r>
              <a:rPr lang="en-US" sz="2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(K)</a:t>
            </a:r>
          </a:p>
          <a:p>
            <a:pPr marL="0" marR="0" algn="ctr">
              <a:lnSpc>
                <a:spcPct val="107000"/>
              </a:lnSpc>
              <a:spcBef>
                <a:spcPts val="0"/>
              </a:spcBef>
              <a:spcAft>
                <a:spcPts val="800"/>
              </a:spcAft>
            </a:pP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(Research-generated)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ight Arrow 11" descr="arrow pointing from Prior Knowledge Base to New Knowledge (K)" title="arrow"/>
          <p:cNvSpPr/>
          <p:nvPr/>
        </p:nvSpPr>
        <p:spPr>
          <a:xfrm>
            <a:off x="3030310" y="2678010"/>
            <a:ext cx="433335" cy="459109"/>
          </a:xfrm>
          <a:prstGeom prst="rightArrow">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1" name="Text Box 2" descr="&#10;" title="Prior Knowledge Base"/>
          <p:cNvSpPr txBox="1">
            <a:spLocks noChangeArrowheads="1"/>
          </p:cNvSpPr>
          <p:nvPr/>
        </p:nvSpPr>
        <p:spPr bwMode="auto">
          <a:xfrm>
            <a:off x="883919" y="2185480"/>
            <a:ext cx="1838961" cy="1903278"/>
          </a:xfrm>
          <a:prstGeom prst="rect">
            <a:avLst/>
          </a:prstGeom>
          <a:solidFill>
            <a:schemeClr val="accent5">
              <a:lumMod val="20000"/>
              <a:lumOff val="80000"/>
            </a:schemeClr>
          </a:solidFill>
          <a:ln w="9525">
            <a:solidFill>
              <a:srgbClr val="000000"/>
            </a:solidFill>
            <a:miter lim="800000"/>
            <a:headEnd/>
            <a:tailEnd/>
          </a:ln>
        </p:spPr>
        <p:txBody>
          <a:bodyPr rot="0" vert="horz" wrap="square" lIns="91440" tIns="45720" rIns="91440" bIns="45720" anchor="t" anchorCtr="0">
            <a:spAutoFit/>
          </a:bodyPr>
          <a:lstStyle/>
          <a:p>
            <a:pPr marL="0" marR="0" algn="ctr">
              <a:spcBef>
                <a:spcPts val="0"/>
              </a:spcBef>
              <a:spcAft>
                <a:spcPts val="800"/>
              </a:spcAft>
            </a:pPr>
            <a:r>
              <a:rPr lang="en-US" sz="24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Prior </a:t>
            </a:r>
          </a:p>
          <a:p>
            <a:pPr marL="0" marR="0" algn="ctr">
              <a:spcBef>
                <a:spcPts val="0"/>
              </a:spcBef>
              <a:spcAft>
                <a:spcPts val="800"/>
              </a:spcAft>
            </a:pPr>
            <a:r>
              <a:rPr lang="en-US" sz="24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Knowledge </a:t>
            </a:r>
          </a:p>
          <a:p>
            <a:pPr marL="0" marR="0" algn="ctr">
              <a:spcBef>
                <a:spcPts val="0"/>
              </a:spcBef>
              <a:spcAft>
                <a:spcPts val="800"/>
              </a:spcAft>
            </a:pPr>
            <a:r>
              <a:rPr lang="en-US" sz="24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Base</a:t>
            </a:r>
            <a:endParaRPr lang="en-US" sz="24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itle 1"/>
          <p:cNvSpPr>
            <a:spLocks noGrp="1"/>
          </p:cNvSpPr>
          <p:nvPr>
            <p:ph type="ctrTitle"/>
          </p:nvPr>
        </p:nvSpPr>
        <p:spPr>
          <a:xfrm>
            <a:off x="0" y="11723"/>
            <a:ext cx="12192000" cy="863600"/>
          </a:xfrm>
          <a:solidFill>
            <a:srgbClr val="002060"/>
          </a:solidFill>
        </p:spPr>
        <p:txBody>
          <a:bodyPr anchor="ctr">
            <a:noAutofit/>
          </a:bodyPr>
          <a:lstStyle/>
          <a:p>
            <a:r>
              <a:rPr lang="en-US" sz="3200" b="1" dirty="0" smtClean="0">
                <a:solidFill>
                  <a:schemeClr val="bg1"/>
                </a:solidFill>
                <a:latin typeface="+mn-lt"/>
              </a:rPr>
              <a:t>Why the project?</a:t>
            </a:r>
            <a:endParaRPr lang="en-US" sz="3200" b="1" dirty="0">
              <a:solidFill>
                <a:schemeClr val="bg1"/>
              </a:solidFill>
              <a:latin typeface="+mn-lt"/>
            </a:endParaRPr>
          </a:p>
        </p:txBody>
      </p:sp>
    </p:spTree>
    <p:extLst>
      <p:ext uri="{BB962C8B-B14F-4D97-AF65-F5344CB8AC3E}">
        <p14:creationId xmlns:p14="http://schemas.microsoft.com/office/powerpoint/2010/main" val="3724284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9392798" y="6450134"/>
            <a:ext cx="2743200" cy="365125"/>
          </a:xfrm>
        </p:spPr>
        <p:txBody>
          <a:bodyPr/>
          <a:lstStyle/>
          <a:p>
            <a:fld id="{7F7E9054-85FD-46A6-B114-EE11F75DC2DE}" type="slidenum">
              <a:rPr lang="en-US" smtClean="0"/>
              <a:t>20</a:t>
            </a:fld>
            <a:endParaRPr lang="en-US"/>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14806" y="6360586"/>
            <a:ext cx="2996184" cy="350520"/>
          </a:xfrm>
          <a:prstGeom prst="rect">
            <a:avLst/>
          </a:prstGeom>
        </p:spPr>
      </p:pic>
      <p:sp>
        <p:nvSpPr>
          <p:cNvPr id="2" name="Title 1"/>
          <p:cNvSpPr>
            <a:spLocks noGrp="1"/>
          </p:cNvSpPr>
          <p:nvPr>
            <p:ph type="title"/>
          </p:nvPr>
        </p:nvSpPr>
        <p:spPr>
          <a:xfrm>
            <a:off x="838200" y="365125"/>
            <a:ext cx="10515600" cy="3973195"/>
          </a:xfrm>
        </p:spPr>
        <p:txBody>
          <a:bodyPr>
            <a:normAutofit/>
          </a:bodyPr>
          <a:lstStyle/>
          <a:p>
            <a:pPr algn="ctr"/>
            <a:r>
              <a:rPr lang="en-US" dirty="0" smtClean="0"/>
              <a:t/>
            </a:r>
            <a:br>
              <a:rPr lang="en-US" dirty="0" smtClean="0"/>
            </a:br>
            <a:r>
              <a:rPr lang="en-US" dirty="0"/>
              <a:t/>
            </a:r>
            <a:br>
              <a:rPr lang="en-US" dirty="0"/>
            </a:br>
            <a:r>
              <a:rPr lang="en-US" b="1" dirty="0" smtClean="0"/>
              <a:t>Appendix Tables</a:t>
            </a:r>
            <a:endParaRPr lang="en-US" b="1" dirty="0"/>
          </a:p>
        </p:txBody>
      </p:sp>
    </p:spTree>
    <p:extLst>
      <p:ext uri="{BB962C8B-B14F-4D97-AF65-F5344CB8AC3E}">
        <p14:creationId xmlns:p14="http://schemas.microsoft.com/office/powerpoint/2010/main" val="134788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81780" y="6450134"/>
            <a:ext cx="2743200" cy="365125"/>
          </a:xfrm>
        </p:spPr>
        <p:txBody>
          <a:bodyPr/>
          <a:lstStyle/>
          <a:p>
            <a:fld id="{7F7E9054-85FD-46A6-B114-EE11F75DC2DE}" type="slidenum">
              <a:rPr lang="en-US" smtClean="0"/>
              <a:t>21</a:t>
            </a:fld>
            <a:endParaRPr lang="en-US"/>
          </a:p>
        </p:txBody>
      </p:sp>
      <p:pic>
        <p:nvPicPr>
          <p:cNvPr id="6" name="Picture 5"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10600" y="6373521"/>
            <a:ext cx="2996184" cy="350520"/>
          </a:xfrm>
          <a:prstGeom prst="rect">
            <a:avLst/>
          </a:prstGeom>
        </p:spPr>
      </p:pic>
      <p:sp>
        <p:nvSpPr>
          <p:cNvPr id="3" name="Content Placeholder 2"/>
          <p:cNvSpPr>
            <a:spLocks noGrp="1"/>
          </p:cNvSpPr>
          <p:nvPr>
            <p:ph idx="1"/>
          </p:nvPr>
        </p:nvSpPr>
        <p:spPr>
          <a:xfrm>
            <a:off x="406400" y="1005840"/>
            <a:ext cx="11430000" cy="5171123"/>
          </a:xfrm>
          <a:solidFill>
            <a:schemeClr val="bg1">
              <a:lumMod val="95000"/>
            </a:schemeClr>
          </a:solidFill>
        </p:spPr>
        <p:txBody>
          <a:bodyPr>
            <a:normAutofit/>
          </a:bodyPr>
          <a:lstStyle/>
          <a:p>
            <a:pPr marL="0" lvl="1" indent="0">
              <a:spcBef>
                <a:spcPts val="1000"/>
              </a:spcBef>
              <a:buNone/>
            </a:pPr>
            <a:r>
              <a:rPr lang="en-US" sz="2800" dirty="0"/>
              <a:t>In all three </a:t>
            </a:r>
            <a:r>
              <a:rPr lang="en-US" sz="2800" dirty="0" smtClean="0"/>
              <a:t>studies, </a:t>
            </a:r>
            <a:r>
              <a:rPr lang="en-US" sz="2800" b="1" dirty="0" smtClean="0"/>
              <a:t>Pretest-to-post </a:t>
            </a:r>
            <a:r>
              <a:rPr lang="en-US" sz="2800" b="1" dirty="0"/>
              <a:t>test changes were significant </a:t>
            </a:r>
            <a:endParaRPr lang="en-US" sz="2800" b="1" dirty="0" smtClean="0"/>
          </a:p>
          <a:p>
            <a:pPr marL="0" lvl="1" indent="0">
              <a:spcBef>
                <a:spcPts val="1000"/>
              </a:spcBef>
              <a:buNone/>
            </a:pPr>
            <a:endParaRPr lang="en-US" sz="2800" dirty="0" smtClean="0"/>
          </a:p>
          <a:p>
            <a:pPr marL="0" lvl="1" indent="0">
              <a:spcBef>
                <a:spcPts val="1000"/>
              </a:spcBef>
              <a:buNone/>
            </a:pPr>
            <a:r>
              <a:rPr lang="en-US" sz="2800" dirty="0" smtClean="0"/>
              <a:t>a) </a:t>
            </a:r>
            <a:r>
              <a:rPr lang="en-US" sz="2800" i="1" u="sng" dirty="0" smtClean="0"/>
              <a:t>Tailor-and-target</a:t>
            </a:r>
            <a:r>
              <a:rPr lang="en-US" sz="2800" u="sng" dirty="0" smtClean="0"/>
              <a:t> strategy:</a:t>
            </a:r>
            <a:r>
              <a:rPr lang="en-US" sz="2800" dirty="0" smtClean="0"/>
              <a:t> </a:t>
            </a:r>
          </a:p>
          <a:p>
            <a:pPr marL="914400" lvl="2" indent="-284163">
              <a:spcBef>
                <a:spcPts val="1000"/>
              </a:spcBef>
            </a:pPr>
            <a:r>
              <a:rPr lang="en-US" sz="2800" dirty="0" smtClean="0"/>
              <a:t>At 4 months (p&lt;.001) and </a:t>
            </a:r>
          </a:p>
          <a:p>
            <a:pPr marL="914400" lvl="2" indent="-284163">
              <a:spcBef>
                <a:spcPts val="1000"/>
              </a:spcBef>
            </a:pPr>
            <a:r>
              <a:rPr lang="en-US" sz="2800" dirty="0" smtClean="0"/>
              <a:t>At 8 months (p&lt;.001) </a:t>
            </a:r>
          </a:p>
          <a:p>
            <a:pPr marL="914400" lvl="2" indent="-284163">
              <a:spcBef>
                <a:spcPts val="1000"/>
              </a:spcBef>
            </a:pPr>
            <a:r>
              <a:rPr lang="en-US" sz="2800" dirty="0" smtClean="0"/>
              <a:t>CKP effective, in particular.</a:t>
            </a:r>
            <a:r>
              <a:rPr lang="en-US" sz="2400" dirty="0" smtClean="0"/>
              <a:t> </a:t>
            </a:r>
          </a:p>
          <a:p>
            <a:pPr marL="346075" lvl="1" indent="-346075">
              <a:spcBef>
                <a:spcPts val="1000"/>
              </a:spcBef>
              <a:buAutoNum type="alphaLcParenR" startAt="2"/>
            </a:pPr>
            <a:r>
              <a:rPr lang="en-US" sz="2800" i="1" u="sng" dirty="0" smtClean="0"/>
              <a:t>Target-Only Strategy</a:t>
            </a:r>
            <a:r>
              <a:rPr lang="en-US" sz="2800" dirty="0" smtClean="0"/>
              <a:t>:</a:t>
            </a:r>
          </a:p>
          <a:p>
            <a:pPr marL="457200" lvl="1" indent="-457200">
              <a:spcBef>
                <a:spcPts val="1000"/>
              </a:spcBef>
            </a:pPr>
            <a:r>
              <a:rPr lang="en-US" sz="2800" dirty="0" smtClean="0"/>
              <a:t>At 4 </a:t>
            </a:r>
            <a:r>
              <a:rPr lang="en-US" sz="2800" dirty="0"/>
              <a:t>months </a:t>
            </a:r>
            <a:r>
              <a:rPr lang="en-US" sz="2800" dirty="0" smtClean="0"/>
              <a:t>- Period </a:t>
            </a:r>
            <a:r>
              <a:rPr lang="en-US" sz="2800" dirty="0"/>
              <a:t>of active intervention</a:t>
            </a:r>
          </a:p>
          <a:p>
            <a:pPr marL="0" lvl="1" indent="0">
              <a:spcBef>
                <a:spcPts val="1000"/>
              </a:spcBef>
              <a:buNone/>
            </a:pPr>
            <a:r>
              <a:rPr lang="en-US" sz="2800" dirty="0" smtClean="0"/>
              <a:t>	(p=.001; p&lt;.001; p&lt;.001)</a:t>
            </a:r>
          </a:p>
          <a:p>
            <a:pPr marL="0" lvl="1" indent="0">
              <a:spcBef>
                <a:spcPts val="1000"/>
              </a:spcBef>
              <a:buNone/>
            </a:pPr>
            <a:r>
              <a:rPr lang="en-US" sz="2800" dirty="0" smtClean="0"/>
              <a:t>Additionally at 8 months in Studies 1 &amp; 2 (p=.001; p&lt;.001)</a:t>
            </a:r>
          </a:p>
        </p:txBody>
      </p:sp>
      <p:sp>
        <p:nvSpPr>
          <p:cNvPr id="2" name="Title 1"/>
          <p:cNvSpPr>
            <a:spLocks noGrp="1"/>
          </p:cNvSpPr>
          <p:nvPr>
            <p:ph type="title"/>
          </p:nvPr>
        </p:nvSpPr>
        <p:spPr>
          <a:xfrm>
            <a:off x="0" y="1"/>
            <a:ext cx="12192000" cy="721360"/>
          </a:xfrm>
          <a:solidFill>
            <a:schemeClr val="accent5">
              <a:lumMod val="50000"/>
            </a:schemeClr>
          </a:solidFill>
        </p:spPr>
        <p:txBody>
          <a:bodyPr>
            <a:normAutofit/>
          </a:bodyPr>
          <a:lstStyle/>
          <a:p>
            <a:pPr algn="ctr"/>
            <a:r>
              <a:rPr lang="en-US" sz="3600" dirty="0" smtClean="0">
                <a:solidFill>
                  <a:schemeClr val="bg1"/>
                </a:solidFill>
                <a:latin typeface="+mn-lt"/>
              </a:rPr>
              <a:t>1. Both strategies effective, taken individually</a:t>
            </a:r>
            <a:endParaRPr lang="en-US" sz="3600" dirty="0">
              <a:solidFill>
                <a:schemeClr val="bg1"/>
              </a:solidFill>
              <a:latin typeface="+mn-lt"/>
            </a:endParaRPr>
          </a:p>
        </p:txBody>
      </p:sp>
    </p:spTree>
    <p:extLst>
      <p:ext uri="{BB962C8B-B14F-4D97-AF65-F5344CB8AC3E}">
        <p14:creationId xmlns:p14="http://schemas.microsoft.com/office/powerpoint/2010/main" val="77121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81783" y="6450134"/>
            <a:ext cx="2743200" cy="365125"/>
          </a:xfrm>
        </p:spPr>
        <p:txBody>
          <a:bodyPr/>
          <a:lstStyle/>
          <a:p>
            <a:fld id="{7F7E9054-85FD-46A6-B114-EE11F75DC2DE}" type="slidenum">
              <a:rPr lang="en-US" smtClean="0"/>
              <a:t>22</a:t>
            </a:fld>
            <a:endParaRPr lang="en-US"/>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13154" y="6383525"/>
            <a:ext cx="2996184" cy="350520"/>
          </a:xfrm>
          <a:prstGeom prst="rect">
            <a:avLst/>
          </a:prstGeom>
        </p:spPr>
      </p:pic>
      <p:graphicFrame>
        <p:nvGraphicFramePr>
          <p:cNvPr id="4" name="Content Placeholder 3" descr="T1 Tailor &amp; Target; &#10;T2 Target-Only;&#10;C No intervention.&#10;&#10;&#10;" title="Group, Months"/>
          <p:cNvGraphicFramePr>
            <a:graphicFrameLocks noGrp="1"/>
          </p:cNvGraphicFramePr>
          <p:nvPr>
            <p:ph idx="1"/>
            <p:extLst>
              <p:ext uri="{D42A27DB-BD31-4B8C-83A1-F6EECF244321}">
                <p14:modId xmlns:p14="http://schemas.microsoft.com/office/powerpoint/2010/main" val="752218949"/>
              </p:ext>
            </p:extLst>
          </p:nvPr>
        </p:nvGraphicFramePr>
        <p:xfrm>
          <a:off x="777241" y="720067"/>
          <a:ext cx="10637518" cy="4856072"/>
        </p:xfrm>
        <a:graphic>
          <a:graphicData uri="http://schemas.openxmlformats.org/drawingml/2006/table">
            <a:tbl>
              <a:tblPr firstRow="1">
                <a:tableStyleId>{5C22544A-7EE6-4342-B048-85BDC9FD1C3A}</a:tableStyleId>
              </a:tblPr>
              <a:tblGrid>
                <a:gridCol w="1798319">
                  <a:extLst>
                    <a:ext uri="{9D8B030D-6E8A-4147-A177-3AD203B41FA5}">
                      <a16:colId xmlns="" xmlns:a16="http://schemas.microsoft.com/office/drawing/2014/main" val="3998602081"/>
                    </a:ext>
                  </a:extLst>
                </a:gridCol>
                <a:gridCol w="1669954">
                  <a:extLst>
                    <a:ext uri="{9D8B030D-6E8A-4147-A177-3AD203B41FA5}">
                      <a16:colId xmlns="" xmlns:a16="http://schemas.microsoft.com/office/drawing/2014/main" val="2136802827"/>
                    </a:ext>
                  </a:extLst>
                </a:gridCol>
                <a:gridCol w="2847753">
                  <a:extLst>
                    <a:ext uri="{9D8B030D-6E8A-4147-A177-3AD203B41FA5}">
                      <a16:colId xmlns="" xmlns:a16="http://schemas.microsoft.com/office/drawing/2014/main" val="2467960912"/>
                    </a:ext>
                  </a:extLst>
                </a:gridCol>
                <a:gridCol w="2377470">
                  <a:extLst>
                    <a:ext uri="{9D8B030D-6E8A-4147-A177-3AD203B41FA5}">
                      <a16:colId xmlns="" xmlns:a16="http://schemas.microsoft.com/office/drawing/2014/main" val="3195715861"/>
                    </a:ext>
                  </a:extLst>
                </a:gridCol>
                <a:gridCol w="1944022">
                  <a:extLst>
                    <a:ext uri="{9D8B030D-6E8A-4147-A177-3AD203B41FA5}">
                      <a16:colId xmlns="" xmlns:a16="http://schemas.microsoft.com/office/drawing/2014/main" val="2076748624"/>
                    </a:ext>
                  </a:extLst>
                </a:gridCol>
              </a:tblGrid>
              <a:tr h="346239">
                <a:tc>
                  <a:txBody>
                    <a:bodyPr/>
                    <a:lstStyle/>
                    <a:p>
                      <a:pPr algn="ctr" fontAlgn="ctr"/>
                      <a:r>
                        <a:rPr lang="en-US" sz="1600" b="1" u="none" strike="noStrike" dirty="0">
                          <a:solidFill>
                            <a:schemeClr val="tx1"/>
                          </a:solidFill>
                          <a:effectLst/>
                        </a:rPr>
                        <a:t>Group</a:t>
                      </a:r>
                      <a:endParaRPr lang="en-US" sz="1600" b="1" i="0" u="none" strike="noStrike" dirty="0">
                        <a:solidFill>
                          <a:schemeClr val="tx1"/>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 </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solidFill>
                            <a:schemeClr val="tx1"/>
                          </a:solidFill>
                          <a:effectLst/>
                        </a:rPr>
                        <a:t>Months 1-4 </a:t>
                      </a:r>
                      <a:endParaRPr lang="en-US" sz="1600" b="1" i="0" u="none" strike="noStrike" dirty="0">
                        <a:solidFill>
                          <a:schemeClr val="tx1"/>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solidFill>
                            <a:schemeClr val="tx1"/>
                          </a:solidFill>
                          <a:effectLst/>
                        </a:rPr>
                        <a:t>Months 5-8</a:t>
                      </a:r>
                      <a:endParaRPr lang="en-US" sz="1600" b="1" i="0" u="none" strike="noStrike" dirty="0">
                        <a:solidFill>
                          <a:schemeClr val="tx1"/>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solidFill>
                            <a:schemeClr val="tx1"/>
                          </a:solidFill>
                          <a:effectLst/>
                        </a:rPr>
                        <a:t> 8 months </a:t>
                      </a:r>
                      <a:endParaRPr lang="en-US" sz="1600" b="1" i="0" u="none" strike="noStrike" dirty="0">
                        <a:solidFill>
                          <a:schemeClr val="tx1"/>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3727199106"/>
                  </a:ext>
                </a:extLst>
              </a:tr>
              <a:tr h="449173">
                <a:tc rowSpan="4">
                  <a:txBody>
                    <a:bodyPr/>
                    <a:lstStyle/>
                    <a:p>
                      <a:pPr algn="ctr" fontAlgn="ctr"/>
                      <a:r>
                        <a:rPr lang="en-US" sz="2000" b="1" u="none" strike="noStrike" dirty="0">
                          <a:solidFill>
                            <a:srgbClr val="C00000"/>
                          </a:solidFill>
                          <a:effectLst/>
                        </a:rPr>
                        <a:t>T1                     </a:t>
                      </a:r>
                      <a:r>
                        <a:rPr lang="en-US" sz="2000" b="1" u="none" strike="noStrike" dirty="0" smtClean="0">
                          <a:solidFill>
                            <a:srgbClr val="C00000"/>
                          </a:solidFill>
                          <a:effectLst/>
                        </a:rPr>
                        <a:t>Tailor &amp; Target</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400" u="none" strike="noStrike" dirty="0">
                          <a:effectLst/>
                        </a:rPr>
                        <a:t> </a:t>
                      </a:r>
                      <a:endParaRPr lang="en-US" sz="1400" b="1" i="0" u="none" strike="noStrike" dirty="0">
                        <a:solidFill>
                          <a:srgbClr val="C0000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2000" u="none" strike="noStrike" dirty="0">
                          <a:solidFill>
                            <a:srgbClr val="C00000"/>
                          </a:solidFill>
                          <a:effectLst/>
                        </a:rPr>
                        <a:t> [CKP]              </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solidFill>
                            <a:srgbClr val="C00000"/>
                          </a:solidFill>
                          <a:effectLst/>
                        </a:rPr>
                        <a:t>[Webcast + TA offer]               </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3297153680"/>
                  </a:ext>
                </a:extLst>
              </a:tr>
              <a:tr h="327302">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 yes;  p&lt;.001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2807840313"/>
                  </a:ext>
                </a:extLst>
              </a:tr>
              <a:tr h="327302">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412751216"/>
                  </a:ext>
                </a:extLst>
              </a:tr>
              <a:tr h="327302">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(p&lt;.031);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994939843"/>
                  </a:ext>
                </a:extLst>
              </a:tr>
              <a:tr h="327302">
                <a:tc rowSpan="4">
                  <a:txBody>
                    <a:bodyPr/>
                    <a:lstStyle/>
                    <a:p>
                      <a:pPr algn="ctr" fontAlgn="ctr"/>
                      <a:r>
                        <a:rPr lang="en-US" sz="2000" b="1" u="none" strike="noStrike" dirty="0">
                          <a:solidFill>
                            <a:srgbClr val="C00000"/>
                          </a:solidFill>
                          <a:effectLst/>
                        </a:rPr>
                        <a:t>T2               </a:t>
                      </a:r>
                      <a:endParaRPr lang="en-US" sz="2000" b="1" u="none" strike="noStrike" dirty="0" smtClean="0">
                        <a:solidFill>
                          <a:srgbClr val="C00000"/>
                        </a:solidFill>
                        <a:effectLst/>
                      </a:endParaRPr>
                    </a:p>
                    <a:p>
                      <a:pPr algn="ctr" fontAlgn="ctr"/>
                      <a:r>
                        <a:rPr lang="en-US" sz="2000" b="1" u="none" strike="noStrike" dirty="0" smtClean="0">
                          <a:solidFill>
                            <a:srgbClr val="C00000"/>
                          </a:solidFill>
                          <a:effectLst/>
                        </a:rPr>
                        <a:t>      Target-Only</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u="none" strike="noStrike" dirty="0">
                          <a:effectLst/>
                        </a:rPr>
                        <a:t> </a:t>
                      </a:r>
                      <a:endParaRPr lang="en-US" sz="1400" b="1" i="0" u="none" strike="noStrike" dirty="0">
                        <a:solidFill>
                          <a:srgbClr val="C0000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2000" u="none" strike="noStrike" dirty="0" smtClean="0">
                          <a:solidFill>
                            <a:srgbClr val="C00000"/>
                          </a:solidFill>
                          <a:effectLst/>
                        </a:rPr>
                        <a:t>[Publication </a:t>
                      </a:r>
                      <a:r>
                        <a:rPr lang="en-US" sz="2000" u="none" strike="noStrike" dirty="0">
                          <a:solidFill>
                            <a:srgbClr val="C00000"/>
                          </a:solidFill>
                          <a:effectLst/>
                        </a:rPr>
                        <a:t>delivery]</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smtClean="0">
                          <a:solidFill>
                            <a:srgbClr val="C00000"/>
                          </a:solidFill>
                          <a:effectLst/>
                        </a:rPr>
                        <a:t>_______</a:t>
                      </a:r>
                      <a:endParaRPr lang="en-US" sz="2000" b="1" i="0" u="none" strike="noStrike" dirty="0">
                        <a:solidFill>
                          <a:srgbClr val="C00000"/>
                        </a:solidFill>
                        <a:effectLst/>
                        <a:latin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199942703"/>
                  </a:ext>
                </a:extLst>
              </a:tr>
              <a:tr h="327302">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  yes;   p=.001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 .001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3182665022"/>
                  </a:ext>
                </a:extLst>
              </a:tr>
              <a:tr h="411289">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548371141"/>
                  </a:ext>
                </a:extLst>
              </a:tr>
              <a:tr h="646621">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 -testing eff?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3477011621"/>
                  </a:ext>
                </a:extLst>
              </a:tr>
              <a:tr h="402386">
                <a:tc rowSpan="3">
                  <a:txBody>
                    <a:bodyPr/>
                    <a:lstStyle/>
                    <a:p>
                      <a:pPr algn="ctr" fontAlgn="ctr"/>
                      <a:r>
                        <a:rPr lang="en-US" sz="2000" b="1" u="none" strike="noStrike" dirty="0" smtClean="0">
                          <a:solidFill>
                            <a:srgbClr val="C00000"/>
                          </a:solidFill>
                          <a:effectLst/>
                        </a:rPr>
                        <a:t>C</a:t>
                      </a:r>
                    </a:p>
                    <a:p>
                      <a:pPr algn="ctr" fontAlgn="ctr"/>
                      <a:r>
                        <a:rPr lang="en-US" sz="2000" b="1" u="none" strike="noStrike" dirty="0" smtClean="0">
                          <a:solidFill>
                            <a:srgbClr val="C00000"/>
                          </a:solidFill>
                          <a:effectLst/>
                        </a:rPr>
                        <a:t>No </a:t>
                      </a:r>
                      <a:r>
                        <a:rPr lang="en-US" sz="2000" b="1" u="none" strike="noStrike" dirty="0">
                          <a:solidFill>
                            <a:srgbClr val="C00000"/>
                          </a:solidFill>
                          <a:effectLst/>
                        </a:rPr>
                        <a:t>intervention</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2000" u="none" strike="noStrike" dirty="0">
                          <a:effectLst/>
                        </a:rPr>
                        <a:t>No;  p=.321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p=.036</a:t>
                      </a:r>
                      <a:r>
                        <a:rPr lang="en-US" sz="2000" u="none" strike="noStrike" baseline="30000" dirty="0">
                          <a:effectLst/>
                        </a:rPr>
                        <a:t>a</a:t>
                      </a:r>
                      <a:r>
                        <a:rPr lang="en-US" sz="2000" u="none" strike="noStrike" dirty="0">
                          <a:effectLst/>
                        </a:rPr>
                        <a:t>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542755164"/>
                  </a:ext>
                </a:extLst>
              </a:tr>
              <a:tr h="346239">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p=.015 </a:t>
                      </a:r>
                      <a:r>
                        <a:rPr lang="en-US" sz="2000" u="none" strike="noStrike" baseline="30000" dirty="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p=.011</a:t>
                      </a:r>
                      <a:r>
                        <a:rPr lang="en-US" sz="2000" u="none" strike="noStrike" baseline="30000" dirty="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845960343"/>
                  </a:ext>
                </a:extLst>
              </a:tr>
              <a:tr h="393027">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(p&lt;.013)</a:t>
                      </a:r>
                      <a:r>
                        <a:rPr lang="en-US" sz="2000" u="none" strike="noStrike" baseline="30000" dirty="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 </a:t>
                      </a:r>
                      <a:r>
                        <a:rPr lang="en-US" sz="2000" u="none" strike="noStrike" baseline="30000" dirty="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938367478"/>
                  </a:ext>
                </a:extLst>
              </a:tr>
              <a:tr h="224588">
                <a:tc gridSpan="2">
                  <a:txBody>
                    <a:bodyPr/>
                    <a:lstStyle/>
                    <a:p>
                      <a:pPr algn="l" fontAlgn="ctr"/>
                      <a:r>
                        <a:rPr lang="en-US" sz="1100" u="none" strike="noStrike" dirty="0">
                          <a:effectLst/>
                        </a:rPr>
                        <a:t>NOTE: </a:t>
                      </a:r>
                      <a:r>
                        <a:rPr lang="en-US" sz="1100" u="none" strike="noStrike" baseline="30000" dirty="0">
                          <a:effectLst/>
                        </a:rPr>
                        <a:t>a</a:t>
                      </a:r>
                      <a:r>
                        <a:rPr lang="en-US" sz="1100" u="none" strike="noStrike" dirty="0">
                          <a:effectLst/>
                        </a:rPr>
                        <a:t> Testing Effect</a:t>
                      </a:r>
                      <a:endParaRPr lang="en-US" sz="11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tcPr>
                </a:tc>
                <a:tc hMerge="1">
                  <a:txBody>
                    <a:bodyPr/>
                    <a:lstStyle/>
                    <a:p>
                      <a:endParaRPr lang="en-US"/>
                    </a:p>
                  </a:txBody>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702651468"/>
                  </a:ext>
                </a:extLst>
              </a:tr>
            </a:tbl>
          </a:graphicData>
        </a:graphic>
      </p:graphicFrame>
      <p:sp>
        <p:nvSpPr>
          <p:cNvPr id="2" name="Title 1"/>
          <p:cNvSpPr>
            <a:spLocks noGrp="1"/>
          </p:cNvSpPr>
          <p:nvPr>
            <p:ph type="title"/>
          </p:nvPr>
        </p:nvSpPr>
        <p:spPr>
          <a:xfrm>
            <a:off x="0" y="1"/>
            <a:ext cx="12192000" cy="634682"/>
          </a:xfrm>
          <a:solidFill>
            <a:srgbClr val="002060"/>
          </a:solidFill>
        </p:spPr>
        <p:txBody>
          <a:bodyPr>
            <a:normAutofit/>
          </a:bodyPr>
          <a:lstStyle/>
          <a:p>
            <a:pPr algn="ctr" fontAlgn="ctr"/>
            <a:r>
              <a:rPr lang="en-US" sz="3200" b="1" dirty="0">
                <a:solidFill>
                  <a:schemeClr val="bg1"/>
                </a:solidFill>
                <a:latin typeface="+mn-lt"/>
              </a:rPr>
              <a:t>Pretest- to- posttest changes within each Group</a:t>
            </a:r>
          </a:p>
        </p:txBody>
      </p:sp>
    </p:spTree>
    <p:extLst>
      <p:ext uri="{BB962C8B-B14F-4D97-AF65-F5344CB8AC3E}">
        <p14:creationId xmlns:p14="http://schemas.microsoft.com/office/powerpoint/2010/main" val="4115236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403813" y="6450134"/>
            <a:ext cx="2743200" cy="365125"/>
          </a:xfrm>
        </p:spPr>
        <p:txBody>
          <a:bodyPr/>
          <a:lstStyle/>
          <a:p>
            <a:fld id="{7F7E9054-85FD-46A6-B114-EE11F75DC2DE}" type="slidenum">
              <a:rPr lang="en-US" smtClean="0"/>
              <a:t>23</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366872"/>
            <a:ext cx="2996184" cy="350520"/>
          </a:xfrm>
          <a:prstGeom prst="rect">
            <a:avLst/>
          </a:prstGeom>
        </p:spPr>
      </p:pic>
      <p:sp>
        <p:nvSpPr>
          <p:cNvPr id="3" name="Content Placeholder 2"/>
          <p:cNvSpPr>
            <a:spLocks noGrp="1"/>
          </p:cNvSpPr>
          <p:nvPr>
            <p:ph idx="1"/>
          </p:nvPr>
        </p:nvSpPr>
        <p:spPr>
          <a:xfrm>
            <a:off x="406400" y="1005840"/>
            <a:ext cx="11430000" cy="5171123"/>
          </a:xfrm>
          <a:solidFill>
            <a:schemeClr val="bg1">
              <a:lumMod val="95000"/>
            </a:schemeClr>
          </a:solidFill>
        </p:spPr>
        <p:txBody>
          <a:bodyPr>
            <a:normAutofit fontScale="77500" lnSpcReduction="20000"/>
          </a:bodyPr>
          <a:lstStyle/>
          <a:p>
            <a:pPr marL="514350" lvl="1" indent="-514350">
              <a:lnSpc>
                <a:spcPct val="120000"/>
              </a:lnSpc>
              <a:spcBef>
                <a:spcPts val="0"/>
              </a:spcBef>
              <a:buAutoNum type="alphaLcParenR"/>
            </a:pPr>
            <a:r>
              <a:rPr lang="en-US" sz="3200" kern="0" dirty="0" smtClean="0"/>
              <a:t>In </a:t>
            </a:r>
            <a:r>
              <a:rPr lang="en-US" sz="3200" kern="0" dirty="0"/>
              <a:t>all three </a:t>
            </a:r>
            <a:r>
              <a:rPr lang="en-US" sz="3200" kern="0" dirty="0" smtClean="0"/>
              <a:t>studies, </a:t>
            </a:r>
            <a:r>
              <a:rPr lang="en-US" sz="3200" b="1" kern="0" dirty="0" smtClean="0"/>
              <a:t>both Tailor-and-target </a:t>
            </a:r>
            <a:r>
              <a:rPr lang="en-US" sz="3200" b="1" kern="0" dirty="0"/>
              <a:t>and Target-only </a:t>
            </a:r>
            <a:r>
              <a:rPr lang="en-US" sz="3200" b="1" kern="0" dirty="0" smtClean="0"/>
              <a:t>strategies were 	effective</a:t>
            </a:r>
            <a:r>
              <a:rPr lang="en-US" sz="3200" kern="0" dirty="0" smtClean="0"/>
              <a:t> compared to </a:t>
            </a:r>
            <a:r>
              <a:rPr lang="en-US" sz="3200" kern="0" dirty="0"/>
              <a:t>Passive </a:t>
            </a:r>
            <a:r>
              <a:rPr lang="en-US" sz="3200" kern="0" dirty="0" smtClean="0"/>
              <a:t>Diffusion (Control)</a:t>
            </a:r>
          </a:p>
          <a:p>
            <a:pPr marL="514350" lvl="1" indent="-514350">
              <a:spcBef>
                <a:spcPts val="1000"/>
              </a:spcBef>
              <a:buAutoNum type="alphaLcParenR"/>
            </a:pPr>
            <a:endParaRPr lang="en-US" sz="3200" dirty="0"/>
          </a:p>
          <a:p>
            <a:pPr marL="0" lvl="1" indent="0">
              <a:spcBef>
                <a:spcPts val="1000"/>
              </a:spcBef>
              <a:buNone/>
            </a:pPr>
            <a:r>
              <a:rPr lang="en-US" sz="3200" dirty="0" smtClean="0"/>
              <a:t>	Study 1, at 8 mo. </a:t>
            </a:r>
            <a:r>
              <a:rPr lang="en-US" sz="3200" i="1" dirty="0" smtClean="0"/>
              <a:t>(p</a:t>
            </a:r>
            <a:r>
              <a:rPr lang="en-US" sz="3200" i="1" dirty="0"/>
              <a:t>=.</a:t>
            </a:r>
            <a:r>
              <a:rPr lang="en-US" sz="3200" i="1" dirty="0" smtClean="0"/>
              <a:t>029);</a:t>
            </a:r>
          </a:p>
          <a:p>
            <a:pPr marL="0" lvl="1" indent="0">
              <a:spcBef>
                <a:spcPts val="1000"/>
              </a:spcBef>
              <a:buNone/>
            </a:pPr>
            <a:r>
              <a:rPr lang="en-US" sz="3200" dirty="0" smtClean="0"/>
              <a:t>	Study 2 at 4mo. </a:t>
            </a:r>
            <a:r>
              <a:rPr lang="en-US" sz="3200" i="1" dirty="0"/>
              <a:t>(p=.</a:t>
            </a:r>
            <a:r>
              <a:rPr lang="en-US" sz="3200" i="1" dirty="0" smtClean="0"/>
              <a:t>001) </a:t>
            </a:r>
            <a:r>
              <a:rPr lang="en-US" sz="3200" dirty="0" smtClean="0"/>
              <a:t>&amp; at 8 mo. </a:t>
            </a:r>
            <a:r>
              <a:rPr lang="en-US" sz="3200" i="1" dirty="0" smtClean="0"/>
              <a:t>(</a:t>
            </a:r>
            <a:r>
              <a:rPr lang="en-US" sz="3200" i="1" dirty="0"/>
              <a:t>p=.001</a:t>
            </a:r>
            <a:r>
              <a:rPr lang="en-US" sz="3200" i="1" dirty="0" smtClean="0"/>
              <a:t>); </a:t>
            </a:r>
          </a:p>
          <a:p>
            <a:pPr marL="0" lvl="1" indent="0">
              <a:spcBef>
                <a:spcPts val="1000"/>
              </a:spcBef>
              <a:buNone/>
            </a:pPr>
            <a:r>
              <a:rPr lang="en-US" sz="3200" dirty="0" smtClean="0"/>
              <a:t>	Study 3 at 4 mo. </a:t>
            </a:r>
            <a:r>
              <a:rPr lang="en-US" sz="3200" i="1" dirty="0" smtClean="0"/>
              <a:t>(p</a:t>
            </a:r>
            <a:r>
              <a:rPr lang="en-US" sz="3200" i="1" dirty="0"/>
              <a:t>=.002</a:t>
            </a:r>
            <a:r>
              <a:rPr lang="en-US" sz="3200" dirty="0"/>
              <a:t>) </a:t>
            </a:r>
            <a:endParaRPr lang="en-US" sz="3200" dirty="0" smtClean="0"/>
          </a:p>
          <a:p>
            <a:pPr marL="514350" lvl="1" indent="-514350">
              <a:spcBef>
                <a:spcPts val="1000"/>
              </a:spcBef>
              <a:buAutoNum type="alphaLcParenR" startAt="2"/>
            </a:pPr>
            <a:endParaRPr lang="en-US" sz="3200" dirty="0" smtClean="0"/>
          </a:p>
          <a:p>
            <a:pPr marL="514350" lvl="1" indent="-514350">
              <a:spcBef>
                <a:spcPts val="1000"/>
              </a:spcBef>
              <a:buAutoNum type="alphaLcParenR" startAt="2"/>
            </a:pPr>
            <a:r>
              <a:rPr lang="en-US" sz="3200" dirty="0" smtClean="0"/>
              <a:t>But </a:t>
            </a:r>
            <a:r>
              <a:rPr lang="en-US" sz="3200" dirty="0"/>
              <a:t>there was </a:t>
            </a:r>
            <a:r>
              <a:rPr lang="en-US" sz="3200" b="1" u="sng" dirty="0"/>
              <a:t>no difference </a:t>
            </a:r>
            <a:r>
              <a:rPr lang="en-US" sz="3200" dirty="0"/>
              <a:t>between the </a:t>
            </a:r>
            <a:r>
              <a:rPr lang="en-US" sz="3200" dirty="0" smtClean="0"/>
              <a:t>two strategies in any study 	</a:t>
            </a:r>
          </a:p>
          <a:p>
            <a:pPr marL="0" lvl="1" indent="0">
              <a:spcBef>
                <a:spcPts val="1000"/>
              </a:spcBef>
              <a:buNone/>
            </a:pPr>
            <a:r>
              <a:rPr lang="en-US" sz="3200" dirty="0"/>
              <a:t>	</a:t>
            </a:r>
            <a:r>
              <a:rPr lang="en-US" sz="3200" dirty="0" smtClean="0"/>
              <a:t>(</a:t>
            </a:r>
            <a:r>
              <a:rPr lang="en-US" sz="3200" dirty="0"/>
              <a:t>p=.086; p=.323; p&lt;.</a:t>
            </a:r>
            <a:r>
              <a:rPr lang="en-US" sz="3200" dirty="0" smtClean="0"/>
              <a:t>615)</a:t>
            </a:r>
            <a:endParaRPr lang="en-US" sz="3200" dirty="0"/>
          </a:p>
          <a:p>
            <a:pPr marL="0" lvl="1" indent="0">
              <a:spcBef>
                <a:spcPts val="1000"/>
              </a:spcBef>
              <a:buNone/>
            </a:pPr>
            <a:r>
              <a:rPr lang="en-US" sz="3200" dirty="0" smtClean="0"/>
              <a:t>	Neither </a:t>
            </a:r>
            <a:r>
              <a:rPr lang="en-US" sz="3200" dirty="0"/>
              <a:t>was </a:t>
            </a:r>
            <a:r>
              <a:rPr lang="en-US" sz="3200" dirty="0" smtClean="0"/>
              <a:t>better </a:t>
            </a:r>
            <a:r>
              <a:rPr lang="en-US" sz="3200" dirty="0"/>
              <a:t>than the other</a:t>
            </a:r>
          </a:p>
          <a:p>
            <a:pPr marL="514350" indent="-514350">
              <a:buFont typeface="+mj-lt"/>
              <a:buAutoNum type="arabicPeriod"/>
            </a:pPr>
            <a:endParaRPr lang="en-US" sz="3200" dirty="0" smtClean="0"/>
          </a:p>
          <a:p>
            <a:pPr marL="457200" lvl="1" indent="0">
              <a:buNone/>
            </a:pPr>
            <a:r>
              <a:rPr lang="en-US" sz="3200" u="sng" dirty="0" smtClean="0"/>
              <a:t>Question:</a:t>
            </a:r>
            <a:r>
              <a:rPr lang="en-US" sz="3200" dirty="0" smtClean="0"/>
              <a:t> Is tailoring worth the extra effort? </a:t>
            </a:r>
          </a:p>
          <a:p>
            <a:pPr marL="0" indent="0" algn="r">
              <a:buNone/>
            </a:pPr>
            <a:r>
              <a:rPr lang="en-US" sz="3200" dirty="0" smtClean="0"/>
              <a:t>-Ask the stakeholder, maybe?</a:t>
            </a:r>
            <a:endParaRPr lang="en-US" sz="3200" dirty="0"/>
          </a:p>
        </p:txBody>
      </p:sp>
      <p:sp>
        <p:nvSpPr>
          <p:cNvPr id="2" name="Title 1"/>
          <p:cNvSpPr>
            <a:spLocks noGrp="1"/>
          </p:cNvSpPr>
          <p:nvPr>
            <p:ph type="title"/>
          </p:nvPr>
        </p:nvSpPr>
        <p:spPr>
          <a:xfrm>
            <a:off x="0" y="1"/>
            <a:ext cx="12192000" cy="721360"/>
          </a:xfrm>
          <a:solidFill>
            <a:schemeClr val="accent5">
              <a:lumMod val="50000"/>
            </a:schemeClr>
          </a:solidFill>
        </p:spPr>
        <p:txBody>
          <a:bodyPr>
            <a:normAutofit/>
          </a:bodyPr>
          <a:lstStyle/>
          <a:p>
            <a:pPr algn="ctr"/>
            <a:r>
              <a:rPr lang="en-US" sz="3600" dirty="0">
                <a:solidFill>
                  <a:schemeClr val="bg1"/>
                </a:solidFill>
                <a:latin typeface="+mn-lt"/>
              </a:rPr>
              <a:t>2</a:t>
            </a:r>
            <a:r>
              <a:rPr lang="en-US" sz="3600" dirty="0" smtClean="0">
                <a:solidFill>
                  <a:schemeClr val="bg1"/>
                </a:solidFill>
                <a:latin typeface="+mn-lt"/>
              </a:rPr>
              <a:t>. Both strategies effective, compared to Passive Diffusion</a:t>
            </a:r>
            <a:endParaRPr lang="en-US" sz="3600" dirty="0">
              <a:solidFill>
                <a:schemeClr val="bg1"/>
              </a:solidFill>
              <a:latin typeface="+mn-lt"/>
            </a:endParaRPr>
          </a:p>
        </p:txBody>
      </p:sp>
    </p:spTree>
    <p:extLst>
      <p:ext uri="{BB962C8B-B14F-4D97-AF65-F5344CB8AC3E}">
        <p14:creationId xmlns:p14="http://schemas.microsoft.com/office/powerpoint/2010/main" val="2172472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92798" y="6450134"/>
            <a:ext cx="2743200" cy="365125"/>
          </a:xfrm>
        </p:spPr>
        <p:txBody>
          <a:bodyPr/>
          <a:lstStyle/>
          <a:p>
            <a:fld id="{7F7E9054-85FD-46A6-B114-EE11F75DC2DE}" type="slidenum">
              <a:rPr lang="en-US" smtClean="0"/>
              <a:t>24</a:t>
            </a:fld>
            <a:endParaRPr lang="en-US"/>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8775" y="6362343"/>
            <a:ext cx="2996184" cy="350520"/>
          </a:xfrm>
          <a:prstGeom prst="rect">
            <a:avLst/>
          </a:prstGeom>
        </p:spPr>
      </p:pic>
      <p:graphicFrame>
        <p:nvGraphicFramePr>
          <p:cNvPr id="4" name="Content Placeholder 3" descr="Among T1-T2-C; Between T1-T2." title="Case Study One, Two, Three"/>
          <p:cNvGraphicFramePr>
            <a:graphicFrameLocks noGrp="1"/>
          </p:cNvGraphicFramePr>
          <p:nvPr>
            <p:ph idx="1"/>
            <p:extLst>
              <p:ext uri="{D42A27DB-BD31-4B8C-83A1-F6EECF244321}">
                <p14:modId xmlns:p14="http://schemas.microsoft.com/office/powerpoint/2010/main" val="3373092263"/>
              </p:ext>
            </p:extLst>
          </p:nvPr>
        </p:nvGraphicFramePr>
        <p:xfrm>
          <a:off x="573978" y="946360"/>
          <a:ext cx="11104879" cy="4889368"/>
        </p:xfrm>
        <a:graphic>
          <a:graphicData uri="http://schemas.openxmlformats.org/drawingml/2006/table">
            <a:tbl>
              <a:tblPr firstRow="1">
                <a:tableStyleId>{5C22544A-7EE6-4342-B048-85BDC9FD1C3A}</a:tableStyleId>
              </a:tblPr>
              <a:tblGrid>
                <a:gridCol w="1570196">
                  <a:extLst>
                    <a:ext uri="{9D8B030D-6E8A-4147-A177-3AD203B41FA5}">
                      <a16:colId xmlns="" xmlns:a16="http://schemas.microsoft.com/office/drawing/2014/main" val="893934621"/>
                    </a:ext>
                  </a:extLst>
                </a:gridCol>
                <a:gridCol w="1251623">
                  <a:extLst>
                    <a:ext uri="{9D8B030D-6E8A-4147-A177-3AD203B41FA5}">
                      <a16:colId xmlns="" xmlns:a16="http://schemas.microsoft.com/office/drawing/2014/main" val="1958524137"/>
                    </a:ext>
                  </a:extLst>
                </a:gridCol>
                <a:gridCol w="1841621">
                  <a:extLst>
                    <a:ext uri="{9D8B030D-6E8A-4147-A177-3AD203B41FA5}">
                      <a16:colId xmlns="" xmlns:a16="http://schemas.microsoft.com/office/drawing/2014/main" val="3736129776"/>
                    </a:ext>
                  </a:extLst>
                </a:gridCol>
                <a:gridCol w="1768687">
                  <a:extLst>
                    <a:ext uri="{9D8B030D-6E8A-4147-A177-3AD203B41FA5}">
                      <a16:colId xmlns="" xmlns:a16="http://schemas.microsoft.com/office/drawing/2014/main" val="2679317693"/>
                    </a:ext>
                  </a:extLst>
                </a:gridCol>
                <a:gridCol w="1683704">
                  <a:extLst>
                    <a:ext uri="{9D8B030D-6E8A-4147-A177-3AD203B41FA5}">
                      <a16:colId xmlns="" xmlns:a16="http://schemas.microsoft.com/office/drawing/2014/main" val="1048747606"/>
                    </a:ext>
                  </a:extLst>
                </a:gridCol>
                <a:gridCol w="1475605">
                  <a:extLst>
                    <a:ext uri="{9D8B030D-6E8A-4147-A177-3AD203B41FA5}">
                      <a16:colId xmlns="" xmlns:a16="http://schemas.microsoft.com/office/drawing/2014/main" val="3573832932"/>
                    </a:ext>
                  </a:extLst>
                </a:gridCol>
                <a:gridCol w="1513443">
                  <a:extLst>
                    <a:ext uri="{9D8B030D-6E8A-4147-A177-3AD203B41FA5}">
                      <a16:colId xmlns="" xmlns:a16="http://schemas.microsoft.com/office/drawing/2014/main" val="2231439480"/>
                    </a:ext>
                  </a:extLst>
                </a:gridCol>
              </a:tblGrid>
              <a:tr h="935838">
                <a:tc>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2000" b="1" u="none" strike="noStrike" dirty="0" smtClean="0">
                          <a:solidFill>
                            <a:schemeClr val="tx1"/>
                          </a:solidFill>
                          <a:effectLst/>
                        </a:rPr>
                        <a:t>Case Study One</a:t>
                      </a:r>
                      <a:endParaRPr lang="en-US" sz="2000" b="1" i="0" u="none" strike="noStrike" dirty="0">
                        <a:solidFill>
                          <a:schemeClr val="tx1"/>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pPr algn="ctr" fontAlgn="ctr"/>
                      <a:endParaRPr lang="en-US" sz="2000" b="1" i="0" u="none" strike="noStrike" dirty="0">
                        <a:solidFill>
                          <a:srgbClr val="000000"/>
                        </a:solidFill>
                        <a:effectLst/>
                        <a:latin typeface="Calibri" panose="020F0502020204030204" pitchFamily="34" charset="0"/>
                      </a:endParaRPr>
                    </a:p>
                  </a:txBody>
                  <a:tcPr marL="7620" marR="7620" marT="7620" marB="0" anchor="ctr">
                    <a:solidFill>
                      <a:schemeClr val="bg1"/>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000"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sz="2000" b="1" u="none" strike="noStrike" dirty="0" smtClean="0">
                          <a:solidFill>
                            <a:schemeClr val="tx1"/>
                          </a:solidFill>
                          <a:effectLst/>
                        </a:rPr>
                        <a:t>Case Study Two  </a:t>
                      </a:r>
                      <a:endParaRPr lang="en-US" sz="2000" b="1" i="0" u="none" strike="noStrike" dirty="0" smtClean="0">
                        <a:solidFill>
                          <a:schemeClr val="tx1"/>
                        </a:solidFill>
                        <a:effectLst/>
                        <a:latin typeface="Calibri" panose="020F0502020204030204" pitchFamily="34" charset="0"/>
                      </a:endParaRPr>
                    </a:p>
                    <a:p>
                      <a:pPr algn="ctr" fontAlgn="ctr"/>
                      <a:endParaRPr lang="en-US" sz="2000" b="1" i="0" u="none" strike="noStrike" dirty="0">
                        <a:solidFill>
                          <a:srgbClr val="000000"/>
                        </a:solidFill>
                        <a:effectLst/>
                        <a:latin typeface="Calibri" panose="020F0502020204030204" pitchFamily="34" charset="0"/>
                      </a:endParaRPr>
                    </a:p>
                  </a:txBody>
                  <a:tcPr marL="7620" marR="7620" marT="7620" marB="0">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fontAlgn="ctr"/>
                      <a:endParaRPr lang="en-US" sz="2000" b="1" i="0" u="none" strike="noStrike" dirty="0">
                        <a:solidFill>
                          <a:srgbClr val="000000"/>
                        </a:solidFill>
                        <a:effectLst/>
                        <a:latin typeface="Calibri" panose="020F0502020204030204" pitchFamily="34" charset="0"/>
                      </a:endParaRPr>
                    </a:p>
                  </a:txBody>
                  <a:tcPr marL="7620" marR="7620" marT="7620" marB="0">
                    <a:solidFill>
                      <a:schemeClr val="bg1"/>
                    </a:solid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2000" b="1" u="none" strike="noStrike" dirty="0" smtClean="0">
                          <a:solidFill>
                            <a:schemeClr val="tx1"/>
                          </a:solidFill>
                          <a:effectLst/>
                        </a:rPr>
                        <a:t>Case Study Three</a:t>
                      </a:r>
                      <a:endParaRPr lang="en-US" sz="2000" b="1" i="0" u="none" strike="noStrike" dirty="0">
                        <a:solidFill>
                          <a:schemeClr val="tx1"/>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gn="ctr" fontAlgn="ctr"/>
                      <a:endParaRPr lang="en-US" sz="2000" b="1" i="0" u="none" strike="noStrike" dirty="0">
                        <a:solidFill>
                          <a:srgbClr val="000000"/>
                        </a:solidFill>
                        <a:effectLst/>
                        <a:latin typeface="Calibri" panose="020F0502020204030204" pitchFamily="34" charset="0"/>
                      </a:endParaRPr>
                    </a:p>
                  </a:txBody>
                  <a:tcPr marL="7620" marR="7620" marT="7620" marB="0" anchor="ctr">
                    <a:solidFill>
                      <a:schemeClr val="bg1"/>
                    </a:solidFill>
                  </a:tcPr>
                </a:tc>
                <a:extLst>
                  <a:ext uri="{0D108BD9-81ED-4DB2-BD59-A6C34878D82A}">
                    <a16:rowId xmlns="" xmlns:a16="http://schemas.microsoft.com/office/drawing/2014/main" val="4004417510"/>
                  </a:ext>
                </a:extLst>
              </a:tr>
              <a:tr h="694306">
                <a:tc>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lnR w="12700" cap="flat" cmpd="sng" algn="ctr">
                      <a:solidFill>
                        <a:schemeClr val="tx1"/>
                      </a:solidFill>
                      <a:prstDash val="solid"/>
                      <a:round/>
                      <a:headEnd type="none" w="med" len="med"/>
                      <a:tailEnd type="none" w="med" len="med"/>
                    </a:lnR>
                  </a:tcPr>
                </a:tc>
                <a:tc>
                  <a:txBody>
                    <a:bodyPr/>
                    <a:lstStyle/>
                    <a:p>
                      <a:pPr algn="ctr" fontAlgn="ctr"/>
                      <a:r>
                        <a:rPr lang="en-US" sz="1600" i="1" u="none" strike="noStrike" baseline="0" dirty="0" smtClean="0">
                          <a:effectLst/>
                        </a:rPr>
                        <a:t>After</a:t>
                      </a:r>
                    </a:p>
                    <a:p>
                      <a:pPr algn="ctr" fontAlgn="ctr"/>
                      <a:r>
                        <a:rPr lang="en-US" sz="1600" i="1" u="none" strike="noStrike" baseline="0" dirty="0" smtClean="0">
                          <a:effectLst/>
                        </a:rPr>
                        <a:t>4 months </a:t>
                      </a:r>
                      <a:endParaRPr lang="en-US" sz="1600" b="1" i="1" u="none" strike="noStrike" baseline="0" dirty="0" smtClean="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600" i="1" u="none" strike="noStrike" baseline="0" dirty="0" smtClean="0">
                          <a:effectLst/>
                        </a:rPr>
                        <a:t>After</a:t>
                      </a:r>
                    </a:p>
                    <a:p>
                      <a:pPr algn="ctr" fontAlgn="ctr"/>
                      <a:r>
                        <a:rPr lang="en-US" sz="1600" i="1" u="none" strike="noStrike" baseline="0" dirty="0" smtClean="0">
                          <a:effectLst/>
                        </a:rPr>
                        <a:t>  8 months </a:t>
                      </a:r>
                      <a:endParaRPr lang="en-US" sz="1600" b="1" i="1" u="none" strike="noStrike" baseline="0" dirty="0" smtClean="0">
                        <a:solidFill>
                          <a:srgbClr val="000000"/>
                        </a:solidFill>
                        <a:effectLst/>
                        <a:latin typeface="Calibri" panose="020F0502020204030204" pitchFamily="34" charset="0"/>
                      </a:endParaRPr>
                    </a:p>
                  </a:txBody>
                  <a:tcPr marL="7620" marR="7620" marT="762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600" i="1" u="none" strike="noStrike" dirty="0" smtClean="0">
                          <a:effectLst/>
                        </a:rPr>
                        <a:t>After</a:t>
                      </a:r>
                    </a:p>
                    <a:p>
                      <a:pPr algn="ctr" fontAlgn="ctr"/>
                      <a:r>
                        <a:rPr lang="en-US" sz="1600" i="1" u="none" strike="noStrike" dirty="0" smtClean="0">
                          <a:effectLst/>
                        </a:rPr>
                        <a:t>4 months</a:t>
                      </a:r>
                      <a:endParaRPr lang="en-US" sz="1600" b="1" i="1"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600" i="1" u="none" strike="noStrike" dirty="0" smtClean="0">
                          <a:effectLst/>
                        </a:rPr>
                        <a:t>After</a:t>
                      </a:r>
                    </a:p>
                    <a:p>
                      <a:pPr algn="ctr" fontAlgn="ctr"/>
                      <a:r>
                        <a:rPr lang="en-US" sz="1600" i="1" u="none" strike="noStrike" dirty="0" smtClean="0">
                          <a:effectLst/>
                        </a:rPr>
                        <a:t>8 months</a:t>
                      </a:r>
                      <a:endParaRPr lang="en-US" sz="1600" b="1" i="1" u="none" strike="noStrike" dirty="0">
                        <a:solidFill>
                          <a:srgbClr val="000000"/>
                        </a:solidFill>
                        <a:effectLst/>
                        <a:latin typeface="Calibri" panose="020F050202020403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600" i="1" u="none" strike="noStrike" dirty="0" smtClean="0">
                          <a:effectLst/>
                        </a:rPr>
                        <a:t>After</a:t>
                      </a:r>
                    </a:p>
                    <a:p>
                      <a:pPr algn="ctr" fontAlgn="ctr"/>
                      <a:r>
                        <a:rPr lang="en-US" sz="1600" i="1" u="none" strike="noStrike" dirty="0" smtClean="0">
                          <a:effectLst/>
                        </a:rPr>
                        <a:t>4 months </a:t>
                      </a:r>
                      <a:endParaRPr lang="en-US" sz="1600" b="1" i="1" u="none" strike="noStrike" dirty="0" smtClean="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600" i="1" u="none" strike="noStrike" dirty="0" smtClean="0">
                          <a:effectLst/>
                        </a:rPr>
                        <a:t>After</a:t>
                      </a:r>
                    </a:p>
                    <a:p>
                      <a:pPr algn="ctr" fontAlgn="ctr"/>
                      <a:r>
                        <a:rPr lang="en-US" sz="1600" i="1" u="none" strike="noStrike" dirty="0" smtClean="0">
                          <a:effectLst/>
                        </a:rPr>
                        <a:t>8 months </a:t>
                      </a:r>
                      <a:endParaRPr lang="en-US" sz="1600" b="1" i="1" u="none" strike="noStrike" dirty="0">
                        <a:solidFill>
                          <a:srgbClr val="000000"/>
                        </a:solidFill>
                        <a:effectLst/>
                        <a:latin typeface="Calibri" panose="020F050202020403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614002822"/>
                  </a:ext>
                </a:extLst>
              </a:tr>
              <a:tr h="1086408">
                <a:tc>
                  <a:txBody>
                    <a:bodyPr/>
                    <a:lstStyle/>
                    <a:p>
                      <a:pPr algn="ctr" fontAlgn="ctr"/>
                      <a:r>
                        <a:rPr lang="en-US" sz="2400" b="1" u="none" strike="noStrike" dirty="0" smtClean="0">
                          <a:solidFill>
                            <a:srgbClr val="C00000"/>
                          </a:solidFill>
                          <a:effectLst/>
                        </a:rPr>
                        <a:t>Among </a:t>
                      </a:r>
                    </a:p>
                    <a:p>
                      <a:pPr algn="ctr" fontAlgn="ctr"/>
                      <a:r>
                        <a:rPr lang="en-US" sz="2400" b="1" u="none" strike="noStrike" dirty="0" smtClean="0">
                          <a:solidFill>
                            <a:srgbClr val="C00000"/>
                          </a:solidFill>
                          <a:effectLst/>
                        </a:rPr>
                        <a:t>T1</a:t>
                      </a:r>
                      <a:r>
                        <a:rPr lang="en-US" sz="2400" b="1" u="none" strike="noStrike" baseline="0" dirty="0" smtClean="0">
                          <a:solidFill>
                            <a:srgbClr val="C00000"/>
                          </a:solidFill>
                          <a:effectLst/>
                        </a:rPr>
                        <a:t> -</a:t>
                      </a:r>
                      <a:r>
                        <a:rPr lang="en-US" sz="2400" b="1" u="none" strike="noStrike" dirty="0" smtClean="0">
                          <a:solidFill>
                            <a:srgbClr val="C00000"/>
                          </a:solidFill>
                          <a:effectLst/>
                        </a:rPr>
                        <a:t>T2 -C</a:t>
                      </a:r>
                      <a:endParaRPr lang="en-US" sz="2400" b="1" i="0" u="none" strike="noStrike" dirty="0">
                        <a:solidFill>
                          <a:srgbClr val="C00000"/>
                        </a:solidFill>
                        <a:effectLst/>
                        <a:latin typeface="Calibri" panose="020F0502020204030204" pitchFamily="34" charset="0"/>
                      </a:endParaRPr>
                    </a:p>
                  </a:txBody>
                  <a:tcPr marL="7620" marR="7620" marT="7620" marB="0" anchor="ctr"/>
                </a:tc>
                <a:tc>
                  <a:txBody>
                    <a:bodyPr/>
                    <a:lstStyle/>
                    <a:p>
                      <a:pPr algn="ctr" fontAlgn="ctr"/>
                      <a:r>
                        <a:rPr lang="en-US" sz="2400" u="none" strike="noStrike" dirty="0">
                          <a:effectLst/>
                        </a:rPr>
                        <a:t>No diff.  </a:t>
                      </a:r>
                      <a:endParaRPr lang="en-US" sz="24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accent5">
                        <a:lumMod val="40000"/>
                        <a:lumOff val="60000"/>
                      </a:schemeClr>
                    </a:solidFill>
                  </a:tcPr>
                </a:tc>
                <a:tc>
                  <a:txBody>
                    <a:bodyPr/>
                    <a:lstStyle/>
                    <a:p>
                      <a:pPr algn="ctr" fontAlgn="ctr"/>
                      <a:r>
                        <a:rPr lang="en-US" sz="2400" u="none" strike="noStrike" dirty="0">
                          <a:effectLst/>
                        </a:rPr>
                        <a:t> Yes </a:t>
                      </a:r>
                      <a:endParaRPr lang="en-US" sz="2400" u="none" strike="noStrike" dirty="0" smtClean="0">
                        <a:effectLst/>
                      </a:endParaRPr>
                    </a:p>
                    <a:p>
                      <a:pPr algn="ctr" fontAlgn="ctr"/>
                      <a:r>
                        <a:rPr lang="en-US" sz="2400" u="none" strike="noStrike" dirty="0" smtClean="0">
                          <a:effectLst/>
                        </a:rPr>
                        <a:t> </a:t>
                      </a:r>
                      <a:r>
                        <a:rPr lang="en-US" sz="2400" u="none" strike="noStrike" dirty="0">
                          <a:effectLst/>
                        </a:rPr>
                        <a:t>(p=.029)                                                                                                    </a:t>
                      </a:r>
                      <a:endParaRPr lang="en-US" sz="24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accent5">
                        <a:lumMod val="40000"/>
                        <a:lumOff val="60000"/>
                      </a:schemeClr>
                    </a:solidFill>
                  </a:tcPr>
                </a:tc>
                <a:tc>
                  <a:txBody>
                    <a:bodyPr/>
                    <a:lstStyle/>
                    <a:p>
                      <a:pPr algn="ctr" fontAlgn="ctr"/>
                      <a:r>
                        <a:rPr lang="en-US" sz="2400" u="none" strike="noStrike" dirty="0">
                          <a:effectLst/>
                        </a:rPr>
                        <a:t>Yes  </a:t>
                      </a:r>
                      <a:endParaRPr lang="en-US" sz="2400" u="none" strike="noStrike" dirty="0" smtClean="0">
                        <a:effectLst/>
                      </a:endParaRPr>
                    </a:p>
                    <a:p>
                      <a:pPr algn="ctr" fontAlgn="ctr"/>
                      <a:r>
                        <a:rPr lang="en-US" sz="2400" u="none" strike="noStrike" dirty="0" smtClean="0">
                          <a:effectLst/>
                        </a:rPr>
                        <a:t>(</a:t>
                      </a:r>
                      <a:r>
                        <a:rPr lang="en-US" sz="2400" u="none" strike="noStrike" dirty="0">
                          <a:effectLst/>
                        </a:rPr>
                        <a:t>p=.001)              </a:t>
                      </a:r>
                      <a:endParaRPr lang="en-US" sz="24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ctr" fontAlgn="ctr"/>
                      <a:r>
                        <a:rPr lang="en-US" sz="2400" u="none" strike="noStrike" dirty="0">
                          <a:effectLst/>
                        </a:rPr>
                        <a:t>Yes </a:t>
                      </a:r>
                      <a:endParaRPr lang="en-US" sz="2400" u="none" strike="noStrike" dirty="0" smtClean="0">
                        <a:effectLst/>
                      </a:endParaRPr>
                    </a:p>
                    <a:p>
                      <a:pPr algn="ctr" fontAlgn="ctr"/>
                      <a:r>
                        <a:rPr lang="en-US" sz="2400" u="none" strike="noStrike" dirty="0" smtClean="0">
                          <a:effectLst/>
                        </a:rPr>
                        <a:t>(</a:t>
                      </a:r>
                      <a:r>
                        <a:rPr lang="en-US" sz="2400" u="none" strike="noStrike" dirty="0">
                          <a:effectLst/>
                        </a:rPr>
                        <a:t>p=.001)</a:t>
                      </a:r>
                      <a:endParaRPr lang="en-US" sz="24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ctr" fontAlgn="ctr"/>
                      <a:r>
                        <a:rPr lang="en-US" sz="2400" u="none" strike="noStrike" dirty="0">
                          <a:effectLst/>
                        </a:rPr>
                        <a:t>Yes (p=.002)  </a:t>
                      </a:r>
                      <a:endParaRPr lang="en-US" sz="24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accent4">
                        <a:lumMod val="20000"/>
                        <a:lumOff val="80000"/>
                      </a:schemeClr>
                    </a:solidFill>
                  </a:tcPr>
                </a:tc>
                <a:tc>
                  <a:txBody>
                    <a:bodyPr/>
                    <a:lstStyle/>
                    <a:p>
                      <a:pPr algn="ctr" fontAlgn="ctr"/>
                      <a:r>
                        <a:rPr lang="en-US" sz="2400" u="none" strike="noStrike" dirty="0" smtClean="0">
                          <a:solidFill>
                            <a:schemeClr val="tx1"/>
                          </a:solidFill>
                          <a:effectLst/>
                        </a:rPr>
                        <a:t>No*</a:t>
                      </a:r>
                      <a:r>
                        <a:rPr lang="en-US" sz="2400" u="none" strike="noStrike" dirty="0" smtClean="0">
                          <a:effectLst/>
                        </a:rPr>
                        <a:t> </a:t>
                      </a:r>
                    </a:p>
                    <a:p>
                      <a:pPr algn="ctr" fontAlgn="ctr"/>
                      <a:r>
                        <a:rPr lang="en-US" sz="2400" u="none" strike="noStrike" dirty="0" smtClean="0">
                          <a:effectLst/>
                        </a:rPr>
                        <a:t>(</a:t>
                      </a:r>
                      <a:r>
                        <a:rPr lang="en-US" sz="2400" u="none" strike="noStrike" dirty="0">
                          <a:effectLst/>
                        </a:rPr>
                        <a:t>p=.603)      </a:t>
                      </a:r>
                      <a:endParaRPr lang="en-US" sz="24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accent4">
                        <a:lumMod val="20000"/>
                        <a:lumOff val="80000"/>
                      </a:schemeClr>
                    </a:solidFill>
                  </a:tcPr>
                </a:tc>
                <a:extLst>
                  <a:ext uri="{0D108BD9-81ED-4DB2-BD59-A6C34878D82A}">
                    <a16:rowId xmlns="" xmlns:a16="http://schemas.microsoft.com/office/drawing/2014/main" val="3641019960"/>
                  </a:ext>
                </a:extLst>
              </a:tr>
              <a:tr h="1086408">
                <a:tc>
                  <a:txBody>
                    <a:bodyPr/>
                    <a:lstStyle/>
                    <a:p>
                      <a:pPr algn="ctr" fontAlgn="ctr"/>
                      <a:r>
                        <a:rPr lang="en-US" sz="2400" b="1" u="none" strike="noStrike" dirty="0" smtClean="0">
                          <a:solidFill>
                            <a:srgbClr val="C00000"/>
                          </a:solidFill>
                          <a:effectLst/>
                        </a:rPr>
                        <a:t>Between </a:t>
                      </a:r>
                    </a:p>
                    <a:p>
                      <a:pPr algn="ctr" fontAlgn="ctr"/>
                      <a:r>
                        <a:rPr lang="en-US" sz="2400" b="1" u="none" strike="noStrike" dirty="0" smtClean="0">
                          <a:solidFill>
                            <a:srgbClr val="C00000"/>
                          </a:solidFill>
                          <a:effectLst/>
                        </a:rPr>
                        <a:t>T1 -T2</a:t>
                      </a:r>
                      <a:endParaRPr lang="en-US" sz="2400" b="1" i="0" u="none" strike="noStrike" dirty="0">
                        <a:solidFill>
                          <a:srgbClr val="C00000"/>
                        </a:solidFill>
                        <a:effectLst/>
                        <a:latin typeface="Calibri" panose="020F0502020204030204" pitchFamily="34" charset="0"/>
                      </a:endParaRPr>
                    </a:p>
                  </a:txBody>
                  <a:tcPr marL="7620" marR="7620" marT="7620" marB="0" anchor="ctr"/>
                </a:tc>
                <a:tc>
                  <a:txBody>
                    <a:bodyPr/>
                    <a:lstStyle/>
                    <a:p>
                      <a:pPr algn="ctr" fontAlgn="ctr"/>
                      <a:r>
                        <a:rPr lang="en-US" sz="2400" u="none" strike="noStrike" dirty="0">
                          <a:effectLst/>
                        </a:rPr>
                        <a:t>…</a:t>
                      </a: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5">
                        <a:lumMod val="40000"/>
                        <a:lumOff val="60000"/>
                      </a:schemeClr>
                    </a:solidFill>
                  </a:tcPr>
                </a:tc>
                <a:tc>
                  <a:txBody>
                    <a:bodyPr/>
                    <a:lstStyle/>
                    <a:p>
                      <a:pPr algn="ctr" fontAlgn="ctr"/>
                      <a:r>
                        <a:rPr lang="en-US" sz="2400" u="none" strike="noStrike" dirty="0">
                          <a:effectLst/>
                        </a:rPr>
                        <a:t>No </a:t>
                      </a:r>
                      <a:endParaRPr lang="en-US" sz="2400" u="none" strike="noStrike" dirty="0" smtClean="0">
                        <a:effectLst/>
                      </a:endParaRPr>
                    </a:p>
                    <a:p>
                      <a:pPr algn="ctr" fontAlgn="ctr"/>
                      <a:r>
                        <a:rPr lang="en-US" sz="2400" u="none" strike="noStrike" dirty="0" smtClean="0">
                          <a:effectLst/>
                        </a:rPr>
                        <a:t> </a:t>
                      </a:r>
                      <a:r>
                        <a:rPr lang="en-US" sz="2400" u="none" strike="noStrike" dirty="0">
                          <a:effectLst/>
                        </a:rPr>
                        <a:t>[p=.086</a:t>
                      </a:r>
                      <a:r>
                        <a:rPr lang="en-US" sz="2400" u="none" strike="noStrike" dirty="0" smtClean="0">
                          <a:effectLst/>
                        </a:rPr>
                        <a:t>]</a:t>
                      </a: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5">
                        <a:lumMod val="40000"/>
                        <a:lumOff val="60000"/>
                      </a:schemeClr>
                    </a:solidFill>
                  </a:tcPr>
                </a:tc>
                <a:tc>
                  <a:txBody>
                    <a:bodyPr/>
                    <a:lstStyle/>
                    <a:p>
                      <a:pPr algn="ctr" fontAlgn="ctr"/>
                      <a:r>
                        <a:rPr lang="en-US" sz="2400" u="none" strike="noStrike" dirty="0">
                          <a:effectLst/>
                        </a:rPr>
                        <a:t> No </a:t>
                      </a:r>
                      <a:endParaRPr lang="en-US" sz="2400" u="none" strike="noStrike" dirty="0" smtClean="0">
                        <a:effectLst/>
                      </a:endParaRPr>
                    </a:p>
                    <a:p>
                      <a:pPr algn="ctr" fontAlgn="ctr"/>
                      <a:r>
                        <a:rPr lang="en-US" sz="2400" u="none" strike="noStrike" dirty="0" smtClean="0">
                          <a:effectLst/>
                        </a:rPr>
                        <a:t>(</a:t>
                      </a:r>
                      <a:r>
                        <a:rPr lang="en-US" sz="2400" u="none" strike="noStrike" dirty="0">
                          <a:effectLst/>
                        </a:rPr>
                        <a:t>p=.086)</a:t>
                      </a: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6">
                        <a:lumMod val="20000"/>
                        <a:lumOff val="80000"/>
                      </a:schemeClr>
                    </a:solidFill>
                  </a:tcPr>
                </a:tc>
                <a:tc>
                  <a:txBody>
                    <a:bodyPr/>
                    <a:lstStyle/>
                    <a:p>
                      <a:pPr algn="ctr" fontAlgn="ctr"/>
                      <a:r>
                        <a:rPr lang="en-US" sz="2400" u="none" strike="noStrike" dirty="0">
                          <a:effectLst/>
                        </a:rPr>
                        <a:t>No  </a:t>
                      </a:r>
                      <a:endParaRPr lang="en-US" sz="2400" u="none" strike="noStrike" dirty="0" smtClean="0">
                        <a:effectLst/>
                      </a:endParaRPr>
                    </a:p>
                    <a:p>
                      <a:pPr algn="ctr" fontAlgn="ctr"/>
                      <a:r>
                        <a:rPr lang="en-US" sz="2400" u="none" strike="noStrike" dirty="0" smtClean="0">
                          <a:effectLst/>
                        </a:rPr>
                        <a:t> </a:t>
                      </a:r>
                      <a:r>
                        <a:rPr lang="en-US" sz="2400" u="none" strike="noStrike" dirty="0">
                          <a:effectLst/>
                        </a:rPr>
                        <a:t>(p=.323) </a:t>
                      </a: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6">
                        <a:lumMod val="20000"/>
                        <a:lumOff val="80000"/>
                      </a:schemeClr>
                    </a:solidFill>
                  </a:tcPr>
                </a:tc>
                <a:tc>
                  <a:txBody>
                    <a:bodyPr/>
                    <a:lstStyle/>
                    <a:p>
                      <a:pPr algn="ctr" fontAlgn="ctr"/>
                      <a:r>
                        <a:rPr lang="en-US" sz="2400" u="none" strike="noStrike" dirty="0">
                          <a:effectLst/>
                        </a:rPr>
                        <a:t>No     (p=.060)</a:t>
                      </a: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tc>
                  <a:txBody>
                    <a:bodyPr/>
                    <a:lstStyle/>
                    <a:p>
                      <a:pPr algn="ctr" fontAlgn="ctr"/>
                      <a:r>
                        <a:rPr lang="en-US" sz="2400" u="none" strike="noStrike" dirty="0">
                          <a:effectLst/>
                        </a:rPr>
                        <a:t>No </a:t>
                      </a:r>
                      <a:endParaRPr lang="en-US" sz="2400" u="none" strike="noStrike" dirty="0" smtClean="0">
                        <a:effectLst/>
                      </a:endParaRPr>
                    </a:p>
                    <a:p>
                      <a:pPr algn="ctr" fontAlgn="ctr"/>
                      <a:r>
                        <a:rPr lang="en-US" sz="2400" u="none" strike="noStrike" dirty="0" smtClean="0">
                          <a:effectLst/>
                        </a:rPr>
                        <a:t>(</a:t>
                      </a:r>
                      <a:r>
                        <a:rPr lang="en-US" sz="2400" u="none" strike="noStrike" dirty="0">
                          <a:effectLst/>
                        </a:rPr>
                        <a:t>p&lt;.615</a:t>
                      </a:r>
                      <a:r>
                        <a:rPr lang="en-US" sz="2400" u="none" strike="noStrike" dirty="0" smtClean="0">
                          <a:effectLst/>
                        </a:rPr>
                        <a:t>)</a:t>
                      </a: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extLst>
                  <a:ext uri="{0D108BD9-81ED-4DB2-BD59-A6C34878D82A}">
                    <a16:rowId xmlns="" xmlns:a16="http://schemas.microsoft.com/office/drawing/2014/main" val="3039505470"/>
                  </a:ext>
                </a:extLst>
              </a:tr>
              <a:tr h="1086408">
                <a:tc gridSpan="7">
                  <a:txBody>
                    <a:bodyPr/>
                    <a:lstStyle/>
                    <a:p>
                      <a:pPr algn="l" fontAlgn="ctr"/>
                      <a:r>
                        <a:rPr lang="en-US" sz="2400" b="1" i="0" u="none" strike="noStrike" dirty="0" smtClean="0">
                          <a:solidFill>
                            <a:schemeClr val="tx1"/>
                          </a:solidFill>
                          <a:effectLst/>
                          <a:latin typeface="Calibri" panose="020F0502020204030204" pitchFamily="34" charset="0"/>
                        </a:rPr>
                        <a:t>                      * (</a:t>
                      </a:r>
                      <a:r>
                        <a:rPr lang="en-US" sz="2400" b="0" i="1" u="none" strike="noStrike" dirty="0" smtClean="0">
                          <a:solidFill>
                            <a:schemeClr val="tx1"/>
                          </a:solidFill>
                          <a:effectLst/>
                          <a:latin typeface="Calibri" panose="020F0502020204030204" pitchFamily="34" charset="0"/>
                        </a:rPr>
                        <a:t>See Stone et al, 2015 for</a:t>
                      </a:r>
                      <a:r>
                        <a:rPr lang="en-US" sz="2400" b="0" i="1" u="none" strike="noStrike" baseline="0" dirty="0" smtClean="0">
                          <a:solidFill>
                            <a:schemeClr val="tx1"/>
                          </a:solidFill>
                          <a:effectLst/>
                          <a:latin typeface="Calibri" panose="020F0502020204030204" pitchFamily="34" charset="0"/>
                        </a:rPr>
                        <a:t> details</a:t>
                      </a:r>
                      <a:r>
                        <a:rPr lang="en-US" sz="2400" b="1" i="0" u="none" strike="noStrike" baseline="0" dirty="0" smtClean="0">
                          <a:solidFill>
                            <a:schemeClr val="tx1"/>
                          </a:solidFill>
                          <a:effectLst/>
                          <a:latin typeface="Calibri" panose="020F0502020204030204" pitchFamily="34" charset="0"/>
                        </a:rPr>
                        <a:t>)</a:t>
                      </a:r>
                      <a:r>
                        <a:rPr lang="en-US" sz="2400" b="1" i="0" u="none" strike="noStrike" dirty="0" smtClean="0">
                          <a:solidFill>
                            <a:schemeClr val="tx1"/>
                          </a:solidFill>
                          <a:effectLst/>
                          <a:latin typeface="Calibri" panose="020F0502020204030204" pitchFamily="34" charset="0"/>
                        </a:rPr>
                        <a:t> </a:t>
                      </a:r>
                      <a:endParaRPr lang="en-US" sz="2400" b="1" i="0" u="none" strike="noStrike" dirty="0">
                        <a:solidFill>
                          <a:schemeClr val="tx1"/>
                        </a:solidFill>
                        <a:effectLst/>
                        <a:latin typeface="Calibri" panose="020F0502020204030204" pitchFamily="34" charset="0"/>
                      </a:endParaRPr>
                    </a:p>
                  </a:txBody>
                  <a:tcPr marL="7620" marR="7620" marT="7620" marB="0" anchor="ctr"/>
                </a:tc>
                <a:tc hMerge="1">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5">
                        <a:lumMod val="40000"/>
                        <a:lumOff val="60000"/>
                      </a:schemeClr>
                    </a:solidFill>
                  </a:tcPr>
                </a:tc>
                <a:tc hMerge="1">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5">
                        <a:lumMod val="40000"/>
                        <a:lumOff val="60000"/>
                      </a:schemeClr>
                    </a:solidFill>
                  </a:tcPr>
                </a:tc>
                <a:tc hMerge="1">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6">
                        <a:lumMod val="20000"/>
                        <a:lumOff val="80000"/>
                      </a:schemeClr>
                    </a:solidFill>
                  </a:tcPr>
                </a:tc>
                <a:tc hMerge="1">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6">
                        <a:lumMod val="20000"/>
                        <a:lumOff val="80000"/>
                      </a:schemeClr>
                    </a:solidFill>
                  </a:tcPr>
                </a:tc>
                <a:tc hMerge="1">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tc hMerge="1">
                  <a:txBody>
                    <a:bodyPr/>
                    <a:lstStyle/>
                    <a:p>
                      <a:pPr algn="ctr" fontAlgn="ctr"/>
                      <a:endParaRPr lang="en-US" sz="2400" b="1" i="0" u="none" strike="noStrike" dirty="0">
                        <a:solidFill>
                          <a:srgbClr val="000000"/>
                        </a:solidFill>
                        <a:effectLst/>
                        <a:latin typeface="Calibri" panose="020F0502020204030204" pitchFamily="34" charset="0"/>
                      </a:endParaRPr>
                    </a:p>
                  </a:txBody>
                  <a:tcPr marL="7620" marR="7620" marT="7620" marB="0" anchor="ctr">
                    <a:solidFill>
                      <a:schemeClr val="accent4">
                        <a:lumMod val="20000"/>
                        <a:lumOff val="80000"/>
                      </a:schemeClr>
                    </a:solidFill>
                  </a:tcPr>
                </a:tc>
                <a:extLst>
                  <a:ext uri="{0D108BD9-81ED-4DB2-BD59-A6C34878D82A}">
                    <a16:rowId xmlns="" xmlns:a16="http://schemas.microsoft.com/office/drawing/2014/main" val="1448446052"/>
                  </a:ext>
                </a:extLst>
              </a:tr>
            </a:tbl>
          </a:graphicData>
        </a:graphic>
      </p:graphicFrame>
      <p:sp>
        <p:nvSpPr>
          <p:cNvPr id="2" name="Title 1"/>
          <p:cNvSpPr>
            <a:spLocks noGrp="1"/>
          </p:cNvSpPr>
          <p:nvPr>
            <p:ph type="title"/>
          </p:nvPr>
        </p:nvSpPr>
        <p:spPr>
          <a:xfrm>
            <a:off x="0" y="1"/>
            <a:ext cx="12192000" cy="721359"/>
          </a:xfrm>
          <a:solidFill>
            <a:srgbClr val="002060"/>
          </a:solidFill>
        </p:spPr>
        <p:txBody>
          <a:bodyPr>
            <a:normAutofit/>
          </a:bodyPr>
          <a:lstStyle/>
          <a:p>
            <a:pPr algn="ctr" fontAlgn="ctr"/>
            <a:r>
              <a:rPr lang="en-US" sz="3200" b="1" dirty="0">
                <a:solidFill>
                  <a:schemeClr val="bg1"/>
                </a:solidFill>
                <a:latin typeface="+mn-lt"/>
              </a:rPr>
              <a:t>Between –Group Differences </a:t>
            </a:r>
          </a:p>
        </p:txBody>
      </p:sp>
    </p:spTree>
    <p:extLst>
      <p:ext uri="{BB962C8B-B14F-4D97-AF65-F5344CB8AC3E}">
        <p14:creationId xmlns:p14="http://schemas.microsoft.com/office/powerpoint/2010/main" val="362970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381782" y="6461857"/>
            <a:ext cx="2743200" cy="365125"/>
          </a:xfrm>
        </p:spPr>
        <p:txBody>
          <a:bodyPr/>
          <a:lstStyle/>
          <a:p>
            <a:fld id="{7F7E9054-85FD-46A6-B114-EE11F75DC2DE}" type="slidenum">
              <a:rPr lang="en-US" smtClean="0"/>
              <a:t>25</a:t>
            </a:fld>
            <a:endParaRPr lang="en-US" dirty="0"/>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7499" y="6385938"/>
            <a:ext cx="2996184" cy="350520"/>
          </a:xfrm>
          <a:prstGeom prst="rect">
            <a:avLst/>
          </a:prstGeom>
        </p:spPr>
      </p:pic>
      <p:sp>
        <p:nvSpPr>
          <p:cNvPr id="3" name="Content Placeholder 2"/>
          <p:cNvSpPr>
            <a:spLocks noGrp="1"/>
          </p:cNvSpPr>
          <p:nvPr>
            <p:ph idx="1"/>
          </p:nvPr>
        </p:nvSpPr>
        <p:spPr>
          <a:xfrm>
            <a:off x="695960" y="1036320"/>
            <a:ext cx="10784332" cy="4927599"/>
          </a:xfrm>
          <a:solidFill>
            <a:schemeClr val="bg1">
              <a:lumMod val="95000"/>
            </a:schemeClr>
          </a:solidFill>
        </p:spPr>
        <p:txBody>
          <a:bodyPr>
            <a:normAutofit fontScale="85000" lnSpcReduction="10000"/>
          </a:bodyPr>
          <a:lstStyle/>
          <a:p>
            <a:pPr marL="0" lvl="1" indent="0">
              <a:spcBef>
                <a:spcPts val="1000"/>
              </a:spcBef>
              <a:buNone/>
            </a:pPr>
            <a:r>
              <a:rPr lang="en-US" dirty="0" smtClean="0"/>
              <a:t>3. </a:t>
            </a:r>
            <a:r>
              <a:rPr lang="en-US" sz="2800" dirty="0"/>
              <a:t>However, </a:t>
            </a:r>
            <a:r>
              <a:rPr lang="en-US" sz="2800" u="sng" dirty="0"/>
              <a:t>stakeholder type </a:t>
            </a:r>
            <a:r>
              <a:rPr lang="en-US" sz="2800" dirty="0"/>
              <a:t>made a difference in the </a:t>
            </a:r>
            <a:r>
              <a:rPr lang="en-US" sz="2800" dirty="0" smtClean="0"/>
              <a:t>effectiveness of </a:t>
            </a:r>
            <a:r>
              <a:rPr lang="en-US" sz="2800" dirty="0"/>
              <a:t>each </a:t>
            </a:r>
            <a:r>
              <a:rPr lang="en-US" sz="2800" dirty="0" smtClean="0"/>
              <a:t>strategy</a:t>
            </a:r>
          </a:p>
          <a:p>
            <a:pPr marL="0" lvl="1" indent="0">
              <a:spcBef>
                <a:spcPts val="1000"/>
              </a:spcBef>
              <a:buNone/>
            </a:pPr>
            <a:endParaRPr lang="en-US" b="1" dirty="0" smtClean="0">
              <a:solidFill>
                <a:srgbClr val="C00000"/>
              </a:solidFill>
            </a:endParaRPr>
          </a:p>
          <a:p>
            <a:pPr marL="0" lvl="1" indent="0">
              <a:spcBef>
                <a:spcPts val="1000"/>
              </a:spcBef>
              <a:buNone/>
            </a:pPr>
            <a:r>
              <a:rPr lang="en-US" b="1" dirty="0" smtClean="0">
                <a:solidFill>
                  <a:srgbClr val="C00000"/>
                </a:solidFill>
              </a:rPr>
              <a:t>Tailor </a:t>
            </a:r>
            <a:r>
              <a:rPr lang="en-US" b="1" dirty="0">
                <a:solidFill>
                  <a:srgbClr val="C00000"/>
                </a:solidFill>
              </a:rPr>
              <a:t>&amp; Target </a:t>
            </a:r>
            <a:r>
              <a:rPr lang="en-US" dirty="0"/>
              <a:t>was effective with </a:t>
            </a:r>
          </a:p>
          <a:p>
            <a:pPr lvl="1">
              <a:buFont typeface="Wingdings" panose="05000000000000000000" pitchFamily="2" charset="2"/>
              <a:buChar char="Ø"/>
            </a:pPr>
            <a:r>
              <a:rPr lang="en-US" b="1" dirty="0"/>
              <a:t>Manufacturers, Clinicians and Consumers </a:t>
            </a:r>
            <a:r>
              <a:rPr lang="en-US" dirty="0"/>
              <a:t>for all </a:t>
            </a:r>
            <a:r>
              <a:rPr lang="en-US" dirty="0" smtClean="0"/>
              <a:t>3 technologies (</a:t>
            </a:r>
            <a:r>
              <a:rPr lang="en-US" dirty="0"/>
              <a:t>AAC, RecAccess &amp; </a:t>
            </a:r>
            <a:r>
              <a:rPr lang="en-US" dirty="0" err="1" smtClean="0"/>
              <a:t>WhMobility</a:t>
            </a:r>
            <a:r>
              <a:rPr lang="en-US" dirty="0" smtClean="0"/>
              <a:t>) </a:t>
            </a:r>
            <a:endParaRPr lang="en-US" dirty="0"/>
          </a:p>
          <a:p>
            <a:pPr lvl="1">
              <a:buFont typeface="Wingdings" panose="05000000000000000000" pitchFamily="2" charset="2"/>
              <a:buChar char="Ø"/>
            </a:pPr>
            <a:r>
              <a:rPr lang="en-US" dirty="0"/>
              <a:t> </a:t>
            </a:r>
            <a:r>
              <a:rPr lang="en-US" b="1" dirty="0"/>
              <a:t>Brokers</a:t>
            </a:r>
            <a:r>
              <a:rPr lang="en-US" dirty="0">
                <a:solidFill>
                  <a:srgbClr val="C00000"/>
                </a:solidFill>
              </a:rPr>
              <a:t>*</a:t>
            </a:r>
            <a:r>
              <a:rPr lang="en-US" dirty="0"/>
              <a:t> for Wheeled Mobility </a:t>
            </a:r>
            <a:r>
              <a:rPr lang="en-US" dirty="0" smtClean="0"/>
              <a:t>technology</a:t>
            </a:r>
          </a:p>
          <a:p>
            <a:pPr lvl="1">
              <a:buFont typeface="Wingdings" panose="05000000000000000000" pitchFamily="2" charset="2"/>
              <a:buChar char="Ø"/>
            </a:pPr>
            <a:r>
              <a:rPr lang="en-US" b="1" dirty="0" smtClean="0"/>
              <a:t>Researchers</a:t>
            </a:r>
            <a:r>
              <a:rPr lang="en-US" dirty="0" smtClean="0"/>
              <a:t>  </a:t>
            </a:r>
            <a:r>
              <a:rPr lang="en-US" dirty="0"/>
              <a:t>for Recreational </a:t>
            </a:r>
            <a:r>
              <a:rPr lang="en-US" dirty="0" smtClean="0"/>
              <a:t>Access technology</a:t>
            </a:r>
          </a:p>
          <a:p>
            <a:pPr marL="457200" lvl="1" indent="0">
              <a:buNone/>
            </a:pPr>
            <a:endParaRPr lang="en-US" dirty="0"/>
          </a:p>
          <a:p>
            <a:pPr marL="0" lvl="1" indent="0">
              <a:spcBef>
                <a:spcPts val="1000"/>
              </a:spcBef>
              <a:buNone/>
            </a:pPr>
            <a:r>
              <a:rPr lang="en-US" b="1" dirty="0" smtClean="0">
                <a:solidFill>
                  <a:srgbClr val="C00000"/>
                </a:solidFill>
              </a:rPr>
              <a:t>Target-only</a:t>
            </a:r>
            <a:r>
              <a:rPr lang="en-US" b="1" dirty="0" smtClean="0"/>
              <a:t>  </a:t>
            </a:r>
            <a:r>
              <a:rPr lang="en-US" dirty="0"/>
              <a:t>was effective with</a:t>
            </a:r>
          </a:p>
          <a:p>
            <a:pPr marL="800100" lvl="2" indent="-342900">
              <a:spcBef>
                <a:spcPts val="1000"/>
              </a:spcBef>
              <a:buFont typeface="Wingdings" panose="05000000000000000000" pitchFamily="2" charset="2"/>
              <a:buChar char="Ø"/>
            </a:pPr>
            <a:r>
              <a:rPr lang="en-US" sz="2400" b="1" dirty="0"/>
              <a:t>Manufacturers, Clinicians, Consumers and Brokers </a:t>
            </a:r>
            <a:r>
              <a:rPr lang="en-US" sz="2400" dirty="0"/>
              <a:t>for </a:t>
            </a:r>
            <a:r>
              <a:rPr lang="en-US" sz="2400" dirty="0" err="1" smtClean="0"/>
              <a:t>Wh</a:t>
            </a:r>
            <a:r>
              <a:rPr lang="en-US" sz="2400" dirty="0" smtClean="0"/>
              <a:t> </a:t>
            </a:r>
            <a:r>
              <a:rPr lang="en-US" sz="2400" dirty="0"/>
              <a:t>Mobility </a:t>
            </a:r>
            <a:r>
              <a:rPr lang="en-US" sz="2400" dirty="0" smtClean="0"/>
              <a:t>technology </a:t>
            </a:r>
            <a:endParaRPr lang="en-US" sz="2400" dirty="0"/>
          </a:p>
          <a:p>
            <a:pPr marL="800100" lvl="2" indent="-342900">
              <a:spcBef>
                <a:spcPts val="1000"/>
              </a:spcBef>
              <a:buFont typeface="Wingdings" panose="05000000000000000000" pitchFamily="2" charset="2"/>
              <a:buChar char="Ø"/>
            </a:pPr>
            <a:r>
              <a:rPr lang="en-US" sz="2400" b="1" dirty="0"/>
              <a:t>Manufacturers and Researchers </a:t>
            </a:r>
            <a:r>
              <a:rPr lang="en-US" sz="2400" dirty="0"/>
              <a:t>for </a:t>
            </a:r>
            <a:r>
              <a:rPr lang="en-US" sz="2400" dirty="0" smtClean="0"/>
              <a:t>RecAccess technology  </a:t>
            </a:r>
            <a:endParaRPr lang="en-US" sz="2400" dirty="0"/>
          </a:p>
          <a:p>
            <a:pPr marL="800100" lvl="2" indent="-342900">
              <a:spcBef>
                <a:spcPts val="1000"/>
              </a:spcBef>
              <a:buFont typeface="Wingdings" panose="05000000000000000000" pitchFamily="2" charset="2"/>
              <a:buChar char="Ø"/>
            </a:pPr>
            <a:r>
              <a:rPr lang="en-US" sz="2400" b="1" dirty="0"/>
              <a:t>Consumers </a:t>
            </a:r>
            <a:r>
              <a:rPr lang="en-US" sz="2400" dirty="0"/>
              <a:t>for </a:t>
            </a:r>
            <a:r>
              <a:rPr lang="en-US" sz="2400" dirty="0" smtClean="0"/>
              <a:t>AAC technology </a:t>
            </a:r>
            <a:endParaRPr lang="en-US" sz="2400" dirty="0"/>
          </a:p>
          <a:p>
            <a:pPr marL="0" indent="0">
              <a:buNone/>
            </a:pPr>
            <a:endParaRPr lang="en-US" dirty="0" smtClean="0"/>
          </a:p>
          <a:p>
            <a:pPr marL="0" indent="0">
              <a:buNone/>
            </a:pPr>
            <a:r>
              <a:rPr lang="en-US" dirty="0" smtClean="0"/>
              <a:t>* </a:t>
            </a:r>
            <a:r>
              <a:rPr lang="en-US" sz="2400" i="1" dirty="0" smtClean="0"/>
              <a:t>They were caregivers/nurses</a:t>
            </a:r>
            <a:endParaRPr lang="en-US" sz="2400" i="1" dirty="0"/>
          </a:p>
        </p:txBody>
      </p:sp>
      <p:sp>
        <p:nvSpPr>
          <p:cNvPr id="4" name="Title 1"/>
          <p:cNvSpPr>
            <a:spLocks noGrp="1"/>
          </p:cNvSpPr>
          <p:nvPr>
            <p:ph type="title"/>
          </p:nvPr>
        </p:nvSpPr>
        <p:spPr>
          <a:xfrm>
            <a:off x="0" y="1"/>
            <a:ext cx="12192000" cy="853440"/>
          </a:xfrm>
          <a:solidFill>
            <a:schemeClr val="accent5">
              <a:lumMod val="50000"/>
            </a:schemeClr>
          </a:solidFill>
        </p:spPr>
        <p:txBody>
          <a:bodyPr>
            <a:normAutofit fontScale="90000"/>
          </a:bodyPr>
          <a:lstStyle/>
          <a:p>
            <a:pPr algn="ctr"/>
            <a:r>
              <a:rPr lang="en-US" sz="3600" dirty="0">
                <a:solidFill>
                  <a:schemeClr val="bg1"/>
                </a:solidFill>
                <a:latin typeface="+mn-lt"/>
              </a:rPr>
              <a:t>3</a:t>
            </a:r>
            <a:r>
              <a:rPr lang="en-US" sz="3600" dirty="0" smtClean="0">
                <a:solidFill>
                  <a:schemeClr val="bg1"/>
                </a:solidFill>
                <a:latin typeface="+mn-lt"/>
              </a:rPr>
              <a:t>. The strategies were differentially effective with stakeholder groups</a:t>
            </a:r>
            <a:endParaRPr lang="en-US" sz="3600" dirty="0">
              <a:solidFill>
                <a:schemeClr val="bg1"/>
              </a:solidFill>
              <a:latin typeface="+mn-lt"/>
            </a:endParaRPr>
          </a:p>
        </p:txBody>
      </p:sp>
    </p:spTree>
    <p:extLst>
      <p:ext uri="{BB962C8B-B14F-4D97-AF65-F5344CB8AC3E}">
        <p14:creationId xmlns:p14="http://schemas.microsoft.com/office/powerpoint/2010/main" val="2454234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92798" y="6450134"/>
            <a:ext cx="2743200" cy="365125"/>
          </a:xfrm>
        </p:spPr>
        <p:txBody>
          <a:bodyPr/>
          <a:lstStyle/>
          <a:p>
            <a:fld id="{7F7E9054-85FD-46A6-B114-EE11F75DC2DE}" type="slidenum">
              <a:rPr lang="en-US" smtClean="0"/>
              <a:t>26</a:t>
            </a:fld>
            <a:endParaRPr lang="en-US"/>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84264" y="6393890"/>
            <a:ext cx="2996184" cy="350520"/>
          </a:xfrm>
          <a:prstGeom prst="rect">
            <a:avLst/>
          </a:prstGeom>
        </p:spPr>
      </p:pic>
      <p:graphicFrame>
        <p:nvGraphicFramePr>
          <p:cNvPr id="4" name="Content Placeholder 3" descr="A table comparing interventions, stakeholder types, Study 1 (AAC), Study 2 (Rec. Env. Access and Study 3 (Wheeled Mobility)." title="Differential effectiveness by strategy"/>
          <p:cNvGraphicFramePr>
            <a:graphicFrameLocks noGrp="1"/>
          </p:cNvGraphicFramePr>
          <p:nvPr>
            <p:ph idx="1"/>
            <p:extLst>
              <p:ext uri="{D42A27DB-BD31-4B8C-83A1-F6EECF244321}">
                <p14:modId xmlns:p14="http://schemas.microsoft.com/office/powerpoint/2010/main" val="3135183141"/>
              </p:ext>
            </p:extLst>
          </p:nvPr>
        </p:nvGraphicFramePr>
        <p:xfrm>
          <a:off x="375920" y="909322"/>
          <a:ext cx="11480800" cy="5328916"/>
        </p:xfrm>
        <a:graphic>
          <a:graphicData uri="http://schemas.openxmlformats.org/drawingml/2006/table">
            <a:tbl>
              <a:tblPr firstRow="1" bandRow="1">
                <a:tableStyleId>{5C22544A-7EE6-4342-B048-85BDC9FD1C3A}</a:tableStyleId>
              </a:tblPr>
              <a:tblGrid>
                <a:gridCol w="1259840">
                  <a:extLst>
                    <a:ext uri="{9D8B030D-6E8A-4147-A177-3AD203B41FA5}">
                      <a16:colId xmlns="" xmlns:a16="http://schemas.microsoft.com/office/drawing/2014/main" val="2907531307"/>
                    </a:ext>
                  </a:extLst>
                </a:gridCol>
                <a:gridCol w="2997200">
                  <a:extLst>
                    <a:ext uri="{9D8B030D-6E8A-4147-A177-3AD203B41FA5}">
                      <a16:colId xmlns="" xmlns:a16="http://schemas.microsoft.com/office/drawing/2014/main" val="2007809746"/>
                    </a:ext>
                  </a:extLst>
                </a:gridCol>
                <a:gridCol w="1940560">
                  <a:extLst>
                    <a:ext uri="{9D8B030D-6E8A-4147-A177-3AD203B41FA5}">
                      <a16:colId xmlns="" xmlns:a16="http://schemas.microsoft.com/office/drawing/2014/main" val="863186325"/>
                    </a:ext>
                  </a:extLst>
                </a:gridCol>
                <a:gridCol w="2661920">
                  <a:extLst>
                    <a:ext uri="{9D8B030D-6E8A-4147-A177-3AD203B41FA5}">
                      <a16:colId xmlns="" xmlns:a16="http://schemas.microsoft.com/office/drawing/2014/main" val="1244582962"/>
                    </a:ext>
                  </a:extLst>
                </a:gridCol>
                <a:gridCol w="2621280">
                  <a:extLst>
                    <a:ext uri="{9D8B030D-6E8A-4147-A177-3AD203B41FA5}">
                      <a16:colId xmlns="" xmlns:a16="http://schemas.microsoft.com/office/drawing/2014/main" val="365486280"/>
                    </a:ext>
                  </a:extLst>
                </a:gridCol>
              </a:tblGrid>
              <a:tr h="543865">
                <a:tc>
                  <a:txBody>
                    <a:bodyPr/>
                    <a:lstStyle/>
                    <a:p>
                      <a:pPr algn="ctr"/>
                      <a:r>
                        <a:rPr lang="en-US" sz="1600" dirty="0" smtClean="0"/>
                        <a:t>Intervention</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Stakeholder Type</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Study 1: AAC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Study 2: Rec. </a:t>
                      </a:r>
                      <a:r>
                        <a:rPr lang="en-US" sz="1600" baseline="0" dirty="0" err="1" smtClean="0"/>
                        <a:t>Env</a:t>
                      </a:r>
                      <a:r>
                        <a:rPr lang="en-US" sz="1600" baseline="0" dirty="0" smtClean="0"/>
                        <a:t>  Access</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Study 3: Wheeled Mobility</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642485854"/>
                  </a:ext>
                </a:extLst>
              </a:tr>
              <a:tr h="620197">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rgbClr val="C00000"/>
                          </a:solidFill>
                        </a:rPr>
                        <a:t>Tailor &amp; Target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rgbClr val="C00000"/>
                          </a:solidFill>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u="none" dirty="0" smtClean="0">
                          <a:solidFill>
                            <a:schemeClr val="tx1"/>
                          </a:solidFill>
                        </a:rPr>
                        <a:t>Practitioner</a:t>
                      </a:r>
                      <a:r>
                        <a:rPr lang="en-US" sz="1600" b="1" dirty="0" smtClean="0">
                          <a:solidFill>
                            <a:schemeClr val="tx1"/>
                          </a:solidFill>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rPr>
                        <a:t>(</a:t>
                      </a:r>
                      <a:r>
                        <a:rPr lang="en-US" sz="1600" b="1" u="none" dirty="0" smtClean="0">
                          <a:solidFill>
                            <a:schemeClr val="tx1"/>
                          </a:solidFill>
                        </a:rPr>
                        <a:t>Clinician/Therapist)</a:t>
                      </a:r>
                      <a:endParaRPr lang="en-US"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1" dirty="0" smtClean="0"/>
                        <a:t>p</a:t>
                      </a:r>
                      <a:r>
                        <a:rPr lang="en-US" sz="1600" dirty="0" smtClean="0"/>
                        <a:t>1=.</a:t>
                      </a:r>
                      <a:r>
                        <a:rPr lang="en-US" sz="1600" dirty="0" smtClean="0"/>
                        <a:t>023</a:t>
                      </a:r>
                      <a:endParaRPr lang="en-US" sz="16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1" dirty="0" smtClean="0"/>
                        <a:t>p</a:t>
                      </a:r>
                      <a:r>
                        <a:rPr lang="en-US" sz="1600" dirty="0" smtClean="0"/>
                        <a:t>2=.016</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dk1"/>
                          </a:solidFill>
                          <a:latin typeface="+mn-lt"/>
                          <a:ea typeface="+mn-ea"/>
                          <a:cs typeface="+mn-cs"/>
                        </a:rPr>
                        <a:t>CKP (</a:t>
                      </a: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2=.005)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1" dirty="0" smtClean="0"/>
                        <a:t>p</a:t>
                      </a:r>
                      <a:r>
                        <a:rPr lang="en-US" sz="1600" dirty="0" smtClean="0"/>
                        <a:t>3= .023</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2217328542"/>
                  </a:ext>
                </a:extLst>
              </a:tr>
              <a:tr h="620197">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rPr>
                        <a:t>Manufacturer</a:t>
                      </a:r>
                      <a:r>
                        <a:rPr lang="en-US" sz="1600" b="1" baseline="0" dirty="0" smtClean="0">
                          <a:solidFill>
                            <a:schemeClr val="tx1"/>
                          </a:solidFill>
                        </a:rPr>
                        <a:t> (</a:t>
                      </a:r>
                      <a:r>
                        <a:rPr lang="en-US" sz="1600" b="1" dirty="0" smtClean="0">
                          <a:solidFill>
                            <a:schemeClr val="tx1"/>
                          </a:solidFill>
                        </a:rPr>
                        <a:t>Industry)</a:t>
                      </a:r>
                      <a:endParaRPr lang="en-US"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1=.016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2=.016 </a:t>
                      </a:r>
                    </a:p>
                    <a:p>
                      <a:pPr algn="ctr"/>
                      <a:r>
                        <a:rPr lang="en-US" sz="1600" b="0" i="0" u="none" strike="noStrike" kern="1200" baseline="0" dirty="0" smtClean="0">
                          <a:solidFill>
                            <a:schemeClr val="dk1"/>
                          </a:solidFill>
                          <a:latin typeface="+mn-lt"/>
                          <a:ea typeface="+mn-ea"/>
                          <a:cs typeface="+mn-cs"/>
                        </a:rPr>
                        <a:t>CKP (</a:t>
                      </a: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2=.010)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3=.040)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4153525321"/>
                  </a:ext>
                </a:extLst>
              </a:tr>
              <a:tr h="620197">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smtClean="0"/>
                        <a:t>Consumer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1=.024, </a:t>
                      </a:r>
                    </a:p>
                    <a:p>
                      <a:pPr algn="ctr"/>
                      <a:r>
                        <a:rPr lang="en-US" sz="1600" b="0" i="0" u="none" strike="noStrike" kern="1200" baseline="0" dirty="0" smtClean="0">
                          <a:solidFill>
                            <a:schemeClr val="dk1"/>
                          </a:solidFill>
                          <a:latin typeface="+mn-lt"/>
                          <a:ea typeface="+mn-ea"/>
                          <a:cs typeface="+mn-cs"/>
                        </a:rPr>
                        <a:t>CKP (</a:t>
                      </a: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1= .017)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2=.006 </a:t>
                      </a:r>
                    </a:p>
                    <a:p>
                      <a:pPr algn="ctr"/>
                      <a:r>
                        <a:rPr lang="en-US" sz="1600" b="0" i="0" u="none" strike="noStrike" kern="1200" baseline="0" dirty="0" smtClean="0">
                          <a:solidFill>
                            <a:schemeClr val="dk1"/>
                          </a:solidFill>
                          <a:latin typeface="+mn-lt"/>
                          <a:ea typeface="+mn-ea"/>
                          <a:cs typeface="+mn-cs"/>
                        </a:rPr>
                        <a:t>CKP (</a:t>
                      </a: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2=.026)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3=.014 </a:t>
                      </a:r>
                    </a:p>
                    <a:p>
                      <a:pPr algn="ctr"/>
                      <a:r>
                        <a:rPr lang="en-US" sz="1600" b="0" i="0" u="none" strike="noStrike" kern="1200" baseline="0" dirty="0" smtClean="0">
                          <a:solidFill>
                            <a:schemeClr val="dk1"/>
                          </a:solidFill>
                          <a:latin typeface="+mn-lt"/>
                          <a:ea typeface="+mn-ea"/>
                          <a:cs typeface="+mn-cs"/>
                        </a:rPr>
                        <a:t>CKP (</a:t>
                      </a: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3= .024)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573333890"/>
                  </a:ext>
                </a:extLst>
              </a:tr>
              <a:tr h="41778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smtClean="0"/>
                        <a:t>Brokers</a:t>
                      </a:r>
                      <a:endParaRPr 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sz="1600" b="0" i="0" u="none" strike="noStrike" kern="1200" baseline="0" dirty="0" smtClean="0">
                          <a:solidFill>
                            <a:schemeClr val="dk1"/>
                          </a:solidFill>
                          <a:latin typeface="+mn-lt"/>
                          <a:ea typeface="+mn-ea"/>
                          <a:cs typeface="+mn-cs"/>
                        </a:rPr>
                        <a:t>p3=.007; p3=.039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2823870979"/>
                  </a:ext>
                </a:extLst>
              </a:tr>
              <a:tr h="41778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smtClean="0">
                          <a:solidFill>
                            <a:schemeClr val="tx1"/>
                          </a:solidFill>
                        </a:rPr>
                        <a:t>Researcher</a:t>
                      </a:r>
                      <a:endParaRPr lang="en-US"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sz="1600" b="0" i="1" u="none" strike="noStrike" kern="1200" baseline="0" dirty="0" smtClean="0">
                          <a:solidFill>
                            <a:schemeClr val="dk1"/>
                          </a:solidFill>
                          <a:latin typeface="+mn-lt"/>
                          <a:ea typeface="+mn-ea"/>
                          <a:cs typeface="+mn-cs"/>
                        </a:rPr>
                        <a:t>p2</a:t>
                      </a:r>
                      <a:r>
                        <a:rPr lang="en-US" sz="1600" b="0" i="0" u="none" strike="noStrike" kern="1200" baseline="0" dirty="0" smtClean="0">
                          <a:solidFill>
                            <a:schemeClr val="dk1"/>
                          </a:solidFill>
                          <a:latin typeface="+mn-lt"/>
                          <a:ea typeface="+mn-ea"/>
                          <a:cs typeface="+mn-cs"/>
                        </a:rPr>
                        <a:t>=.011; </a:t>
                      </a:r>
                      <a:r>
                        <a:rPr lang="en-US" sz="1600" b="0" i="1" u="none" strike="noStrike" kern="1200" baseline="0" dirty="0" smtClean="0">
                          <a:solidFill>
                            <a:schemeClr val="dk1"/>
                          </a:solidFill>
                          <a:latin typeface="+mn-lt"/>
                          <a:ea typeface="+mn-ea"/>
                          <a:cs typeface="+mn-cs"/>
                        </a:rPr>
                        <a:t>p2</a:t>
                      </a:r>
                      <a:r>
                        <a:rPr lang="en-US" sz="1600" b="0" i="0" u="none" strike="noStrike" kern="1200" baseline="0" dirty="0" smtClean="0">
                          <a:solidFill>
                            <a:schemeClr val="dk1"/>
                          </a:solidFill>
                          <a:latin typeface="+mn-lt"/>
                          <a:ea typeface="+mn-ea"/>
                          <a:cs typeface="+mn-cs"/>
                        </a:rPr>
                        <a:t>=.038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670989274"/>
                  </a:ext>
                </a:extLst>
              </a:tr>
              <a:tr h="417780">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rgbClr val="C00000"/>
                          </a:solidFill>
                        </a:rPr>
                        <a:t>Target Only</a:t>
                      </a:r>
                      <a:endParaRPr lang="en-US" sz="1600" b="1"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u="none" dirty="0" smtClean="0">
                          <a:solidFill>
                            <a:schemeClr val="tx1"/>
                          </a:solidFill>
                        </a:rPr>
                        <a:t>Practitioner</a:t>
                      </a:r>
                      <a:r>
                        <a:rPr lang="en-US" sz="1600" b="1" dirty="0" smtClean="0">
                          <a:solidFill>
                            <a:schemeClr val="tx1"/>
                          </a:solidFill>
                        </a:rPr>
                        <a:t> (</a:t>
                      </a:r>
                      <a:r>
                        <a:rPr lang="en-US" sz="1600" b="1" u="none" dirty="0" smtClean="0">
                          <a:solidFill>
                            <a:schemeClr val="tx1"/>
                          </a:solidFill>
                        </a:rPr>
                        <a:t>Clinician/Therapist)</a:t>
                      </a:r>
                      <a:endParaRPr lang="en-US" sz="16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600" i="1" dirty="0" smtClean="0"/>
                        <a:t>p</a:t>
                      </a:r>
                      <a:r>
                        <a:rPr lang="en-US" sz="1600" dirty="0" smtClean="0"/>
                        <a:t>3=.011</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716760519"/>
                  </a:ext>
                </a:extLst>
              </a:tr>
              <a:tr h="41778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rPr>
                        <a:t>Manufacturer</a:t>
                      </a:r>
                      <a:r>
                        <a:rPr lang="en-US" sz="1600" b="1" baseline="0" dirty="0" smtClean="0">
                          <a:solidFill>
                            <a:schemeClr val="tx1"/>
                          </a:solidFill>
                        </a:rPr>
                        <a:t> (</a:t>
                      </a:r>
                      <a:r>
                        <a:rPr lang="en-US" sz="1600" b="1" dirty="0" smtClean="0">
                          <a:solidFill>
                            <a:schemeClr val="tx1"/>
                          </a:solidFill>
                        </a:rPr>
                        <a:t>Industry)</a:t>
                      </a:r>
                      <a:endParaRPr lang="en-US"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2=.010; </a:t>
                      </a: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2=.007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3=.011</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991275960"/>
                  </a:ext>
                </a:extLst>
              </a:tr>
              <a:tr h="41778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smtClean="0"/>
                        <a:t>Consumer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1=.013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3=.038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2835622501"/>
                  </a:ext>
                </a:extLst>
              </a:tr>
              <a:tr h="41778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smtClean="0"/>
                        <a:t>Brokers</a:t>
                      </a:r>
                      <a:endParaRPr 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600" b="0" i="0" u="none" strike="noStrike" kern="1200" baseline="0" dirty="0" smtClean="0">
                          <a:solidFill>
                            <a:schemeClr val="dk1"/>
                          </a:solidFill>
                          <a:latin typeface="+mn-lt"/>
                          <a:ea typeface="+mn-ea"/>
                          <a:cs typeface="+mn-cs"/>
                        </a:rPr>
                        <a:t>p3=.034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3449156247"/>
                  </a:ext>
                </a:extLst>
              </a:tr>
              <a:tr h="41778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C0000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dirty="0" smtClean="0">
                          <a:solidFill>
                            <a:schemeClr val="tx1"/>
                          </a:solidFill>
                        </a:rPr>
                        <a:t>Researcher</a:t>
                      </a:r>
                      <a:endParaRPr lang="en-US"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2=.038; </a:t>
                      </a:r>
                      <a:r>
                        <a:rPr lang="en-US" sz="1600" b="0" i="1" u="none" strike="noStrike" kern="1200" baseline="0" dirty="0" smtClean="0">
                          <a:solidFill>
                            <a:schemeClr val="dk1"/>
                          </a:solidFill>
                          <a:latin typeface="+mn-lt"/>
                          <a:ea typeface="+mn-ea"/>
                          <a:cs typeface="+mn-cs"/>
                        </a:rPr>
                        <a:t>p</a:t>
                      </a:r>
                      <a:r>
                        <a:rPr lang="en-US" sz="1600" b="0" i="0" u="none" strike="noStrike" kern="1200" baseline="0" dirty="0" smtClean="0">
                          <a:solidFill>
                            <a:schemeClr val="dk1"/>
                          </a:solidFill>
                          <a:latin typeface="+mn-lt"/>
                          <a:ea typeface="+mn-ea"/>
                          <a:cs typeface="+mn-cs"/>
                        </a:rPr>
                        <a:t>2=.014 </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 xmlns:a16="http://schemas.microsoft.com/office/drawing/2014/main" val="899653440"/>
                  </a:ext>
                </a:extLst>
              </a:tr>
            </a:tbl>
          </a:graphicData>
        </a:graphic>
      </p:graphicFrame>
      <p:sp>
        <p:nvSpPr>
          <p:cNvPr id="2" name="Title 1"/>
          <p:cNvSpPr>
            <a:spLocks noGrp="1"/>
          </p:cNvSpPr>
          <p:nvPr>
            <p:ph type="title"/>
          </p:nvPr>
        </p:nvSpPr>
        <p:spPr>
          <a:xfrm>
            <a:off x="0" y="1"/>
            <a:ext cx="12192000" cy="772160"/>
          </a:xfrm>
          <a:solidFill>
            <a:srgbClr val="002060"/>
          </a:solidFill>
        </p:spPr>
        <p:txBody>
          <a:bodyPr>
            <a:normAutofit/>
          </a:bodyPr>
          <a:lstStyle/>
          <a:p>
            <a:pPr algn="ctr"/>
            <a:r>
              <a:rPr lang="en-US" sz="2800" b="1" dirty="0">
                <a:solidFill>
                  <a:schemeClr val="bg1"/>
                </a:solidFill>
                <a:latin typeface="+mn-lt"/>
              </a:rPr>
              <a:t>Differential </a:t>
            </a:r>
            <a:r>
              <a:rPr lang="en-US" sz="2800" b="1" dirty="0" smtClean="0">
                <a:solidFill>
                  <a:schemeClr val="bg1"/>
                </a:solidFill>
                <a:latin typeface="+mn-lt"/>
              </a:rPr>
              <a:t>Effectiveness – by Strategy </a:t>
            </a:r>
            <a:endParaRPr lang="en-US" sz="2800" b="1" dirty="0">
              <a:solidFill>
                <a:schemeClr val="bg1"/>
              </a:solidFill>
              <a:latin typeface="+mn-lt"/>
            </a:endParaRPr>
          </a:p>
        </p:txBody>
      </p:sp>
    </p:spTree>
    <p:extLst>
      <p:ext uri="{BB962C8B-B14F-4D97-AF65-F5344CB8AC3E}">
        <p14:creationId xmlns:p14="http://schemas.microsoft.com/office/powerpoint/2010/main" val="230241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393502" y="6450134"/>
            <a:ext cx="2743200" cy="365125"/>
          </a:xfrm>
        </p:spPr>
        <p:txBody>
          <a:bodyPr/>
          <a:lstStyle/>
          <a:p>
            <a:fld id="{7F7E9054-85FD-46A6-B114-EE11F75DC2DE}" type="slidenum">
              <a:rPr lang="en-US" smtClean="0"/>
              <a:t>27</a:t>
            </a:fld>
            <a:endParaRPr lang="en-US" dirty="0"/>
          </a:p>
        </p:txBody>
      </p:sp>
      <p:pic>
        <p:nvPicPr>
          <p:cNvPr id="7" name="Picture 6"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84264" y="6382167"/>
            <a:ext cx="2996184" cy="350520"/>
          </a:xfrm>
          <a:prstGeom prst="rect">
            <a:avLst/>
          </a:prstGeom>
        </p:spPr>
      </p:pic>
      <p:graphicFrame>
        <p:nvGraphicFramePr>
          <p:cNvPr id="4" name="Content Placeholder 3" title="Differential effectiveness by stakeholder type"/>
          <p:cNvGraphicFramePr>
            <a:graphicFrameLocks noGrp="1"/>
          </p:cNvGraphicFramePr>
          <p:nvPr>
            <p:ph idx="1"/>
            <p:extLst>
              <p:ext uri="{D42A27DB-BD31-4B8C-83A1-F6EECF244321}">
                <p14:modId xmlns:p14="http://schemas.microsoft.com/office/powerpoint/2010/main" val="2058598"/>
              </p:ext>
            </p:extLst>
          </p:nvPr>
        </p:nvGraphicFramePr>
        <p:xfrm>
          <a:off x="756920" y="897255"/>
          <a:ext cx="10515600" cy="5334000"/>
        </p:xfrm>
        <a:graphic>
          <a:graphicData uri="http://schemas.openxmlformats.org/drawingml/2006/table">
            <a:tbl>
              <a:tblPr firstRow="1" bandRow="1">
                <a:tableStyleId>{5C22544A-7EE6-4342-B048-85BDC9FD1C3A}</a:tableStyleId>
              </a:tblPr>
              <a:tblGrid>
                <a:gridCol w="2494280">
                  <a:extLst>
                    <a:ext uri="{9D8B030D-6E8A-4147-A177-3AD203B41FA5}">
                      <a16:colId xmlns="" xmlns:a16="http://schemas.microsoft.com/office/drawing/2014/main" val="2007809746"/>
                    </a:ext>
                  </a:extLst>
                </a:gridCol>
                <a:gridCol w="1940560">
                  <a:extLst>
                    <a:ext uri="{9D8B030D-6E8A-4147-A177-3AD203B41FA5}">
                      <a16:colId xmlns="" xmlns:a16="http://schemas.microsoft.com/office/drawing/2014/main" val="842795704"/>
                    </a:ext>
                  </a:extLst>
                </a:gridCol>
                <a:gridCol w="1778000">
                  <a:extLst>
                    <a:ext uri="{9D8B030D-6E8A-4147-A177-3AD203B41FA5}">
                      <a16:colId xmlns="" xmlns:a16="http://schemas.microsoft.com/office/drawing/2014/main" val="863186325"/>
                    </a:ext>
                  </a:extLst>
                </a:gridCol>
                <a:gridCol w="2199640">
                  <a:extLst>
                    <a:ext uri="{9D8B030D-6E8A-4147-A177-3AD203B41FA5}">
                      <a16:colId xmlns="" xmlns:a16="http://schemas.microsoft.com/office/drawing/2014/main" val="1244582962"/>
                    </a:ext>
                  </a:extLst>
                </a:gridCol>
                <a:gridCol w="2103120">
                  <a:extLst>
                    <a:ext uri="{9D8B030D-6E8A-4147-A177-3AD203B41FA5}">
                      <a16:colId xmlns="" xmlns:a16="http://schemas.microsoft.com/office/drawing/2014/main" val="365486280"/>
                    </a:ext>
                  </a:extLst>
                </a:gridCol>
              </a:tblGrid>
              <a:tr h="370840">
                <a:tc>
                  <a:txBody>
                    <a:bodyPr/>
                    <a:lstStyle/>
                    <a:p>
                      <a:pPr algn="ctr"/>
                      <a:r>
                        <a:rPr lang="en-US" dirty="0" smtClean="0"/>
                        <a:t>Stakeholder </a:t>
                      </a:r>
                      <a:r>
                        <a:rPr lang="en-US" dirty="0" smtClean="0"/>
                        <a:t>Type</a:t>
                      </a:r>
                      <a:endParaRPr lang="en-US" dirty="0"/>
                    </a:p>
                  </a:txBody>
                  <a:tcPr anchor="ctr">
                    <a:lnB w="12700" cap="flat" cmpd="sng" algn="ctr">
                      <a:solidFill>
                        <a:schemeClr val="tx1"/>
                      </a:solidFill>
                      <a:prstDash val="solid"/>
                      <a:round/>
                      <a:headEnd type="none" w="med" len="med"/>
                      <a:tailEnd type="none" w="med" len="med"/>
                    </a:lnB>
                  </a:tcPr>
                </a:tc>
                <a:tc>
                  <a:txBody>
                    <a:bodyPr/>
                    <a:lstStyle/>
                    <a:p>
                      <a:pPr algn="ctr"/>
                      <a:r>
                        <a:rPr lang="en-US" dirty="0" smtClean="0"/>
                        <a:t>Intervention</a:t>
                      </a:r>
                      <a:endParaRPr lang="en-US" dirty="0"/>
                    </a:p>
                  </a:txBody>
                  <a:tcPr anchor="ctr">
                    <a:lnB w="12700" cap="flat" cmpd="sng" algn="ctr">
                      <a:solidFill>
                        <a:schemeClr val="tx1"/>
                      </a:solidFill>
                      <a:prstDash val="solid"/>
                      <a:round/>
                      <a:headEnd type="none" w="med" len="med"/>
                      <a:tailEnd type="none" w="med" len="med"/>
                    </a:lnB>
                  </a:tcPr>
                </a:tc>
                <a:tc>
                  <a:txBody>
                    <a:bodyPr/>
                    <a:lstStyle/>
                    <a:p>
                      <a:pPr algn="ctr"/>
                      <a:r>
                        <a:rPr lang="en-US" dirty="0" smtClean="0"/>
                        <a:t>Study 1: AAC   </a:t>
                      </a:r>
                      <a:endParaRPr lang="en-US" dirty="0"/>
                    </a:p>
                  </a:txBody>
                  <a:tcPr anchor="ctr">
                    <a:lnB w="12700" cap="flat" cmpd="sng" algn="ctr">
                      <a:solidFill>
                        <a:schemeClr val="tx1"/>
                      </a:solidFill>
                      <a:prstDash val="solid"/>
                      <a:round/>
                      <a:headEnd type="none" w="med" len="med"/>
                      <a:tailEnd type="none" w="med" len="med"/>
                    </a:lnB>
                  </a:tcPr>
                </a:tc>
                <a:tc>
                  <a:txBody>
                    <a:bodyPr/>
                    <a:lstStyle/>
                    <a:p>
                      <a:pPr algn="ctr"/>
                      <a:r>
                        <a:rPr lang="en-US" dirty="0" smtClean="0"/>
                        <a:t>Study 2: Rec. </a:t>
                      </a:r>
                      <a:r>
                        <a:rPr lang="en-US" baseline="0" dirty="0" err="1" smtClean="0"/>
                        <a:t>Env</a:t>
                      </a:r>
                      <a:r>
                        <a:rPr lang="en-US" baseline="0" dirty="0" smtClean="0"/>
                        <a:t>. </a:t>
                      </a:r>
                      <a:r>
                        <a:rPr lang="en-US" baseline="0" dirty="0" smtClean="0"/>
                        <a:t>Access</a:t>
                      </a:r>
                      <a:endParaRPr lang="en-US" dirty="0"/>
                    </a:p>
                  </a:txBody>
                  <a:tcPr anchor="ctr">
                    <a:lnB w="12700" cap="flat" cmpd="sng" algn="ctr">
                      <a:solidFill>
                        <a:schemeClr val="tx1"/>
                      </a:solidFill>
                      <a:prstDash val="solid"/>
                      <a:round/>
                      <a:headEnd type="none" w="med" len="med"/>
                      <a:tailEnd type="none" w="med" len="med"/>
                    </a:lnB>
                  </a:tcPr>
                </a:tc>
                <a:tc>
                  <a:txBody>
                    <a:bodyPr/>
                    <a:lstStyle/>
                    <a:p>
                      <a:pPr algn="ctr"/>
                      <a:r>
                        <a:rPr lang="en-US" dirty="0" smtClean="0"/>
                        <a:t>Study 3: </a:t>
                      </a:r>
                      <a:r>
                        <a:rPr lang="en-US" dirty="0" smtClean="0"/>
                        <a:t>Wh. </a:t>
                      </a:r>
                      <a:r>
                        <a:rPr lang="en-US" dirty="0" smtClean="0"/>
                        <a:t>Mobility</a:t>
                      </a:r>
                      <a:endParaRPr 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642485854"/>
                  </a:ext>
                </a:extLst>
              </a:tr>
              <a:tr h="37084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u="none" dirty="0" smtClean="0">
                        <a:solidFill>
                          <a:srgbClr val="C0000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b="1" u="none" dirty="0" smtClean="0">
                          <a:solidFill>
                            <a:schemeClr val="tx1"/>
                          </a:solidFill>
                        </a:rPr>
                        <a:t>Clinicians/Therapists (Practitioners)</a:t>
                      </a:r>
                      <a:r>
                        <a:rPr lang="en-US" b="1" dirty="0" smtClean="0">
                          <a:solidFill>
                            <a:schemeClr val="tx1"/>
                          </a:solidFill>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Tailor &amp; Target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p</a:t>
                      </a:r>
                      <a:r>
                        <a:rPr lang="en-US" dirty="0" smtClean="0"/>
                        <a:t>1=.</a:t>
                      </a:r>
                      <a:r>
                        <a:rPr lang="en-US" dirty="0" smtClean="0"/>
                        <a:t>023</a:t>
                      </a:r>
                      <a:endParaRPr 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p</a:t>
                      </a:r>
                      <a:r>
                        <a:rPr lang="en-US" dirty="0" smtClean="0"/>
                        <a:t>2=.016</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CKP (</a:t>
                      </a:r>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2=.005)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p</a:t>
                      </a:r>
                      <a:r>
                        <a:rPr lang="en-US" dirty="0" smtClean="0"/>
                        <a:t>3= .023</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2217328542"/>
                  </a:ext>
                </a:extLst>
              </a:tr>
              <a:tr h="42672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Target Only</a:t>
                      </a:r>
                      <a:endParaRPr lang="en-US" b="1" dirty="0">
                        <a:solidFill>
                          <a:srgbClr val="C0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i="1" dirty="0" smtClean="0"/>
                        <a:t>p</a:t>
                      </a:r>
                      <a:r>
                        <a:rPr lang="en-US" dirty="0" smtClean="0"/>
                        <a:t>3=.011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496533034"/>
                  </a:ext>
                </a:extLst>
              </a:tr>
              <a:tr h="370840">
                <a:tc rowSpan="2">
                  <a:txBody>
                    <a:bodyPr/>
                    <a:lstStyle/>
                    <a:p>
                      <a:pPr algn="ctr"/>
                      <a:r>
                        <a:rPr lang="en-US" b="1" dirty="0" smtClean="0">
                          <a:solidFill>
                            <a:schemeClr val="tx1"/>
                          </a:solidFill>
                        </a:rPr>
                        <a:t>Industry/Manufacturers</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Tailor &amp; Target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1=.016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2=.016 </a:t>
                      </a:r>
                    </a:p>
                    <a:p>
                      <a:r>
                        <a:rPr lang="en-US" sz="1800" b="0" i="0" u="none" strike="noStrike" kern="1200" baseline="0" dirty="0" smtClean="0">
                          <a:solidFill>
                            <a:schemeClr val="dk1"/>
                          </a:solidFill>
                          <a:latin typeface="+mn-lt"/>
                          <a:ea typeface="+mn-ea"/>
                          <a:cs typeface="+mn-cs"/>
                        </a:rPr>
                        <a:t>CKP (</a:t>
                      </a:r>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2=.010)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3=.040)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4149990343"/>
                  </a:ext>
                </a:extLst>
              </a:tr>
              <a:tr h="370840">
                <a:tc vMerge="1">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Target Only</a:t>
                      </a:r>
                      <a:endParaRPr lang="en-US" b="1" dirty="0">
                        <a:solidFill>
                          <a:srgbClr val="C0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2=.010; </a:t>
                      </a:r>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2=.007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3=.011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345698961"/>
                  </a:ext>
                </a:extLst>
              </a:tr>
              <a:tr h="370840">
                <a:tc rowSpan="2">
                  <a:txBody>
                    <a:bodyPr/>
                    <a:lstStyle/>
                    <a:p>
                      <a:pPr algn="ctr"/>
                      <a:r>
                        <a:rPr lang="en-US" b="1" dirty="0" smtClean="0"/>
                        <a:t>Consumers</a:t>
                      </a:r>
                      <a:endParaRPr lang="en-US" b="1"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Tailor &amp; Target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1=.024, </a:t>
                      </a:r>
                    </a:p>
                    <a:p>
                      <a:r>
                        <a:rPr lang="en-US" sz="1800" b="0" i="0" u="none" strike="noStrike" kern="1200" baseline="0" dirty="0" smtClean="0">
                          <a:solidFill>
                            <a:schemeClr val="dk1"/>
                          </a:solidFill>
                          <a:latin typeface="+mn-lt"/>
                          <a:ea typeface="+mn-ea"/>
                          <a:cs typeface="+mn-cs"/>
                        </a:rPr>
                        <a:t>CKP (</a:t>
                      </a:r>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1= .017)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2=.006 </a:t>
                      </a:r>
                    </a:p>
                    <a:p>
                      <a:r>
                        <a:rPr lang="en-US" sz="1800" b="0" i="0" u="none" strike="noStrike" kern="1200" baseline="0" dirty="0" smtClean="0">
                          <a:solidFill>
                            <a:schemeClr val="dk1"/>
                          </a:solidFill>
                          <a:latin typeface="+mn-lt"/>
                          <a:ea typeface="+mn-ea"/>
                          <a:cs typeface="+mn-cs"/>
                        </a:rPr>
                        <a:t>CKP (</a:t>
                      </a:r>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2=.026)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3=.014 </a:t>
                      </a:r>
                    </a:p>
                    <a:p>
                      <a:r>
                        <a:rPr lang="en-US" sz="1800" b="0" i="0" u="none" strike="noStrike" kern="1200" baseline="0" dirty="0" smtClean="0">
                          <a:solidFill>
                            <a:schemeClr val="dk1"/>
                          </a:solidFill>
                          <a:latin typeface="+mn-lt"/>
                          <a:ea typeface="+mn-ea"/>
                          <a:cs typeface="+mn-cs"/>
                        </a:rPr>
                        <a:t>CKP (</a:t>
                      </a:r>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3= .024)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196162051"/>
                  </a:ext>
                </a:extLst>
              </a:tr>
              <a:tr h="370840">
                <a:tc vMerge="1">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Target Only</a:t>
                      </a:r>
                      <a:endParaRPr lang="en-US" b="1" dirty="0">
                        <a:solidFill>
                          <a:srgbClr val="C0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1=.013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3=.038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730116425"/>
                  </a:ext>
                </a:extLst>
              </a:tr>
              <a:tr h="370840">
                <a:tc rowSpan="2">
                  <a:txBody>
                    <a:bodyPr/>
                    <a:lstStyle/>
                    <a:p>
                      <a:pPr algn="ctr"/>
                      <a:r>
                        <a:rPr lang="en-US" b="1" dirty="0" smtClean="0"/>
                        <a:t>Brokers</a:t>
                      </a:r>
                      <a:endParaRPr lang="en-US" b="1"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Tailor &amp; Target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i="0" u="none" strike="noStrike" kern="1200" baseline="0" dirty="0" smtClean="0">
                          <a:solidFill>
                            <a:schemeClr val="dk1"/>
                          </a:solidFill>
                          <a:latin typeface="+mn-lt"/>
                          <a:ea typeface="+mn-ea"/>
                          <a:cs typeface="+mn-cs"/>
                        </a:rPr>
                        <a:t>p3=.007; p3=.039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4175320081"/>
                  </a:ext>
                </a:extLst>
              </a:tr>
              <a:tr h="370840">
                <a:tc vMerge="1">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Target Only</a:t>
                      </a:r>
                      <a:endParaRPr lang="en-US" b="1" dirty="0">
                        <a:solidFill>
                          <a:srgbClr val="C0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i="0" u="none" strike="noStrike" kern="1200" baseline="0" dirty="0" smtClean="0">
                          <a:solidFill>
                            <a:schemeClr val="dk1"/>
                          </a:solidFill>
                          <a:latin typeface="+mn-lt"/>
                          <a:ea typeface="+mn-ea"/>
                          <a:cs typeface="+mn-cs"/>
                        </a:rPr>
                        <a:t>p3=.034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3449156247"/>
                  </a:ext>
                </a:extLst>
              </a:tr>
              <a:tr h="370840">
                <a:tc rowSpan="2">
                  <a:txBody>
                    <a:bodyPr/>
                    <a:lstStyle/>
                    <a:p>
                      <a:pPr algn="ctr"/>
                      <a:r>
                        <a:rPr lang="en-US" b="1" dirty="0" smtClean="0">
                          <a:solidFill>
                            <a:schemeClr val="tx1"/>
                          </a:solidFill>
                        </a:rPr>
                        <a:t>Researchers</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Tailor &amp; Target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i="1" u="none" strike="noStrike" kern="1200" baseline="0" dirty="0" smtClean="0">
                          <a:solidFill>
                            <a:schemeClr val="dk1"/>
                          </a:solidFill>
                          <a:latin typeface="+mn-lt"/>
                          <a:ea typeface="+mn-ea"/>
                          <a:cs typeface="+mn-cs"/>
                        </a:rPr>
                        <a:t>p2</a:t>
                      </a:r>
                      <a:r>
                        <a:rPr lang="en-US" sz="1800" b="0" i="0" u="none" strike="noStrike" kern="1200" baseline="0" dirty="0" smtClean="0">
                          <a:solidFill>
                            <a:schemeClr val="dk1"/>
                          </a:solidFill>
                          <a:latin typeface="+mn-lt"/>
                          <a:ea typeface="+mn-ea"/>
                          <a:cs typeface="+mn-cs"/>
                        </a:rPr>
                        <a:t>=.011; </a:t>
                      </a:r>
                      <a:r>
                        <a:rPr lang="en-US" sz="1800" b="0" i="1" u="none" strike="noStrike" kern="1200" baseline="0" dirty="0" smtClean="0">
                          <a:solidFill>
                            <a:schemeClr val="dk1"/>
                          </a:solidFill>
                          <a:latin typeface="+mn-lt"/>
                          <a:ea typeface="+mn-ea"/>
                          <a:cs typeface="+mn-cs"/>
                        </a:rPr>
                        <a:t>p2</a:t>
                      </a:r>
                      <a:r>
                        <a:rPr lang="en-US" sz="1800" b="0" i="0" u="none" strike="noStrike" kern="1200" baseline="0" dirty="0" smtClean="0">
                          <a:solidFill>
                            <a:schemeClr val="dk1"/>
                          </a:solidFill>
                          <a:latin typeface="+mn-lt"/>
                          <a:ea typeface="+mn-ea"/>
                          <a:cs typeface="+mn-cs"/>
                        </a:rPr>
                        <a:t>=.038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911847595"/>
                  </a:ext>
                </a:extLst>
              </a:tr>
              <a:tr h="370840">
                <a:tc vMerge="1">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C00000"/>
                          </a:solidFill>
                        </a:rPr>
                        <a:t>Target Only</a:t>
                      </a:r>
                      <a:endParaRPr lang="en-US" b="1" dirty="0">
                        <a:solidFill>
                          <a:srgbClr val="C0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2=.038; </a:t>
                      </a:r>
                      <a:r>
                        <a:rPr lang="en-US" sz="1800" b="0" i="1" u="none" strike="noStrike" kern="1200" baseline="0" dirty="0" smtClean="0">
                          <a:solidFill>
                            <a:schemeClr val="dk1"/>
                          </a:solidFill>
                          <a:latin typeface="+mn-lt"/>
                          <a:ea typeface="+mn-ea"/>
                          <a:cs typeface="+mn-cs"/>
                        </a:rPr>
                        <a:t>p</a:t>
                      </a:r>
                      <a:r>
                        <a:rPr lang="en-US" sz="1800" b="0" i="0" u="none" strike="noStrike" kern="1200" baseline="0" dirty="0" smtClean="0">
                          <a:solidFill>
                            <a:schemeClr val="dk1"/>
                          </a:solidFill>
                          <a:latin typeface="+mn-lt"/>
                          <a:ea typeface="+mn-ea"/>
                          <a:cs typeface="+mn-cs"/>
                        </a:rPr>
                        <a:t>2=.014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899653440"/>
                  </a:ext>
                </a:extLst>
              </a:tr>
            </a:tbl>
          </a:graphicData>
        </a:graphic>
      </p:graphicFrame>
      <p:sp>
        <p:nvSpPr>
          <p:cNvPr id="2" name="Title 1" descr="Practitioners, manufacturers, consumers, brokers and researchers." title="Differential Effectiveness by Stakeholder Type "/>
          <p:cNvSpPr>
            <a:spLocks noGrp="1"/>
          </p:cNvSpPr>
          <p:nvPr>
            <p:ph type="title"/>
          </p:nvPr>
        </p:nvSpPr>
        <p:spPr>
          <a:xfrm>
            <a:off x="0" y="1"/>
            <a:ext cx="12192000" cy="772160"/>
          </a:xfrm>
          <a:solidFill>
            <a:srgbClr val="002060"/>
          </a:solidFill>
        </p:spPr>
        <p:txBody>
          <a:bodyPr>
            <a:normAutofit/>
          </a:bodyPr>
          <a:lstStyle/>
          <a:p>
            <a:pPr algn="ctr"/>
            <a:r>
              <a:rPr lang="en-US" sz="3200" b="1" dirty="0">
                <a:solidFill>
                  <a:schemeClr val="bg1"/>
                </a:solidFill>
                <a:latin typeface="+mn-lt"/>
              </a:rPr>
              <a:t>Differential </a:t>
            </a:r>
            <a:r>
              <a:rPr lang="en-US" sz="3200" b="1" dirty="0" smtClean="0">
                <a:solidFill>
                  <a:schemeClr val="bg1"/>
                </a:solidFill>
                <a:latin typeface="+mn-lt"/>
              </a:rPr>
              <a:t>Effectiveness by Stakeholder Type </a:t>
            </a:r>
            <a:endParaRPr lang="en-US" sz="3200" b="1" dirty="0">
              <a:solidFill>
                <a:schemeClr val="bg1"/>
              </a:solidFill>
              <a:latin typeface="+mn-lt"/>
            </a:endParaRPr>
          </a:p>
        </p:txBody>
      </p:sp>
    </p:spTree>
    <p:extLst>
      <p:ext uri="{BB962C8B-B14F-4D97-AF65-F5344CB8AC3E}">
        <p14:creationId xmlns:p14="http://schemas.microsoft.com/office/powerpoint/2010/main" val="639902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92799" y="6450134"/>
            <a:ext cx="2743200" cy="365125"/>
          </a:xfrm>
        </p:spPr>
        <p:txBody>
          <a:bodyPr/>
          <a:lstStyle/>
          <a:p>
            <a:fld id="{7F7E9054-85FD-46A6-B114-EE11F75DC2DE}" type="slidenum">
              <a:rPr lang="en-US" smtClean="0"/>
              <a:t>28</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388906"/>
            <a:ext cx="2996184" cy="350520"/>
          </a:xfrm>
          <a:prstGeom prst="rect">
            <a:avLst/>
          </a:prstGeom>
        </p:spPr>
      </p:pic>
      <p:sp>
        <p:nvSpPr>
          <p:cNvPr id="3" name="Content Placeholder 2"/>
          <p:cNvSpPr>
            <a:spLocks noGrp="1"/>
          </p:cNvSpPr>
          <p:nvPr>
            <p:ph idx="1"/>
          </p:nvPr>
        </p:nvSpPr>
        <p:spPr>
          <a:xfrm>
            <a:off x="853440" y="1476504"/>
            <a:ext cx="10678160" cy="4604807"/>
          </a:xfrm>
          <a:solidFill>
            <a:schemeClr val="bg1">
              <a:lumMod val="95000"/>
            </a:schemeClr>
          </a:solidFill>
        </p:spPr>
        <p:txBody>
          <a:bodyPr>
            <a:noAutofit/>
          </a:bodyPr>
          <a:lstStyle/>
          <a:p>
            <a:pPr marL="0" indent="0">
              <a:buNone/>
            </a:pPr>
            <a:endParaRPr lang="en-US" sz="2400" dirty="0"/>
          </a:p>
          <a:p>
            <a:pPr marL="0" indent="0">
              <a:buNone/>
            </a:pPr>
            <a:r>
              <a:rPr lang="en-US" dirty="0" smtClean="0"/>
              <a:t>Both </a:t>
            </a:r>
            <a:r>
              <a:rPr lang="en-US" dirty="0"/>
              <a:t>strategies </a:t>
            </a:r>
            <a:r>
              <a:rPr lang="en-US" u="sng" dirty="0" smtClean="0">
                <a:sym typeface="Wingdings" panose="05000000000000000000" pitchFamily="2" charset="2"/>
              </a:rPr>
              <a:t>raised S</a:t>
            </a:r>
            <a:r>
              <a:rPr lang="en-US" u="sng" dirty="0" smtClean="0"/>
              <a:t>takeholder Awareness of the new Knowledge</a:t>
            </a:r>
            <a:r>
              <a:rPr lang="en-US" sz="2400" dirty="0" smtClean="0"/>
              <a:t>.</a:t>
            </a:r>
          </a:p>
          <a:p>
            <a:pPr lvl="1">
              <a:buFont typeface="Wingdings" panose="05000000000000000000" pitchFamily="2" charset="2"/>
              <a:buChar char="Ø"/>
            </a:pPr>
            <a:r>
              <a:rPr lang="en-US" sz="2800" dirty="0" smtClean="0"/>
              <a:t> they did so in </a:t>
            </a:r>
            <a:r>
              <a:rPr lang="en-US" sz="2800" dirty="0"/>
              <a:t>all 3 </a:t>
            </a:r>
            <a:r>
              <a:rPr lang="en-US" sz="2800" dirty="0" smtClean="0"/>
              <a:t> Case Studies</a:t>
            </a:r>
            <a:r>
              <a:rPr lang="en-US" dirty="0"/>
              <a:t>.</a:t>
            </a:r>
            <a:r>
              <a:rPr lang="en-US" dirty="0" smtClean="0"/>
              <a:t>	</a:t>
            </a:r>
          </a:p>
          <a:p>
            <a:pPr marL="0" indent="0">
              <a:buNone/>
            </a:pPr>
            <a:r>
              <a:rPr lang="en-US" sz="2400" dirty="0" smtClean="0"/>
              <a:t>	</a:t>
            </a:r>
            <a:endParaRPr lang="en-US" sz="2400" dirty="0"/>
          </a:p>
          <a:p>
            <a:pPr marL="0" indent="0">
              <a:buNone/>
            </a:pPr>
            <a:r>
              <a:rPr lang="en-US" dirty="0" smtClean="0"/>
              <a:t>Between pretest &amp; </a:t>
            </a:r>
            <a:r>
              <a:rPr lang="en-US" dirty="0"/>
              <a:t>post </a:t>
            </a:r>
            <a:r>
              <a:rPr lang="en-US" dirty="0" smtClean="0"/>
              <a:t>test, they effectively moved people </a:t>
            </a:r>
          </a:p>
          <a:p>
            <a:pPr lvl="1">
              <a:buFont typeface="Wingdings" panose="05000000000000000000" pitchFamily="2" charset="2"/>
              <a:buChar char="Ø"/>
            </a:pPr>
            <a:r>
              <a:rPr lang="en-US" sz="2800" dirty="0" smtClean="0"/>
              <a:t> from “Non-awareness” level to “Awareness/Interest/Use” levels.</a:t>
            </a:r>
          </a:p>
          <a:p>
            <a:pPr marL="0" indent="0">
              <a:buNone/>
            </a:pPr>
            <a:endParaRPr lang="en-US" dirty="0"/>
          </a:p>
        </p:txBody>
      </p:sp>
      <p:sp>
        <p:nvSpPr>
          <p:cNvPr id="2" name="Title 1"/>
          <p:cNvSpPr>
            <a:spLocks noGrp="1"/>
          </p:cNvSpPr>
          <p:nvPr>
            <p:ph type="title"/>
          </p:nvPr>
        </p:nvSpPr>
        <p:spPr>
          <a:xfrm>
            <a:off x="0" y="0"/>
            <a:ext cx="12192000" cy="1188720"/>
          </a:xfrm>
          <a:solidFill>
            <a:srgbClr val="002060"/>
          </a:solidFill>
        </p:spPr>
        <p:txBody>
          <a:bodyPr>
            <a:normAutofit/>
          </a:bodyPr>
          <a:lstStyle/>
          <a:p>
            <a:pPr algn="ctr"/>
            <a:r>
              <a:rPr lang="en-US" sz="3200" dirty="0">
                <a:solidFill>
                  <a:schemeClr val="bg1"/>
                </a:solidFill>
                <a:latin typeface="+mn-lt"/>
              </a:rPr>
              <a:t>4</a:t>
            </a:r>
            <a:r>
              <a:rPr lang="en-US" sz="3200" dirty="0" smtClean="0">
                <a:solidFill>
                  <a:schemeClr val="bg1"/>
                </a:solidFill>
                <a:latin typeface="+mn-lt"/>
              </a:rPr>
              <a:t>. Both strategies raised stakeholder awareness of new knowledge </a:t>
            </a:r>
            <a:endParaRPr lang="en-US" sz="3200" dirty="0">
              <a:solidFill>
                <a:schemeClr val="bg1"/>
              </a:solidFill>
              <a:latin typeface="+mn-lt"/>
            </a:endParaRPr>
          </a:p>
        </p:txBody>
      </p:sp>
    </p:spTree>
    <p:extLst>
      <p:ext uri="{BB962C8B-B14F-4D97-AF65-F5344CB8AC3E}">
        <p14:creationId xmlns:p14="http://schemas.microsoft.com/office/powerpoint/2010/main" val="182621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3" title="Pretest- to- posttest changes within each Group in the 3 Studies"/>
          <p:cNvGraphicFramePr>
            <a:graphicFrameLocks/>
          </p:cNvGraphicFramePr>
          <p:nvPr>
            <p:extLst>
              <p:ext uri="{D42A27DB-BD31-4B8C-83A1-F6EECF244321}">
                <p14:modId xmlns:p14="http://schemas.microsoft.com/office/powerpoint/2010/main" val="4242826840"/>
              </p:ext>
            </p:extLst>
          </p:nvPr>
        </p:nvGraphicFramePr>
        <p:xfrm>
          <a:off x="878841" y="954076"/>
          <a:ext cx="10637518" cy="5229906"/>
        </p:xfrm>
        <a:graphic>
          <a:graphicData uri="http://schemas.openxmlformats.org/drawingml/2006/table">
            <a:tbl>
              <a:tblPr firstRow="1">
                <a:tableStyleId>{5C22544A-7EE6-4342-B048-85BDC9FD1C3A}</a:tableStyleId>
              </a:tblPr>
              <a:tblGrid>
                <a:gridCol w="1798319">
                  <a:extLst>
                    <a:ext uri="{9D8B030D-6E8A-4147-A177-3AD203B41FA5}">
                      <a16:colId xmlns="" xmlns:a16="http://schemas.microsoft.com/office/drawing/2014/main" val="3998602081"/>
                    </a:ext>
                  </a:extLst>
                </a:gridCol>
                <a:gridCol w="1669954">
                  <a:extLst>
                    <a:ext uri="{9D8B030D-6E8A-4147-A177-3AD203B41FA5}">
                      <a16:colId xmlns="" xmlns:a16="http://schemas.microsoft.com/office/drawing/2014/main" val="2136802827"/>
                    </a:ext>
                  </a:extLst>
                </a:gridCol>
                <a:gridCol w="2847753">
                  <a:extLst>
                    <a:ext uri="{9D8B030D-6E8A-4147-A177-3AD203B41FA5}">
                      <a16:colId xmlns="" xmlns:a16="http://schemas.microsoft.com/office/drawing/2014/main" val="2467960912"/>
                    </a:ext>
                  </a:extLst>
                </a:gridCol>
                <a:gridCol w="2377470">
                  <a:extLst>
                    <a:ext uri="{9D8B030D-6E8A-4147-A177-3AD203B41FA5}">
                      <a16:colId xmlns="" xmlns:a16="http://schemas.microsoft.com/office/drawing/2014/main" val="3195715861"/>
                    </a:ext>
                  </a:extLst>
                </a:gridCol>
                <a:gridCol w="1944022">
                  <a:extLst>
                    <a:ext uri="{9D8B030D-6E8A-4147-A177-3AD203B41FA5}">
                      <a16:colId xmlns="" xmlns:a16="http://schemas.microsoft.com/office/drawing/2014/main" val="2076748624"/>
                    </a:ext>
                  </a:extLst>
                </a:gridCol>
              </a:tblGrid>
              <a:tr h="506626">
                <a:tc gridSpan="5">
                  <a:txBody>
                    <a:bodyPr/>
                    <a:lstStyle/>
                    <a:p>
                      <a:pPr algn="ctr" fontAlgn="ctr"/>
                      <a:r>
                        <a:rPr lang="en-US" sz="2400" b="1" dirty="0" smtClean="0">
                          <a:solidFill>
                            <a:schemeClr val="tx1"/>
                          </a:solidFill>
                          <a:latin typeface="+mn-lt"/>
                        </a:rPr>
                        <a:t>Pretest- to- posttest changes within each Group in the 3 Studies</a:t>
                      </a:r>
                      <a:endParaRPr lang="en-US" sz="2400" b="1" i="0" u="none" strike="noStrike" dirty="0">
                        <a:solidFill>
                          <a:schemeClr val="tx1"/>
                        </a:solidFill>
                        <a:effectLst/>
                        <a:latin typeface="Calibri" panose="020F0502020204030204" pitchFamily="34" charset="0"/>
                      </a:endParaRPr>
                    </a:p>
                  </a:txBody>
                  <a:tcPr marL="7620" marR="7620" marT="7620"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074291775"/>
                  </a:ext>
                </a:extLst>
              </a:tr>
              <a:tr h="340214">
                <a:tc>
                  <a:txBody>
                    <a:bodyPr/>
                    <a:lstStyle/>
                    <a:p>
                      <a:pPr algn="ctr" fontAlgn="ctr"/>
                      <a:r>
                        <a:rPr lang="en-US" sz="1600" b="1" u="none" strike="noStrike" dirty="0">
                          <a:effectLst/>
                        </a:rPr>
                        <a:t>Group</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 </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Months 1-4 </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Months 5-8</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 8 months </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3727199106"/>
                  </a:ext>
                </a:extLst>
              </a:tr>
              <a:tr h="441358">
                <a:tc rowSpan="4">
                  <a:txBody>
                    <a:bodyPr/>
                    <a:lstStyle/>
                    <a:p>
                      <a:pPr algn="ctr" fontAlgn="ctr"/>
                      <a:r>
                        <a:rPr lang="en-US" sz="2000" b="1" u="none" strike="noStrike" dirty="0">
                          <a:solidFill>
                            <a:srgbClr val="C00000"/>
                          </a:solidFill>
                          <a:effectLst/>
                        </a:rPr>
                        <a:t>T1                     </a:t>
                      </a:r>
                      <a:r>
                        <a:rPr lang="en-US" sz="2000" b="1" u="none" strike="noStrike" dirty="0" smtClean="0">
                          <a:solidFill>
                            <a:srgbClr val="C00000"/>
                          </a:solidFill>
                          <a:effectLst/>
                        </a:rPr>
                        <a:t>Tailor &amp; Target</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 </a:t>
                      </a:r>
                      <a:r>
                        <a:rPr lang="en-US" sz="1400" b="1" u="none" strike="noStrike" dirty="0" smtClean="0">
                          <a:solidFill>
                            <a:srgbClr val="C00000"/>
                          </a:solidFill>
                          <a:effectLst/>
                        </a:rPr>
                        <a:t>Intervention </a:t>
                      </a:r>
                      <a:r>
                        <a:rPr lang="en-US" sz="1400" b="1" u="none" strike="noStrike" dirty="0" smtClean="0">
                          <a:solidFill>
                            <a:srgbClr val="C00000"/>
                          </a:solidFill>
                          <a:effectLst/>
                          <a:sym typeface="Wingdings" panose="05000000000000000000" pitchFamily="2" charset="2"/>
                        </a:rPr>
                        <a:t></a:t>
                      </a:r>
                      <a:endParaRPr lang="en-US" sz="1400" b="1" i="0" u="none" strike="noStrike" dirty="0" smtClean="0">
                        <a:solidFill>
                          <a:srgbClr val="C0000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2000" b="1" u="none" strike="noStrike" dirty="0" smtClean="0">
                          <a:solidFill>
                            <a:srgbClr val="C00000"/>
                          </a:solidFill>
                          <a:effectLst/>
                        </a:rPr>
                        <a:t>CKP             </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2000" b="1" u="none" strike="noStrike" dirty="0" smtClean="0">
                          <a:solidFill>
                            <a:srgbClr val="C00000"/>
                          </a:solidFill>
                          <a:effectLst/>
                        </a:rPr>
                        <a:t>Webcast </a:t>
                      </a:r>
                      <a:r>
                        <a:rPr lang="en-US" sz="2000" b="1" u="none" strike="noStrike" dirty="0">
                          <a:solidFill>
                            <a:srgbClr val="C00000"/>
                          </a:solidFill>
                          <a:effectLst/>
                        </a:rPr>
                        <a:t>+ TA </a:t>
                      </a:r>
                      <a:r>
                        <a:rPr lang="en-US" sz="2000" b="1" u="none" strike="noStrike" dirty="0" smtClean="0">
                          <a:solidFill>
                            <a:srgbClr val="C00000"/>
                          </a:solidFill>
                          <a:effectLst/>
                        </a:rPr>
                        <a:t>offer               </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 xmlns:a16="http://schemas.microsoft.com/office/drawing/2014/main" val="3297153680"/>
                  </a:ext>
                </a:extLst>
              </a:tr>
              <a:tr h="312420">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 yes;  </a:t>
                      </a:r>
                      <a:r>
                        <a:rPr lang="en-US" sz="2000" u="none" strike="noStrike" dirty="0" smtClean="0">
                          <a:effectLst/>
                        </a:rPr>
                        <a:t>p=.001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2000" u="none" strike="noStrike" dirty="0">
                          <a:effectLst/>
                        </a:rPr>
                        <a:t>Yes- p&lt;.001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 xmlns:a16="http://schemas.microsoft.com/office/drawing/2014/main" val="2807840313"/>
                  </a:ext>
                </a:extLst>
              </a:tr>
              <a:tr h="312420">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a:t>
                      </a:r>
                      <a:r>
                        <a:rPr lang="en-US" sz="2000" u="none" strike="noStrike" dirty="0" smtClean="0">
                          <a:effectLst/>
                        </a:rPr>
                        <a:t>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 xmlns:a16="http://schemas.microsoft.com/office/drawing/2014/main" val="412751216"/>
                  </a:ext>
                </a:extLst>
              </a:tr>
              <a:tr h="312420">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US" sz="2000" u="none" strike="noStrike" dirty="0">
                          <a:effectLst/>
                        </a:rPr>
                        <a:t>Yes; (p&lt;.001)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 xmlns:a16="http://schemas.microsoft.com/office/drawing/2014/main" val="1994939843"/>
                  </a:ext>
                </a:extLst>
              </a:tr>
              <a:tr h="498386">
                <a:tc rowSpan="4">
                  <a:txBody>
                    <a:bodyPr/>
                    <a:lstStyle/>
                    <a:p>
                      <a:pPr algn="ctr" fontAlgn="ctr"/>
                      <a:r>
                        <a:rPr lang="en-US" sz="2000" b="1" u="none" strike="noStrike" dirty="0">
                          <a:solidFill>
                            <a:srgbClr val="C00000"/>
                          </a:solidFill>
                          <a:effectLst/>
                        </a:rPr>
                        <a:t>T2               </a:t>
                      </a:r>
                      <a:endParaRPr lang="en-US" sz="2000" b="1" u="none" strike="noStrike" dirty="0" smtClean="0">
                        <a:solidFill>
                          <a:srgbClr val="C00000"/>
                        </a:solidFill>
                        <a:effectLst/>
                      </a:endParaRPr>
                    </a:p>
                    <a:p>
                      <a:pPr algn="ctr" fontAlgn="ctr"/>
                      <a:r>
                        <a:rPr lang="en-US" sz="2000" b="1" u="none" strike="noStrike" dirty="0" smtClean="0">
                          <a:solidFill>
                            <a:srgbClr val="C00000"/>
                          </a:solidFill>
                          <a:effectLst/>
                        </a:rPr>
                        <a:t>      Target-Only</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a:effectLst/>
                        </a:rPr>
                        <a:t> </a:t>
                      </a:r>
                      <a:r>
                        <a:rPr lang="en-US" sz="1400" u="none" strike="noStrike" dirty="0" smtClean="0">
                          <a:effectLst/>
                        </a:rPr>
                        <a:t> </a:t>
                      </a:r>
                    </a:p>
                    <a:p>
                      <a:pPr marL="0" marR="0" indent="0" algn="r" defTabSz="914400" rtl="0" eaLnBrk="1" fontAlgn="b" latinLnBrk="0" hangingPunct="1">
                        <a:lnSpc>
                          <a:spcPct val="100000"/>
                        </a:lnSpc>
                        <a:spcBef>
                          <a:spcPts val="0"/>
                        </a:spcBef>
                        <a:spcAft>
                          <a:spcPts val="0"/>
                        </a:spcAft>
                        <a:buClrTx/>
                        <a:buSzTx/>
                        <a:buFontTx/>
                        <a:buNone/>
                        <a:tabLst/>
                        <a:defRPr/>
                      </a:pPr>
                      <a:r>
                        <a:rPr lang="en-US" sz="1400" b="1" u="none" strike="noStrike" dirty="0" smtClean="0">
                          <a:solidFill>
                            <a:srgbClr val="C00000"/>
                          </a:solidFill>
                          <a:effectLst/>
                        </a:rPr>
                        <a:t>Intervention</a:t>
                      </a:r>
                      <a:r>
                        <a:rPr lang="en-US" sz="1400" b="1" u="none" strike="noStrike" dirty="0" smtClean="0">
                          <a:solidFill>
                            <a:srgbClr val="C00000"/>
                          </a:solidFill>
                          <a:effectLst/>
                          <a:sym typeface="Wingdings" panose="05000000000000000000" pitchFamily="2" charset="2"/>
                        </a:rPr>
                        <a:t></a:t>
                      </a:r>
                      <a:endParaRPr lang="en-US" sz="1400" b="1" i="0" u="none" strike="noStrike" dirty="0" smtClean="0">
                        <a:solidFill>
                          <a:srgbClr val="C0000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2000" b="1" u="none" strike="noStrike" dirty="0" smtClean="0">
                          <a:solidFill>
                            <a:srgbClr val="C00000"/>
                          </a:solidFill>
                          <a:effectLst/>
                        </a:rPr>
                        <a:t>Deliver R Publication </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smtClean="0">
                          <a:solidFill>
                            <a:srgbClr val="C00000"/>
                          </a:solidFill>
                          <a:effectLst/>
                        </a:rPr>
                        <a:t>_______</a:t>
                      </a:r>
                      <a:endParaRPr lang="en-US" sz="2000" b="1" i="0" u="none" strike="noStrike" dirty="0">
                        <a:solidFill>
                          <a:srgbClr val="C00000"/>
                        </a:solidFill>
                        <a:effectLst/>
                        <a:latin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199942703"/>
                  </a:ext>
                </a:extLst>
              </a:tr>
              <a:tr h="380897">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  yes;   p=.001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Yes- p= .001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3182665022"/>
                  </a:ext>
                </a:extLst>
              </a:tr>
              <a:tr h="380897">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548371141"/>
                  </a:ext>
                </a:extLst>
              </a:tr>
              <a:tr h="380897">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Yes; (p&lt;.</a:t>
                      </a:r>
                      <a:r>
                        <a:rPr lang="en-US" sz="2000" u="none" strike="noStrike" dirty="0" smtClean="0">
                          <a:effectLst/>
                        </a:rPr>
                        <a:t>000)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3477011621"/>
                  </a:ext>
                </a:extLst>
              </a:tr>
              <a:tr h="380897">
                <a:tc rowSpan="3">
                  <a:txBody>
                    <a:bodyPr/>
                    <a:lstStyle/>
                    <a:p>
                      <a:pPr algn="ctr" fontAlgn="ctr"/>
                      <a:r>
                        <a:rPr lang="en-US" sz="2000" b="1" u="none" strike="noStrike" dirty="0" smtClean="0">
                          <a:solidFill>
                            <a:srgbClr val="C00000"/>
                          </a:solidFill>
                          <a:effectLst/>
                        </a:rPr>
                        <a:t>C</a:t>
                      </a:r>
                    </a:p>
                    <a:p>
                      <a:pPr algn="ctr" fontAlgn="ctr"/>
                      <a:r>
                        <a:rPr lang="en-US" sz="2000" b="1" u="none" strike="noStrike" dirty="0" smtClean="0">
                          <a:solidFill>
                            <a:srgbClr val="C00000"/>
                          </a:solidFill>
                          <a:effectLst/>
                        </a:rPr>
                        <a:t>No </a:t>
                      </a:r>
                      <a:r>
                        <a:rPr lang="en-US" sz="2000" b="1" u="none" strike="noStrike" dirty="0">
                          <a:solidFill>
                            <a:srgbClr val="C00000"/>
                          </a:solidFill>
                          <a:effectLst/>
                        </a:rPr>
                        <a:t>intervention</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2000" u="none" strike="noStrike" dirty="0">
                          <a:effectLst/>
                        </a:rPr>
                        <a:t>No;  p=.321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p=.036</a:t>
                      </a:r>
                      <a:r>
                        <a:rPr lang="en-US" sz="2000" u="none" strike="noStrike" baseline="30000" dirty="0">
                          <a:effectLst/>
                        </a:rPr>
                        <a:t>a</a:t>
                      </a:r>
                      <a:r>
                        <a:rPr lang="en-US" sz="2000" u="none" strike="noStrike" dirty="0">
                          <a:effectLst/>
                        </a:rPr>
                        <a:t>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542755164"/>
                  </a:ext>
                </a:extLst>
              </a:tr>
              <a:tr h="380897">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p=.015 </a:t>
                      </a:r>
                      <a:r>
                        <a:rPr lang="en-US" sz="2000" u="none" strike="noStrike" baseline="30000" dirty="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p=.011</a:t>
                      </a:r>
                      <a:r>
                        <a:rPr lang="en-US" sz="2000" u="none" strike="noStrike" baseline="30000" dirty="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845960343"/>
                  </a:ext>
                </a:extLst>
              </a:tr>
              <a:tr h="380897">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a:t>
                      </a:r>
                      <a:r>
                        <a:rPr lang="en-US" sz="2000" u="none" strike="noStrike" dirty="0" smtClean="0">
                          <a:effectLst/>
                        </a:rPr>
                        <a:t>p=.001)</a:t>
                      </a:r>
                      <a:r>
                        <a:rPr lang="en-US" sz="2000" u="none" strike="noStrike" baseline="30000" dirty="0" smtClean="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r>
                        <a:rPr lang="en-US" sz="2000" u="none" strike="noStrike" dirty="0" smtClean="0">
                          <a:effectLst/>
                        </a:rPr>
                        <a:t>) </a:t>
                      </a:r>
                      <a:r>
                        <a:rPr lang="en-US" sz="2000" u="none" strike="noStrike" baseline="30000" dirty="0" smtClean="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938367478"/>
                  </a:ext>
                </a:extLst>
              </a:tr>
              <a:tr h="220680">
                <a:tc gridSpan="3">
                  <a:txBody>
                    <a:bodyPr/>
                    <a:lstStyle/>
                    <a:p>
                      <a:pPr algn="l" fontAlgn="ctr"/>
                      <a:r>
                        <a:rPr lang="en-US" sz="1100" b="1" u="none" strike="noStrike" dirty="0">
                          <a:effectLst/>
                        </a:rPr>
                        <a:t>NOTE: </a:t>
                      </a:r>
                      <a:r>
                        <a:rPr lang="en-US" sz="1100" b="1" u="none" strike="noStrike" baseline="30000" dirty="0">
                          <a:effectLst/>
                        </a:rPr>
                        <a:t>a</a:t>
                      </a:r>
                      <a:r>
                        <a:rPr lang="en-US" sz="1100" b="1" u="none" strike="noStrike" dirty="0">
                          <a:effectLst/>
                        </a:rPr>
                        <a:t> </a:t>
                      </a:r>
                      <a:r>
                        <a:rPr lang="en-US" sz="1100" b="1" u="none" strike="noStrike" dirty="0" smtClean="0">
                          <a:effectLst/>
                        </a:rPr>
                        <a:t>Denotes Testing Effect; the control</a:t>
                      </a:r>
                      <a:r>
                        <a:rPr lang="en-US" sz="1100" b="1" u="none" strike="noStrike" baseline="0" dirty="0" smtClean="0">
                          <a:effectLst/>
                        </a:rPr>
                        <a:t> group had no intervention</a:t>
                      </a:r>
                      <a:endParaRPr lang="en-US" sz="11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702651468"/>
                  </a:ext>
                </a:extLst>
              </a:tr>
            </a:tbl>
          </a:graphicData>
        </a:graphic>
      </p:graphicFrame>
      <p:sp>
        <p:nvSpPr>
          <p:cNvPr id="7" name="Slide Number Placeholder 6"/>
          <p:cNvSpPr>
            <a:spLocks noGrp="1"/>
          </p:cNvSpPr>
          <p:nvPr>
            <p:ph type="sldNum" sz="quarter" idx="12"/>
          </p:nvPr>
        </p:nvSpPr>
        <p:spPr>
          <a:xfrm>
            <a:off x="9392796" y="6450134"/>
            <a:ext cx="2743200" cy="365125"/>
          </a:xfrm>
        </p:spPr>
        <p:txBody>
          <a:bodyPr/>
          <a:lstStyle/>
          <a:p>
            <a:fld id="{7F7E9054-85FD-46A6-B114-EE11F75DC2DE}" type="slidenum">
              <a:rPr lang="en-US" smtClean="0"/>
              <a:t>29</a:t>
            </a:fld>
            <a:endParaRPr lang="en-US"/>
          </a:p>
        </p:txBody>
      </p:sp>
      <p:pic>
        <p:nvPicPr>
          <p:cNvPr id="9" name="Picture 8" descr="University at Buffalo; Center on Knowledge Translation for Technology Transfer; National Institute on Disability, Independent Living, and Rehabilitation Research." title="logos"/>
          <p:cNvPicPr>
            <a:picLocks noChangeAspect="1"/>
          </p:cNvPicPr>
          <p:nvPr/>
        </p:nvPicPr>
        <p:blipFill>
          <a:blip r:embed="rId3"/>
          <a:stretch>
            <a:fillRect/>
          </a:stretch>
        </p:blipFill>
        <p:spPr>
          <a:xfrm>
            <a:off x="8610600" y="6384251"/>
            <a:ext cx="2999492" cy="347502"/>
          </a:xfrm>
          <a:prstGeom prst="rect">
            <a:avLst/>
          </a:prstGeom>
        </p:spPr>
      </p:pic>
      <p:sp>
        <p:nvSpPr>
          <p:cNvPr id="2" name="Title 1"/>
          <p:cNvSpPr>
            <a:spLocks noGrp="1"/>
          </p:cNvSpPr>
          <p:nvPr>
            <p:ph type="title"/>
          </p:nvPr>
        </p:nvSpPr>
        <p:spPr>
          <a:xfrm>
            <a:off x="0" y="1"/>
            <a:ext cx="12192000" cy="812799"/>
          </a:xfrm>
          <a:solidFill>
            <a:srgbClr val="002060"/>
          </a:solidFill>
        </p:spPr>
        <p:txBody>
          <a:bodyPr>
            <a:normAutofit/>
          </a:bodyPr>
          <a:lstStyle/>
          <a:p>
            <a:pPr algn="ctr" fontAlgn="ctr"/>
            <a:r>
              <a:rPr lang="en-US" sz="2800" b="1" dirty="0" smtClean="0">
                <a:solidFill>
                  <a:schemeClr val="bg1"/>
                </a:solidFill>
                <a:latin typeface="+mn-lt"/>
              </a:rPr>
              <a:t>Both Strategies raised Awareness of the New K  in each Group</a:t>
            </a:r>
            <a:endParaRPr lang="en-US" sz="2800" b="1" dirty="0">
              <a:solidFill>
                <a:schemeClr val="bg1"/>
              </a:solidFill>
              <a:latin typeface="+mn-lt"/>
            </a:endParaRPr>
          </a:p>
        </p:txBody>
      </p:sp>
    </p:spTree>
    <p:extLst>
      <p:ext uri="{BB962C8B-B14F-4D97-AF65-F5344CB8AC3E}">
        <p14:creationId xmlns:p14="http://schemas.microsoft.com/office/powerpoint/2010/main" val="1823846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92797" y="6461857"/>
            <a:ext cx="2743200" cy="365125"/>
          </a:xfrm>
        </p:spPr>
        <p:txBody>
          <a:bodyPr/>
          <a:lstStyle/>
          <a:p>
            <a:fld id="{9E89FA4E-7E48-4B7F-BD86-C5B6CD32471D}" type="slidenum">
              <a:rPr lang="en-US" smtClean="0"/>
              <a:t>3</a:t>
            </a:fld>
            <a:endParaRPr lang="en-US" dirty="0"/>
          </a:p>
        </p:txBody>
      </p:sp>
      <p:pic>
        <p:nvPicPr>
          <p:cNvPr id="9" name="Picture 8"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421945"/>
            <a:ext cx="2996184" cy="350520"/>
          </a:xfrm>
          <a:prstGeom prst="rect">
            <a:avLst/>
          </a:prstGeom>
        </p:spPr>
      </p:pic>
      <p:sp>
        <p:nvSpPr>
          <p:cNvPr id="3" name="Subtitle 2"/>
          <p:cNvSpPr>
            <a:spLocks noGrp="1"/>
          </p:cNvSpPr>
          <p:nvPr>
            <p:ph type="subTitle" idx="1"/>
          </p:nvPr>
        </p:nvSpPr>
        <p:spPr>
          <a:xfrm>
            <a:off x="420580" y="962629"/>
            <a:ext cx="11253259" cy="5426265"/>
          </a:xfrm>
          <a:solidFill>
            <a:schemeClr val="bg1">
              <a:lumMod val="95000"/>
            </a:schemeClr>
          </a:solidFill>
        </p:spPr>
        <p:txBody>
          <a:bodyPr>
            <a:normAutofit lnSpcReduction="10000"/>
          </a:bodyPr>
          <a:lstStyle/>
          <a:p>
            <a:pPr algn="l"/>
            <a:endParaRPr lang="en-US" sz="2800" dirty="0" smtClean="0"/>
          </a:p>
          <a:p>
            <a:pPr marL="514350" indent="-514350" algn="l">
              <a:buFont typeface="+mj-lt"/>
              <a:buAutoNum type="alphaUcPeriod"/>
            </a:pPr>
            <a:r>
              <a:rPr lang="en-US" sz="3200" dirty="0" smtClean="0"/>
              <a:t>Multiple stakeholders must </a:t>
            </a:r>
          </a:p>
          <a:p>
            <a:pPr marL="971550" lvl="1" indent="-514350" algn="l">
              <a:buFont typeface="Arial" panose="020B0604020202020204" pitchFamily="34" charset="0"/>
              <a:buChar char="•"/>
            </a:pPr>
            <a:r>
              <a:rPr lang="en-US" sz="3000" dirty="0" smtClean="0"/>
              <a:t>Uptake &amp; Use the New K;</a:t>
            </a:r>
          </a:p>
          <a:p>
            <a:pPr marL="971550" lvl="1" indent="-514350" algn="l">
              <a:buFont typeface="Arial" panose="020B0604020202020204" pitchFamily="34" charset="0"/>
              <a:buChar char="•"/>
            </a:pPr>
            <a:r>
              <a:rPr lang="en-US" sz="3000" dirty="0" smtClean="0"/>
              <a:t>Pass new outputs forward</a:t>
            </a:r>
          </a:p>
          <a:p>
            <a:pPr algn="l"/>
            <a:r>
              <a:rPr lang="en-US" sz="3200" dirty="0"/>
              <a:t>B</a:t>
            </a:r>
            <a:r>
              <a:rPr lang="en-US" sz="3200" dirty="0" smtClean="0"/>
              <a:t>. Diverse Stakeholders for Assistive</a:t>
            </a:r>
            <a:r>
              <a:rPr lang="en-US" sz="3200" dirty="0"/>
              <a:t>/ </a:t>
            </a:r>
            <a:r>
              <a:rPr lang="en-US" sz="3200" dirty="0" err="1" smtClean="0"/>
              <a:t>RehabTechnology</a:t>
            </a:r>
            <a:r>
              <a:rPr lang="en-US" sz="3200" dirty="0" smtClean="0"/>
              <a:t> innovations; and </a:t>
            </a:r>
          </a:p>
          <a:p>
            <a:pPr algn="l"/>
            <a:r>
              <a:rPr lang="en-US" sz="3200" dirty="0" smtClean="0"/>
              <a:t>C. Disperse (hard-to-reach) Stakeholders  </a:t>
            </a:r>
          </a:p>
          <a:p>
            <a:r>
              <a:rPr lang="en-US" sz="3200" u="sng" dirty="0" smtClean="0"/>
              <a:t>Need</a:t>
            </a:r>
            <a:endParaRPr lang="en-US" sz="3200" dirty="0" smtClean="0"/>
          </a:p>
          <a:p>
            <a:pPr algn="l"/>
            <a:r>
              <a:rPr lang="en-US" sz="3200" dirty="0" smtClean="0"/>
              <a:t>Effective Knowledge </a:t>
            </a:r>
            <a:r>
              <a:rPr lang="en-US" sz="3200" dirty="0"/>
              <a:t>Translation (KT) </a:t>
            </a:r>
            <a:r>
              <a:rPr lang="en-US" sz="3200" dirty="0" smtClean="0"/>
              <a:t>strategies (</a:t>
            </a:r>
            <a:r>
              <a:rPr lang="en-US" sz="3200" dirty="0"/>
              <a:t>including communication)</a:t>
            </a:r>
            <a:endParaRPr lang="en-US" sz="3200" dirty="0" smtClean="0"/>
          </a:p>
          <a:p>
            <a:pPr marL="457200" indent="-457200" algn="l">
              <a:buFont typeface="Wingdings" panose="05000000000000000000" pitchFamily="2" charset="2"/>
              <a:buChar char="Ø"/>
            </a:pPr>
            <a:r>
              <a:rPr lang="en-US" sz="3200" dirty="0" smtClean="0"/>
              <a:t>to </a:t>
            </a:r>
            <a:r>
              <a:rPr lang="en-US" sz="3200" i="1" dirty="0" smtClean="0"/>
              <a:t>move</a:t>
            </a:r>
            <a:r>
              <a:rPr lang="en-US" sz="3200" dirty="0" smtClean="0"/>
              <a:t> new K </a:t>
            </a:r>
            <a:r>
              <a:rPr lang="en-US" sz="3200" i="1" dirty="0" smtClean="0"/>
              <a:t>through</a:t>
            </a:r>
            <a:r>
              <a:rPr lang="en-US" sz="3200" dirty="0" smtClean="0"/>
              <a:t> stakeholders </a:t>
            </a:r>
            <a:r>
              <a:rPr lang="en-US" sz="3200" i="1" dirty="0" smtClean="0"/>
              <a:t>to</a:t>
            </a:r>
            <a:r>
              <a:rPr lang="en-US" sz="3200" dirty="0" smtClean="0"/>
              <a:t> end-users</a:t>
            </a:r>
            <a:endParaRPr lang="en-US" sz="2800" dirty="0" smtClean="0"/>
          </a:p>
        </p:txBody>
      </p:sp>
      <p:sp>
        <p:nvSpPr>
          <p:cNvPr id="2" name="Title 1"/>
          <p:cNvSpPr>
            <a:spLocks noGrp="1"/>
          </p:cNvSpPr>
          <p:nvPr>
            <p:ph type="ctrTitle"/>
          </p:nvPr>
        </p:nvSpPr>
        <p:spPr>
          <a:xfrm>
            <a:off x="0" y="0"/>
            <a:ext cx="12192000" cy="863600"/>
          </a:xfrm>
          <a:solidFill>
            <a:srgbClr val="002060"/>
          </a:solidFill>
        </p:spPr>
        <p:txBody>
          <a:bodyPr anchor="ctr">
            <a:noAutofit/>
          </a:bodyPr>
          <a:lstStyle/>
          <a:p>
            <a:r>
              <a:rPr lang="en-US" sz="3200" b="1" dirty="0">
                <a:solidFill>
                  <a:schemeClr val="bg1"/>
                </a:solidFill>
                <a:latin typeface="+mn-lt"/>
              </a:rPr>
              <a:t>Obtaining Impact is a Challenge </a:t>
            </a:r>
          </a:p>
        </p:txBody>
      </p:sp>
    </p:spTree>
    <p:extLst>
      <p:ext uri="{BB962C8B-B14F-4D97-AF65-F5344CB8AC3E}">
        <p14:creationId xmlns:p14="http://schemas.microsoft.com/office/powerpoint/2010/main" val="232403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92797" y="6450134"/>
            <a:ext cx="2743200" cy="365125"/>
          </a:xfrm>
        </p:spPr>
        <p:txBody>
          <a:bodyPr/>
          <a:lstStyle/>
          <a:p>
            <a:fld id="{7F7E9054-85FD-46A6-B114-EE11F75DC2DE}" type="slidenum">
              <a:rPr lang="en-US" smtClean="0"/>
              <a:t>30</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318568"/>
            <a:ext cx="2996184" cy="350520"/>
          </a:xfrm>
          <a:prstGeom prst="rect">
            <a:avLst/>
          </a:prstGeom>
        </p:spPr>
      </p:pic>
      <p:sp>
        <p:nvSpPr>
          <p:cNvPr id="3" name="Content Placeholder 2"/>
          <p:cNvSpPr>
            <a:spLocks noGrp="1"/>
          </p:cNvSpPr>
          <p:nvPr>
            <p:ph idx="1"/>
          </p:nvPr>
        </p:nvSpPr>
        <p:spPr>
          <a:xfrm>
            <a:off x="345440" y="1361440"/>
            <a:ext cx="11612880" cy="4752921"/>
          </a:xfrm>
          <a:solidFill>
            <a:schemeClr val="bg1">
              <a:lumMod val="95000"/>
            </a:schemeClr>
          </a:solidFill>
        </p:spPr>
        <p:txBody>
          <a:bodyPr>
            <a:noAutofit/>
          </a:bodyPr>
          <a:lstStyle/>
          <a:p>
            <a:pPr marL="0" indent="0">
              <a:buNone/>
            </a:pPr>
            <a:endParaRPr lang="en-US" dirty="0" smtClean="0">
              <a:sym typeface="Wingdings" panose="05000000000000000000" pitchFamily="2" charset="2"/>
            </a:endParaRPr>
          </a:p>
          <a:p>
            <a:pPr marL="0" indent="0">
              <a:buNone/>
            </a:pPr>
            <a:r>
              <a:rPr lang="en-US" dirty="0" smtClean="0">
                <a:sym typeface="Wingdings" panose="05000000000000000000" pitchFamily="2" charset="2"/>
              </a:rPr>
              <a:t>Statistically speaking, both strategies </a:t>
            </a:r>
            <a:r>
              <a:rPr lang="en-US" u="sng" dirty="0">
                <a:sym typeface="Wingdings" panose="05000000000000000000" pitchFamily="2" charset="2"/>
              </a:rPr>
              <a:t>p</a:t>
            </a:r>
            <a:r>
              <a:rPr lang="en-US" u="sng" dirty="0" smtClean="0">
                <a:sym typeface="Wingdings" panose="05000000000000000000" pitchFamily="2" charset="2"/>
              </a:rPr>
              <a:t>ersuaded Non-users to use the new K.</a:t>
            </a:r>
            <a:r>
              <a:rPr lang="en-US" dirty="0" smtClean="0">
                <a:sym typeface="Wingdings" panose="05000000000000000000" pitchFamily="2" charset="2"/>
              </a:rPr>
              <a:t> </a:t>
            </a:r>
          </a:p>
          <a:p>
            <a:pPr>
              <a:buFont typeface="Wingdings" panose="05000000000000000000" pitchFamily="2" charset="2"/>
              <a:buChar char="Ø"/>
            </a:pPr>
            <a:r>
              <a:rPr lang="en-US" dirty="0" smtClean="0">
                <a:sym typeface="Wingdings" panose="05000000000000000000" pitchFamily="2" charset="2"/>
              </a:rPr>
              <a:t>There was significant move between pretest and post test: </a:t>
            </a:r>
          </a:p>
          <a:p>
            <a:pPr marL="0" indent="0" algn="ctr">
              <a:buNone/>
            </a:pPr>
            <a:r>
              <a:rPr lang="en-US" dirty="0" smtClean="0">
                <a:sym typeface="Wingdings" panose="05000000000000000000" pitchFamily="2" charset="2"/>
              </a:rPr>
              <a:t> 	From “(Non-awareness/Awareness/ Interest)” levels       “Use” level  </a:t>
            </a:r>
            <a:endParaRPr lang="en-US" dirty="0">
              <a:sym typeface="Wingdings" panose="05000000000000000000" pitchFamily="2" charset="2"/>
            </a:endParaRPr>
          </a:p>
          <a:p>
            <a:pPr>
              <a:buFont typeface="Wingdings" panose="05000000000000000000" pitchFamily="2" charset="2"/>
              <a:buChar char="Ø"/>
            </a:pPr>
            <a:r>
              <a:rPr lang="en-US" sz="2800" dirty="0" smtClean="0">
                <a:sym typeface="Wingdings" panose="05000000000000000000" pitchFamily="2" charset="2"/>
              </a:rPr>
              <a:t>But….the pattern was different across </a:t>
            </a:r>
            <a:r>
              <a:rPr lang="en-US" sz="2800" dirty="0">
                <a:sym typeface="Wingdings" panose="05000000000000000000" pitchFamily="2" charset="2"/>
              </a:rPr>
              <a:t>the 3 </a:t>
            </a:r>
            <a:r>
              <a:rPr lang="en-US" sz="2800" dirty="0" smtClean="0">
                <a:sym typeface="Wingdings" panose="05000000000000000000" pitchFamily="2" charset="2"/>
              </a:rPr>
              <a:t>studies</a:t>
            </a:r>
            <a:endParaRPr lang="en-US" u="sng" dirty="0">
              <a:sym typeface="Wingdings" panose="05000000000000000000" pitchFamily="2" charset="2"/>
            </a:endParaRPr>
          </a:p>
          <a:p>
            <a:pPr marL="0" indent="0">
              <a:buNone/>
            </a:pPr>
            <a:r>
              <a:rPr lang="en-US" dirty="0" smtClean="0">
                <a:solidFill>
                  <a:srgbClr val="C00000"/>
                </a:solidFill>
                <a:sym typeface="Wingdings" panose="05000000000000000000" pitchFamily="2" charset="2"/>
              </a:rPr>
              <a:t>Tailor </a:t>
            </a:r>
            <a:r>
              <a:rPr lang="en-US" dirty="0">
                <a:solidFill>
                  <a:srgbClr val="C00000"/>
                </a:solidFill>
                <a:sym typeface="Wingdings" panose="05000000000000000000" pitchFamily="2" charset="2"/>
              </a:rPr>
              <a:t>&amp; target - </a:t>
            </a:r>
            <a:r>
              <a:rPr lang="en-US" dirty="0">
                <a:sym typeface="Wingdings" panose="05000000000000000000" pitchFamily="2" charset="2"/>
              </a:rPr>
              <a:t>Studies 1 &amp; </a:t>
            </a:r>
            <a:r>
              <a:rPr lang="en-US" dirty="0" smtClean="0">
                <a:sym typeface="Wingdings" panose="05000000000000000000" pitchFamily="2" charset="2"/>
              </a:rPr>
              <a:t>2: effective over months 1-4; </a:t>
            </a:r>
          </a:p>
          <a:p>
            <a:pPr marL="0" indent="0">
              <a:buNone/>
            </a:pPr>
            <a:r>
              <a:rPr lang="en-US" dirty="0">
                <a:sym typeface="Wingdings" panose="05000000000000000000" pitchFamily="2" charset="2"/>
              </a:rPr>
              <a:t>	</a:t>
            </a:r>
            <a:r>
              <a:rPr lang="en-US" dirty="0" smtClean="0">
                <a:sym typeface="Wingdings" panose="05000000000000000000" pitchFamily="2" charset="2"/>
              </a:rPr>
              <a:t>	     Study 3: effective over months 5-8 as well as over months 1-8.</a:t>
            </a:r>
          </a:p>
          <a:p>
            <a:pPr marL="0" indent="0">
              <a:buNone/>
            </a:pPr>
            <a:r>
              <a:rPr lang="en-US" dirty="0" smtClean="0">
                <a:solidFill>
                  <a:srgbClr val="C00000"/>
                </a:solidFill>
                <a:sym typeface="Wingdings" panose="05000000000000000000" pitchFamily="2" charset="2"/>
              </a:rPr>
              <a:t>Target-only</a:t>
            </a:r>
            <a:r>
              <a:rPr lang="en-US" dirty="0" smtClean="0">
                <a:sym typeface="Wingdings" panose="05000000000000000000" pitchFamily="2" charset="2"/>
              </a:rPr>
              <a:t>: </a:t>
            </a:r>
            <a:r>
              <a:rPr lang="en-US" dirty="0">
                <a:sym typeface="Wingdings" panose="05000000000000000000" pitchFamily="2" charset="2"/>
              </a:rPr>
              <a:t>Studies 1, 2 &amp; </a:t>
            </a:r>
            <a:r>
              <a:rPr lang="en-US" dirty="0" smtClean="0">
                <a:sym typeface="Wingdings" panose="05000000000000000000" pitchFamily="2" charset="2"/>
              </a:rPr>
              <a:t>3: </a:t>
            </a:r>
            <a:r>
              <a:rPr lang="en-US" sz="2800" dirty="0" smtClean="0">
                <a:sym typeface="Wingdings" panose="05000000000000000000" pitchFamily="2" charset="2"/>
              </a:rPr>
              <a:t>effective </a:t>
            </a:r>
            <a:r>
              <a:rPr lang="en-US" dirty="0">
                <a:sym typeface="Wingdings" panose="05000000000000000000" pitchFamily="2" charset="2"/>
              </a:rPr>
              <a:t>over months </a:t>
            </a:r>
            <a:r>
              <a:rPr lang="en-US" dirty="0" smtClean="0">
                <a:sym typeface="Wingdings" panose="05000000000000000000" pitchFamily="2" charset="2"/>
              </a:rPr>
              <a:t>1-4; </a:t>
            </a:r>
          </a:p>
          <a:p>
            <a:pPr marL="0" indent="0">
              <a:buNone/>
            </a:pPr>
            <a:r>
              <a:rPr lang="en-US" dirty="0">
                <a:sym typeface="Wingdings" panose="05000000000000000000" pitchFamily="2" charset="2"/>
              </a:rPr>
              <a:t>	</a:t>
            </a:r>
            <a:r>
              <a:rPr lang="en-US" dirty="0" smtClean="0">
                <a:sym typeface="Wingdings" panose="05000000000000000000" pitchFamily="2" charset="2"/>
              </a:rPr>
              <a:t>	Study 3: over months </a:t>
            </a:r>
            <a:r>
              <a:rPr lang="en-US" dirty="0">
                <a:sym typeface="Wingdings" panose="05000000000000000000" pitchFamily="2" charset="2"/>
              </a:rPr>
              <a:t>1-8</a:t>
            </a:r>
            <a:r>
              <a:rPr lang="en-US" u="sng" dirty="0">
                <a:sym typeface="Wingdings" panose="05000000000000000000" pitchFamily="2" charset="2"/>
              </a:rPr>
              <a:t> </a:t>
            </a:r>
            <a:endParaRPr lang="en-US" dirty="0">
              <a:sym typeface="Wingdings" panose="05000000000000000000" pitchFamily="2" charset="2"/>
            </a:endParaRPr>
          </a:p>
          <a:p>
            <a:pPr marL="0" indent="0">
              <a:buNone/>
            </a:pPr>
            <a:endParaRPr lang="en-US" sz="2400" dirty="0" smtClean="0">
              <a:sym typeface="Wingdings" panose="05000000000000000000" pitchFamily="2" charset="2"/>
            </a:endParaRPr>
          </a:p>
          <a:p>
            <a:pPr marL="0" indent="0" algn="r">
              <a:buNone/>
            </a:pPr>
            <a:endParaRPr lang="en-US" sz="2400" dirty="0"/>
          </a:p>
        </p:txBody>
      </p:sp>
      <p:sp>
        <p:nvSpPr>
          <p:cNvPr id="2" name="Title 1"/>
          <p:cNvSpPr>
            <a:spLocks noGrp="1"/>
          </p:cNvSpPr>
          <p:nvPr>
            <p:ph type="title"/>
          </p:nvPr>
        </p:nvSpPr>
        <p:spPr>
          <a:xfrm>
            <a:off x="0" y="-1"/>
            <a:ext cx="12192000" cy="1309053"/>
          </a:xfrm>
          <a:solidFill>
            <a:srgbClr val="002060"/>
          </a:solidFill>
        </p:spPr>
        <p:txBody>
          <a:bodyPr>
            <a:normAutofit/>
          </a:bodyPr>
          <a:lstStyle/>
          <a:p>
            <a:pPr algn="ctr"/>
            <a:r>
              <a:rPr lang="en-US" sz="3600" dirty="0" smtClean="0">
                <a:solidFill>
                  <a:schemeClr val="bg1"/>
                </a:solidFill>
                <a:latin typeface="+mn-lt"/>
                <a:sym typeface="Wingdings" panose="05000000000000000000" pitchFamily="2" charset="2"/>
              </a:rPr>
              <a:t>5. Both Strategies p</a:t>
            </a:r>
            <a:r>
              <a:rPr lang="en-US" sz="3200" dirty="0" smtClean="0">
                <a:solidFill>
                  <a:schemeClr val="bg1"/>
                </a:solidFill>
                <a:latin typeface="+mn-lt"/>
                <a:sym typeface="Wingdings" panose="05000000000000000000" pitchFamily="2" charset="2"/>
              </a:rPr>
              <a:t>ersuaded Non-users </a:t>
            </a:r>
            <a:r>
              <a:rPr lang="en-US" sz="3200" dirty="0">
                <a:solidFill>
                  <a:schemeClr val="bg1"/>
                </a:solidFill>
                <a:latin typeface="+mn-lt"/>
                <a:sym typeface="Wingdings" panose="05000000000000000000" pitchFamily="2" charset="2"/>
              </a:rPr>
              <a:t>to use </a:t>
            </a:r>
            <a:r>
              <a:rPr lang="en-US" sz="3200" dirty="0" smtClean="0">
                <a:solidFill>
                  <a:schemeClr val="bg1"/>
                </a:solidFill>
                <a:latin typeface="+mn-lt"/>
                <a:sym typeface="Wingdings" panose="05000000000000000000" pitchFamily="2" charset="2"/>
              </a:rPr>
              <a:t>the new K, differently across the 3 Studies</a:t>
            </a:r>
            <a:endParaRPr lang="en-US" sz="3200" dirty="0">
              <a:solidFill>
                <a:schemeClr val="bg1"/>
              </a:solidFill>
              <a:latin typeface="+mn-lt"/>
            </a:endParaRPr>
          </a:p>
        </p:txBody>
      </p:sp>
    </p:spTree>
    <p:extLst>
      <p:ext uri="{BB962C8B-B14F-4D97-AF65-F5344CB8AC3E}">
        <p14:creationId xmlns:p14="http://schemas.microsoft.com/office/powerpoint/2010/main" val="1809175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81783" y="6450134"/>
            <a:ext cx="2743200" cy="365125"/>
          </a:xfrm>
        </p:spPr>
        <p:txBody>
          <a:bodyPr/>
          <a:lstStyle/>
          <a:p>
            <a:fld id="{7F7E9054-85FD-46A6-B114-EE11F75DC2DE}" type="slidenum">
              <a:rPr lang="en-US" smtClean="0"/>
              <a:t>31</a:t>
            </a:fld>
            <a:endParaRPr lang="en-US"/>
          </a:p>
        </p:txBody>
      </p:sp>
      <p:pic>
        <p:nvPicPr>
          <p:cNvPr id="8" name="Picture 7"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36035" y="6377183"/>
            <a:ext cx="2996184" cy="350520"/>
          </a:xfrm>
          <a:prstGeom prst="rect">
            <a:avLst/>
          </a:prstGeom>
        </p:spPr>
      </p:pic>
      <p:graphicFrame>
        <p:nvGraphicFramePr>
          <p:cNvPr id="6" name="Content Placeholder 3" title="Pretest- to- posttest changes within each Group"/>
          <p:cNvGraphicFramePr>
            <a:graphicFrameLocks/>
          </p:cNvGraphicFramePr>
          <p:nvPr>
            <p:extLst>
              <p:ext uri="{D42A27DB-BD31-4B8C-83A1-F6EECF244321}">
                <p14:modId xmlns:p14="http://schemas.microsoft.com/office/powerpoint/2010/main" val="4101446727"/>
              </p:ext>
            </p:extLst>
          </p:nvPr>
        </p:nvGraphicFramePr>
        <p:xfrm>
          <a:off x="878841" y="850579"/>
          <a:ext cx="10637518" cy="5382978"/>
        </p:xfrm>
        <a:graphic>
          <a:graphicData uri="http://schemas.openxmlformats.org/drawingml/2006/table">
            <a:tbl>
              <a:tblPr firstRow="1">
                <a:tableStyleId>{5C22544A-7EE6-4342-B048-85BDC9FD1C3A}</a:tableStyleId>
              </a:tblPr>
              <a:tblGrid>
                <a:gridCol w="1798319">
                  <a:extLst>
                    <a:ext uri="{9D8B030D-6E8A-4147-A177-3AD203B41FA5}">
                      <a16:colId xmlns="" xmlns:a16="http://schemas.microsoft.com/office/drawing/2014/main" val="3998602081"/>
                    </a:ext>
                  </a:extLst>
                </a:gridCol>
                <a:gridCol w="1669954">
                  <a:extLst>
                    <a:ext uri="{9D8B030D-6E8A-4147-A177-3AD203B41FA5}">
                      <a16:colId xmlns="" xmlns:a16="http://schemas.microsoft.com/office/drawing/2014/main" val="2136802827"/>
                    </a:ext>
                  </a:extLst>
                </a:gridCol>
                <a:gridCol w="2847753">
                  <a:extLst>
                    <a:ext uri="{9D8B030D-6E8A-4147-A177-3AD203B41FA5}">
                      <a16:colId xmlns="" xmlns:a16="http://schemas.microsoft.com/office/drawing/2014/main" val="2467960912"/>
                    </a:ext>
                  </a:extLst>
                </a:gridCol>
                <a:gridCol w="2377470">
                  <a:extLst>
                    <a:ext uri="{9D8B030D-6E8A-4147-A177-3AD203B41FA5}">
                      <a16:colId xmlns="" xmlns:a16="http://schemas.microsoft.com/office/drawing/2014/main" val="3195715861"/>
                    </a:ext>
                  </a:extLst>
                </a:gridCol>
                <a:gridCol w="1944022">
                  <a:extLst>
                    <a:ext uri="{9D8B030D-6E8A-4147-A177-3AD203B41FA5}">
                      <a16:colId xmlns="" xmlns:a16="http://schemas.microsoft.com/office/drawing/2014/main" val="2076748624"/>
                    </a:ext>
                  </a:extLst>
                </a:gridCol>
              </a:tblGrid>
              <a:tr h="515747">
                <a:tc gridSpan="5">
                  <a:txBody>
                    <a:bodyPr/>
                    <a:lstStyle/>
                    <a:p>
                      <a:pPr algn="ctr" fontAlgn="ctr"/>
                      <a:r>
                        <a:rPr lang="en-US" sz="2400" b="1" u="none" strike="noStrike" dirty="0">
                          <a:solidFill>
                            <a:schemeClr val="tx1"/>
                          </a:solidFill>
                          <a:effectLst/>
                        </a:rPr>
                        <a:t>Pretest- to- posttest changes within each </a:t>
                      </a:r>
                      <a:r>
                        <a:rPr lang="en-US" sz="2400" b="1" u="none" strike="noStrike" dirty="0" smtClean="0">
                          <a:solidFill>
                            <a:schemeClr val="tx1"/>
                          </a:solidFill>
                          <a:effectLst/>
                        </a:rPr>
                        <a:t>Group</a:t>
                      </a:r>
                      <a:endParaRPr lang="en-US" sz="2400" b="1" i="0" u="none" strike="noStrike" dirty="0">
                        <a:solidFill>
                          <a:schemeClr val="tx1"/>
                        </a:solidFill>
                        <a:effectLst/>
                        <a:latin typeface="Calibri" panose="020F0502020204030204" pitchFamily="34" charset="0"/>
                      </a:endParaRPr>
                    </a:p>
                  </a:txBody>
                  <a:tcPr marL="7620" marR="7620" marT="7620"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074291775"/>
                  </a:ext>
                </a:extLst>
              </a:tr>
              <a:tr h="346339">
                <a:tc>
                  <a:txBody>
                    <a:bodyPr/>
                    <a:lstStyle/>
                    <a:p>
                      <a:pPr algn="ctr" fontAlgn="ctr"/>
                      <a:r>
                        <a:rPr lang="en-US" sz="1600" b="1" u="none" strike="noStrike" dirty="0">
                          <a:effectLst/>
                        </a:rPr>
                        <a:t>Group</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 </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Months 1-4 </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Months 5-8</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600" b="1" u="none" strike="noStrike" dirty="0">
                          <a:effectLst/>
                        </a:rPr>
                        <a:t> 8 months </a:t>
                      </a:r>
                      <a:endParaRPr lang="en-US" sz="1600" b="1" i="0" u="none" strike="noStrike" dirty="0">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3727199106"/>
                  </a:ext>
                </a:extLst>
              </a:tr>
              <a:tr h="361798">
                <a:tc rowSpan="4">
                  <a:txBody>
                    <a:bodyPr/>
                    <a:lstStyle/>
                    <a:p>
                      <a:pPr algn="ctr" fontAlgn="ctr"/>
                      <a:r>
                        <a:rPr lang="en-US" sz="2000" b="1" u="none" strike="noStrike" dirty="0">
                          <a:solidFill>
                            <a:srgbClr val="C00000"/>
                          </a:solidFill>
                          <a:effectLst/>
                        </a:rPr>
                        <a:t>T1                     </a:t>
                      </a:r>
                      <a:r>
                        <a:rPr lang="en-US" sz="2000" b="1" u="none" strike="noStrike" dirty="0" smtClean="0">
                          <a:solidFill>
                            <a:srgbClr val="C00000"/>
                          </a:solidFill>
                          <a:effectLst/>
                        </a:rPr>
                        <a:t>Tailor &amp; Target</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1400" u="none" strike="noStrike" dirty="0">
                          <a:effectLst/>
                        </a:rPr>
                        <a:t> </a:t>
                      </a:r>
                      <a:r>
                        <a:rPr lang="en-US" sz="1400" b="1" u="none" strike="noStrike" dirty="0" smtClean="0">
                          <a:solidFill>
                            <a:srgbClr val="C00000"/>
                          </a:solidFill>
                          <a:effectLst/>
                        </a:rPr>
                        <a:t>Intervention </a:t>
                      </a:r>
                      <a:r>
                        <a:rPr lang="en-US" sz="1400" b="1" u="none" strike="noStrike" dirty="0" smtClean="0">
                          <a:solidFill>
                            <a:srgbClr val="C00000"/>
                          </a:solidFill>
                          <a:effectLst/>
                          <a:sym typeface="Wingdings" panose="05000000000000000000" pitchFamily="2" charset="2"/>
                        </a:rPr>
                        <a:t></a:t>
                      </a:r>
                      <a:endParaRPr lang="en-US" sz="1400" b="1" i="0" u="none" strike="noStrike" dirty="0">
                        <a:solidFill>
                          <a:srgbClr val="C0000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1800" b="1" u="none" strike="noStrike" dirty="0" smtClean="0">
                          <a:solidFill>
                            <a:srgbClr val="C00000"/>
                          </a:solidFill>
                          <a:effectLst/>
                        </a:rPr>
                        <a:t>CKP              </a:t>
                      </a:r>
                      <a:endParaRPr lang="en-US" sz="18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800" b="1" u="none" strike="noStrike" dirty="0" smtClean="0">
                          <a:solidFill>
                            <a:srgbClr val="C00000"/>
                          </a:solidFill>
                          <a:effectLst/>
                        </a:rPr>
                        <a:t>Webcast </a:t>
                      </a:r>
                      <a:r>
                        <a:rPr lang="en-US" sz="1800" b="1" u="none" strike="noStrike" dirty="0">
                          <a:solidFill>
                            <a:srgbClr val="C00000"/>
                          </a:solidFill>
                          <a:effectLst/>
                        </a:rPr>
                        <a:t>+ TA </a:t>
                      </a:r>
                      <a:r>
                        <a:rPr lang="en-US" sz="1800" b="1" u="none" strike="noStrike" dirty="0" smtClean="0">
                          <a:solidFill>
                            <a:srgbClr val="C00000"/>
                          </a:solidFill>
                          <a:effectLst/>
                        </a:rPr>
                        <a:t>offer         </a:t>
                      </a:r>
                      <a:endParaRPr lang="en-US" sz="18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 xmlns:a16="http://schemas.microsoft.com/office/drawing/2014/main" val="3297153680"/>
                  </a:ext>
                </a:extLst>
              </a:tr>
              <a:tr h="361798">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 yes;  </a:t>
                      </a:r>
                      <a:r>
                        <a:rPr lang="en-US" sz="2000" u="none" strike="noStrike" dirty="0" smtClean="0">
                          <a:effectLst/>
                        </a:rPr>
                        <a:t>p=.039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b="1" i="0" u="none" strike="noStrike" dirty="0" smtClean="0">
                          <a:solidFill>
                            <a:srgbClr val="000000"/>
                          </a:solidFill>
                          <a:effectLst/>
                          <a:latin typeface="Calibri" panose="020F0502020204030204" pitchFamily="34" charset="0"/>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 xmlns:a16="http://schemas.microsoft.com/office/drawing/2014/main" val="2807840313"/>
                  </a:ext>
                </a:extLst>
              </a:tr>
              <a:tr h="361798">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a:t>
                      </a:r>
                      <a:r>
                        <a:rPr lang="en-US" sz="2000" u="none" strike="noStrike" dirty="0" smtClean="0">
                          <a:effectLst/>
                        </a:rPr>
                        <a:t>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 xmlns:a16="http://schemas.microsoft.com/office/drawing/2014/main" val="412751216"/>
                  </a:ext>
                </a:extLst>
              </a:tr>
              <a:tr h="566274">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smtClean="0">
                          <a:solidFill>
                            <a:schemeClr val="tx1"/>
                          </a:solidFill>
                          <a:effectLst/>
                        </a:rPr>
                        <a:t>Yes; </a:t>
                      </a:r>
                      <a:r>
                        <a:rPr lang="en-US" sz="2000" u="none" strike="noStrike" dirty="0">
                          <a:solidFill>
                            <a:schemeClr val="tx1"/>
                          </a:solidFill>
                          <a:effectLst/>
                        </a:rPr>
                        <a:t>(p&lt;.</a:t>
                      </a:r>
                      <a:r>
                        <a:rPr lang="en-US" sz="2000" u="none" strike="noStrike" dirty="0" smtClean="0">
                          <a:solidFill>
                            <a:schemeClr val="tx1"/>
                          </a:solidFill>
                          <a:effectLst/>
                        </a:rPr>
                        <a:t>004) </a:t>
                      </a:r>
                      <a:r>
                        <a:rPr lang="en-US" sz="2000" u="none" strike="noStrike" dirty="0" smtClean="0">
                          <a:solidFill>
                            <a:srgbClr val="00B050"/>
                          </a:solidFill>
                          <a:effectLst/>
                        </a:rPr>
                        <a:t>– </a:t>
                      </a:r>
                      <a:r>
                        <a:rPr lang="en-US" sz="1600" u="none" strike="noStrike" dirty="0" smtClean="0">
                          <a:solidFill>
                            <a:srgbClr val="00B050"/>
                          </a:solidFill>
                          <a:effectLst/>
                        </a:rPr>
                        <a:t>but changes </a:t>
                      </a:r>
                      <a:r>
                        <a:rPr lang="en-US" sz="1600" u="none" strike="noStrike" baseline="0" dirty="0" smtClean="0">
                          <a:solidFill>
                            <a:srgbClr val="00B050"/>
                          </a:solidFill>
                          <a:effectLst/>
                        </a:rPr>
                        <a:t>did not surpass testing effect </a:t>
                      </a:r>
                      <a:r>
                        <a:rPr lang="en-US" sz="1600" u="none" strike="noStrike" baseline="30000" dirty="0" smtClean="0">
                          <a:solidFill>
                            <a:srgbClr val="00B050"/>
                          </a:solidFill>
                          <a:effectLst/>
                        </a:rPr>
                        <a:t>   </a:t>
                      </a:r>
                      <a:endParaRPr lang="en-US" sz="1600" b="1" i="0" u="none" strike="noStrike" baseline="30000" dirty="0">
                        <a:solidFill>
                          <a:srgbClr val="00B05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u="none" strike="noStrike" dirty="0" smtClean="0">
                          <a:effectLst/>
                        </a:rPr>
                        <a:t>Yes; p&lt;.041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u="none" strike="noStrike" dirty="0">
                          <a:effectLst/>
                        </a:rPr>
                        <a:t>Yes; (p&lt;.</a:t>
                      </a:r>
                      <a:r>
                        <a:rPr lang="en-US" sz="2000" u="none" strike="noStrike" dirty="0" smtClean="0">
                          <a:effectLst/>
                        </a:rPr>
                        <a:t>000)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 xmlns:a16="http://schemas.microsoft.com/office/drawing/2014/main" val="1994939843"/>
                  </a:ext>
                </a:extLst>
              </a:tr>
              <a:tr h="375647">
                <a:tc rowSpan="4">
                  <a:txBody>
                    <a:bodyPr/>
                    <a:lstStyle/>
                    <a:p>
                      <a:pPr algn="ctr" fontAlgn="ctr"/>
                      <a:r>
                        <a:rPr lang="en-US" sz="2000" b="1" u="none" strike="noStrike" dirty="0">
                          <a:solidFill>
                            <a:srgbClr val="C00000"/>
                          </a:solidFill>
                          <a:effectLst/>
                        </a:rPr>
                        <a:t>T2               </a:t>
                      </a:r>
                      <a:endParaRPr lang="en-US" sz="2000" b="1" u="none" strike="noStrike" dirty="0" smtClean="0">
                        <a:solidFill>
                          <a:srgbClr val="C00000"/>
                        </a:solidFill>
                        <a:effectLst/>
                      </a:endParaRPr>
                    </a:p>
                    <a:p>
                      <a:pPr algn="ctr" fontAlgn="ctr"/>
                      <a:r>
                        <a:rPr lang="en-US" sz="2000" b="1" u="none" strike="noStrike" dirty="0" smtClean="0">
                          <a:solidFill>
                            <a:srgbClr val="C00000"/>
                          </a:solidFill>
                          <a:effectLst/>
                        </a:rPr>
                        <a:t>      Target-Only</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US" sz="1400" b="1" u="none" strike="noStrike" dirty="0" smtClean="0">
                          <a:solidFill>
                            <a:srgbClr val="C00000"/>
                          </a:solidFill>
                          <a:effectLst/>
                        </a:rPr>
                        <a:t>Intervention</a:t>
                      </a:r>
                      <a:r>
                        <a:rPr lang="en-US" sz="1400" b="1" u="none" strike="noStrike" dirty="0">
                          <a:solidFill>
                            <a:srgbClr val="C00000"/>
                          </a:solidFill>
                          <a:effectLst/>
                        </a:rPr>
                        <a:t> </a:t>
                      </a:r>
                      <a:r>
                        <a:rPr lang="en-US" sz="1400" b="1" u="none" strike="noStrike" dirty="0" smtClean="0">
                          <a:solidFill>
                            <a:srgbClr val="C00000"/>
                          </a:solidFill>
                          <a:effectLst/>
                          <a:sym typeface="Wingdings" panose="05000000000000000000" pitchFamily="2" charset="2"/>
                        </a:rPr>
                        <a:t></a:t>
                      </a:r>
                      <a:endParaRPr lang="en-US" sz="1400" b="1" i="0" u="none" strike="noStrike" dirty="0">
                        <a:solidFill>
                          <a:srgbClr val="C0000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1600" b="1" u="none" strike="noStrike" dirty="0" smtClean="0">
                          <a:solidFill>
                            <a:srgbClr val="C00000"/>
                          </a:solidFill>
                          <a:effectLst/>
                        </a:rPr>
                        <a:t>Deliver R Publication </a:t>
                      </a:r>
                      <a:endParaRPr lang="en-US" sz="16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smtClean="0">
                          <a:solidFill>
                            <a:srgbClr val="C00000"/>
                          </a:solidFill>
                          <a:effectLst/>
                        </a:rPr>
                        <a:t>_______</a:t>
                      </a:r>
                      <a:endParaRPr lang="en-US" sz="2000" b="1" i="0" u="none" strike="noStrike" dirty="0">
                        <a:solidFill>
                          <a:srgbClr val="C00000"/>
                        </a:solidFill>
                        <a:effectLst/>
                        <a:latin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199942703"/>
                  </a:ext>
                </a:extLst>
              </a:tr>
              <a:tr h="375647">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  yes;   p=.</a:t>
                      </a:r>
                      <a:r>
                        <a:rPr lang="en-US" sz="2000" u="none" strike="noStrike" dirty="0" smtClean="0">
                          <a:effectLst/>
                        </a:rPr>
                        <a:t>022</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3182665022"/>
                  </a:ext>
                </a:extLst>
              </a:tr>
              <a:tr h="375647">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548371141"/>
                  </a:ext>
                </a:extLst>
              </a:tr>
              <a:tr h="375647">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(p&lt;.001)</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2000" u="none" strike="noStrike" dirty="0">
                          <a:effectLst/>
                        </a:rPr>
                        <a:t>Yes; (p&lt;.</a:t>
                      </a:r>
                      <a:r>
                        <a:rPr lang="en-US" sz="2000" u="none" strike="noStrike" dirty="0" smtClean="0">
                          <a:effectLst/>
                        </a:rPr>
                        <a:t>021)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3477011621"/>
                  </a:ext>
                </a:extLst>
              </a:tr>
              <a:tr h="380661">
                <a:tc rowSpan="3">
                  <a:txBody>
                    <a:bodyPr/>
                    <a:lstStyle/>
                    <a:p>
                      <a:pPr algn="ctr" fontAlgn="ctr"/>
                      <a:r>
                        <a:rPr lang="en-US" sz="2000" b="1" u="none" strike="noStrike" dirty="0" smtClean="0">
                          <a:solidFill>
                            <a:srgbClr val="C00000"/>
                          </a:solidFill>
                          <a:effectLst/>
                        </a:rPr>
                        <a:t>C</a:t>
                      </a:r>
                    </a:p>
                    <a:p>
                      <a:pPr algn="ctr" fontAlgn="ctr"/>
                      <a:r>
                        <a:rPr lang="en-US" sz="2000" b="1" u="none" strike="noStrike" dirty="0" smtClean="0">
                          <a:solidFill>
                            <a:srgbClr val="C00000"/>
                          </a:solidFill>
                          <a:effectLst/>
                        </a:rPr>
                        <a:t>No </a:t>
                      </a:r>
                      <a:r>
                        <a:rPr lang="en-US" sz="2000" b="1" u="none" strike="noStrike" dirty="0">
                          <a:solidFill>
                            <a:srgbClr val="C00000"/>
                          </a:solidFill>
                          <a:effectLst/>
                        </a:rPr>
                        <a:t>intervention</a:t>
                      </a:r>
                      <a:endParaRPr lang="en-US" sz="2000" b="1" i="0" u="none" strike="noStrike" dirty="0">
                        <a:solidFill>
                          <a:srgbClr val="C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 STUDY 1 </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542755164"/>
                  </a:ext>
                </a:extLst>
              </a:tr>
              <a:tr h="380661">
                <a:tc vMerge="1">
                  <a:txBody>
                    <a:bodyPr/>
                    <a:lstStyle/>
                    <a:p>
                      <a:endParaRPr lang="en-US"/>
                    </a:p>
                  </a:txBody>
                  <a:tcPr/>
                </a:tc>
                <a:tc>
                  <a:txBody>
                    <a:bodyPr/>
                    <a:lstStyle/>
                    <a:p>
                      <a:pPr algn="ctr" fontAlgn="b"/>
                      <a:r>
                        <a:rPr lang="en-US" sz="1400" b="1" u="none" strike="noStrike" dirty="0">
                          <a:solidFill>
                            <a:srgbClr val="00B050"/>
                          </a:solidFill>
                          <a:effectLst/>
                        </a:rPr>
                        <a:t>CASE </a:t>
                      </a:r>
                      <a:r>
                        <a:rPr lang="en-US" sz="1400" b="1" u="none" strike="noStrike" dirty="0" smtClean="0">
                          <a:solidFill>
                            <a:srgbClr val="00B050"/>
                          </a:solidFill>
                          <a:effectLst/>
                        </a:rPr>
                        <a:t>STUDY 2</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solidFill>
                      <a:schemeClr val="bg1"/>
                    </a:solidFill>
                  </a:tcPr>
                </a:tc>
                <a:tc>
                  <a:txBody>
                    <a:bodyPr/>
                    <a:lstStyle/>
                    <a:p>
                      <a:pPr algn="ctr" fontAlgn="ctr"/>
                      <a:r>
                        <a:rPr lang="en-US" sz="2000" u="none" strike="noStrike" dirty="0" smtClean="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smtClean="0">
                          <a:effectLst/>
                        </a:rPr>
                        <a:t>No</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845960343"/>
                  </a:ext>
                </a:extLst>
              </a:tr>
              <a:tr h="380661">
                <a:tc vMerge="1">
                  <a:txBody>
                    <a:bodyPr/>
                    <a:lstStyle/>
                    <a:p>
                      <a:endParaRPr lang="en-US"/>
                    </a:p>
                  </a:txBody>
                  <a:tcPr/>
                </a:tc>
                <a:tc>
                  <a:txBody>
                    <a:bodyPr/>
                    <a:lstStyle/>
                    <a:p>
                      <a:pPr algn="ctr" fontAlgn="b"/>
                      <a:r>
                        <a:rPr lang="en-US" sz="1400" b="1" u="none" strike="noStrike" dirty="0" smtClean="0">
                          <a:solidFill>
                            <a:srgbClr val="00B050"/>
                          </a:solidFill>
                          <a:effectLst/>
                        </a:rPr>
                        <a:t>CASE STUDY </a:t>
                      </a:r>
                      <a:r>
                        <a:rPr lang="en-US" sz="1400" b="1" u="none" strike="noStrike" dirty="0">
                          <a:solidFill>
                            <a:srgbClr val="00B050"/>
                          </a:solidFill>
                          <a:effectLst/>
                        </a:rPr>
                        <a:t>3</a:t>
                      </a:r>
                      <a:endParaRPr lang="en-US" sz="1400" b="1" i="0" u="none" strike="noStrike" dirty="0">
                        <a:solidFill>
                          <a:srgbClr val="00B050"/>
                        </a:solidFill>
                        <a:effectLst/>
                        <a:latin typeface="Calibri" panose="020F050202020403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2000" u="none" strike="noStrike" dirty="0">
                          <a:effectLst/>
                        </a:rPr>
                        <a:t>Yes; (</a:t>
                      </a:r>
                      <a:r>
                        <a:rPr lang="en-US" sz="2000" u="none" strike="noStrike" dirty="0" smtClean="0">
                          <a:effectLst/>
                        </a:rPr>
                        <a:t>p&lt;.027)</a:t>
                      </a:r>
                      <a:r>
                        <a:rPr lang="en-US" sz="2000" u="none" strike="noStrike" baseline="30000" dirty="0" smtClean="0">
                          <a:effectLst/>
                        </a:rPr>
                        <a:t>a</a:t>
                      </a:r>
                      <a:endParaRPr lang="en-US" sz="2000" b="1" i="0" u="none" strike="noStrike" baseline="30000"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No </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US" sz="2000" u="none" strike="noStrike" dirty="0">
                          <a:effectLst/>
                        </a:rPr>
                        <a:t>Yes; (p&lt;.001</a:t>
                      </a:r>
                      <a:r>
                        <a:rPr lang="en-US" sz="2000" u="none" strike="noStrike" dirty="0" smtClean="0">
                          <a:effectLst/>
                        </a:rPr>
                        <a:t>) </a:t>
                      </a:r>
                      <a:r>
                        <a:rPr lang="en-US" sz="2000" u="none" strike="noStrike" baseline="30000" dirty="0" smtClean="0">
                          <a:effectLst/>
                        </a:rPr>
                        <a:t>a</a:t>
                      </a:r>
                      <a:endParaRPr lang="en-US" sz="20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 xmlns:a16="http://schemas.microsoft.com/office/drawing/2014/main" val="1938367478"/>
                  </a:ext>
                </a:extLst>
              </a:tr>
              <a:tr h="224653">
                <a:tc gridSpan="3">
                  <a:txBody>
                    <a:bodyPr/>
                    <a:lstStyle/>
                    <a:p>
                      <a:pPr algn="l" fontAlgn="ctr"/>
                      <a:r>
                        <a:rPr lang="en-US" sz="1100" b="1" u="none" strike="noStrike" dirty="0">
                          <a:effectLst/>
                        </a:rPr>
                        <a:t>NOTE: </a:t>
                      </a:r>
                      <a:r>
                        <a:rPr lang="en-US" sz="1100" b="1" u="none" strike="noStrike" baseline="30000" dirty="0">
                          <a:effectLst/>
                        </a:rPr>
                        <a:t>a</a:t>
                      </a:r>
                      <a:r>
                        <a:rPr lang="en-US" sz="1100" b="1" u="none" strike="noStrike" dirty="0">
                          <a:effectLst/>
                        </a:rPr>
                        <a:t> Testing </a:t>
                      </a:r>
                      <a:r>
                        <a:rPr lang="en-US" sz="1100" b="1" u="none" strike="noStrike" dirty="0" smtClean="0">
                          <a:effectLst/>
                        </a:rPr>
                        <a:t>Effect, since the Control group had no intervention. </a:t>
                      </a:r>
                      <a:endParaRPr lang="en-US" sz="1100" b="1" i="0" u="none" strike="noStrike" dirty="0">
                        <a:solidFill>
                          <a:srgbClr val="000000"/>
                        </a:solidFill>
                        <a:effectLst/>
                        <a:latin typeface="Calibri" panose="020F0502020204030204" pitchFamily="34" charset="0"/>
                      </a:endParaRPr>
                    </a:p>
                  </a:txBody>
                  <a:tcPr marL="7620" marR="7620" marT="7620" marB="0" anchor="ct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702651468"/>
                  </a:ext>
                </a:extLst>
              </a:tr>
            </a:tbl>
          </a:graphicData>
        </a:graphic>
      </p:graphicFrame>
      <p:sp>
        <p:nvSpPr>
          <p:cNvPr id="2" name="Title 1"/>
          <p:cNvSpPr>
            <a:spLocks noGrp="1"/>
          </p:cNvSpPr>
          <p:nvPr>
            <p:ph type="title"/>
          </p:nvPr>
        </p:nvSpPr>
        <p:spPr>
          <a:xfrm>
            <a:off x="0" y="1"/>
            <a:ext cx="12192000" cy="812799"/>
          </a:xfrm>
          <a:solidFill>
            <a:srgbClr val="002060"/>
          </a:solidFill>
        </p:spPr>
        <p:txBody>
          <a:bodyPr>
            <a:normAutofit fontScale="90000"/>
          </a:bodyPr>
          <a:lstStyle/>
          <a:p>
            <a:pPr algn="ctr"/>
            <a:r>
              <a:rPr lang="en-US" sz="2800" b="1" dirty="0">
                <a:solidFill>
                  <a:schemeClr val="bg1"/>
                </a:solidFill>
                <a:latin typeface="+mn-lt"/>
              </a:rPr>
              <a:t>Both strategies p</a:t>
            </a:r>
            <a:r>
              <a:rPr lang="en-US" sz="2800" b="1" dirty="0" smtClean="0">
                <a:solidFill>
                  <a:schemeClr val="bg1"/>
                </a:solidFill>
                <a:latin typeface="+mn-lt"/>
              </a:rPr>
              <a:t>ersuaded Non-users </a:t>
            </a:r>
            <a:r>
              <a:rPr lang="en-US" sz="2800" b="1" dirty="0">
                <a:solidFill>
                  <a:schemeClr val="bg1"/>
                </a:solidFill>
                <a:latin typeface="+mn-lt"/>
              </a:rPr>
              <a:t>to Use the new </a:t>
            </a:r>
            <a:r>
              <a:rPr lang="en-US" sz="2800" b="1" dirty="0" smtClean="0">
                <a:solidFill>
                  <a:schemeClr val="bg1"/>
                </a:solidFill>
                <a:latin typeface="+mn-lt"/>
              </a:rPr>
              <a:t>knowledge: </a:t>
            </a:r>
            <a:br>
              <a:rPr lang="en-US" sz="2800" b="1" dirty="0" smtClean="0">
                <a:solidFill>
                  <a:schemeClr val="bg1"/>
                </a:solidFill>
                <a:latin typeface="+mn-lt"/>
              </a:rPr>
            </a:br>
            <a:r>
              <a:rPr lang="en-US" sz="2800" b="1" dirty="0" smtClean="0">
                <a:solidFill>
                  <a:schemeClr val="bg1"/>
                </a:solidFill>
                <a:latin typeface="+mn-lt"/>
              </a:rPr>
              <a:t>differently across the three studies   </a:t>
            </a:r>
            <a:endParaRPr lang="en-US" sz="2800" b="1" dirty="0">
              <a:solidFill>
                <a:schemeClr val="bg1"/>
              </a:solidFill>
              <a:latin typeface="+mn-lt"/>
            </a:endParaRPr>
          </a:p>
        </p:txBody>
      </p:sp>
    </p:spTree>
    <p:extLst>
      <p:ext uri="{BB962C8B-B14F-4D97-AF65-F5344CB8AC3E}">
        <p14:creationId xmlns:p14="http://schemas.microsoft.com/office/powerpoint/2010/main" val="332364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9381778" y="6450134"/>
            <a:ext cx="2743200" cy="365125"/>
          </a:xfrm>
        </p:spPr>
        <p:txBody>
          <a:bodyPr/>
          <a:lstStyle/>
          <a:p>
            <a:fld id="{7F7E9054-85FD-46A6-B114-EE11F75DC2DE}" type="slidenum">
              <a:rPr lang="en-US" smtClean="0"/>
              <a:t>32</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57222" y="6377183"/>
            <a:ext cx="2996184" cy="350520"/>
          </a:xfrm>
          <a:prstGeom prst="rect">
            <a:avLst/>
          </a:prstGeom>
        </p:spPr>
      </p:pic>
      <p:sp>
        <p:nvSpPr>
          <p:cNvPr id="3" name="Content Placeholder 2"/>
          <p:cNvSpPr>
            <a:spLocks noGrp="1"/>
          </p:cNvSpPr>
          <p:nvPr>
            <p:ph idx="1"/>
          </p:nvPr>
        </p:nvSpPr>
        <p:spPr>
          <a:xfrm>
            <a:off x="345440" y="995680"/>
            <a:ext cx="11612880" cy="5140715"/>
          </a:xfrm>
          <a:solidFill>
            <a:schemeClr val="bg1">
              <a:lumMod val="95000"/>
            </a:schemeClr>
          </a:solidFill>
        </p:spPr>
        <p:txBody>
          <a:bodyPr>
            <a:noAutofit/>
          </a:bodyPr>
          <a:lstStyle/>
          <a:p>
            <a:pPr marL="0" indent="0">
              <a:buNone/>
            </a:pPr>
            <a:r>
              <a:rPr lang="en-US" dirty="0" smtClean="0">
                <a:sym typeface="Wingdings" panose="05000000000000000000" pitchFamily="2" charset="2"/>
              </a:rPr>
              <a:t>Practically speaking:  </a:t>
            </a:r>
          </a:p>
          <a:p>
            <a:pPr marL="0" indent="0">
              <a:buNone/>
            </a:pPr>
            <a:r>
              <a:rPr lang="en-US" dirty="0" smtClean="0">
                <a:sym typeface="Wingdings" panose="05000000000000000000" pitchFamily="2" charset="2"/>
              </a:rPr>
              <a:t>In the case of both strategies, </a:t>
            </a:r>
            <a:r>
              <a:rPr lang="en-US" u="sng" dirty="0" smtClean="0">
                <a:sym typeface="Wingdings" panose="05000000000000000000" pitchFamily="2" charset="2"/>
              </a:rPr>
              <a:t>too few </a:t>
            </a:r>
            <a:r>
              <a:rPr lang="en-US" dirty="0" smtClean="0">
                <a:sym typeface="Wingdings" panose="05000000000000000000" pitchFamily="2" charset="2"/>
              </a:rPr>
              <a:t>persons </a:t>
            </a:r>
          </a:p>
          <a:p>
            <a:pPr lvl="1"/>
            <a:r>
              <a:rPr lang="en-US" sz="2800" dirty="0" smtClean="0">
                <a:sym typeface="Wingdings" panose="05000000000000000000" pitchFamily="2" charset="2"/>
              </a:rPr>
              <a:t>made the move to Use, or </a:t>
            </a:r>
          </a:p>
          <a:p>
            <a:pPr lvl="1"/>
            <a:r>
              <a:rPr lang="en-US" sz="2800" dirty="0" smtClean="0">
                <a:sym typeface="Wingdings" panose="05000000000000000000" pitchFamily="2" charset="2"/>
              </a:rPr>
              <a:t>stayed there after moving. </a:t>
            </a:r>
          </a:p>
          <a:p>
            <a:pPr marL="0" indent="0">
              <a:buNone/>
            </a:pPr>
            <a:endParaRPr lang="en-US" dirty="0" smtClean="0">
              <a:sym typeface="Wingdings" panose="05000000000000000000" pitchFamily="2" charset="2"/>
            </a:endParaRPr>
          </a:p>
          <a:p>
            <a:pPr marL="284163" indent="-284163">
              <a:buFont typeface="Wingdings" panose="05000000000000000000" pitchFamily="2" charset="2"/>
              <a:buChar char="Ø"/>
            </a:pPr>
            <a:r>
              <a:rPr lang="en-US" dirty="0" smtClean="0">
                <a:sym typeface="Wingdings" panose="05000000000000000000" pitchFamily="2" charset="2"/>
              </a:rPr>
              <a:t>Persuading people to actually apply new K remains a challenge to KT.  </a:t>
            </a:r>
          </a:p>
          <a:p>
            <a:pPr marL="284163" indent="-284163">
              <a:buFont typeface="Wingdings" panose="05000000000000000000" pitchFamily="2" charset="2"/>
              <a:buChar char="Ø"/>
            </a:pPr>
            <a:r>
              <a:rPr lang="en-US" dirty="0" smtClean="0">
                <a:sym typeface="Wingdings" panose="05000000000000000000" pitchFamily="2" charset="2"/>
              </a:rPr>
              <a:t>Decision to use /not use depends , among other things, on stakeholder perception of value in the new K;</a:t>
            </a:r>
          </a:p>
          <a:p>
            <a:pPr marL="284163" indent="-284163">
              <a:buFont typeface="Wingdings" panose="05000000000000000000" pitchFamily="2" charset="2"/>
              <a:buChar char="Ø"/>
            </a:pPr>
            <a:r>
              <a:rPr lang="en-US" dirty="0" smtClean="0">
                <a:sym typeface="Wingdings" panose="05000000000000000000" pitchFamily="2" charset="2"/>
              </a:rPr>
              <a:t>Ensuring stakeholder relevance before generating new K needs consideration.  </a:t>
            </a:r>
          </a:p>
          <a:p>
            <a:pPr marL="0" indent="0">
              <a:buNone/>
            </a:pPr>
            <a:endParaRPr lang="en-US" sz="2400" dirty="0" smtClean="0">
              <a:sym typeface="Wingdings" panose="05000000000000000000" pitchFamily="2" charset="2"/>
            </a:endParaRPr>
          </a:p>
          <a:p>
            <a:pPr marL="0" indent="0" algn="r">
              <a:buNone/>
            </a:pPr>
            <a:endParaRPr lang="en-US" sz="2400" dirty="0"/>
          </a:p>
        </p:txBody>
      </p:sp>
      <p:sp>
        <p:nvSpPr>
          <p:cNvPr id="2" name="Title 1"/>
          <p:cNvSpPr>
            <a:spLocks noGrp="1"/>
          </p:cNvSpPr>
          <p:nvPr>
            <p:ph type="title"/>
          </p:nvPr>
        </p:nvSpPr>
        <p:spPr>
          <a:xfrm>
            <a:off x="0" y="0"/>
            <a:ext cx="12192000" cy="914400"/>
          </a:xfrm>
          <a:solidFill>
            <a:srgbClr val="002060"/>
          </a:solidFill>
        </p:spPr>
        <p:txBody>
          <a:bodyPr>
            <a:normAutofit/>
          </a:bodyPr>
          <a:lstStyle/>
          <a:p>
            <a:pPr algn="ctr"/>
            <a:r>
              <a:rPr lang="en-US" sz="3600" dirty="0" smtClean="0">
                <a:solidFill>
                  <a:schemeClr val="bg1"/>
                </a:solidFill>
                <a:latin typeface="+mn-lt"/>
                <a:sym typeface="Wingdings" panose="05000000000000000000" pitchFamily="2" charset="2"/>
              </a:rPr>
              <a:t>6. Too few Non-users made the move </a:t>
            </a:r>
            <a:r>
              <a:rPr lang="en-US" sz="3600" dirty="0">
                <a:solidFill>
                  <a:schemeClr val="bg1"/>
                </a:solidFill>
                <a:latin typeface="+mn-lt"/>
                <a:sym typeface="Wingdings" panose="05000000000000000000" pitchFamily="2" charset="2"/>
              </a:rPr>
              <a:t>to </a:t>
            </a:r>
            <a:r>
              <a:rPr lang="en-US" sz="3600" dirty="0" smtClean="0">
                <a:solidFill>
                  <a:schemeClr val="bg1"/>
                </a:solidFill>
                <a:latin typeface="+mn-lt"/>
                <a:sym typeface="Wingdings" panose="05000000000000000000" pitchFamily="2" charset="2"/>
              </a:rPr>
              <a:t>Use the new K </a:t>
            </a:r>
            <a:endParaRPr lang="en-US" sz="3600" dirty="0">
              <a:solidFill>
                <a:schemeClr val="bg1"/>
              </a:solidFill>
              <a:latin typeface="+mn-lt"/>
            </a:endParaRPr>
          </a:p>
        </p:txBody>
      </p:sp>
    </p:spTree>
    <p:extLst>
      <p:ext uri="{BB962C8B-B14F-4D97-AF65-F5344CB8AC3E}">
        <p14:creationId xmlns:p14="http://schemas.microsoft.com/office/powerpoint/2010/main" val="358483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9403813" y="6450134"/>
            <a:ext cx="2743200" cy="365125"/>
          </a:xfrm>
        </p:spPr>
        <p:txBody>
          <a:bodyPr/>
          <a:lstStyle/>
          <a:p>
            <a:fld id="{412CAB75-668C-4ED0-B8F8-5DA38F705BEE}" type="slidenum">
              <a:rPr lang="en-US" smtClean="0"/>
              <a:t>4</a:t>
            </a:fld>
            <a:endParaRPr lang="en-US" dirty="0"/>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421945"/>
            <a:ext cx="2996184" cy="350520"/>
          </a:xfrm>
          <a:prstGeom prst="rect">
            <a:avLst/>
          </a:prstGeom>
        </p:spPr>
      </p:pic>
      <p:sp>
        <p:nvSpPr>
          <p:cNvPr id="3" name="Subtitle 2"/>
          <p:cNvSpPr>
            <a:spLocks noGrp="1"/>
          </p:cNvSpPr>
          <p:nvPr>
            <p:ph type="subTitle" idx="1"/>
          </p:nvPr>
        </p:nvSpPr>
        <p:spPr>
          <a:xfrm>
            <a:off x="593766" y="1330960"/>
            <a:ext cx="11080074" cy="4959671"/>
          </a:xfrm>
          <a:solidFill>
            <a:schemeClr val="bg1">
              <a:lumMod val="95000"/>
            </a:schemeClr>
          </a:solidFill>
        </p:spPr>
        <p:txBody>
          <a:bodyPr>
            <a:normAutofit/>
          </a:bodyPr>
          <a:lstStyle/>
          <a:p>
            <a:pPr algn="l"/>
            <a:r>
              <a:rPr lang="en-US" sz="3200" dirty="0" smtClean="0"/>
              <a:t>For a published Research </a:t>
            </a:r>
            <a:r>
              <a:rPr lang="en-US" sz="3200" dirty="0"/>
              <a:t>output </a:t>
            </a:r>
            <a:r>
              <a:rPr lang="en-US" sz="3200" dirty="0" smtClean="0"/>
              <a:t>(findings/new K) identified as </a:t>
            </a:r>
            <a:r>
              <a:rPr lang="en-US" sz="3200" i="1" dirty="0" smtClean="0"/>
              <a:t>innovative</a:t>
            </a:r>
            <a:r>
              <a:rPr lang="en-US" sz="3200" dirty="0" smtClean="0"/>
              <a:t> in </a:t>
            </a:r>
            <a:r>
              <a:rPr lang="en-US" sz="3200" dirty="0"/>
              <a:t>the </a:t>
            </a:r>
            <a:r>
              <a:rPr lang="en-US" sz="3200" dirty="0" smtClean="0"/>
              <a:t>Assistive/Rehab Technology field: </a:t>
            </a:r>
          </a:p>
          <a:p>
            <a:pPr algn="l"/>
            <a:endParaRPr lang="en-US" sz="3200" i="1" dirty="0"/>
          </a:p>
          <a:p>
            <a:pPr algn="l"/>
            <a:r>
              <a:rPr lang="en-US" sz="3200" dirty="0" smtClean="0"/>
              <a:t> A. </a:t>
            </a:r>
            <a:r>
              <a:rPr lang="en-US" sz="3200" dirty="0"/>
              <a:t>Identify </a:t>
            </a:r>
            <a:r>
              <a:rPr lang="en-US" sz="3200" dirty="0" smtClean="0"/>
              <a:t>the diverse groups of potential </a:t>
            </a:r>
            <a:r>
              <a:rPr lang="en-US" sz="3200" dirty="0" smtClean="0">
                <a:solidFill>
                  <a:srgbClr val="C00000"/>
                </a:solidFill>
              </a:rPr>
              <a:t>stakeholders</a:t>
            </a:r>
            <a:r>
              <a:rPr lang="en-US" sz="3200" dirty="0" smtClean="0"/>
              <a:t> and develop appropriate </a:t>
            </a:r>
            <a:r>
              <a:rPr lang="en-US" sz="3200" dirty="0" smtClean="0">
                <a:solidFill>
                  <a:srgbClr val="C00000"/>
                </a:solidFill>
              </a:rPr>
              <a:t>KT </a:t>
            </a:r>
            <a:r>
              <a:rPr lang="en-US" sz="3200" dirty="0" smtClean="0"/>
              <a:t>strategies </a:t>
            </a:r>
            <a:r>
              <a:rPr lang="en-US" sz="3200" dirty="0"/>
              <a:t>&amp; materials to </a:t>
            </a:r>
            <a:r>
              <a:rPr lang="en-US" sz="3200" dirty="0" smtClean="0">
                <a:solidFill>
                  <a:srgbClr val="C00000"/>
                </a:solidFill>
              </a:rPr>
              <a:t>communicate </a:t>
            </a:r>
            <a:r>
              <a:rPr lang="en-US" sz="3200" dirty="0" smtClean="0"/>
              <a:t>the new K to these stakeholders; </a:t>
            </a:r>
            <a:r>
              <a:rPr lang="en-US" sz="3200" dirty="0"/>
              <a:t>and </a:t>
            </a:r>
            <a:endParaRPr lang="en-US" sz="3200" dirty="0">
              <a:solidFill>
                <a:srgbClr val="C00000"/>
              </a:solidFill>
            </a:endParaRPr>
          </a:p>
          <a:p>
            <a:pPr algn="l"/>
            <a:r>
              <a:rPr lang="en-US" sz="3200" dirty="0" smtClean="0"/>
              <a:t>B. Evaluate </a:t>
            </a:r>
            <a:r>
              <a:rPr lang="en-US" sz="3200" dirty="0"/>
              <a:t>effectiveness of </a:t>
            </a:r>
            <a:r>
              <a:rPr lang="en-US" sz="3200" dirty="0" smtClean="0"/>
              <a:t>proposed strategies</a:t>
            </a:r>
            <a:r>
              <a:rPr lang="en-US" sz="3200" dirty="0"/>
              <a:t>, compared to </a:t>
            </a:r>
            <a:r>
              <a:rPr lang="en-US" sz="3200" dirty="0">
                <a:solidFill>
                  <a:srgbClr val="C00000"/>
                </a:solidFill>
              </a:rPr>
              <a:t>Passive Diffusion</a:t>
            </a:r>
            <a:r>
              <a:rPr lang="en-US" sz="3200" dirty="0"/>
              <a:t> (traditional form</a:t>
            </a:r>
            <a:r>
              <a:rPr lang="en-US" sz="3200" dirty="0" smtClean="0"/>
              <a:t>), in </a:t>
            </a:r>
            <a:r>
              <a:rPr lang="en-US" sz="3200" dirty="0"/>
              <a:t>a randomized controlled </a:t>
            </a:r>
            <a:r>
              <a:rPr lang="en-US" sz="3200" dirty="0" smtClean="0"/>
              <a:t>study.</a:t>
            </a:r>
            <a:endParaRPr lang="en-US" sz="3200" dirty="0"/>
          </a:p>
          <a:p>
            <a:pPr marL="514350" indent="-514350" algn="l">
              <a:buAutoNum type="alphaUcPeriod"/>
            </a:pPr>
            <a:endParaRPr lang="en-US" sz="3200" dirty="0"/>
          </a:p>
          <a:p>
            <a:pPr marL="514350" indent="-514350" algn="l">
              <a:buFont typeface="+mj-lt"/>
              <a:buAutoNum type="alphaLcParenR"/>
            </a:pPr>
            <a:endParaRPr lang="en-US" sz="3200" dirty="0" smtClean="0"/>
          </a:p>
          <a:p>
            <a:pPr marL="742950" indent="-742950" algn="l">
              <a:buFont typeface="+mj-lt"/>
              <a:buAutoNum type="arabicPeriod"/>
            </a:pPr>
            <a:endParaRPr lang="en-US" sz="3200" dirty="0" smtClean="0">
              <a:solidFill>
                <a:srgbClr val="C00000"/>
              </a:solidFill>
            </a:endParaRPr>
          </a:p>
          <a:p>
            <a:pPr lvl="2" algn="l"/>
            <a:endParaRPr lang="en-US" sz="3200" dirty="0"/>
          </a:p>
        </p:txBody>
      </p:sp>
      <p:sp>
        <p:nvSpPr>
          <p:cNvPr id="2" name="Title 1"/>
          <p:cNvSpPr>
            <a:spLocks noGrp="1"/>
          </p:cNvSpPr>
          <p:nvPr>
            <p:ph type="ctrTitle"/>
          </p:nvPr>
        </p:nvSpPr>
        <p:spPr>
          <a:xfrm>
            <a:off x="0" y="0"/>
            <a:ext cx="12192000" cy="863600"/>
          </a:xfrm>
          <a:solidFill>
            <a:srgbClr val="002060"/>
          </a:solidFill>
        </p:spPr>
        <p:txBody>
          <a:bodyPr anchor="ctr">
            <a:noAutofit/>
          </a:bodyPr>
          <a:lstStyle/>
          <a:p>
            <a:r>
              <a:rPr lang="en-US" sz="3600" b="1" dirty="0" smtClean="0">
                <a:solidFill>
                  <a:schemeClr val="bg1"/>
                </a:solidFill>
                <a:latin typeface="+mn-lt"/>
              </a:rPr>
              <a:t> Objective</a:t>
            </a:r>
            <a:endParaRPr lang="en-US" sz="3600" b="1" dirty="0">
              <a:solidFill>
                <a:schemeClr val="bg1"/>
              </a:solidFill>
              <a:latin typeface="+mn-lt"/>
            </a:endParaRPr>
          </a:p>
        </p:txBody>
      </p:sp>
    </p:spTree>
    <p:extLst>
      <p:ext uri="{BB962C8B-B14F-4D97-AF65-F5344CB8AC3E}">
        <p14:creationId xmlns:p14="http://schemas.microsoft.com/office/powerpoint/2010/main" val="2518041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92797" y="6450134"/>
            <a:ext cx="2743200" cy="365125"/>
          </a:xfrm>
        </p:spPr>
        <p:txBody>
          <a:bodyPr/>
          <a:lstStyle/>
          <a:p>
            <a:fld id="{EDD72749-CD8C-4641-83A3-440CF9E517C2}" type="slidenum">
              <a:rPr lang="en-US" smtClean="0"/>
              <a:t>5</a:t>
            </a:fld>
            <a:endParaRPr lang="en-US" dirty="0"/>
          </a:p>
        </p:txBody>
      </p:sp>
      <p:pic>
        <p:nvPicPr>
          <p:cNvPr id="5" name="Picture 4"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28456" y="6349366"/>
            <a:ext cx="2996184" cy="350520"/>
          </a:xfrm>
          <a:prstGeom prst="rect">
            <a:avLst/>
          </a:prstGeom>
        </p:spPr>
      </p:pic>
      <p:graphicFrame>
        <p:nvGraphicFramePr>
          <p:cNvPr id="4" name="Content Placeholder 3" descr="Case One: 2009-11; Alternative and Augmentative Communication (AAC) Technology; Bryen (2008) &#10;Vocabulary Set (to support socially-valued adult roles).&#10;Case Two: 2010-12; Rerc-Environmental Access Technologies; &#10;Rimmer et al., (2004) &#10;AIMFREE: Accessibility Instruments Measuring Fitness and Recreation Environments.&#10;&#10;Case Three: 2011-13; Wheeled Mobility Technologies; Sonenblum, Sprigle &amp; Maurer (2009)&#10;Use of power tilt systems in everyday life. (Consumer use of power tilting technology)&#10;.&#10;&#10;&#10;&#10;&#10;" title="Study/Yr; Study Area; Publication (New Knowledge) "/>
          <p:cNvGraphicFramePr>
            <a:graphicFrameLocks noGrp="1"/>
          </p:cNvGraphicFramePr>
          <p:nvPr>
            <p:ph idx="1"/>
            <p:extLst>
              <p:ext uri="{D42A27DB-BD31-4B8C-83A1-F6EECF244321}">
                <p14:modId xmlns:p14="http://schemas.microsoft.com/office/powerpoint/2010/main" val="812073814"/>
              </p:ext>
            </p:extLst>
          </p:nvPr>
        </p:nvGraphicFramePr>
        <p:xfrm>
          <a:off x="287607" y="955041"/>
          <a:ext cx="11592561" cy="5019039"/>
        </p:xfrm>
        <a:graphic>
          <a:graphicData uri="http://schemas.openxmlformats.org/drawingml/2006/table">
            <a:tbl>
              <a:tblPr firstRow="1" bandRow="1">
                <a:tableStyleId>{5C22544A-7EE6-4342-B048-85BDC9FD1C3A}</a:tableStyleId>
              </a:tblPr>
              <a:tblGrid>
                <a:gridCol w="1584876">
                  <a:extLst>
                    <a:ext uri="{9D8B030D-6E8A-4147-A177-3AD203B41FA5}">
                      <a16:colId xmlns="" xmlns:a16="http://schemas.microsoft.com/office/drawing/2014/main" val="2723632408"/>
                    </a:ext>
                  </a:extLst>
                </a:gridCol>
                <a:gridCol w="3312244">
                  <a:extLst>
                    <a:ext uri="{9D8B030D-6E8A-4147-A177-3AD203B41FA5}">
                      <a16:colId xmlns="" xmlns:a16="http://schemas.microsoft.com/office/drawing/2014/main" val="1979376844"/>
                    </a:ext>
                  </a:extLst>
                </a:gridCol>
                <a:gridCol w="6695441">
                  <a:extLst>
                    <a:ext uri="{9D8B030D-6E8A-4147-A177-3AD203B41FA5}">
                      <a16:colId xmlns="" xmlns:a16="http://schemas.microsoft.com/office/drawing/2014/main" val="2702932395"/>
                    </a:ext>
                  </a:extLst>
                </a:gridCol>
              </a:tblGrid>
              <a:tr h="557555">
                <a:tc>
                  <a:txBody>
                    <a:bodyPr/>
                    <a:lstStyle/>
                    <a:p>
                      <a:pPr algn="ctr"/>
                      <a:r>
                        <a:rPr lang="en-US" sz="2400" dirty="0" smtClean="0"/>
                        <a:t>STUDY/YR</a:t>
                      </a:r>
                      <a:endParaRPr lang="en-US" sz="24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2400" dirty="0" smtClean="0"/>
                        <a:t>STUDY AREA</a:t>
                      </a:r>
                      <a:endParaRPr lang="en-US" sz="2400" dirty="0"/>
                    </a:p>
                  </a:txBody>
                  <a:tcPr>
                    <a:lnT w="12700" cap="flat" cmpd="sng" algn="ctr">
                      <a:solidFill>
                        <a:schemeClr val="tx1"/>
                      </a:solidFill>
                      <a:prstDash val="solid"/>
                      <a:round/>
                      <a:headEnd type="none" w="med" len="med"/>
                      <a:tailEnd type="none" w="med" len="med"/>
                    </a:lnT>
                  </a:tcPr>
                </a:tc>
                <a:tc>
                  <a:txBody>
                    <a:bodyPr/>
                    <a:lstStyle/>
                    <a:p>
                      <a:pPr algn="ctr"/>
                      <a:r>
                        <a:rPr lang="en-US" sz="2400" dirty="0" smtClean="0"/>
                        <a:t>Publication (New Knowledge)</a:t>
                      </a:r>
                      <a:endParaRPr lang="en-US" sz="24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3655259307"/>
                  </a:ext>
                </a:extLst>
              </a:tr>
              <a:tr h="1610414">
                <a:tc>
                  <a:txBody>
                    <a:bodyPr/>
                    <a:lstStyle/>
                    <a:p>
                      <a:endParaRPr lang="en-US" sz="2000" b="1" baseline="0" dirty="0" smtClean="0"/>
                    </a:p>
                    <a:p>
                      <a:r>
                        <a:rPr lang="en-US" sz="2000" b="1" baseline="0" dirty="0" smtClean="0"/>
                        <a:t>Case One: </a:t>
                      </a:r>
                      <a:r>
                        <a:rPr lang="en-US" sz="2000" dirty="0" smtClean="0"/>
                        <a:t>2009-11 </a:t>
                      </a:r>
                      <a:endParaRPr lang="en-US" sz="2000" dirty="0"/>
                    </a:p>
                  </a:txBody>
                  <a:tcPr>
                    <a:lnL w="12700" cap="flat" cmpd="sng" algn="ctr">
                      <a:solidFill>
                        <a:schemeClr val="tx1"/>
                      </a:solidFill>
                      <a:prstDash val="solid"/>
                      <a:round/>
                      <a:headEnd type="none" w="med" len="med"/>
                      <a:tailEnd type="none" w="med" len="med"/>
                    </a:lnL>
                  </a:tcPr>
                </a:tc>
                <a:tc>
                  <a:txBody>
                    <a:bodyPr/>
                    <a:lstStyle/>
                    <a:p>
                      <a:r>
                        <a:rPr lang="en-US" sz="2400" baseline="0" dirty="0" smtClean="0"/>
                        <a:t>Alternative and Augmentative Communication (AAC) Technology</a:t>
                      </a:r>
                      <a:endParaRPr lang="en-US" sz="2400" dirty="0"/>
                    </a:p>
                  </a:txBody>
                  <a:tcPr/>
                </a:tc>
                <a:tc>
                  <a:txBody>
                    <a:bodyPr/>
                    <a:lstStyle/>
                    <a:p>
                      <a:pPr algn="ctr"/>
                      <a:r>
                        <a:rPr lang="en-US" sz="2400" dirty="0" err="1" smtClean="0"/>
                        <a:t>Bryen</a:t>
                      </a:r>
                      <a:r>
                        <a:rPr lang="en-US" sz="2400" baseline="0" dirty="0" smtClean="0"/>
                        <a:t> (2008)</a:t>
                      </a:r>
                      <a:r>
                        <a:rPr lang="en-US" sz="1800" kern="1200" dirty="0" smtClean="0">
                          <a:solidFill>
                            <a:schemeClr val="dk1"/>
                          </a:solidFill>
                          <a:effectLst/>
                          <a:latin typeface="+mn-lt"/>
                          <a:ea typeface="+mn-ea"/>
                          <a:cs typeface="+mn-cs"/>
                        </a:rPr>
                        <a:t> </a:t>
                      </a:r>
                    </a:p>
                    <a:p>
                      <a:pPr algn="ctr"/>
                      <a:r>
                        <a:rPr lang="en-US" sz="2400" b="1" kern="1200" dirty="0" smtClean="0">
                          <a:solidFill>
                            <a:srgbClr val="C00000"/>
                          </a:solidFill>
                          <a:effectLst/>
                          <a:latin typeface="+mn-lt"/>
                          <a:ea typeface="+mn-ea"/>
                          <a:cs typeface="+mn-cs"/>
                        </a:rPr>
                        <a:t>Vocabulary</a:t>
                      </a:r>
                      <a:r>
                        <a:rPr lang="en-US" sz="2400" kern="1200" dirty="0" smtClean="0">
                          <a:solidFill>
                            <a:schemeClr val="dk1"/>
                          </a:solidFill>
                          <a:effectLst/>
                          <a:latin typeface="+mn-lt"/>
                          <a:ea typeface="+mn-ea"/>
                          <a:cs typeface="+mn-cs"/>
                        </a:rPr>
                        <a:t> </a:t>
                      </a:r>
                      <a:r>
                        <a:rPr lang="en-US" sz="2400" b="1" kern="1200" dirty="0" smtClean="0">
                          <a:solidFill>
                            <a:srgbClr val="C00000"/>
                          </a:solidFill>
                          <a:effectLst/>
                          <a:latin typeface="+mn-lt"/>
                          <a:ea typeface="+mn-ea"/>
                          <a:cs typeface="+mn-cs"/>
                        </a:rPr>
                        <a:t>Set</a:t>
                      </a:r>
                      <a:r>
                        <a:rPr lang="en-US" sz="2400" kern="1200" dirty="0" smtClean="0">
                          <a:solidFill>
                            <a:schemeClr val="dk1"/>
                          </a:solidFill>
                          <a:effectLst/>
                          <a:latin typeface="+mn-lt"/>
                          <a:ea typeface="+mn-ea"/>
                          <a:cs typeface="+mn-cs"/>
                        </a:rPr>
                        <a:t> (to support socially-valued adult roles)</a:t>
                      </a:r>
                      <a:endParaRPr lang="en-US" sz="2400" dirty="0"/>
                    </a:p>
                  </a:txBody>
                  <a:tcPr>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2416813811"/>
                  </a:ext>
                </a:extLst>
              </a:tr>
              <a:tr h="1296590">
                <a:tc>
                  <a:txBody>
                    <a:bodyPr/>
                    <a:lstStyle/>
                    <a:p>
                      <a:endParaRPr lang="en-US" sz="2000" b="1" dirty="0" smtClean="0"/>
                    </a:p>
                    <a:p>
                      <a:r>
                        <a:rPr lang="en-US" sz="2000" b="1" dirty="0" smtClean="0"/>
                        <a:t>Case Two: </a:t>
                      </a:r>
                      <a:r>
                        <a:rPr lang="en-US" sz="2000" dirty="0" smtClean="0"/>
                        <a:t>2010-12</a:t>
                      </a:r>
                      <a:endParaRPr lang="en-US" sz="2000" dirty="0"/>
                    </a:p>
                  </a:txBody>
                  <a:tcPr>
                    <a:lnL w="12700" cap="flat" cmpd="sng" algn="ctr">
                      <a:solidFill>
                        <a:schemeClr val="tx1"/>
                      </a:solidFill>
                      <a:prstDash val="solid"/>
                      <a:round/>
                      <a:headEnd type="none" w="med" len="med"/>
                      <a:tailEnd type="none" w="med" len="med"/>
                    </a:lnL>
                  </a:tcPr>
                </a:tc>
                <a:tc>
                  <a:txBody>
                    <a:bodyPr/>
                    <a:lstStyle/>
                    <a:p>
                      <a:r>
                        <a:rPr lang="en-US" sz="2400" dirty="0" err="1" smtClean="0"/>
                        <a:t>Rerc</a:t>
                      </a:r>
                      <a:r>
                        <a:rPr lang="en-US" sz="2400" dirty="0" smtClean="0"/>
                        <a:t>-Environmental Access Technologies</a:t>
                      </a:r>
                      <a:endParaRPr lang="en-US" sz="2400" dirty="0"/>
                    </a:p>
                  </a:txBody>
                  <a:tcPr/>
                </a:tc>
                <a:tc>
                  <a:txBody>
                    <a:bodyPr/>
                    <a:lstStyle/>
                    <a:p>
                      <a:pPr algn="ctr"/>
                      <a:r>
                        <a:rPr lang="en-US" sz="2400" dirty="0" err="1" smtClean="0"/>
                        <a:t>Rimmer</a:t>
                      </a:r>
                      <a:r>
                        <a:rPr lang="en-US" sz="2400" dirty="0" smtClean="0"/>
                        <a:t> et al., (2004) </a:t>
                      </a:r>
                    </a:p>
                    <a:p>
                      <a:pPr algn="ctr"/>
                      <a:r>
                        <a:rPr lang="en-US" sz="2400" b="1" kern="1200" dirty="0" smtClean="0">
                          <a:solidFill>
                            <a:srgbClr val="C00000"/>
                          </a:solidFill>
                          <a:effectLst/>
                          <a:latin typeface="+mn-lt"/>
                          <a:ea typeface="+mn-ea"/>
                          <a:cs typeface="+mn-cs"/>
                        </a:rPr>
                        <a:t>AIMFREE</a:t>
                      </a:r>
                      <a:r>
                        <a:rPr lang="en-US" sz="2400" kern="1200" dirty="0" smtClean="0">
                          <a:solidFill>
                            <a:schemeClr val="dk1"/>
                          </a:solidFill>
                          <a:effectLst/>
                          <a:latin typeface="+mn-lt"/>
                          <a:ea typeface="+mn-ea"/>
                          <a:cs typeface="+mn-cs"/>
                        </a:rPr>
                        <a:t>: Accessibility Instruments Measuring Fitness and Recreation Environments.</a:t>
                      </a:r>
                      <a:endParaRPr lang="en-US" sz="2400" dirty="0"/>
                    </a:p>
                  </a:txBody>
                  <a:tcPr>
                    <a:lnR w="12700" cap="flat" cmpd="sng" algn="ctr">
                      <a:solidFill>
                        <a:schemeClr val="tx1"/>
                      </a:solidFill>
                      <a:prstDash val="solid"/>
                      <a:round/>
                      <a:headEnd type="none" w="med" len="med"/>
                      <a:tailEnd type="none" w="med" len="med"/>
                    </a:lnR>
                  </a:tcPr>
                </a:tc>
                <a:extLst>
                  <a:ext uri="{0D108BD9-81ED-4DB2-BD59-A6C34878D82A}">
                    <a16:rowId xmlns="" xmlns:a16="http://schemas.microsoft.com/office/drawing/2014/main" val="1314848597"/>
                  </a:ext>
                </a:extLst>
              </a:tr>
              <a:tr h="1238959">
                <a:tc>
                  <a:txBody>
                    <a:bodyPr/>
                    <a:lstStyle/>
                    <a:p>
                      <a:endParaRPr lang="en-US" sz="2000" b="1" dirty="0" smtClean="0"/>
                    </a:p>
                    <a:p>
                      <a:r>
                        <a:rPr lang="en-US" sz="2000" b="1" dirty="0" smtClean="0"/>
                        <a:t>Case Three: </a:t>
                      </a:r>
                      <a:r>
                        <a:rPr lang="en-US" sz="2000" dirty="0" smtClean="0"/>
                        <a:t>2011-13</a:t>
                      </a:r>
                      <a:endParaRPr lang="en-US" sz="20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2400" dirty="0" smtClean="0"/>
                        <a:t>Wheeled Mobility Technologies</a:t>
                      </a:r>
                      <a:endParaRPr lang="en-US" sz="2400" dirty="0"/>
                    </a:p>
                  </a:txBody>
                  <a:tcPr>
                    <a:lnB w="12700" cap="flat" cmpd="sng" algn="ctr">
                      <a:solidFill>
                        <a:schemeClr val="tx1"/>
                      </a:solidFill>
                      <a:prstDash val="solid"/>
                      <a:round/>
                      <a:headEnd type="none" w="med" len="med"/>
                      <a:tailEnd type="none" w="med" len="med"/>
                    </a:lnB>
                  </a:tcPr>
                </a:tc>
                <a:tc>
                  <a:txBody>
                    <a:bodyPr/>
                    <a:lstStyle/>
                    <a:p>
                      <a:pPr algn="ctr"/>
                      <a:r>
                        <a:rPr lang="en-US" sz="2400" dirty="0" err="1" smtClean="0"/>
                        <a:t>Sonenblum</a:t>
                      </a:r>
                      <a:r>
                        <a:rPr lang="en-US" sz="2400" dirty="0" smtClean="0"/>
                        <a:t>, Sprigle</a:t>
                      </a:r>
                      <a:r>
                        <a:rPr lang="en-US" sz="2400" baseline="0" dirty="0" smtClean="0"/>
                        <a:t> &amp; Maurer </a:t>
                      </a:r>
                      <a:r>
                        <a:rPr lang="en-US" sz="2400" dirty="0" smtClean="0"/>
                        <a:t>(2009)</a:t>
                      </a:r>
                    </a:p>
                    <a:p>
                      <a:pPr algn="ctr"/>
                      <a:r>
                        <a:rPr lang="en-US" sz="2400" kern="1200" dirty="0" smtClean="0">
                          <a:solidFill>
                            <a:schemeClr val="dk1"/>
                          </a:solidFill>
                          <a:effectLst/>
                          <a:latin typeface="+mn-lt"/>
                          <a:ea typeface="+mn-ea"/>
                          <a:cs typeface="+mn-cs"/>
                        </a:rPr>
                        <a:t>Use of power tilt systems in everyday life. (</a:t>
                      </a:r>
                      <a:r>
                        <a:rPr lang="en-US" sz="2400" b="1" kern="1200" dirty="0" smtClean="0">
                          <a:solidFill>
                            <a:srgbClr val="C00000"/>
                          </a:solidFill>
                          <a:effectLst/>
                          <a:latin typeface="+mn-lt"/>
                          <a:ea typeface="+mn-ea"/>
                          <a:cs typeface="+mn-cs"/>
                        </a:rPr>
                        <a:t>Consumer use of power tilting technology</a:t>
                      </a:r>
                      <a:r>
                        <a:rPr lang="en-US" sz="2400" kern="1200" dirty="0" smtClean="0">
                          <a:solidFill>
                            <a:schemeClr val="dk1"/>
                          </a:solidFill>
                          <a:effectLst/>
                          <a:latin typeface="+mn-lt"/>
                          <a:ea typeface="+mn-ea"/>
                          <a:cs typeface="+mn-cs"/>
                        </a:rPr>
                        <a:t>)</a:t>
                      </a:r>
                    </a:p>
                    <a:p>
                      <a:endParaRPr lang="en-US" sz="24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736827372"/>
                  </a:ext>
                </a:extLst>
              </a:tr>
            </a:tbl>
          </a:graphicData>
        </a:graphic>
      </p:graphicFrame>
      <p:sp>
        <p:nvSpPr>
          <p:cNvPr id="2" name="Title 1"/>
          <p:cNvSpPr>
            <a:spLocks noGrp="1"/>
          </p:cNvSpPr>
          <p:nvPr>
            <p:ph type="title"/>
          </p:nvPr>
        </p:nvSpPr>
        <p:spPr>
          <a:xfrm>
            <a:off x="0" y="0"/>
            <a:ext cx="12192000" cy="762635"/>
          </a:xfrm>
          <a:solidFill>
            <a:schemeClr val="tx2"/>
          </a:solidFill>
        </p:spPr>
        <p:txBody>
          <a:bodyPr>
            <a:normAutofit/>
          </a:bodyPr>
          <a:lstStyle/>
          <a:p>
            <a:pPr algn="ctr"/>
            <a:r>
              <a:rPr lang="en-US" sz="3600" b="1" dirty="0" smtClean="0">
                <a:solidFill>
                  <a:schemeClr val="bg1"/>
                </a:solidFill>
                <a:latin typeface="+mn-lt"/>
              </a:rPr>
              <a:t>Three Randomized Controlled Studies</a:t>
            </a:r>
            <a:endParaRPr lang="en-US" sz="3600" b="1" dirty="0">
              <a:solidFill>
                <a:schemeClr val="bg1"/>
              </a:solidFill>
              <a:latin typeface="+mn-lt"/>
            </a:endParaRPr>
          </a:p>
        </p:txBody>
      </p:sp>
    </p:spTree>
    <p:extLst>
      <p:ext uri="{BB962C8B-B14F-4D97-AF65-F5344CB8AC3E}">
        <p14:creationId xmlns:p14="http://schemas.microsoft.com/office/powerpoint/2010/main" val="71166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a:xfrm>
            <a:off x="9393503" y="6461857"/>
            <a:ext cx="2743200" cy="365125"/>
          </a:xfrm>
        </p:spPr>
        <p:txBody>
          <a:bodyPr/>
          <a:lstStyle/>
          <a:p>
            <a:fld id="{48A05057-55A2-4EE3-8857-4E9DAFEE0656}" type="slidenum">
              <a:rPr lang="en-US" smtClean="0"/>
              <a:t>6</a:t>
            </a:fld>
            <a:endParaRPr lang="en-US" dirty="0"/>
          </a:p>
        </p:txBody>
      </p:sp>
      <p:pic>
        <p:nvPicPr>
          <p:cNvPr id="11" name="Picture 10"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89426" y="6388894"/>
            <a:ext cx="2996184" cy="350520"/>
          </a:xfrm>
          <a:prstGeom prst="rect">
            <a:avLst/>
          </a:prstGeom>
        </p:spPr>
      </p:pic>
      <p:sp>
        <p:nvSpPr>
          <p:cNvPr id="7" name="Title 6"/>
          <p:cNvSpPr>
            <a:spLocks noGrp="1"/>
          </p:cNvSpPr>
          <p:nvPr>
            <p:ph type="ctrTitle"/>
          </p:nvPr>
        </p:nvSpPr>
        <p:spPr>
          <a:xfrm>
            <a:off x="1066800" y="264407"/>
            <a:ext cx="10058400" cy="458504"/>
          </a:xfrm>
        </p:spPr>
        <p:txBody>
          <a:bodyPr>
            <a:normAutofit/>
          </a:bodyPr>
          <a:lstStyle/>
          <a:p>
            <a:r>
              <a:rPr lang="en-US" sz="2400" dirty="0" smtClean="0"/>
              <a:t>Figure 2: Knowledge-to-Action Model (Adapted from Graham et al, 2006)</a:t>
            </a:r>
            <a:endParaRPr lang="en-US" sz="2400" dirty="0"/>
          </a:p>
        </p:txBody>
      </p:sp>
      <p:pic>
        <p:nvPicPr>
          <p:cNvPr id="27" name="Picture 26" descr="Knowledge-to-Action Model" title="Fig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800" y="247383"/>
            <a:ext cx="10058400" cy="5550408"/>
          </a:xfrm>
          <a:prstGeom prst="rect">
            <a:avLst/>
          </a:prstGeom>
        </p:spPr>
      </p:pic>
      <p:pic>
        <p:nvPicPr>
          <p:cNvPr id="29" name="Picture 28" descr="The KTA model has two main components. This triangle at the center sums up the K creation process of a grantee - flowing from K inquiry to synthesis to products or tools. At the end of the grant (tip of the triangle), an action cycle starts to take the K into application/practice. The action cycle starts by identifying a “matching” audience or stakeholder group for the new K; then adapts the K to their context, assesses what barriers there might be for the K use, and creates a ”tailored” intervention ( i.e, the action of use/application by the stakeholder group); then follows them and monitors the use, finally to evaluate the outcomes and to sustain the application. " title="KTA Model"/>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82696" y="994165"/>
            <a:ext cx="5626608" cy="5733288"/>
          </a:xfrm>
          <a:prstGeom prst="rect">
            <a:avLst/>
          </a:prstGeom>
        </p:spPr>
      </p:pic>
      <p:pic>
        <p:nvPicPr>
          <p:cNvPr id="28" name="Picture 27" descr="This triangle at the center sums up the K creation process of a grantee - flowing from K inquiry to synthesis to products or tools. At the end of the grant (tip of the triangle), an action cycle starts to take the K into application/practice. " title="Knowledge Creatio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09195" y="1734138"/>
            <a:ext cx="3590544" cy="3813048"/>
          </a:xfrm>
          <a:prstGeom prst="rect">
            <a:avLst/>
          </a:prstGeom>
        </p:spPr>
      </p:pic>
      <p:pic>
        <p:nvPicPr>
          <p:cNvPr id="20" name="Picture 19" title="Adapt Knowledge to Local Context"/>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53473" y="3734480"/>
            <a:ext cx="1776984" cy="591312"/>
          </a:xfrm>
          <a:prstGeom prst="rect">
            <a:avLst/>
          </a:prstGeom>
        </p:spPr>
      </p:pic>
      <p:pic>
        <p:nvPicPr>
          <p:cNvPr id="21" name="Picture 20" title="Assess Barriers to Knowledge Use"/>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53473" y="2726939"/>
            <a:ext cx="1776984" cy="591312"/>
          </a:xfrm>
          <a:prstGeom prst="rect">
            <a:avLst/>
          </a:prstGeom>
        </p:spPr>
      </p:pic>
      <p:pic>
        <p:nvPicPr>
          <p:cNvPr id="22" name="Picture 21" title="Select, Tailor, Implement Interventions"/>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6975" y="1631857"/>
            <a:ext cx="1776984" cy="591312"/>
          </a:xfrm>
          <a:prstGeom prst="rect">
            <a:avLst/>
          </a:prstGeom>
        </p:spPr>
      </p:pic>
      <p:pic>
        <p:nvPicPr>
          <p:cNvPr id="25" name="Picture 24" title="Sustain Knowledge Use"/>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20812" y="3709922"/>
            <a:ext cx="1776984" cy="591312"/>
          </a:xfrm>
          <a:prstGeom prst="rect">
            <a:avLst/>
          </a:prstGeom>
        </p:spPr>
      </p:pic>
      <p:pic>
        <p:nvPicPr>
          <p:cNvPr id="24" name="Picture 23" title="Evaluate Outcomes"/>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61543" y="2726939"/>
            <a:ext cx="1776984" cy="591312"/>
          </a:xfrm>
          <a:prstGeom prst="rect">
            <a:avLst/>
          </a:prstGeom>
        </p:spPr>
      </p:pic>
      <p:pic>
        <p:nvPicPr>
          <p:cNvPr id="23" name="Picture 22" title="Monitor Knowledge Use"/>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07508" y="926420"/>
            <a:ext cx="1776984" cy="591312"/>
          </a:xfrm>
          <a:prstGeom prst="rect">
            <a:avLst/>
          </a:prstGeom>
        </p:spPr>
      </p:pic>
    </p:spTree>
    <p:extLst>
      <p:ext uri="{BB962C8B-B14F-4D97-AF65-F5344CB8AC3E}">
        <p14:creationId xmlns:p14="http://schemas.microsoft.com/office/powerpoint/2010/main" val="18957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500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500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500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500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500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500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500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500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200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81780" y="6450134"/>
            <a:ext cx="2743200" cy="365125"/>
          </a:xfrm>
        </p:spPr>
        <p:txBody>
          <a:bodyPr/>
          <a:lstStyle/>
          <a:p>
            <a:fld id="{876C566B-3F49-4521-891F-5935172EDA00}" type="slidenum">
              <a:rPr lang="en-US" smtClean="0"/>
              <a:t>7</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399911"/>
            <a:ext cx="2996184" cy="350520"/>
          </a:xfrm>
          <a:prstGeom prst="rect">
            <a:avLst/>
          </a:prstGeom>
        </p:spPr>
      </p:pic>
      <p:sp>
        <p:nvSpPr>
          <p:cNvPr id="3" name="Content Placeholder 2"/>
          <p:cNvSpPr>
            <a:spLocks noGrp="1"/>
          </p:cNvSpPr>
          <p:nvPr>
            <p:ph idx="1"/>
          </p:nvPr>
        </p:nvSpPr>
        <p:spPr>
          <a:xfrm>
            <a:off x="838200" y="1320800"/>
            <a:ext cx="10515600" cy="4947920"/>
          </a:xfrm>
          <a:solidFill>
            <a:schemeClr val="bg2"/>
          </a:solidFill>
        </p:spPr>
        <p:txBody>
          <a:bodyPr>
            <a:noAutofit/>
          </a:bodyPr>
          <a:lstStyle/>
          <a:p>
            <a:pPr marL="457200" lvl="1" indent="0">
              <a:buNone/>
            </a:pPr>
            <a:r>
              <a:rPr lang="en-US" sz="3200" dirty="0" smtClean="0">
                <a:solidFill>
                  <a:srgbClr val="C00000"/>
                </a:solidFill>
              </a:rPr>
              <a:t>1. </a:t>
            </a:r>
            <a:r>
              <a:rPr lang="en-US" sz="3200" b="1" dirty="0" smtClean="0">
                <a:solidFill>
                  <a:srgbClr val="C00000"/>
                </a:solidFill>
              </a:rPr>
              <a:t>Tailor and Target </a:t>
            </a:r>
            <a:r>
              <a:rPr lang="en-US" sz="3200" dirty="0" smtClean="0"/>
              <a:t>Strategy   </a:t>
            </a:r>
            <a:r>
              <a:rPr lang="en-US" sz="2800" dirty="0" smtClean="0"/>
              <a:t>(based on Graham, et al, 2006)</a:t>
            </a:r>
            <a:r>
              <a:rPr lang="en-US" sz="2800" i="1" dirty="0"/>
              <a:t> </a:t>
            </a:r>
            <a:endParaRPr lang="en-US" sz="2800" i="1" dirty="0" smtClean="0"/>
          </a:p>
          <a:p>
            <a:pPr marL="914400" lvl="2" indent="0">
              <a:buNone/>
            </a:pPr>
            <a:r>
              <a:rPr lang="en-US" sz="3200" u="sng" dirty="0" smtClean="0"/>
              <a:t>Pre-identify</a:t>
            </a:r>
            <a:r>
              <a:rPr lang="en-US" sz="3200" i="1" dirty="0" smtClean="0"/>
              <a:t> (target) </a:t>
            </a:r>
            <a:r>
              <a:rPr lang="en-US" sz="3200" dirty="0" smtClean="0"/>
              <a:t>relevant </a:t>
            </a:r>
            <a:r>
              <a:rPr lang="en-US" sz="3200" dirty="0"/>
              <a:t>stakeholder groups </a:t>
            </a:r>
            <a:endParaRPr lang="en-US" sz="3200" dirty="0" smtClean="0"/>
          </a:p>
          <a:p>
            <a:pPr marL="914400" lvl="2" indent="0">
              <a:buNone/>
            </a:pPr>
            <a:r>
              <a:rPr lang="en-US" sz="3200" u="sng" dirty="0" smtClean="0"/>
              <a:t>Tailor</a:t>
            </a:r>
            <a:r>
              <a:rPr lang="en-US" sz="3200" dirty="0" smtClean="0"/>
              <a:t> </a:t>
            </a:r>
            <a:r>
              <a:rPr lang="en-US" sz="3200" dirty="0"/>
              <a:t>the </a:t>
            </a:r>
            <a:r>
              <a:rPr lang="en-US" sz="3200" dirty="0" smtClean="0"/>
              <a:t>new Knowledge (published Research Findings) to </a:t>
            </a:r>
            <a:r>
              <a:rPr lang="en-US" sz="3200" dirty="0"/>
              <a:t>the context of each stakeholder type; </a:t>
            </a:r>
          </a:p>
          <a:p>
            <a:pPr marL="914400" lvl="2" indent="0">
              <a:buNone/>
            </a:pPr>
            <a:r>
              <a:rPr lang="en-US" sz="3200" u="sng" dirty="0"/>
              <a:t>Deliver</a:t>
            </a:r>
            <a:r>
              <a:rPr lang="en-US" sz="3200" dirty="0"/>
              <a:t> the tailored information to the Stakeholders using </a:t>
            </a:r>
            <a:r>
              <a:rPr lang="en-US" sz="3200" dirty="0" smtClean="0"/>
              <a:t>multi modal channels. </a:t>
            </a:r>
          </a:p>
          <a:p>
            <a:pPr marL="0" indent="0">
              <a:buNone/>
            </a:pPr>
            <a:r>
              <a:rPr lang="en-US" sz="3200" dirty="0" smtClean="0">
                <a:solidFill>
                  <a:srgbClr val="C00000"/>
                </a:solidFill>
              </a:rPr>
              <a:t>     2. </a:t>
            </a:r>
            <a:r>
              <a:rPr lang="en-US" sz="3200" b="1" dirty="0" smtClean="0">
                <a:solidFill>
                  <a:srgbClr val="C00000"/>
                </a:solidFill>
              </a:rPr>
              <a:t> Target-Only</a:t>
            </a:r>
            <a:r>
              <a:rPr lang="en-US" sz="3200" dirty="0" smtClean="0">
                <a:solidFill>
                  <a:srgbClr val="C00000"/>
                </a:solidFill>
              </a:rPr>
              <a:t> </a:t>
            </a:r>
            <a:r>
              <a:rPr lang="en-US" sz="3200" dirty="0"/>
              <a:t>Strategy (based on</a:t>
            </a:r>
            <a:r>
              <a:rPr lang="en-US" dirty="0"/>
              <a:t> NCDDR,1996)</a:t>
            </a:r>
          </a:p>
          <a:p>
            <a:pPr marL="0" indent="0">
              <a:buNone/>
            </a:pPr>
            <a:r>
              <a:rPr lang="en-US" sz="3200" dirty="0"/>
              <a:t>	a) </a:t>
            </a:r>
            <a:r>
              <a:rPr lang="en-US" sz="3200" u="sng" dirty="0"/>
              <a:t>Pre-identify</a:t>
            </a:r>
            <a:r>
              <a:rPr lang="en-US" sz="3200" dirty="0"/>
              <a:t> </a:t>
            </a:r>
            <a:r>
              <a:rPr lang="en-US" sz="3200" dirty="0" smtClean="0"/>
              <a:t>(</a:t>
            </a:r>
            <a:r>
              <a:rPr lang="en-US" sz="3200" i="1" dirty="0" smtClean="0"/>
              <a:t>target) </a:t>
            </a:r>
            <a:r>
              <a:rPr lang="en-US" sz="3200" dirty="0" smtClean="0"/>
              <a:t>stakeholders </a:t>
            </a:r>
            <a:r>
              <a:rPr lang="en-US" sz="3200" dirty="0"/>
              <a:t>and </a:t>
            </a:r>
          </a:p>
          <a:p>
            <a:pPr marL="0" indent="0">
              <a:buNone/>
            </a:pPr>
            <a:r>
              <a:rPr lang="en-US" sz="3200" dirty="0"/>
              <a:t>	b) </a:t>
            </a:r>
            <a:r>
              <a:rPr lang="en-US" sz="3200" u="sng" dirty="0" smtClean="0"/>
              <a:t>Deliver</a:t>
            </a:r>
            <a:r>
              <a:rPr lang="en-US" sz="3200" dirty="0" smtClean="0"/>
              <a:t> </a:t>
            </a:r>
            <a:r>
              <a:rPr lang="en-US" sz="3200" dirty="0"/>
              <a:t>the </a:t>
            </a:r>
            <a:r>
              <a:rPr lang="en-US" sz="3200" dirty="0" smtClean="0"/>
              <a:t>original</a:t>
            </a:r>
            <a:r>
              <a:rPr lang="en-US" sz="3200" dirty="0"/>
              <a:t>	publication, with no tailoring.</a:t>
            </a:r>
            <a:r>
              <a:rPr lang="en-US" sz="2800" dirty="0" smtClean="0"/>
              <a:t> </a:t>
            </a:r>
          </a:p>
          <a:p>
            <a:pPr marL="457200" lvl="1" indent="0">
              <a:buNone/>
            </a:pPr>
            <a:r>
              <a:rPr lang="en-US" sz="3200" dirty="0" smtClean="0"/>
              <a:t> </a:t>
            </a:r>
            <a:endParaRPr lang="en-US" sz="3200" dirty="0"/>
          </a:p>
        </p:txBody>
      </p:sp>
      <p:sp>
        <p:nvSpPr>
          <p:cNvPr id="2" name="Title 1"/>
          <p:cNvSpPr>
            <a:spLocks noGrp="1"/>
          </p:cNvSpPr>
          <p:nvPr>
            <p:ph type="title"/>
          </p:nvPr>
        </p:nvSpPr>
        <p:spPr>
          <a:xfrm>
            <a:off x="0" y="-40639"/>
            <a:ext cx="12192000" cy="1249679"/>
          </a:xfrm>
          <a:solidFill>
            <a:srgbClr val="002060"/>
          </a:solidFill>
        </p:spPr>
        <p:txBody>
          <a:bodyPr>
            <a:normAutofit/>
          </a:bodyPr>
          <a:lstStyle/>
          <a:p>
            <a:pPr algn="ctr"/>
            <a:r>
              <a:rPr lang="en-US" sz="3200" b="1" dirty="0" smtClean="0">
                <a:solidFill>
                  <a:schemeClr val="bg1"/>
                </a:solidFill>
                <a:latin typeface="+mn-lt"/>
              </a:rPr>
              <a:t>Two </a:t>
            </a:r>
            <a:r>
              <a:rPr lang="en-US" sz="3200" b="1" dirty="0">
                <a:solidFill>
                  <a:schemeClr val="bg1"/>
                </a:solidFill>
                <a:latin typeface="+mn-lt"/>
              </a:rPr>
              <a:t>KT Interventions</a:t>
            </a:r>
            <a:br>
              <a:rPr lang="en-US" sz="3200" b="1" dirty="0">
                <a:solidFill>
                  <a:schemeClr val="bg1"/>
                </a:solidFill>
                <a:latin typeface="+mn-lt"/>
              </a:rPr>
            </a:br>
            <a:r>
              <a:rPr lang="en-US" sz="3200" b="1" dirty="0" smtClean="0">
                <a:solidFill>
                  <a:schemeClr val="bg1"/>
                </a:solidFill>
                <a:latin typeface="+mn-lt"/>
              </a:rPr>
              <a:t>(Knowledge </a:t>
            </a:r>
            <a:r>
              <a:rPr lang="en-US" sz="3200" b="1" dirty="0">
                <a:solidFill>
                  <a:schemeClr val="bg1"/>
                </a:solidFill>
                <a:latin typeface="+mn-lt"/>
              </a:rPr>
              <a:t>Communication Strategies) </a:t>
            </a:r>
          </a:p>
        </p:txBody>
      </p:sp>
    </p:spTree>
    <p:extLst>
      <p:ext uri="{BB962C8B-B14F-4D97-AF65-F5344CB8AC3E}">
        <p14:creationId xmlns:p14="http://schemas.microsoft.com/office/powerpoint/2010/main" val="112879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405731" y="6461857"/>
            <a:ext cx="2743200" cy="365125"/>
          </a:xfrm>
        </p:spPr>
        <p:txBody>
          <a:bodyPr/>
          <a:lstStyle/>
          <a:p>
            <a:fld id="{7F7E9054-85FD-46A6-B114-EE11F75DC2DE}" type="slidenum">
              <a:rPr lang="en-US" smtClean="0"/>
              <a:t>8</a:t>
            </a:fld>
            <a:endParaRPr lang="en-US" dirty="0"/>
          </a:p>
        </p:txBody>
      </p:sp>
      <p:pic>
        <p:nvPicPr>
          <p:cNvPr id="8" name="Picture 7"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396327"/>
            <a:ext cx="2996184" cy="350520"/>
          </a:xfrm>
          <a:prstGeom prst="rect">
            <a:avLst/>
          </a:prstGeom>
        </p:spPr>
      </p:pic>
      <p:sp>
        <p:nvSpPr>
          <p:cNvPr id="5" name="Title 4"/>
          <p:cNvSpPr>
            <a:spLocks noGrp="1"/>
          </p:cNvSpPr>
          <p:nvPr>
            <p:ph type="ctrTitle"/>
          </p:nvPr>
        </p:nvSpPr>
        <p:spPr>
          <a:xfrm>
            <a:off x="0" y="0"/>
            <a:ext cx="12192000" cy="707309"/>
          </a:xfrm>
        </p:spPr>
        <p:txBody>
          <a:bodyPr>
            <a:normAutofit/>
          </a:bodyPr>
          <a:lstStyle/>
          <a:p>
            <a:r>
              <a:rPr lang="en-US" sz="4000" b="1" dirty="0">
                <a:solidFill>
                  <a:schemeClr val="bg1"/>
                </a:solidFill>
              </a:rPr>
              <a:t>Five Types of Stakeholder Groups participated in Each Study</a:t>
            </a:r>
            <a:endParaRPr lang="en-US" sz="4000" dirty="0"/>
          </a:p>
        </p:txBody>
      </p:sp>
      <p:graphicFrame>
        <p:nvGraphicFramePr>
          <p:cNvPr id="4" name="Table 3" title="Five Types of Stakeholder Groups participated in Each Study"/>
          <p:cNvGraphicFramePr>
            <a:graphicFrameLocks noGrp="1"/>
          </p:cNvGraphicFramePr>
          <p:nvPr>
            <p:extLst>
              <p:ext uri="{D42A27DB-BD31-4B8C-83A1-F6EECF244321}">
                <p14:modId xmlns:p14="http://schemas.microsoft.com/office/powerpoint/2010/main" val="3004288720"/>
              </p:ext>
            </p:extLst>
          </p:nvPr>
        </p:nvGraphicFramePr>
        <p:xfrm>
          <a:off x="154458" y="1033828"/>
          <a:ext cx="11804904" cy="5083837"/>
        </p:xfrm>
        <a:graphic>
          <a:graphicData uri="http://schemas.openxmlformats.org/drawingml/2006/table">
            <a:tbl>
              <a:tblPr firstRow="1" firstCol="1" bandRow="1">
                <a:tableStyleId>{5C22544A-7EE6-4342-B048-85BDC9FD1C3A}</a:tableStyleId>
              </a:tblPr>
              <a:tblGrid>
                <a:gridCol w="2951226"/>
                <a:gridCol w="2951226"/>
                <a:gridCol w="2951226"/>
                <a:gridCol w="2951226"/>
              </a:tblGrid>
              <a:tr h="4938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effectLst/>
                        </a:rPr>
                        <a:t>Stakeholder Type</a:t>
                      </a:r>
                      <a:r>
                        <a:rPr lang="en-US" sz="1800" dirty="0" smtClean="0">
                          <a:solidFill>
                            <a:srgbClr val="FFC000"/>
                          </a:solidFill>
                          <a:effectLst/>
                        </a:rPr>
                        <a:t>*</a:t>
                      </a:r>
                      <a:endParaRPr lang="en-US" sz="1800" dirty="0" smtClean="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R w="12700" cap="flat" cmpd="sng" algn="ctr">
                      <a:noFill/>
                      <a:prstDash val="solid"/>
                      <a:round/>
                      <a:headEnd type="none" w="med" len="med"/>
                      <a:tailEnd type="none" w="med" len="med"/>
                    </a:lnR>
                  </a:tcPr>
                </a:tc>
                <a:tc>
                  <a:txBody>
                    <a:bodyPr/>
                    <a:lstStyle/>
                    <a:p>
                      <a:endParaRPr lang="en-US" dirty="0"/>
                    </a:p>
                  </a:txBody>
                  <a:tcPr>
                    <a:lnL w="12700" cap="flat" cmpd="sng" algn="ctr">
                      <a:no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effectLst/>
                        </a:rPr>
                        <a:t>Sample Size in the 3 Studies</a:t>
                      </a: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endParaRPr lang="en-US" dirty="0"/>
                    </a:p>
                  </a:txBody>
                  <a:tcPr/>
                </a:tc>
              </a:tr>
              <a:tr h="731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lnB w="12700" cap="flat" cmpd="sng" algn="ctr">
                      <a:solidFill>
                        <a:schemeClr val="bg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dirty="0" smtClean="0">
                          <a:effectLst/>
                        </a:rPr>
                        <a:t>Study 1</a:t>
                      </a:r>
                    </a:p>
                    <a:p>
                      <a:pPr marL="0" marR="0" algn="ctr">
                        <a:lnSpc>
                          <a:spcPct val="107000"/>
                        </a:lnSpc>
                        <a:spcBef>
                          <a:spcPts val="0"/>
                        </a:spcBef>
                        <a:spcAft>
                          <a:spcPts val="0"/>
                        </a:spcAft>
                      </a:pPr>
                      <a:r>
                        <a:rPr lang="en-US" sz="1800" b="1" dirty="0" smtClean="0">
                          <a:effectLst/>
                        </a:rPr>
                        <a:t>(AAC Tech) </a:t>
                      </a:r>
                      <a:endParaRPr lang="en-US" sz="1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marL="0" marR="0" algn="ctr">
                        <a:lnSpc>
                          <a:spcPct val="107000"/>
                        </a:lnSpc>
                        <a:spcBef>
                          <a:spcPts val="0"/>
                        </a:spcBef>
                        <a:spcAft>
                          <a:spcPts val="0"/>
                        </a:spcAft>
                      </a:pPr>
                      <a:r>
                        <a:rPr lang="en-US" sz="1800" b="1" dirty="0" smtClean="0">
                          <a:effectLst/>
                        </a:rPr>
                        <a:t>Study 2</a:t>
                      </a:r>
                    </a:p>
                    <a:p>
                      <a:pPr marL="0" marR="0" algn="ctr">
                        <a:lnSpc>
                          <a:spcPct val="107000"/>
                        </a:lnSpc>
                        <a:spcBef>
                          <a:spcPts val="0"/>
                        </a:spcBef>
                        <a:spcAft>
                          <a:spcPts val="0"/>
                        </a:spcAft>
                      </a:pPr>
                      <a:r>
                        <a:rPr lang="en-US" sz="1800" b="1" dirty="0" smtClean="0">
                          <a:effectLst/>
                        </a:rPr>
                        <a:t>(Rec Access Tech) </a:t>
                      </a:r>
                      <a:endParaRPr lang="en-US" sz="1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marL="0" marR="0" algn="ctr">
                        <a:lnSpc>
                          <a:spcPct val="107000"/>
                        </a:lnSpc>
                        <a:spcBef>
                          <a:spcPts val="0"/>
                        </a:spcBef>
                        <a:spcAft>
                          <a:spcPts val="0"/>
                        </a:spcAft>
                      </a:pPr>
                      <a:r>
                        <a:rPr lang="en-US" sz="1800" b="1" dirty="0" smtClean="0">
                          <a:effectLst/>
                        </a:rPr>
                        <a:t>Study 3</a:t>
                      </a:r>
                    </a:p>
                    <a:p>
                      <a:pPr marL="0" marR="0" algn="ctr">
                        <a:lnSpc>
                          <a:spcPct val="107000"/>
                        </a:lnSpc>
                        <a:spcBef>
                          <a:spcPts val="0"/>
                        </a:spcBef>
                        <a:spcAft>
                          <a:spcPts val="0"/>
                        </a:spcAft>
                      </a:pPr>
                      <a:r>
                        <a:rPr lang="en-US" sz="1800" b="1" dirty="0" smtClean="0">
                          <a:effectLst/>
                        </a:rPr>
                        <a:t>(Wh. Mobility Tech)</a:t>
                      </a:r>
                      <a:endParaRPr lang="en-US" sz="1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nchor="ctr"/>
                </a:tc>
              </a:tr>
              <a:tr h="731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effectLst/>
                        </a:rPr>
                        <a:t>Brokers (liaison</a:t>
                      </a:r>
                      <a:r>
                        <a:rPr lang="en-US" sz="1800" kern="1200" baseline="0" dirty="0" smtClean="0">
                          <a:effectLst/>
                        </a:rPr>
                        <a:t> to consumers)</a:t>
                      </a:r>
                      <a:endPar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400" dirty="0">
                          <a:effectLst/>
                        </a:rPr>
                        <a:t>65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tcPr>
                </a:tc>
                <a:tc>
                  <a:txBody>
                    <a:bodyPr/>
                    <a:lstStyle/>
                    <a:p>
                      <a:pPr marL="0" marR="0" algn="ctr">
                        <a:lnSpc>
                          <a:spcPct val="107000"/>
                        </a:lnSpc>
                        <a:spcBef>
                          <a:spcPts val="0"/>
                        </a:spcBef>
                        <a:spcAft>
                          <a:spcPts val="0"/>
                        </a:spcAft>
                      </a:pPr>
                      <a:r>
                        <a:rPr lang="en-US" sz="2400" dirty="0">
                          <a:effectLst/>
                        </a:rPr>
                        <a:t>40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31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11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effectLst/>
                        </a:rPr>
                        <a:t>Clinicians/Practitioners</a:t>
                      </a:r>
                      <a:endParaRPr lang="en-US" dirty="0" smtClean="0"/>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400" dirty="0">
                          <a:effectLst/>
                        </a:rPr>
                        <a:t>45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61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59</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11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effectLst/>
                        </a:rPr>
                        <a:t>Industry/Manufacturers </a:t>
                      </a:r>
                      <a:endParaRPr lang="en-US" dirty="0" smtClean="0"/>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400" dirty="0">
                          <a:effectLst/>
                        </a:rPr>
                        <a:t>26</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tcPr>
                </a:tc>
                <a:tc>
                  <a:txBody>
                    <a:bodyPr/>
                    <a:lstStyle/>
                    <a:p>
                      <a:pPr marL="0" marR="0" algn="ctr">
                        <a:lnSpc>
                          <a:spcPct val="107000"/>
                        </a:lnSpc>
                        <a:spcBef>
                          <a:spcPts val="0"/>
                        </a:spcBef>
                        <a:spcAft>
                          <a:spcPts val="0"/>
                        </a:spcAft>
                      </a:pPr>
                      <a:r>
                        <a:rPr lang="en-US" sz="2400" dirty="0">
                          <a:effectLst/>
                        </a:rPr>
                        <a:t>58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45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11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effectLst/>
                        </a:rPr>
                        <a:t>Researchers </a:t>
                      </a:r>
                      <a:endPar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400" dirty="0">
                          <a:effectLst/>
                        </a:rPr>
                        <a:t>21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65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21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11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effectLst/>
                        </a:rPr>
                        <a:t>Consumers w/Disabilities</a:t>
                      </a:r>
                      <a:endPar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400" dirty="0">
                          <a:effectLst/>
                        </a:rPr>
                        <a:t>50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64</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54</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11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effectLst/>
                        </a:rPr>
                        <a:t>(Policy Implementers)**</a:t>
                      </a:r>
                      <a:endPar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400" dirty="0">
                          <a:effectLst/>
                        </a:rPr>
                        <a:t>50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64</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54</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1158">
                <a:tc>
                  <a:txBody>
                    <a:bodyPr/>
                    <a:lstStyle/>
                    <a:p>
                      <a:endParaRPr lang="en-US" dirty="0"/>
                    </a:p>
                  </a:txBody>
                  <a:tcPr>
                    <a:lnT w="12700" cap="flat" cmpd="sng" algn="ctr">
                      <a:solidFill>
                        <a:schemeClr val="bg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2400" b="1" dirty="0" smtClean="0">
                          <a:solidFill>
                            <a:srgbClr val="C00000"/>
                          </a:solidFill>
                          <a:effectLst/>
                        </a:rPr>
                        <a:t>N=207</a:t>
                      </a:r>
                      <a:endParaRPr lang="en-US" sz="24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b="1" dirty="0" smtClean="0">
                          <a:solidFill>
                            <a:srgbClr val="C00000"/>
                          </a:solidFill>
                          <a:effectLst/>
                        </a:rPr>
                        <a:t>N=288</a:t>
                      </a:r>
                      <a:endParaRPr lang="en-US" sz="24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b="1" dirty="0" smtClean="0">
                          <a:solidFill>
                            <a:srgbClr val="C00000"/>
                          </a:solidFill>
                          <a:effectLst/>
                        </a:rPr>
                        <a:t>N=210</a:t>
                      </a:r>
                      <a:endParaRPr lang="en-US" sz="24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7" name="TextBox 6"/>
          <p:cNvSpPr txBox="1"/>
          <p:nvPr/>
        </p:nvSpPr>
        <p:spPr>
          <a:xfrm>
            <a:off x="197708" y="6150430"/>
            <a:ext cx="8208058" cy="590931"/>
          </a:xfrm>
          <a:prstGeom prst="rect">
            <a:avLst/>
          </a:prstGeom>
          <a:noFill/>
        </p:spPr>
        <p:txBody>
          <a:bodyPr wrap="square" rtlCol="0">
            <a:spAutoFit/>
          </a:bodyPr>
          <a:lstStyle/>
          <a:p>
            <a:pPr>
              <a:lnSpc>
                <a:spcPct val="90000"/>
              </a:lnSpc>
            </a:pPr>
            <a:r>
              <a:rPr lang="en-US"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Lane &amp; Flagg</a:t>
            </a:r>
            <a:r>
              <a:rPr lang="en-US"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(2010)</a:t>
            </a:r>
            <a:r>
              <a:rPr lang="en-US"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90000"/>
              </a:lnSpc>
              <a:defRPr/>
            </a:pPr>
            <a:r>
              <a:rPr lang="en-US" dirty="0">
                <a:latin typeface="Calibri" panose="020F0502020204030204" pitchFamily="34" charset="0"/>
                <a:ea typeface="Calibri" panose="020F0502020204030204" pitchFamily="34" charset="0"/>
                <a:cs typeface="Times New Roman" panose="02020603050405020304" pitchFamily="18" charset="0"/>
              </a:rPr>
              <a:t>** Excluded due to their limited availability for participation  </a:t>
            </a:r>
          </a:p>
        </p:txBody>
      </p:sp>
      <p:sp>
        <p:nvSpPr>
          <p:cNvPr id="6" name="Title 1"/>
          <p:cNvSpPr txBox="1">
            <a:spLocks/>
          </p:cNvSpPr>
          <p:nvPr/>
        </p:nvSpPr>
        <p:spPr>
          <a:xfrm>
            <a:off x="0" y="1"/>
            <a:ext cx="12192000" cy="883919"/>
          </a:xfrm>
          <a:prstGeom prst="rect">
            <a:avLst/>
          </a:prstGeom>
          <a:solidFill>
            <a:srgbClr val="002060"/>
          </a:solidFill>
        </p:spPr>
        <p:txBody>
          <a:bodyPr vert="horz" lIns="91440" tIns="45720" rIns="91440" bIns="45720" rtlCol="0" anchor="ctr" anchorCtr="1">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dirty="0" smtClean="0">
                <a:solidFill>
                  <a:schemeClr val="bg1"/>
                </a:solidFill>
                <a:latin typeface="+mn-lt"/>
              </a:rPr>
              <a:t>Five Types of Stakeholder Groups participated in Each Study</a:t>
            </a:r>
            <a:endParaRPr lang="en-US" sz="3200" b="1" dirty="0">
              <a:solidFill>
                <a:schemeClr val="bg1"/>
              </a:solidFill>
              <a:latin typeface="+mn-lt"/>
            </a:endParaRPr>
          </a:p>
        </p:txBody>
      </p:sp>
    </p:spTree>
    <p:extLst>
      <p:ext uri="{BB962C8B-B14F-4D97-AF65-F5344CB8AC3E}">
        <p14:creationId xmlns:p14="http://schemas.microsoft.com/office/powerpoint/2010/main" val="312485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392797" y="6450134"/>
            <a:ext cx="2743200" cy="365125"/>
          </a:xfrm>
        </p:spPr>
        <p:txBody>
          <a:bodyPr/>
          <a:lstStyle/>
          <a:p>
            <a:fld id="{F10D658C-3F7F-4AD9-AF36-2BDE5E342E11}" type="slidenum">
              <a:rPr lang="en-US" smtClean="0"/>
              <a:t>9</a:t>
            </a:fld>
            <a:endParaRPr lang="en-US" dirty="0"/>
          </a:p>
        </p:txBody>
      </p:sp>
      <p:pic>
        <p:nvPicPr>
          <p:cNvPr id="4" name="Picture 3" descr="University at Buffalo; Center on Knowledge Translation for Technology Transfer; National Institute on Disability, Independent Living, and Rehabilitation Research." title="logo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9256" y="6454996"/>
            <a:ext cx="2996184" cy="350520"/>
          </a:xfrm>
          <a:prstGeom prst="rect">
            <a:avLst/>
          </a:prstGeom>
        </p:spPr>
      </p:pic>
      <p:sp>
        <p:nvSpPr>
          <p:cNvPr id="3" name="Content Placeholder 2"/>
          <p:cNvSpPr>
            <a:spLocks noGrp="1"/>
          </p:cNvSpPr>
          <p:nvPr>
            <p:ph idx="1"/>
          </p:nvPr>
        </p:nvSpPr>
        <p:spPr>
          <a:xfrm>
            <a:off x="406400" y="934720"/>
            <a:ext cx="11470640" cy="5487225"/>
          </a:xfrm>
          <a:solidFill>
            <a:schemeClr val="bg2"/>
          </a:solidFill>
        </p:spPr>
        <p:txBody>
          <a:bodyPr>
            <a:noAutofit/>
          </a:bodyPr>
          <a:lstStyle/>
          <a:p>
            <a:pPr marL="0" indent="0">
              <a:buNone/>
            </a:pPr>
            <a:r>
              <a:rPr lang="en-US" sz="2400" dirty="0" smtClean="0">
                <a:solidFill>
                  <a:schemeClr val="accent5"/>
                </a:solidFill>
                <a:hlinkClick r:id="rId4"/>
              </a:rPr>
              <a:t>http</a:t>
            </a:r>
            <a:r>
              <a:rPr lang="en-US" sz="2400" dirty="0">
                <a:solidFill>
                  <a:schemeClr val="accent5"/>
                </a:solidFill>
                <a:hlinkClick r:id="rId4"/>
              </a:rPr>
              <a:t>://</a:t>
            </a:r>
            <a:r>
              <a:rPr lang="en-US" sz="2400" dirty="0" smtClean="0">
                <a:solidFill>
                  <a:schemeClr val="accent5"/>
                </a:solidFill>
                <a:hlinkClick r:id="rId4"/>
              </a:rPr>
              <a:t>sphhp.buffalo.edu/cat/kt4tt/projects/past-projects/kt4tt-2008-2013/research-projects/case-studies-materials.html</a:t>
            </a:r>
            <a:endParaRPr lang="en-US" sz="2400" dirty="0">
              <a:solidFill>
                <a:schemeClr val="accent5"/>
              </a:solidFill>
            </a:endParaRPr>
          </a:p>
          <a:p>
            <a:pPr marL="514350" lvl="1" indent="-514350" algn="ctr">
              <a:spcBef>
                <a:spcPts val="1000"/>
              </a:spcBef>
              <a:buFont typeface="Arial" panose="020B0604020202020204" pitchFamily="34" charset="0"/>
              <a:buAutoNum type="arabicPeriod"/>
            </a:pPr>
            <a:r>
              <a:rPr lang="en-US" b="1" u="sng" dirty="0" smtClean="0">
                <a:solidFill>
                  <a:srgbClr val="C00000"/>
                </a:solidFill>
              </a:rPr>
              <a:t>Contextualized Knowledge Packages (CKPs)</a:t>
            </a:r>
            <a:endParaRPr lang="en-US" b="1" dirty="0" smtClean="0">
              <a:solidFill>
                <a:srgbClr val="C00000"/>
              </a:solidFill>
            </a:endParaRPr>
          </a:p>
          <a:p>
            <a:pPr marL="514350" lvl="1" indent="-514350">
              <a:spcBef>
                <a:spcPts val="1000"/>
              </a:spcBef>
              <a:buFont typeface="+mj-lt"/>
              <a:buAutoNum type="alphaUcPeriod"/>
            </a:pPr>
            <a:r>
              <a:rPr lang="en-US" dirty="0" smtClean="0"/>
              <a:t>Five </a:t>
            </a:r>
            <a:r>
              <a:rPr lang="en-US" dirty="0"/>
              <a:t>different stakeholder </a:t>
            </a:r>
            <a:r>
              <a:rPr lang="en-US" dirty="0" smtClean="0"/>
              <a:t>versions (</a:t>
            </a:r>
            <a:r>
              <a:rPr lang="en-US" i="1" dirty="0"/>
              <a:t>See</a:t>
            </a:r>
            <a:r>
              <a:rPr lang="en-US" dirty="0"/>
              <a:t> Example set in </a:t>
            </a:r>
            <a:r>
              <a:rPr lang="en-US" dirty="0" smtClean="0"/>
              <a:t>display)</a:t>
            </a:r>
          </a:p>
          <a:p>
            <a:pPr marL="514350" lvl="1" indent="-514350">
              <a:spcBef>
                <a:spcPts val="1000"/>
              </a:spcBef>
              <a:buFont typeface="+mj-lt"/>
              <a:buAutoNum type="alphaUcPeriod"/>
            </a:pPr>
            <a:r>
              <a:rPr lang="en-US" dirty="0" smtClean="0"/>
              <a:t>Print </a:t>
            </a:r>
            <a:r>
              <a:rPr lang="en-US" dirty="0"/>
              <a:t>&amp; electronic formats </a:t>
            </a:r>
            <a:r>
              <a:rPr lang="en-US" dirty="0" smtClean="0"/>
              <a:t>(for stakeholder accessibility)</a:t>
            </a:r>
          </a:p>
          <a:p>
            <a:pPr marL="0" indent="0">
              <a:buNone/>
            </a:pPr>
            <a:r>
              <a:rPr lang="en-US" sz="2400" dirty="0" smtClean="0"/>
              <a:t>C.  </a:t>
            </a:r>
            <a:r>
              <a:rPr lang="en-US" sz="2400" u="sng" dirty="0" smtClean="0"/>
              <a:t>Enclosures: </a:t>
            </a:r>
          </a:p>
          <a:p>
            <a:pPr marL="457200" indent="-457200">
              <a:buFont typeface="+mj-lt"/>
              <a:buAutoNum type="arabicPeriod"/>
            </a:pPr>
            <a:r>
              <a:rPr lang="en-US" sz="2400" dirty="0" smtClean="0"/>
              <a:t>Cover letter</a:t>
            </a:r>
          </a:p>
          <a:p>
            <a:pPr marL="457200" indent="-457200">
              <a:buFont typeface="+mj-lt"/>
              <a:buAutoNum type="arabicPeriod"/>
            </a:pPr>
            <a:r>
              <a:rPr lang="en-US" sz="2400" dirty="0" smtClean="0"/>
              <a:t>The original Research article </a:t>
            </a:r>
          </a:p>
          <a:p>
            <a:pPr marL="457200" indent="-457200">
              <a:buFont typeface="+mj-lt"/>
              <a:buAutoNum type="arabicPeriod"/>
            </a:pPr>
            <a:r>
              <a:rPr lang="en-US" sz="2400" dirty="0" smtClean="0"/>
              <a:t>Tailored Information package: Highlight relevance/value of new K to </a:t>
            </a:r>
            <a:r>
              <a:rPr lang="en-US" sz="2400" dirty="0"/>
              <a:t>Stakeholder’s living and working </a:t>
            </a:r>
            <a:r>
              <a:rPr lang="en-US" sz="2400" dirty="0" smtClean="0"/>
              <a:t>context</a:t>
            </a:r>
          </a:p>
          <a:p>
            <a:pPr marL="0" indent="0">
              <a:buNone/>
            </a:pPr>
            <a:r>
              <a:rPr lang="en-US" sz="2400" dirty="0" smtClean="0"/>
              <a:t> 	Content </a:t>
            </a:r>
            <a:r>
              <a:rPr lang="en-US" sz="2400" dirty="0"/>
              <a:t>: Need/problem addressed; Research findings  and potential </a:t>
            </a:r>
            <a:r>
              <a:rPr lang="en-US" sz="2400" dirty="0" smtClean="0"/>
              <a:t>benef</a:t>
            </a:r>
            <a:r>
              <a:rPr lang="en-US" sz="2400" dirty="0"/>
              <a:t>its; </a:t>
            </a:r>
            <a:r>
              <a:rPr lang="en-US" sz="2400" dirty="0" smtClean="0"/>
              <a:t>	Using </a:t>
            </a:r>
            <a:r>
              <a:rPr lang="en-US" sz="2400" dirty="0"/>
              <a:t>the new K in specific stakeholder context - opportunities and resources</a:t>
            </a:r>
            <a:r>
              <a:rPr lang="en-US" sz="2400" dirty="0" smtClean="0"/>
              <a:t>.</a:t>
            </a:r>
            <a:endParaRPr lang="en-US" sz="2400" dirty="0"/>
          </a:p>
          <a:p>
            <a:pPr marL="0" lvl="1" indent="0">
              <a:spcBef>
                <a:spcPts val="1000"/>
              </a:spcBef>
              <a:buNone/>
            </a:pPr>
            <a:r>
              <a:rPr lang="en-US" dirty="0" smtClean="0"/>
              <a:t>4. A </a:t>
            </a:r>
            <a:r>
              <a:rPr lang="en-US" dirty="0"/>
              <a:t>CD version of the CKP </a:t>
            </a:r>
          </a:p>
          <a:p>
            <a:pPr marL="457200" lvl="2" indent="0">
              <a:spcBef>
                <a:spcPts val="1000"/>
              </a:spcBef>
              <a:buNone/>
            </a:pPr>
            <a:r>
              <a:rPr lang="en-US" sz="2400" dirty="0" smtClean="0"/>
              <a:t>                                                            </a:t>
            </a:r>
            <a:endParaRPr lang="en-US" sz="2400" dirty="0"/>
          </a:p>
          <a:p>
            <a:pPr marL="514350" lvl="1" indent="-514350">
              <a:spcBef>
                <a:spcPts val="1000"/>
              </a:spcBef>
              <a:buFont typeface="+mj-lt"/>
              <a:buAutoNum type="alphaUcPeriod"/>
            </a:pPr>
            <a:endParaRPr lang="en-US" dirty="0"/>
          </a:p>
        </p:txBody>
      </p:sp>
      <p:sp>
        <p:nvSpPr>
          <p:cNvPr id="2" name="Title 1"/>
          <p:cNvSpPr>
            <a:spLocks noGrp="1"/>
          </p:cNvSpPr>
          <p:nvPr>
            <p:ph type="title"/>
          </p:nvPr>
        </p:nvSpPr>
        <p:spPr>
          <a:xfrm>
            <a:off x="0" y="1"/>
            <a:ext cx="12192000" cy="689737"/>
          </a:xfrm>
          <a:solidFill>
            <a:srgbClr val="002060"/>
          </a:solidFill>
        </p:spPr>
        <p:txBody>
          <a:bodyPr>
            <a:normAutofit/>
          </a:bodyPr>
          <a:lstStyle/>
          <a:p>
            <a:pPr algn="ctr"/>
            <a:r>
              <a:rPr lang="en-US" sz="2800" b="1" dirty="0" smtClean="0">
                <a:solidFill>
                  <a:schemeClr val="bg1"/>
                </a:solidFill>
                <a:latin typeface="+mn-lt"/>
              </a:rPr>
              <a:t>Intervention Materials – Tailor &amp; Target Strategy</a:t>
            </a:r>
            <a:endParaRPr lang="en-US" sz="2800" b="1" dirty="0">
              <a:solidFill>
                <a:schemeClr val="bg1"/>
              </a:solidFill>
              <a:latin typeface="+mn-lt"/>
            </a:endParaRPr>
          </a:p>
        </p:txBody>
      </p:sp>
    </p:spTree>
    <p:extLst>
      <p:ext uri="{BB962C8B-B14F-4D97-AF65-F5344CB8AC3E}">
        <p14:creationId xmlns:p14="http://schemas.microsoft.com/office/powerpoint/2010/main" val="2799402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0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13286</TotalTime>
  <Words>2694</Words>
  <Application>Microsoft Office PowerPoint</Application>
  <PresentationFormat>Widescreen</PresentationFormat>
  <Paragraphs>703</Paragraphs>
  <Slides>32</Slides>
  <Notes>32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MS PGothic</vt:lpstr>
      <vt:lpstr>Arial</vt:lpstr>
      <vt:lpstr>Calibri</vt:lpstr>
      <vt:lpstr>Calibri Light</vt:lpstr>
      <vt:lpstr>Garamond</vt:lpstr>
      <vt:lpstr>Times New Roman</vt:lpstr>
      <vt:lpstr>Wingdings</vt:lpstr>
      <vt:lpstr>Office Theme</vt:lpstr>
      <vt:lpstr>Targeting Stakeholders and Tailoring Knowledge as Communication Strategies in Assistive Technology:  Three Randomized Controlled Case Studies</vt:lpstr>
      <vt:lpstr>Why the project?</vt:lpstr>
      <vt:lpstr>Obtaining Impact is a Challenge </vt:lpstr>
      <vt:lpstr> Objective</vt:lpstr>
      <vt:lpstr>Three Randomized Controlled Studies</vt:lpstr>
      <vt:lpstr>Figure 2: Knowledge-to-Action Model (Adapted from Graham et al, 2006)</vt:lpstr>
      <vt:lpstr>Two KT Interventions (Knowledge Communication Strategies) </vt:lpstr>
      <vt:lpstr>Five Types of Stakeholder Groups participated in Each Study</vt:lpstr>
      <vt:lpstr>Intervention Materials – Tailor &amp; Target Strategy</vt:lpstr>
      <vt:lpstr>Intervention Materials – Tailor &amp; Target Strategy (Contd.)</vt:lpstr>
      <vt:lpstr>Intervention Materials: Target-only Strategy</vt:lpstr>
      <vt:lpstr>Developed the Level Of Knowledge Use Survey (LOKUS) Instrument</vt:lpstr>
      <vt:lpstr>Table 1. Randomized Controlled Pretest-Posttest Design to Evaluate Two Knowledge Communication Strategies</vt:lpstr>
      <vt:lpstr>Data Analysis</vt:lpstr>
      <vt:lpstr>Summary of Findings</vt:lpstr>
      <vt:lpstr> Limitations and Lessons</vt:lpstr>
      <vt:lpstr>REFERENCES:</vt:lpstr>
      <vt:lpstr>ACKNOWLEDGEMENT       ACKNOWLEDGEMENT      </vt:lpstr>
      <vt:lpstr>Thank you!</vt:lpstr>
      <vt:lpstr>  Appendix Tables</vt:lpstr>
      <vt:lpstr>1. Both strategies effective, taken individually</vt:lpstr>
      <vt:lpstr>Pretest- to- posttest changes within each Group</vt:lpstr>
      <vt:lpstr>2. Both strategies effective, compared to Passive Diffusion</vt:lpstr>
      <vt:lpstr>Between –Group Differences </vt:lpstr>
      <vt:lpstr>3. The strategies were differentially effective with stakeholder groups</vt:lpstr>
      <vt:lpstr>Differential Effectiveness – by Strategy </vt:lpstr>
      <vt:lpstr>Differential Effectiveness by Stakeholder Type </vt:lpstr>
      <vt:lpstr>4. Both strategies raised stakeholder awareness of new knowledge </vt:lpstr>
      <vt:lpstr>Both Strategies raised Awareness of the New K  in each Group</vt:lpstr>
      <vt:lpstr>5. Both Strategies persuaded Non-users to use the new K, differently across the 3 Studies</vt:lpstr>
      <vt:lpstr>Both strategies persuaded Non-users to Use the new knowledge:  differently across the three studies   </vt:lpstr>
      <vt:lpstr>6. Too few Non-users made the move to Use the new K </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Translation From innovation to impact: a qualitative study of NIDLLR funded R &amp; D processes</dc:title>
  <dc:creator>vstone</dc:creator>
  <cp:lastModifiedBy>lyarnes</cp:lastModifiedBy>
  <cp:revision>813</cp:revision>
  <cp:lastPrinted>2018-03-24T22:41:26Z</cp:lastPrinted>
  <dcterms:created xsi:type="dcterms:W3CDTF">2017-10-06T15:42:11Z</dcterms:created>
  <dcterms:modified xsi:type="dcterms:W3CDTF">2018-04-11T18:29:00Z</dcterms:modified>
</cp:coreProperties>
</file>