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39" r:id="rId3"/>
    <p:sldId id="334" r:id="rId4"/>
    <p:sldId id="331" r:id="rId5"/>
    <p:sldId id="335" r:id="rId6"/>
    <p:sldId id="272" r:id="rId7"/>
    <p:sldId id="321" r:id="rId8"/>
    <p:sldId id="302" r:id="rId9"/>
    <p:sldId id="279" r:id="rId10"/>
    <p:sldId id="280" r:id="rId11"/>
    <p:sldId id="325" r:id="rId12"/>
    <p:sldId id="304" r:id="rId13"/>
  </p:sldIdLst>
  <p:sldSz cx="12192000" cy="6858000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0">
          <p15:clr>
            <a:srgbClr val="A4A3A4"/>
          </p15:clr>
        </p15:guide>
        <p15:guide id="2" pos="219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5884" autoAdjust="0"/>
  </p:normalViewPr>
  <p:slideViewPr>
    <p:cSldViewPr snapToGrid="0">
      <p:cViewPr varScale="1">
        <p:scale>
          <a:sx n="79" d="100"/>
          <a:sy n="79" d="100"/>
        </p:scale>
        <p:origin x="114" y="4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2" d="100"/>
        <a:sy n="102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3350" y="38"/>
      </p:cViewPr>
      <p:guideLst>
        <p:guide orient="horz" pos="2910"/>
        <p:guide pos="219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DC9488-007A-4AD9-A0C1-567C773D75AF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55700"/>
            <a:ext cx="5541962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6588"/>
            <a:ext cx="5564188" cy="36385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288"/>
            <a:ext cx="30130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75" y="8777288"/>
            <a:ext cx="30130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BB123-2AE5-481D-8511-5C983ADA2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20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28600" y="4446588"/>
            <a:ext cx="6347459" cy="3996372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BB123-2AE5-481D-8511-5C983ADA29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646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58838" y="1216025"/>
            <a:ext cx="5541962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BB123-2AE5-481D-8511-5C983ADA299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20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BB123-2AE5-481D-8511-5C983ADA299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043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BB123-2AE5-481D-8511-5C983ADA299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810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82880" y="4446588"/>
            <a:ext cx="6492240" cy="40649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BB123-2AE5-481D-8511-5C983ADA29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5871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BB123-2AE5-481D-8511-5C983ADA299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32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BB123-2AE5-481D-8511-5C983ADA299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41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BB123-2AE5-481D-8511-5C983ADA299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21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684B-A3DE-4BD4-A58A-36B96915528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3268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01738"/>
            <a:ext cx="5541963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BB123-2AE5-481D-8511-5C983ADA299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3850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BB123-2AE5-481D-8511-5C983ADA299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7112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BB123-2AE5-481D-8511-5C983ADA299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31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DD5C-7D09-426E-8CB2-BF3BAA9335E5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054-85FD-46A6-B114-EE11F75DC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10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DD5C-7D09-426E-8CB2-BF3BAA9335E5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054-85FD-46A6-B114-EE11F75DC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197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DD5C-7D09-426E-8CB2-BF3BAA9335E5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054-85FD-46A6-B114-EE11F75DC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468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ckgrou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17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DD5C-7D09-426E-8CB2-BF3BAA9335E5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054-85FD-46A6-B114-EE11F75DC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29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DD5C-7D09-426E-8CB2-BF3BAA9335E5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054-85FD-46A6-B114-EE11F75DC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31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DD5C-7D09-426E-8CB2-BF3BAA9335E5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054-85FD-46A6-B114-EE11F75DC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64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DD5C-7D09-426E-8CB2-BF3BAA9335E5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054-85FD-46A6-B114-EE11F75DC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10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DD5C-7D09-426E-8CB2-BF3BAA9335E5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054-85FD-46A6-B114-EE11F75DC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097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DD5C-7D09-426E-8CB2-BF3BAA9335E5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054-85FD-46A6-B114-EE11F75DC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387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DD5C-7D09-426E-8CB2-BF3BAA9335E5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054-85FD-46A6-B114-EE11F75DC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14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DD5C-7D09-426E-8CB2-BF3BAA9335E5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054-85FD-46A6-B114-EE11F75DC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45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3DD5C-7D09-426E-8CB2-BF3BAA9335E5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E9054-85FD-46A6-B114-EE11F75DC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91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stone@buffalo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sphhp.buffalo.edu/cat/kt4tt.html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ebcache.googleusercontent.com/search?q=cache:Kg6VsiJoNZAJ:partners.niehs.nih.gov/assets/docs/draft_translational_research_framework_508.pdf+&amp;cd=2&amp;hl=en&amp;ct=clnk&amp;gl=us" TargetMode="External"/><Relationship Id="rId3" Type="http://schemas.openxmlformats.org/officeDocument/2006/relationships/hyperlink" Target="mailto:NIDILRR-announcements@naric.com" TargetMode="External"/><Relationship Id="rId7" Type="http://schemas.openxmlformats.org/officeDocument/2006/relationships/hyperlink" Target="https://ncats.nih.gov/translation/spectrum" TargetMode="External"/><Relationship Id="rId12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implementationscience.com/content/5/1/9" TargetMode="External"/><Relationship Id="rId11" Type="http://schemas.openxmlformats.org/officeDocument/2006/relationships/hyperlink" Target="https://www.atia.org/wp-content/uploads/2015/10/ATOBV9N1.pdf" TargetMode="External"/><Relationship Id="rId5" Type="http://schemas.openxmlformats.org/officeDocument/2006/relationships/hyperlink" Target="http://www.implementationscience.com/content/8/1/21" TargetMode="External"/><Relationship Id="rId10" Type="http://schemas.openxmlformats.org/officeDocument/2006/relationships/hyperlink" Target="http://journals.sagepub.com/doi/full/10.1177/2050312114554331" TargetMode="External"/><Relationship Id="rId4" Type="http://schemas.openxmlformats.org/officeDocument/2006/relationships/hyperlink" Target="http://www.cihr-irsc.gc.ca/e/29418.html" TargetMode="External"/><Relationship Id="rId9" Type="http://schemas.openxmlformats.org/officeDocument/2006/relationships/hyperlink" Target="http://www.implementationscience.com/content/7/1/44/abstract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vstone@buffalo.edu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sphhp.buffalo.edu/cat/kt4tt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phhp.buffalo.edu/cat/kt4tt/best-practices/need-to-knowledge-ntk-model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s://sphhp.buffalo.edu/cat/kt4tt/projects/development-projects/technology-transfer-planning-template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011680"/>
          </a:xfrm>
          <a:solidFill>
            <a:schemeClr val="accent1">
              <a:lumMod val="50000"/>
            </a:schemeClr>
          </a:solidFill>
        </p:spPr>
        <p:txBody>
          <a:bodyPr anchor="ctr">
            <a:noAutofit/>
          </a:bodyPr>
          <a:lstStyle/>
          <a:p>
            <a:pPr>
              <a:lnSpc>
                <a:spcPts val="4200"/>
              </a:lnSpc>
            </a:pPr>
            <a:r>
              <a:rPr lang="en-US" sz="3200" b="1" dirty="0" smtClean="0">
                <a:solidFill>
                  <a:schemeClr val="bg2"/>
                </a:solidFill>
                <a:latin typeface="+mn-lt"/>
              </a:rPr>
              <a:t>A prospective study of the translational process in the technology development and transfer projects of</a:t>
            </a:r>
            <a:br>
              <a:rPr lang="en-US" sz="3200" b="1" dirty="0" smtClean="0">
                <a:solidFill>
                  <a:schemeClr val="bg2"/>
                </a:solidFill>
                <a:latin typeface="+mn-lt"/>
              </a:rPr>
            </a:br>
            <a:r>
              <a:rPr lang="en-US" sz="3200" b="1" dirty="0" smtClean="0">
                <a:solidFill>
                  <a:schemeClr val="bg2"/>
                </a:solidFill>
                <a:latin typeface="+mn-lt"/>
              </a:rPr>
              <a:t>NIDILRR’s technology grantees: a qualitative </a:t>
            </a:r>
            <a:r>
              <a:rPr lang="en-US" sz="3200" b="1" dirty="0">
                <a:solidFill>
                  <a:schemeClr val="bg2"/>
                </a:solidFill>
                <a:latin typeface="+mn-lt"/>
              </a:rPr>
              <a:t>s</a:t>
            </a:r>
            <a:r>
              <a:rPr lang="en-US" sz="3200" b="1" dirty="0" smtClean="0">
                <a:solidFill>
                  <a:schemeClr val="bg2"/>
                </a:solidFill>
                <a:latin typeface="+mn-lt"/>
              </a:rPr>
              <a:t>tudy </a:t>
            </a:r>
            <a:r>
              <a:rPr lang="en-US" sz="3200" b="1" dirty="0">
                <a:solidFill>
                  <a:schemeClr val="bg2"/>
                </a:solidFill>
                <a:latin typeface="+mn-lt"/>
              </a:rPr>
              <a:t>in </a:t>
            </a:r>
            <a:r>
              <a:rPr lang="en-US" sz="3200" b="1" dirty="0" smtClean="0">
                <a:solidFill>
                  <a:schemeClr val="bg2"/>
                </a:solidFill>
                <a:latin typeface="+mn-lt"/>
              </a:rPr>
              <a:t>progress</a:t>
            </a:r>
            <a:endParaRPr lang="en-US" sz="32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3766" y="2296160"/>
            <a:ext cx="10972800" cy="4297680"/>
          </a:xfrm>
          <a:solidFill>
            <a:schemeClr val="bg1">
              <a:lumMod val="95000"/>
            </a:schemeClr>
          </a:solidFill>
        </p:spPr>
        <p:txBody>
          <a:bodyPr>
            <a:normAutofit fontScale="85000" lnSpcReduction="20000"/>
          </a:bodyPr>
          <a:lstStyle/>
          <a:p>
            <a:endParaRPr lang="en-US" sz="3000" i="1" dirty="0" smtClean="0"/>
          </a:p>
          <a:p>
            <a:r>
              <a:rPr lang="en-US" sz="3600" b="1" dirty="0" smtClean="0">
                <a:solidFill>
                  <a:schemeClr val="accent1"/>
                </a:solidFill>
              </a:rPr>
              <a:t>Presenter</a:t>
            </a:r>
            <a:r>
              <a:rPr lang="en-US" sz="3600" b="1" dirty="0" smtClean="0">
                <a:solidFill>
                  <a:srgbClr val="C00000"/>
                </a:solidFill>
              </a:rPr>
              <a:t>:</a:t>
            </a:r>
            <a:r>
              <a:rPr lang="en-US" sz="3800" b="1" dirty="0" smtClean="0">
                <a:solidFill>
                  <a:srgbClr val="C00000"/>
                </a:solidFill>
              </a:rPr>
              <a:t> Vathsala Stone</a:t>
            </a:r>
          </a:p>
          <a:p>
            <a:r>
              <a:rPr lang="en-US" sz="3400" b="1" dirty="0" smtClean="0">
                <a:hlinkClick r:id="rId3"/>
              </a:rPr>
              <a:t>vstone@buffalo.edu</a:t>
            </a:r>
            <a:endParaRPr lang="en-US" sz="3400" b="1" dirty="0" smtClean="0"/>
          </a:p>
          <a:p>
            <a:endParaRPr lang="en-US" sz="3400" b="1" dirty="0"/>
          </a:p>
          <a:p>
            <a:r>
              <a:rPr lang="en-US" sz="3200" b="1" dirty="0" smtClean="0"/>
              <a:t>Center on Knowledge Translation for Technology Transfer (KT4TT)</a:t>
            </a:r>
          </a:p>
          <a:p>
            <a:r>
              <a:rPr lang="en-US" sz="3200" b="1" dirty="0" smtClean="0"/>
              <a:t> University at Buffalo, NY</a:t>
            </a:r>
          </a:p>
          <a:p>
            <a:r>
              <a:rPr lang="en-US" sz="3200" b="1" dirty="0">
                <a:hlinkClick r:id="rId4"/>
              </a:rPr>
              <a:t>http://sphhp.buffalo.edu/cat/kt4tt.html</a:t>
            </a:r>
            <a:endParaRPr lang="en-US" sz="3200" b="1" dirty="0"/>
          </a:p>
          <a:p>
            <a:endParaRPr lang="en-US" sz="3200" b="1" dirty="0" smtClean="0"/>
          </a:p>
          <a:p>
            <a:r>
              <a:rPr lang="en-US" sz="2600" b="1" dirty="0" smtClean="0">
                <a:solidFill>
                  <a:srgbClr val="002060"/>
                </a:solidFill>
              </a:rPr>
              <a:t>Presented for the panel - “</a:t>
            </a:r>
            <a:r>
              <a:rPr lang="en-US" sz="2600" b="1" dirty="0">
                <a:solidFill>
                  <a:srgbClr val="002060"/>
                </a:solidFill>
              </a:rPr>
              <a:t>Bench to Bedside and Beyond”</a:t>
            </a:r>
          </a:p>
          <a:p>
            <a:r>
              <a:rPr lang="en-US" sz="2600" b="1" dirty="0" smtClean="0">
                <a:solidFill>
                  <a:srgbClr val="002060"/>
                </a:solidFill>
              </a:rPr>
              <a:t>AEA </a:t>
            </a:r>
            <a:r>
              <a:rPr lang="en-US" sz="2600" b="1" dirty="0">
                <a:solidFill>
                  <a:srgbClr val="002060"/>
                </a:solidFill>
              </a:rPr>
              <a:t>Annual Meeting, November 10, 2017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23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405" y="680098"/>
            <a:ext cx="11735190" cy="56784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231775" lvl="0" indent="-231775">
              <a:spcBef>
                <a:spcPts val="600"/>
              </a:spcBef>
              <a:buFont typeface="+mj-lt"/>
              <a:buAutoNum type="arabicPeriod"/>
              <a:defRPr/>
            </a:pPr>
            <a:r>
              <a:rPr lang="en-US" sz="1200" dirty="0" smtClean="0"/>
              <a:t>ACL/NIDILRR </a:t>
            </a:r>
            <a:r>
              <a:rPr lang="en-US" sz="1200" dirty="0"/>
              <a:t>(2017). </a:t>
            </a:r>
            <a:r>
              <a:rPr lang="en-US" sz="1200" u="sng" dirty="0"/>
              <a:t>Draft Long-Range Plan for the period 2018-2023</a:t>
            </a:r>
            <a:r>
              <a:rPr lang="en-US" sz="1200" dirty="0"/>
              <a:t>. PDF Document for public comments (pp.1-33). Retrieved through </a:t>
            </a:r>
            <a:r>
              <a:rPr lang="en-US" sz="1200" u="sng" dirty="0">
                <a:hlinkClick r:id="rId3"/>
              </a:rPr>
              <a:t>NIDILRR-announcements@naric.com</a:t>
            </a:r>
            <a:r>
              <a:rPr lang="en-US" sz="1200" dirty="0"/>
              <a:t>, January 19, 2017</a:t>
            </a:r>
          </a:p>
          <a:p>
            <a:pPr marL="231775" indent="-231775" fontAlgn="auto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200" dirty="0" smtClean="0">
                <a:cs typeface="Times New Roman" pitchFamily="18" charset="0"/>
              </a:rPr>
              <a:t>CIHR</a:t>
            </a:r>
            <a:r>
              <a:rPr lang="en-US" sz="1200" dirty="0">
                <a:cs typeface="Times New Roman" pitchFamily="18" charset="0"/>
              </a:rPr>
              <a:t>. </a:t>
            </a:r>
            <a:r>
              <a:rPr lang="en-US" sz="1200" i="1" dirty="0">
                <a:cs typeface="Times New Roman" pitchFamily="18" charset="0"/>
              </a:rPr>
              <a:t>About knowledge translation. </a:t>
            </a:r>
            <a:r>
              <a:rPr lang="en-US" sz="1200" dirty="0">
                <a:cs typeface="Times New Roman" pitchFamily="18" charset="0"/>
              </a:rPr>
              <a:t>Retrieved October 25, 2009, from</a:t>
            </a:r>
            <a:r>
              <a:rPr lang="en-US" sz="1200" u="sng" dirty="0">
                <a:cs typeface="Times New Roman" pitchFamily="18" charset="0"/>
                <a:hlinkClick r:id="rId4"/>
              </a:rPr>
              <a:t> http://</a:t>
            </a:r>
            <a:r>
              <a:rPr lang="en-US" sz="1200" u="sng" dirty="0" smtClean="0">
                <a:cs typeface="Times New Roman" pitchFamily="18" charset="0"/>
                <a:hlinkClick r:id="rId4"/>
              </a:rPr>
              <a:t>www.cihr-irsc.gc.ca/e/29418.html</a:t>
            </a:r>
            <a:endParaRPr lang="en-US" sz="1200" u="sng" dirty="0" smtClean="0">
              <a:cs typeface="Times New Roman" pitchFamily="18" charset="0"/>
            </a:endParaRPr>
          </a:p>
          <a:p>
            <a:pPr marL="231775" indent="-231775" fontAlgn="auto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200" dirty="0"/>
              <a:t>Flagg, J.L., Lane, J.P., &amp; Lockett M.M.  </a:t>
            </a:r>
            <a:r>
              <a:rPr lang="en-US" sz="1200" dirty="0">
                <a:hlinkClick r:id="rId5" tooltip="This link opens a page in a new window or tab."/>
              </a:rPr>
              <a:t>Need to Knowledge (NtK) Model: an evidence-based framework for generating technological innovations with socio-economic impacts</a:t>
            </a:r>
            <a:r>
              <a:rPr lang="en-US" sz="1200" dirty="0"/>
              <a:t>, </a:t>
            </a:r>
            <a:r>
              <a:rPr lang="en-US" sz="1200" i="1" dirty="0"/>
              <a:t> Implementation Science 2013</a:t>
            </a:r>
            <a:r>
              <a:rPr lang="en-US" sz="1200" dirty="0"/>
              <a:t>, </a:t>
            </a:r>
            <a:r>
              <a:rPr lang="en-US" sz="1200" b="1" dirty="0"/>
              <a:t>8</a:t>
            </a:r>
            <a:r>
              <a:rPr lang="en-US" sz="1200" dirty="0"/>
              <a:t>:21.</a:t>
            </a:r>
            <a:endParaRPr lang="en-US" sz="1200" u="sng" dirty="0">
              <a:cs typeface="Times New Roman" pitchFamily="18" charset="0"/>
            </a:endParaRPr>
          </a:p>
          <a:p>
            <a:pPr marL="231775" indent="-231775" fontAlgn="auto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200" dirty="0">
                <a:cs typeface="Times New Roman" pitchFamily="18" charset="0"/>
              </a:rPr>
              <a:t>Graham, I.D., Logan, J., Harrison, M.B., Straus, S.E., </a:t>
            </a:r>
            <a:r>
              <a:rPr lang="en-US" sz="1200" dirty="0" err="1">
                <a:cs typeface="Times New Roman" pitchFamily="18" charset="0"/>
              </a:rPr>
              <a:t>Tetroe</a:t>
            </a:r>
            <a:r>
              <a:rPr lang="en-US" sz="1200" dirty="0">
                <a:cs typeface="Times New Roman" pitchFamily="18" charset="0"/>
              </a:rPr>
              <a:t>, J., Caswell, W., &amp; Robinson, N. (2006). Lost in translation: time for a map? </a:t>
            </a:r>
            <a:r>
              <a:rPr lang="en-US" sz="1200" i="1" dirty="0">
                <a:cs typeface="Times New Roman" pitchFamily="18" charset="0"/>
              </a:rPr>
              <a:t>The Journal of Continuing Education in the Health Professions, 26</a:t>
            </a:r>
            <a:r>
              <a:rPr lang="en-US" sz="1200" dirty="0">
                <a:cs typeface="Times New Roman" pitchFamily="18" charset="0"/>
              </a:rPr>
              <a:t>(1), 13-24. </a:t>
            </a:r>
          </a:p>
          <a:p>
            <a:pPr marL="231775" indent="-231775">
              <a:spcBef>
                <a:spcPts val="600"/>
              </a:spcBef>
              <a:buFont typeface="+mj-lt"/>
              <a:buAutoNum type="arabicPeriod"/>
              <a:defRPr/>
            </a:pPr>
            <a:r>
              <a:rPr lang="en-US" sz="1200" dirty="0" smtClean="0">
                <a:cs typeface="Times New Roman" pitchFamily="18" charset="0"/>
              </a:rPr>
              <a:t>Lane</a:t>
            </a:r>
            <a:r>
              <a:rPr lang="en-US" sz="1200" dirty="0">
                <a:cs typeface="Times New Roman" pitchFamily="18" charset="0"/>
              </a:rPr>
              <a:t>, J.P. &amp; Flagg, J.L. (2010). </a:t>
            </a:r>
            <a:r>
              <a:rPr lang="en-GB" sz="1200" i="1" dirty="0">
                <a:cs typeface="Times New Roman" pitchFamily="18" charset="0"/>
              </a:rPr>
              <a:t>Translating three states of knowledge: Discovery, invention &amp; innovation. </a:t>
            </a:r>
            <a:r>
              <a:rPr lang="en-GB" sz="1200" dirty="0">
                <a:cs typeface="Times New Roman" pitchFamily="18" charset="0"/>
              </a:rPr>
              <a:t>Implementation Science. </a:t>
            </a:r>
            <a:r>
              <a:rPr lang="en-US" sz="1200" dirty="0">
                <a:cs typeface="Times New Roman" pitchFamily="18" charset="0"/>
                <a:hlinkClick r:id="rId6"/>
              </a:rPr>
              <a:t>http://</a:t>
            </a:r>
            <a:r>
              <a:rPr lang="en-US" sz="1200" dirty="0" smtClean="0">
                <a:cs typeface="Times New Roman" pitchFamily="18" charset="0"/>
                <a:hlinkClick r:id="rId6"/>
              </a:rPr>
              <a:t>www.implementationscience.com/content/5/1/9</a:t>
            </a:r>
            <a:endParaRPr lang="en-US" sz="1200" dirty="0">
              <a:cs typeface="Times New Roman" pitchFamily="18" charset="0"/>
            </a:endParaRPr>
          </a:p>
          <a:p>
            <a:pPr marL="231775" indent="-231775">
              <a:spcBef>
                <a:spcPts val="600"/>
              </a:spcBef>
              <a:buFont typeface="+mj-lt"/>
              <a:buAutoNum type="arabicPeriod"/>
              <a:defRPr/>
            </a:pPr>
            <a:r>
              <a:rPr lang="en-US" sz="1200" dirty="0" smtClean="0">
                <a:cs typeface="Times New Roman" pitchFamily="18" charset="0"/>
              </a:rPr>
              <a:t>NCATS/NIH (2015). </a:t>
            </a:r>
            <a:r>
              <a:rPr lang="en-US" sz="1200" u="sng" dirty="0">
                <a:hlinkClick r:id="rId7"/>
              </a:rPr>
              <a:t>https://</a:t>
            </a:r>
            <a:r>
              <a:rPr lang="en-US" sz="1200" u="sng" dirty="0" smtClean="0">
                <a:hlinkClick r:id="rId7"/>
              </a:rPr>
              <a:t>ncats.nih.gov/translation/spectrum</a:t>
            </a:r>
            <a:r>
              <a:rPr lang="en-US" sz="1200" u="sng" dirty="0" smtClean="0"/>
              <a:t> 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200" dirty="0" smtClean="0">
                <a:cs typeface="Times New Roman" pitchFamily="18" charset="0"/>
              </a:rPr>
              <a:t>NIEHS </a:t>
            </a:r>
            <a:r>
              <a:rPr lang="en-US" sz="1200" dirty="0">
                <a:cs typeface="Times New Roman" pitchFamily="18" charset="0"/>
              </a:rPr>
              <a:t>(2016</a:t>
            </a:r>
            <a:r>
              <a:rPr lang="en-US" sz="1200" dirty="0" smtClean="0">
                <a:cs typeface="Times New Roman" pitchFamily="18" charset="0"/>
              </a:rPr>
              <a:t>). Draft Translational Research Framework for Environmental Health Sciences. retrieved from </a:t>
            </a:r>
            <a:r>
              <a:rPr lang="en-US" sz="1200" i="1" dirty="0" smtClean="0"/>
              <a:t>partners.niehs.nih.gov/assets/docs/draft_translational_research_framework_508.pdf </a:t>
            </a:r>
            <a:r>
              <a:rPr lang="en-US" sz="1200" dirty="0" smtClean="0">
                <a:hlinkClick r:id="rId8"/>
              </a:rPr>
              <a:t>Cached</a:t>
            </a:r>
            <a:r>
              <a:rPr lang="en-US" sz="1200" dirty="0" smtClean="0"/>
              <a:t> Aug 30, 2016 </a:t>
            </a:r>
            <a:endParaRPr lang="en-US" sz="1200" dirty="0" smtClean="0">
              <a:cs typeface="Times New Roman" pitchFamily="18" charset="0"/>
            </a:endParaRP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  <a:defRPr/>
            </a:pPr>
            <a:r>
              <a:rPr lang="en-US" sz="1200" dirty="0" smtClean="0">
                <a:cs typeface="Times New Roman" pitchFamily="18" charset="0"/>
              </a:rPr>
              <a:t> Stake, R (1995). </a:t>
            </a:r>
            <a:r>
              <a:rPr lang="en-US" sz="1200" dirty="0" smtClean="0"/>
              <a:t>The </a:t>
            </a:r>
            <a:r>
              <a:rPr lang="en-US" sz="1200" dirty="0"/>
              <a:t>art of </a:t>
            </a:r>
            <a:r>
              <a:rPr lang="en-US" sz="1200" i="1" dirty="0"/>
              <a:t>case study</a:t>
            </a:r>
            <a:r>
              <a:rPr lang="en-US" sz="1200" dirty="0"/>
              <a:t> </a:t>
            </a:r>
            <a:r>
              <a:rPr lang="en-US" sz="1200" dirty="0" smtClean="0"/>
              <a:t>research. </a:t>
            </a:r>
            <a:r>
              <a:rPr lang="en-US" sz="1200" dirty="0" smtClean="0">
                <a:solidFill>
                  <a:srgbClr val="C00000"/>
                </a:solidFill>
              </a:rPr>
              <a:t>(pp</a:t>
            </a:r>
            <a:r>
              <a:rPr lang="en-US" sz="1200" dirty="0">
                <a:solidFill>
                  <a:srgbClr val="C00000"/>
                </a:solidFill>
              </a:rPr>
              <a:t>. 49-68). </a:t>
            </a:r>
            <a:r>
              <a:rPr lang="en-US" sz="1200" dirty="0"/>
              <a:t>Thousand Oaks, CA: </a:t>
            </a:r>
            <a:r>
              <a:rPr lang="en-US" sz="1200" dirty="0" smtClean="0"/>
              <a:t>Sage</a:t>
            </a:r>
          </a:p>
          <a:p>
            <a:pPr marL="228600" lvl="0" indent="-228600">
              <a:spcBef>
                <a:spcPts val="600"/>
              </a:spcBef>
              <a:buFont typeface="+mj-lt"/>
              <a:buAutoNum type="arabicPeriod"/>
              <a:defRPr/>
            </a:pPr>
            <a:r>
              <a:rPr lang="en-US" sz="1200" dirty="0" smtClean="0"/>
              <a:t>Stake</a:t>
            </a:r>
            <a:r>
              <a:rPr lang="en-US" sz="1200" dirty="0"/>
              <a:t>, R (2003). Case Studies. In: </a:t>
            </a:r>
            <a:r>
              <a:rPr lang="en-US" sz="1200" dirty="0" err="1"/>
              <a:t>Denzin</a:t>
            </a:r>
            <a:r>
              <a:rPr lang="en-US" sz="1200" dirty="0"/>
              <a:t>, N. K &amp; Lincoln, Y.(2003) (Eds.) Strategies of Qualitative Inquiry (2</a:t>
            </a:r>
            <a:r>
              <a:rPr lang="en-US" sz="1200" baseline="30000" dirty="0"/>
              <a:t>nd</a:t>
            </a:r>
            <a:r>
              <a:rPr lang="en-US" sz="1200" dirty="0"/>
              <a:t>. Ed.).Thousand Oaks: Sage. (pp.134-164)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200" dirty="0" smtClean="0"/>
              <a:t>Stone</a:t>
            </a:r>
            <a:r>
              <a:rPr lang="en-US" sz="1200" dirty="0"/>
              <a:t>, V.I., &amp; Lane, </a:t>
            </a:r>
            <a:r>
              <a:rPr lang="en-US" sz="1200" dirty="0" smtClean="0"/>
              <a:t>J.P</a:t>
            </a:r>
            <a:r>
              <a:rPr lang="en-US" sz="1200" dirty="0"/>
              <a:t>.  </a:t>
            </a:r>
            <a:r>
              <a:rPr lang="en-US" sz="1200" dirty="0">
                <a:hlinkClick r:id="rId9" tooltip="This link opens a page in a new window or tab."/>
              </a:rPr>
              <a:t>Modeling technology innovation: How science, engineering, and industry methods can combine to generate beneficial socioeconomic impacts</a:t>
            </a:r>
            <a:r>
              <a:rPr lang="en-US" sz="1200" dirty="0"/>
              <a:t>, </a:t>
            </a:r>
            <a:r>
              <a:rPr lang="en-US" sz="1200" i="1" dirty="0"/>
              <a:t>Implementation Science</a:t>
            </a:r>
            <a:r>
              <a:rPr lang="en-US" sz="1200" dirty="0"/>
              <a:t>, 2012, </a:t>
            </a:r>
            <a:r>
              <a:rPr lang="en-US" sz="1200" b="1" dirty="0"/>
              <a:t>7</a:t>
            </a:r>
            <a:r>
              <a:rPr lang="en-US" sz="1200" dirty="0"/>
              <a:t>:44</a:t>
            </a:r>
            <a:r>
              <a:rPr lang="en-US" sz="1200" dirty="0" smtClean="0"/>
              <a:t>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200" dirty="0" smtClean="0"/>
              <a:t>Stone</a:t>
            </a:r>
            <a:r>
              <a:rPr lang="en-US" sz="1200" dirty="0"/>
              <a:t>, et al. (2014). </a:t>
            </a:r>
            <a:r>
              <a:rPr lang="en-US" sz="1200" u="sng" dirty="0">
                <a:hlinkClick r:id="rId10" tooltip="This link opens a page in a new window or tab."/>
              </a:rPr>
              <a:t>Development of a measure of knowledge use by stakeholders in rehabilitation technology</a:t>
            </a:r>
            <a:r>
              <a:rPr lang="en-US" sz="1200" u="sng" dirty="0"/>
              <a:t>. </a:t>
            </a:r>
            <a:r>
              <a:rPr lang="en-US" sz="1200" i="1" dirty="0"/>
              <a:t>Sage Open Medicine</a:t>
            </a:r>
            <a:r>
              <a:rPr lang="en-US" sz="1200" dirty="0"/>
              <a:t>, 2014, </a:t>
            </a:r>
            <a:r>
              <a:rPr lang="en-US" sz="1200" b="1" dirty="0"/>
              <a:t>2, </a:t>
            </a:r>
            <a:r>
              <a:rPr lang="en-US" sz="1200" dirty="0"/>
              <a:t>1-19.</a:t>
            </a:r>
            <a:r>
              <a:rPr lang="en-US" sz="1200" b="1" dirty="0"/>
              <a:t> </a:t>
            </a:r>
            <a:r>
              <a:rPr lang="en-US" sz="1200" dirty="0"/>
              <a:t>[SA1]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200" dirty="0" smtClean="0"/>
              <a:t> Stone</a:t>
            </a:r>
            <a:r>
              <a:rPr lang="en-US" sz="1200" dirty="0"/>
              <a:t>, et al.  (2015). Effectively Communicating Knowledge to Assistive Technology Stakeholders: Three Randomized Controlled Case Studies In: </a:t>
            </a:r>
            <a:r>
              <a:rPr lang="en-US" sz="1200" dirty="0">
                <a:hlinkClick r:id="rId11" tooltip="This link will download a file."/>
              </a:rPr>
              <a:t>Focused Issue: Knowledge Translation and Technology Transfer in Assistive Technology</a:t>
            </a:r>
            <a:r>
              <a:rPr lang="en-US" sz="1200" dirty="0"/>
              <a:t>,  </a:t>
            </a:r>
            <a:r>
              <a:rPr lang="en-US" sz="1200" i="1" dirty="0"/>
              <a:t>Assistive Technology Outcomes and Benefits</a:t>
            </a:r>
            <a:r>
              <a:rPr lang="en-US" sz="1200" dirty="0"/>
              <a:t>, Winter 2015, </a:t>
            </a:r>
            <a:r>
              <a:rPr lang="en-US" sz="1200" b="1" dirty="0"/>
              <a:t>9</a:t>
            </a:r>
            <a:r>
              <a:rPr lang="en-US" sz="1200" dirty="0"/>
              <a:t>(1</a:t>
            </a:r>
            <a:r>
              <a:rPr lang="en-US" sz="1200" dirty="0" smtClean="0"/>
              <a:t>).</a:t>
            </a:r>
          </a:p>
          <a:p>
            <a:pPr marL="228600" indent="-228600" fontAlgn="auto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200" dirty="0" err="1" smtClean="0">
                <a:cs typeface="Times New Roman" pitchFamily="18" charset="0"/>
              </a:rPr>
              <a:t>Sudsawad</a:t>
            </a:r>
            <a:r>
              <a:rPr lang="en-US" sz="1200" dirty="0">
                <a:cs typeface="Times New Roman" pitchFamily="18" charset="0"/>
              </a:rPr>
              <a:t>, P 2007. </a:t>
            </a:r>
            <a:r>
              <a:rPr lang="en-US" sz="1200" i="1" dirty="0">
                <a:cs typeface="Times New Roman" pitchFamily="18" charset="0"/>
              </a:rPr>
              <a:t>Knowledge Translation: Introduction to Models, Strategies, and Measures.</a:t>
            </a:r>
            <a:r>
              <a:rPr lang="en-US" sz="1200" dirty="0">
                <a:cs typeface="Times New Roman" pitchFamily="18" charset="0"/>
              </a:rPr>
              <a:t> Austin: Southwest Educational Development Laboratory, National Center for the Dissemination of Disability Research.  (p.4; 21-22</a:t>
            </a:r>
            <a:r>
              <a:rPr lang="en-US" sz="1200" dirty="0" smtClean="0">
                <a:cs typeface="Times New Roman" pitchFamily="18" charset="0"/>
              </a:rPr>
              <a:t>)</a:t>
            </a:r>
          </a:p>
          <a:p>
            <a:pPr marL="228600" lvl="0" indent="-228600">
              <a:spcBef>
                <a:spcPts val="600"/>
              </a:spcBef>
              <a:buFont typeface="+mj-lt"/>
              <a:buAutoNum type="arabicPeriod"/>
              <a:defRPr/>
            </a:pPr>
            <a:r>
              <a:rPr lang="en-US" sz="1200" dirty="0"/>
              <a:t>USDE (2006). NIDRR Logic Model: Targeted Outcomes Arenas. Federal Register/Vol. No. 31, February 15, 2006.: Appendix 2.</a:t>
            </a:r>
          </a:p>
          <a:p>
            <a:pPr marL="228600" lvl="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200" dirty="0" smtClean="0">
                <a:cs typeface="Times New Roman" pitchFamily="18" charset="0"/>
              </a:rPr>
              <a:t> </a:t>
            </a:r>
            <a:r>
              <a:rPr lang="en-US" sz="1200" dirty="0" err="1">
                <a:cs typeface="Times New Roman" pitchFamily="18" charset="0"/>
              </a:rPr>
              <a:t>Wholey</a:t>
            </a:r>
            <a:r>
              <a:rPr lang="en-US" sz="1200" dirty="0">
                <a:cs typeface="Times New Roman" pitchFamily="18" charset="0"/>
              </a:rPr>
              <a:t> J S., </a:t>
            </a:r>
            <a:r>
              <a:rPr lang="en-US" sz="1200" dirty="0" err="1">
                <a:cs typeface="Times New Roman" pitchFamily="18" charset="0"/>
              </a:rPr>
              <a:t>Hatry</a:t>
            </a:r>
            <a:r>
              <a:rPr lang="en-US" sz="1200" dirty="0">
                <a:cs typeface="Times New Roman" pitchFamily="18" charset="0"/>
              </a:rPr>
              <a:t> H P., and Newcomer, K E (eds.) (2004). </a:t>
            </a:r>
            <a:r>
              <a:rPr lang="en-US" sz="1200" i="1" dirty="0">
                <a:cs typeface="Times New Roman" pitchFamily="18" charset="0"/>
              </a:rPr>
              <a:t>Handbook of Practical Program Evaluation,</a:t>
            </a:r>
            <a:r>
              <a:rPr lang="en-US" sz="1200" dirty="0">
                <a:cs typeface="Times New Roman" pitchFamily="18" charset="0"/>
              </a:rPr>
              <a:t> San Francisco: </a:t>
            </a:r>
            <a:r>
              <a:rPr lang="en-US" sz="1200" dirty="0" err="1">
                <a:cs typeface="Times New Roman" pitchFamily="18" charset="0"/>
              </a:rPr>
              <a:t>Jossey</a:t>
            </a:r>
            <a:r>
              <a:rPr lang="en-US" sz="1200" dirty="0">
                <a:cs typeface="Times New Roman" pitchFamily="18" charset="0"/>
              </a:rPr>
              <a:t>-Bass. </a:t>
            </a:r>
            <a:endParaRPr lang="en-US" sz="1200" dirty="0" smtClean="0">
              <a:cs typeface="Times New Roman" pitchFamily="18" charset="0"/>
            </a:endParaRP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200" dirty="0" smtClean="0">
                <a:cs typeface="Times New Roman" pitchFamily="18" charset="0"/>
              </a:rPr>
              <a:t>Weiss</a:t>
            </a:r>
            <a:r>
              <a:rPr lang="en-US" sz="1200" dirty="0">
                <a:cs typeface="Times New Roman" pitchFamily="18" charset="0"/>
              </a:rPr>
              <a:t>, C H (1979). The Many Meanings of Research Utilization. </a:t>
            </a:r>
            <a:r>
              <a:rPr lang="en-US" sz="1200" i="1" dirty="0">
                <a:cs typeface="Times New Roman" pitchFamily="18" charset="0"/>
              </a:rPr>
              <a:t>Public Administration Review</a:t>
            </a:r>
            <a:r>
              <a:rPr lang="en-US" sz="1200" dirty="0">
                <a:cs typeface="Times New Roman" pitchFamily="18" charset="0"/>
              </a:rPr>
              <a:t>, </a:t>
            </a:r>
            <a:r>
              <a:rPr lang="en-US" sz="1200" b="1" dirty="0">
                <a:cs typeface="Times New Roman" pitchFamily="18" charset="0"/>
              </a:rPr>
              <a:t>39</a:t>
            </a:r>
            <a:r>
              <a:rPr lang="en-US" sz="1200" dirty="0">
                <a:cs typeface="Times New Roman" pitchFamily="18" charset="0"/>
              </a:rPr>
              <a:t>(5): 426-431.</a:t>
            </a:r>
            <a:r>
              <a:rPr lang="en-US" sz="1200" dirty="0"/>
              <a:t> </a:t>
            </a:r>
          </a:p>
        </p:txBody>
      </p:sp>
      <p:pic>
        <p:nvPicPr>
          <p:cNvPr id="3" name="Picture 2" descr="University at Buffalo; Center on Knowledge Translation for Technology Transfer; and  National Institute on Disability, Independent Living, and Rehabilitation Research." title="logos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9256" y="6421945"/>
            <a:ext cx="2996184" cy="3505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0792" y="291973"/>
            <a:ext cx="10515600" cy="402971"/>
          </a:xfrm>
        </p:spPr>
        <p:txBody>
          <a:bodyPr/>
          <a:lstStyle/>
          <a:p>
            <a:r>
              <a:rPr lang="en-US" sz="1400" dirty="0" smtClean="0">
                <a:latin typeface="+mn-lt"/>
              </a:rPr>
              <a:t>REFERENCES</a:t>
            </a:r>
            <a:endParaRPr 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6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1986280" y="568960"/>
            <a:ext cx="8382000" cy="68072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ACKNOWLEDGEMENT</a:t>
            </a:r>
            <a:r>
              <a:rPr lang="en-US" sz="2400" dirty="0">
                <a:ea typeface="MS PGothic" charset="0"/>
                <a:cs typeface="Arial" charset="0"/>
              </a:rPr>
              <a:t/>
            </a:r>
            <a:br>
              <a:rPr lang="en-US" sz="2400" dirty="0">
                <a:ea typeface="MS PGothic" charset="0"/>
                <a:cs typeface="Arial" charset="0"/>
              </a:rPr>
            </a:br>
            <a:r>
              <a:rPr lang="en-US" sz="2400" dirty="0">
                <a:ea typeface="MS PGothic" charset="0"/>
                <a:cs typeface="Arial" charset="0"/>
              </a:rPr>
              <a:t/>
            </a:r>
            <a:br>
              <a:rPr lang="en-US" sz="2400" dirty="0">
                <a:ea typeface="MS PGothic" charset="0"/>
                <a:cs typeface="Arial" charset="0"/>
              </a:rPr>
            </a:br>
            <a:r>
              <a:rPr lang="en-US" sz="2400" dirty="0" smtClean="0">
                <a:ea typeface="MS PGothic" charset="0"/>
                <a:cs typeface="Arial" charset="0"/>
              </a:rPr>
              <a:t/>
            </a:r>
            <a:br>
              <a:rPr lang="en-US" sz="2400" dirty="0" smtClean="0">
                <a:ea typeface="MS PGothic" charset="0"/>
                <a:cs typeface="Arial" charset="0"/>
              </a:rPr>
            </a:br>
            <a:r>
              <a:rPr lang="en-US" sz="2400" dirty="0">
                <a:ea typeface="MS PGothic" charset="0"/>
                <a:cs typeface="Arial" charset="0"/>
              </a:rPr>
              <a:t/>
            </a:r>
            <a:br>
              <a:rPr lang="en-US" sz="2400" dirty="0">
                <a:ea typeface="MS PGothic" charset="0"/>
                <a:cs typeface="Arial" charset="0"/>
              </a:rPr>
            </a:br>
            <a:r>
              <a:rPr lang="en-US" sz="2400" dirty="0" smtClean="0">
                <a:ea typeface="MS PGothic" charset="0"/>
                <a:cs typeface="Arial" charset="0"/>
              </a:rPr>
              <a:t/>
            </a:r>
            <a:br>
              <a:rPr lang="en-US" sz="2400" dirty="0" smtClean="0">
                <a:ea typeface="MS PGothic" charset="0"/>
                <a:cs typeface="Arial" charset="0"/>
              </a:rPr>
            </a:br>
            <a:r>
              <a:rPr lang="en-US" sz="2400" dirty="0">
                <a:ea typeface="MS PGothic" charset="0"/>
                <a:cs typeface="Arial" charset="0"/>
              </a:rPr>
              <a:t/>
            </a:r>
            <a:br>
              <a:rPr lang="en-US" sz="2400" dirty="0">
                <a:ea typeface="MS PGothic" charset="0"/>
                <a:cs typeface="Arial" charset="0"/>
              </a:rPr>
            </a:br>
            <a:r>
              <a:rPr lang="en-US" sz="2400" dirty="0" smtClean="0">
                <a:ea typeface="MS PGothic" charset="0"/>
                <a:cs typeface="Arial" charset="0"/>
              </a:rPr>
              <a:t/>
            </a:r>
            <a:br>
              <a:rPr lang="en-US" sz="2400" dirty="0" smtClean="0">
                <a:ea typeface="MS PGothic" charset="0"/>
                <a:cs typeface="Arial" charset="0"/>
              </a:rPr>
            </a:br>
            <a:r>
              <a:rPr lang="en-US" sz="2200" b="1" dirty="0" smtClean="0">
                <a:latin typeface="+mn-lt"/>
                <a:ea typeface="MS PGothic" charset="0"/>
                <a:cs typeface="Arial" charset="0"/>
              </a:rPr>
              <a:t>ACKNOWLEDGEMENT</a:t>
            </a:r>
            <a:r>
              <a:rPr lang="en-US" sz="2000" b="1" dirty="0">
                <a:latin typeface="Calibri" pitchFamily="34" charset="0"/>
              </a:rPr>
              <a:t/>
            </a:r>
            <a:br>
              <a:rPr lang="en-US" sz="2000" b="1" dirty="0">
                <a:latin typeface="Calibri" pitchFamily="34" charset="0"/>
              </a:rPr>
            </a:br>
            <a:r>
              <a:rPr lang="en-US" sz="2000" dirty="0">
                <a:latin typeface="Calibri" charset="0"/>
                <a:ea typeface="MS PGothic" charset="0"/>
                <a:cs typeface="Arial" charset="0"/>
              </a:rPr>
              <a:t/>
            </a:r>
            <a:br>
              <a:rPr lang="en-US" sz="2000" dirty="0">
                <a:latin typeface="Calibri" charset="0"/>
                <a:ea typeface="MS PGothic" charset="0"/>
                <a:cs typeface="Arial" charset="0"/>
              </a:rPr>
            </a:br>
            <a:r>
              <a:rPr lang="en-US" sz="2000" dirty="0">
                <a:latin typeface="Calibri" charset="0"/>
                <a:ea typeface="MS PGothic" charset="0"/>
                <a:cs typeface="Arial" charset="0"/>
              </a:rPr>
              <a:t/>
            </a:r>
            <a:br>
              <a:rPr lang="en-US" sz="2000" dirty="0">
                <a:latin typeface="Calibri" charset="0"/>
                <a:ea typeface="MS PGothic" charset="0"/>
                <a:cs typeface="Arial" charset="0"/>
              </a:rPr>
            </a:br>
            <a:r>
              <a:rPr lang="en-US" sz="2000" dirty="0">
                <a:ea typeface="MS PGothic" charset="0"/>
                <a:cs typeface="Arial" charset="0"/>
              </a:rPr>
              <a:t/>
            </a:r>
            <a:br>
              <a:rPr lang="en-US" sz="2000" dirty="0">
                <a:ea typeface="MS PGothic" charset="0"/>
                <a:cs typeface="Arial" charset="0"/>
              </a:rPr>
            </a:br>
            <a:r>
              <a:rPr lang="en-US" sz="2000" dirty="0">
                <a:ea typeface="MS PGothic" charset="0"/>
                <a:cs typeface="Arial" charset="0"/>
              </a:rPr>
              <a:t/>
            </a:r>
            <a:br>
              <a:rPr lang="en-US" sz="2000" dirty="0">
                <a:ea typeface="MS PGothic" charset="0"/>
                <a:cs typeface="Arial" charset="0"/>
              </a:rPr>
            </a:br>
            <a:r>
              <a:rPr lang="en-US" b="0" dirty="0" smtClean="0">
                <a:latin typeface="Calibri" pitchFamily="34" charset="0"/>
              </a:rPr>
              <a:t/>
            </a:r>
            <a:br>
              <a:rPr lang="en-US" b="0" dirty="0" smtClean="0">
                <a:latin typeface="Calibri" pitchFamily="34" charset="0"/>
              </a:rPr>
            </a:br>
            <a:endParaRPr lang="en-US" dirty="0" smtClean="0"/>
          </a:p>
        </p:txBody>
      </p:sp>
      <p:pic>
        <p:nvPicPr>
          <p:cNvPr id="40962" name="Picture 2" title="people using assistive devices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29080" y="1782062"/>
            <a:ext cx="9144000" cy="1504950"/>
          </a:xfrm>
        </p:spPr>
      </p:pic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1986280" y="3601720"/>
            <a:ext cx="82296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ea typeface="MS PGothic" charset="0"/>
                <a:cs typeface="Arial" charset="0"/>
              </a:rPr>
              <a:t>The </a:t>
            </a:r>
            <a:r>
              <a:rPr lang="en-US" sz="2000" dirty="0" smtClean="0">
                <a:ea typeface="MS PGothic" charset="0"/>
                <a:cs typeface="Arial" charset="0"/>
              </a:rPr>
              <a:t>contents of this presentation were created </a:t>
            </a:r>
            <a:r>
              <a:rPr lang="en-US" sz="2000" dirty="0">
                <a:ea typeface="MS PGothic" charset="0"/>
                <a:cs typeface="Arial" charset="0"/>
              </a:rPr>
              <a:t>under a cooperative agreement </a:t>
            </a:r>
            <a:r>
              <a:rPr lang="en-US" sz="2000" dirty="0" smtClean="0">
                <a:ea typeface="MS PGothic" charset="0"/>
                <a:cs typeface="Arial" charset="0"/>
              </a:rPr>
              <a:t>with </a:t>
            </a:r>
            <a:r>
              <a:rPr lang="en-US" sz="2000" dirty="0">
                <a:ea typeface="MS PGothic" charset="0"/>
                <a:cs typeface="Arial" charset="0"/>
              </a:rPr>
              <a:t>the National Institute on Disability, Independent Living, and Rehabilitation Research (#90DP0054).  NIDILRR is </a:t>
            </a:r>
            <a:r>
              <a:rPr lang="en-US" sz="2000" dirty="0" smtClean="0">
                <a:ea typeface="MS PGothic" charset="0"/>
                <a:cs typeface="Arial" charset="0"/>
              </a:rPr>
              <a:t>an Institute </a:t>
            </a:r>
            <a:r>
              <a:rPr lang="en-US" sz="2000" dirty="0">
                <a:ea typeface="MS PGothic" charset="0"/>
                <a:cs typeface="Arial" charset="0"/>
              </a:rPr>
              <a:t>within the Administration for Community Living (</a:t>
            </a:r>
            <a:r>
              <a:rPr lang="en-US" sz="2000" dirty="0" smtClean="0">
                <a:ea typeface="MS PGothic" charset="0"/>
                <a:cs typeface="Arial" charset="0"/>
              </a:rPr>
              <a:t>ACL) in the </a:t>
            </a:r>
            <a:r>
              <a:rPr lang="en-US" sz="2000" dirty="0">
                <a:ea typeface="MS PGothic" charset="0"/>
                <a:cs typeface="Arial" charset="0"/>
              </a:rPr>
              <a:t>U.S. Department of Health and Human Services (HHS). </a:t>
            </a:r>
            <a:r>
              <a:rPr lang="en-US" sz="2000" dirty="0" smtClean="0"/>
              <a:t>The </a:t>
            </a:r>
            <a:r>
              <a:rPr lang="en-US" sz="2000" dirty="0"/>
              <a:t>contents do not necessarily represent the policy of NIDILRR, ACL, </a:t>
            </a:r>
            <a:r>
              <a:rPr lang="en-US" sz="2000" dirty="0" smtClean="0"/>
              <a:t>DHHS</a:t>
            </a:r>
            <a:r>
              <a:rPr lang="en-US" sz="2000" dirty="0"/>
              <a:t>, and </a:t>
            </a:r>
            <a:r>
              <a:rPr lang="en-US" sz="2000" dirty="0" smtClean="0"/>
              <a:t>endorsement </a:t>
            </a:r>
            <a:r>
              <a:rPr lang="en-US" sz="2000" dirty="0"/>
              <a:t>by the U.S. Federal </a:t>
            </a:r>
            <a:r>
              <a:rPr lang="en-US" sz="2000" dirty="0" smtClean="0"/>
              <a:t>Government should not be assumed.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574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087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Thank you! </a:t>
            </a:r>
            <a:br>
              <a:rPr lang="en-US" dirty="0" smtClean="0"/>
            </a:br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smtClean="0"/>
              <a:t>Contact: </a:t>
            </a:r>
          </a:p>
          <a:p>
            <a:pPr algn="r"/>
            <a:r>
              <a:rPr lang="en-US" dirty="0" smtClean="0">
                <a:hlinkClick r:id="rId3"/>
              </a:rPr>
              <a:t>vstone@buffalo.edu</a:t>
            </a:r>
            <a:endParaRPr lang="en-US" dirty="0" smtClean="0"/>
          </a:p>
          <a:p>
            <a:pPr algn="r"/>
            <a:r>
              <a:rPr lang="en-US" dirty="0" smtClean="0"/>
              <a:t>Web: 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sphhp.buffalo.edu/cat/kt4tt.html</a:t>
            </a:r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92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0" y="12891"/>
            <a:ext cx="12192000" cy="1345972"/>
          </a:xfrm>
          <a:solidFill>
            <a:schemeClr val="accent1">
              <a:lumMod val="50000"/>
            </a:schemeClr>
          </a:solidFill>
        </p:spPr>
        <p:txBody>
          <a:bodyPr anchor="ctr" anchorCtr="1"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+mn-lt"/>
              </a:rPr>
              <a:t>Fig. 1. The Study Context: ACL/NIDILRR’s Knowledge Translation (KT) Framework focused on Technology Innovation and Use (Summary View</a:t>
            </a:r>
            <a:r>
              <a:rPr lang="en-US" sz="2800" b="1" dirty="0" smtClean="0">
                <a:solidFill>
                  <a:schemeClr val="bg1"/>
                </a:solidFill>
                <a:latin typeface="+mn-lt"/>
              </a:rPr>
              <a:t>)</a:t>
            </a:r>
            <a:endParaRPr lang="en-US" sz="2800" dirty="0">
              <a:latin typeface="+mn-lt"/>
            </a:endParaRPr>
          </a:p>
        </p:txBody>
      </p:sp>
      <p:pic>
        <p:nvPicPr>
          <p:cNvPr id="7" name="Picture 6" descr="University at Buffalo; Center on Knowledge Translation for Technology Transfer; and  National Institute on Disability, Independent Living, and Rehabilitation Research." title="three logo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9278" y="6388823"/>
            <a:ext cx="2996184" cy="350520"/>
          </a:xfrm>
          <a:prstGeom prst="rect">
            <a:avLst/>
          </a:prstGeom>
        </p:spPr>
      </p:pic>
      <p:pic>
        <p:nvPicPr>
          <p:cNvPr id="6" name="Picture 5" descr="(Strategic Dissemination, Training, Tech Assistance...)" title="*Multi-prong knowledge communicatio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040" y="6392209"/>
            <a:ext cx="7516368" cy="475488"/>
          </a:xfrm>
          <a:prstGeom prst="rect">
            <a:avLst/>
          </a:prstGeom>
        </p:spPr>
      </p:pic>
      <p:pic>
        <p:nvPicPr>
          <p:cNvPr id="14" name="Picture 13" descr="Assistive, Rehabilitative, Service and System Technologies." title="Proof of concept; prototype; adoption.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1590" y="3129980"/>
            <a:ext cx="2608326" cy="3328416"/>
          </a:xfrm>
          <a:prstGeom prst="rect">
            <a:avLst/>
          </a:prstGeom>
        </p:spPr>
      </p:pic>
      <p:pic>
        <p:nvPicPr>
          <p:cNvPr id="15" name="Picture 14" descr="Evidence-based interventions ready for deployment and diffusion." title="Exploratory; Intervention development;Efficacy R; Scale up evaluation.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916" y="3170225"/>
            <a:ext cx="2592324" cy="3280410"/>
          </a:xfrm>
          <a:prstGeom prst="rect">
            <a:avLst/>
          </a:prstGeom>
        </p:spPr>
      </p:pic>
      <p:pic>
        <p:nvPicPr>
          <p:cNvPr id="3" name="Picture 2" title="Knowledge Translatio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319" y="1337234"/>
            <a:ext cx="8681085" cy="5104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29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University at Buffalo; Center on Knowledge Translation for Technology Transfer; and  National Institute on Disability, Independent Living, and Rehabilitation Research." title="logo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6068" y="6277356"/>
            <a:ext cx="2996184" cy="350520"/>
          </a:xfrm>
          <a:prstGeom prst="rect">
            <a:avLst/>
          </a:prstGeom>
        </p:spPr>
      </p:pic>
      <p:pic>
        <p:nvPicPr>
          <p:cNvPr id="2" name="Picture 1" descr="Impact on target." title="Verify need &amp; validate envisioned solutio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332983"/>
            <a:ext cx="10058400" cy="55769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635"/>
            <a:ext cx="12192000" cy="1325563"/>
          </a:xfrm>
          <a:solidFill>
            <a:schemeClr val="accent1">
              <a:lumMod val="50000"/>
            </a:schemeClr>
          </a:solidFill>
        </p:spPr>
        <p:txBody>
          <a:bodyPr>
            <a:noAutofit/>
          </a:bodyPr>
          <a:lstStyle/>
          <a:p>
            <a:pPr lvl="0" algn="ctr">
              <a:lnSpc>
                <a:spcPct val="100000"/>
              </a:lnSpc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Fig. 2. Need-to-Knowledge (</a:t>
            </a:r>
            <a:r>
              <a:rPr lang="en-US" sz="2800" b="1" dirty="0" err="1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NtK</a:t>
            </a:r>
            <a:r>
              <a:rPr lang="en-US" sz="2800" b="1" dirty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) Model:</a:t>
            </a:r>
            <a:br>
              <a:rPr lang="en-US" sz="2800" b="1" dirty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en-US" sz="2800" b="1" dirty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Three Methods generate Three States of Knowledge (Lane &amp; Flagg, 2010</a:t>
            </a:r>
            <a:r>
              <a:rPr lang="en-US" sz="2800" b="1" dirty="0" smtClean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16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</a:rPr>
              <a:t/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An Operational Need-to-Knowledge (NtK) Model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An Operational Guide to KT for TT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(Lane &amp; Flagg, 2010)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Guide </a:t>
            </a:r>
            <a:r>
              <a:rPr lang="en-US" b="1" dirty="0">
                <a:solidFill>
                  <a:schemeClr val="bg1"/>
                </a:solidFill>
              </a:rPr>
              <a:t>to KT for TT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(Lane &amp; Flagg, 2010)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>
                <a:solidFill>
                  <a:srgbClr val="C00000"/>
                </a:solidFill>
              </a:rPr>
              <a:t>Model </a:t>
            </a:r>
            <a:r>
              <a:rPr lang="en-US" u="sng" dirty="0" smtClean="0">
                <a:solidFill>
                  <a:srgbClr val="C00000"/>
                </a:solidFill>
              </a:rPr>
              <a:t>description</a:t>
            </a:r>
            <a:r>
              <a:rPr lang="en-US" u="sng" dirty="0" smtClean="0"/>
              <a:t> </a:t>
            </a:r>
            <a:endParaRPr lang="en-US" u="sng" dirty="0"/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hlinkClick r:id="rId3"/>
              </a:rPr>
              <a:t>http</a:t>
            </a:r>
            <a:r>
              <a:rPr lang="en-US" dirty="0">
                <a:solidFill>
                  <a:srgbClr val="C00000"/>
                </a:solidFill>
                <a:hlinkClick r:id="rId3"/>
              </a:rPr>
              <a:t>://</a:t>
            </a:r>
            <a:r>
              <a:rPr lang="en-US" dirty="0" smtClean="0">
                <a:solidFill>
                  <a:srgbClr val="C00000"/>
                </a:solidFill>
                <a:hlinkClick r:id="rId3"/>
              </a:rPr>
              <a:t>sphhp.buffalo.edu/cat/kt4tt/best-practices/need-to-knowledge-ntk-model.html</a:t>
            </a:r>
            <a:r>
              <a:rPr lang="en-US" dirty="0" smtClean="0">
                <a:solidFill>
                  <a:srgbClr val="C00000"/>
                </a:solidFill>
              </a:rPr>
              <a:t>    </a:t>
            </a:r>
            <a:r>
              <a:rPr lang="en-US" i="1" dirty="0" smtClean="0"/>
              <a:t>(also see </a:t>
            </a:r>
            <a:r>
              <a:rPr lang="en-US" i="1" dirty="0"/>
              <a:t>Fig. </a:t>
            </a:r>
            <a:r>
              <a:rPr lang="en-US" i="1" dirty="0" smtClean="0"/>
              <a:t>2 - handout) </a:t>
            </a:r>
          </a:p>
          <a:p>
            <a:pPr marL="0" indent="0" algn="ctr">
              <a:buNone/>
            </a:pPr>
            <a:endParaRPr lang="en-US" u="sng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u="sng" dirty="0" smtClean="0">
                <a:solidFill>
                  <a:srgbClr val="C00000"/>
                </a:solidFill>
              </a:rPr>
              <a:t>Two roles in managing the KT4TT process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Tool for planning: Technology Transfer Planning Template (TTPT)</a:t>
            </a:r>
          </a:p>
          <a:p>
            <a:pPr marL="0" indent="0">
              <a:buNone/>
            </a:pPr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sphhp.buffalo.edu/cat/kt4tt/projects/development-projects/technology-transfer-planning-template.html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Tool for assessing/tracking KT4TT process (</a:t>
            </a:r>
            <a:r>
              <a:rPr lang="en-US" i="1" dirty="0" smtClean="0"/>
              <a:t>see Fig. 3 -handout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12192000" cy="145288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endParaRPr lang="en-US" sz="2800" b="1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chemeClr val="bg1"/>
                </a:solidFill>
                <a:ea typeface="+mj-ea"/>
                <a:cs typeface="+mj-cs"/>
              </a:rPr>
              <a:t>Need-to-Knowledge (NtK) Model: An Operational Guide to KT for TT </a:t>
            </a:r>
          </a:p>
          <a:p>
            <a:pPr algn="ctr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chemeClr val="bg1"/>
                </a:solidFill>
                <a:ea typeface="+mj-ea"/>
                <a:cs typeface="+mj-cs"/>
              </a:rPr>
              <a:t>(Flagg, Lane &amp; Lockett, 2013)</a:t>
            </a:r>
          </a:p>
          <a:p>
            <a:pPr algn="ctr">
              <a:spcBef>
                <a:spcPct val="0"/>
              </a:spcBef>
              <a:defRPr/>
            </a:pPr>
            <a:endParaRPr lang="en-US" sz="2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University at Buffalo; Center on Knowledge Translation for Technology Transfer; and  National Institute on Disability, Independent Living, and Rehabilitation Research." title="logos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6007" y="6175169"/>
            <a:ext cx="2996184" cy="35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60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title="Legen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9293" y="3725449"/>
            <a:ext cx="2830354" cy="1950244"/>
          </a:xfrm>
          <a:prstGeom prst="rect">
            <a:avLst/>
          </a:prstGeom>
        </p:spPr>
      </p:pic>
      <p:pic>
        <p:nvPicPr>
          <p:cNvPr id="2" name="Picture 1" descr="University at Buffalo; Center on Knowledge Translation for Technology Transfer; and  National Institute on Disability, Independent Living, and Rehabilitation Research." title="logo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13" y="6421945"/>
            <a:ext cx="2996184" cy="350520"/>
          </a:xfrm>
          <a:prstGeom prst="rect">
            <a:avLst/>
          </a:prstGeom>
        </p:spPr>
      </p:pic>
      <p:pic>
        <p:nvPicPr>
          <p:cNvPr id="3" name="Picture 2" title="Phase I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86" b="-6386"/>
          <a:stretch/>
        </p:blipFill>
        <p:spPr>
          <a:xfrm>
            <a:off x="1977880" y="816999"/>
            <a:ext cx="8249031" cy="3016377"/>
          </a:xfrm>
          <a:prstGeom prst="rect">
            <a:avLst/>
          </a:prstGeom>
        </p:spPr>
      </p:pic>
      <p:pic>
        <p:nvPicPr>
          <p:cNvPr id="4" name="Picture 3" title="Phas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695" y="2993527"/>
            <a:ext cx="7664958" cy="3832479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0" y="699"/>
            <a:ext cx="12192000" cy="762759"/>
          </a:xfrm>
          <a:solidFill>
            <a:schemeClr val="accent1">
              <a:lumMod val="50000"/>
            </a:schemeClr>
          </a:solidFill>
        </p:spPr>
        <p:txBody>
          <a:bodyPr anchor="ctr" anchorCtr="1"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Fig. 3 Tracking implementation of KT4TT through </a:t>
            </a:r>
            <a:r>
              <a:rPr lang="en-US" sz="2800" b="1" dirty="0" err="1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NtK</a:t>
            </a:r>
            <a:r>
              <a:rPr lang="en-US" sz="2800" b="1" dirty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 Stages, Steps &amp; Gates</a:t>
            </a:r>
            <a:r>
              <a:rPr lang="en-US" sz="2800" b="1" dirty="0" smtClean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3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127931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+mn-lt"/>
              </a:rPr>
              <a:t>Longitudinal Qualitative 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Study</a:t>
            </a:r>
            <a:br>
              <a:rPr lang="en-US" sz="3200" b="1" dirty="0" smtClean="0">
                <a:solidFill>
                  <a:schemeClr val="bg1"/>
                </a:solidFill>
                <a:latin typeface="+mn-lt"/>
              </a:rPr>
            </a:br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at the KT4TT Center</a:t>
            </a:r>
            <a:endParaRPr lang="en-US" sz="3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17516" y="1428750"/>
            <a:ext cx="10984675" cy="524637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 indent="0">
              <a:lnSpc>
                <a:spcPts val="34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r>
              <a:rPr lang="en-US" b="1" u="sng" dirty="0" smtClean="0"/>
              <a:t>Focus: </a:t>
            </a:r>
          </a:p>
          <a:p>
            <a:pPr marL="228600" lvl="1" indent="0">
              <a:lnSpc>
                <a:spcPts val="34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r>
              <a:rPr lang="en-US" dirty="0"/>
              <a:t>NIDILRR Grantees’ technology development and transfer processes</a:t>
            </a:r>
            <a:endParaRPr lang="en-US" b="1" u="sng" dirty="0"/>
          </a:p>
          <a:p>
            <a:pPr marL="228600" lvl="1" indent="0">
              <a:lnSpc>
                <a:spcPts val="34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r>
              <a:rPr lang="en-US" b="1" u="sng" dirty="0" smtClean="0"/>
              <a:t>Approach</a:t>
            </a:r>
            <a:r>
              <a:rPr lang="en-US" b="1" u="sng" dirty="0"/>
              <a:t>:</a:t>
            </a:r>
            <a:r>
              <a:rPr lang="en-US" dirty="0"/>
              <a:t> </a:t>
            </a:r>
          </a:p>
          <a:p>
            <a:pPr marL="228600" lvl="1" indent="0">
              <a:lnSpc>
                <a:spcPts val="34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r>
              <a:rPr lang="en-US" dirty="0"/>
              <a:t>Capture </a:t>
            </a:r>
            <a:r>
              <a:rPr lang="en-US" dirty="0" smtClean="0"/>
              <a:t>Grantees’ translation </a:t>
            </a:r>
            <a:r>
              <a:rPr lang="en-US" dirty="0"/>
              <a:t>stories by tracking </a:t>
            </a:r>
            <a:r>
              <a:rPr lang="en-US" dirty="0" smtClean="0"/>
              <a:t>their project </a:t>
            </a:r>
            <a:r>
              <a:rPr lang="en-US" dirty="0"/>
              <a:t>processes from start to </a:t>
            </a:r>
            <a:r>
              <a:rPr lang="en-US" dirty="0" smtClean="0"/>
              <a:t>end, using the NtK framework as the basis </a:t>
            </a:r>
            <a:endParaRPr lang="en-US" b="1" u="sng" dirty="0"/>
          </a:p>
          <a:p>
            <a:pPr marL="228600" lvl="1" indent="0">
              <a:lnSpc>
                <a:spcPts val="34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r>
              <a:rPr lang="en-US" b="1" u="sng" dirty="0" smtClean="0"/>
              <a:t>Objectives:</a:t>
            </a:r>
          </a:p>
          <a:p>
            <a:pPr marL="685800" lvl="1" indent="-457200">
              <a:lnSpc>
                <a:spcPts val="34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Uncover and document barriers and facilitators, in Grantee processes.   </a:t>
            </a:r>
          </a:p>
          <a:p>
            <a:pPr marL="685800" lvl="1" indent="-457200">
              <a:lnSpc>
                <a:spcPts val="34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Refine &amp; contextualize </a:t>
            </a:r>
            <a:r>
              <a:rPr lang="en-US" dirty="0"/>
              <a:t>the NtK </a:t>
            </a:r>
            <a:r>
              <a:rPr lang="en-US" dirty="0" smtClean="0"/>
              <a:t>model using newly identified Best practices.</a:t>
            </a:r>
          </a:p>
        </p:txBody>
      </p:sp>
      <p:pic>
        <p:nvPicPr>
          <p:cNvPr id="6" name="Picture 5" descr="University at Buffalo; Center on Knowledge Translation for Technology Transfer; and  National Institute on Disability, Independent Living, and Rehabilitation Research." title="logo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6007" y="6175169"/>
            <a:ext cx="2996184" cy="35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720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75656"/>
          </a:xfrm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+mn-lt"/>
              </a:rPr>
              <a:t>Longitudinal 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Study </a:t>
            </a:r>
            <a:r>
              <a:rPr lang="en-US" sz="3200" b="1" dirty="0">
                <a:solidFill>
                  <a:schemeClr val="bg1"/>
                </a:solidFill>
                <a:latin typeface="+mn-lt"/>
              </a:rPr>
              <a:t>at the KT4TT 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Center:</a:t>
            </a:r>
            <a:br>
              <a:rPr lang="en-US" sz="3200" b="1" dirty="0" smtClean="0">
                <a:solidFill>
                  <a:schemeClr val="bg1"/>
                </a:solidFill>
                <a:latin typeface="+mn-lt"/>
              </a:rPr>
            </a:br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Study Design </a:t>
            </a:r>
            <a:endParaRPr lang="en-US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7929" y="1443862"/>
            <a:ext cx="10960925" cy="4978083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Participants</a:t>
            </a:r>
            <a:r>
              <a:rPr lang="en-US" dirty="0"/>
              <a:t>: </a:t>
            </a:r>
            <a:r>
              <a:rPr lang="en-US" dirty="0" smtClean="0"/>
              <a:t>PI’s of NIDILRR’s (</a:t>
            </a:r>
            <a:r>
              <a:rPr lang="en-US" i="1" dirty="0" smtClean="0"/>
              <a:t>technology)</a:t>
            </a:r>
            <a:r>
              <a:rPr lang="en-US" dirty="0" smtClean="0"/>
              <a:t>development </a:t>
            </a:r>
            <a:r>
              <a:rPr lang="en-US" dirty="0"/>
              <a:t>(D) projects: </a:t>
            </a:r>
            <a:r>
              <a:rPr lang="en-US" dirty="0" smtClean="0"/>
              <a:t>funded in 2013 </a:t>
            </a:r>
            <a:r>
              <a:rPr lang="en-US" dirty="0"/>
              <a:t>&amp; </a:t>
            </a:r>
            <a:r>
              <a:rPr lang="en-US" dirty="0" smtClean="0"/>
              <a:t>2014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lvl="2" indent="0">
              <a:spcBef>
                <a:spcPts val="1000"/>
              </a:spcBef>
              <a:buNone/>
            </a:pPr>
            <a:endParaRPr lang="en-US" sz="2800" u="sng" dirty="0" smtClean="0"/>
          </a:p>
          <a:p>
            <a:pPr marL="0" lvl="2" indent="0">
              <a:spcBef>
                <a:spcPts val="1000"/>
              </a:spcBef>
              <a:buNone/>
            </a:pPr>
            <a:r>
              <a:rPr lang="en-US" sz="2800" u="sng" dirty="0" smtClean="0"/>
              <a:t>Design</a:t>
            </a:r>
            <a:r>
              <a:rPr lang="en-US" sz="2800" dirty="0"/>
              <a:t>: </a:t>
            </a:r>
            <a:r>
              <a:rPr lang="en-US" sz="2800" dirty="0" smtClean="0"/>
              <a:t>Prospectively follow the participant D </a:t>
            </a:r>
            <a:r>
              <a:rPr lang="en-US" sz="2800" dirty="0"/>
              <a:t>Projects (“Cases</a:t>
            </a:r>
            <a:r>
              <a:rPr lang="en-US" sz="2800" dirty="0" smtClean="0"/>
              <a:t>”) </a:t>
            </a:r>
            <a:r>
              <a:rPr lang="en-US" sz="2800" dirty="0" smtClean="0">
                <a:sym typeface="Wingdings" panose="05000000000000000000" pitchFamily="2" charset="2"/>
              </a:rPr>
              <a:t> </a:t>
            </a:r>
            <a:endParaRPr lang="en-US" sz="2800" dirty="0">
              <a:sym typeface="Wingdings" panose="05000000000000000000" pitchFamily="2" charset="2"/>
            </a:endParaRPr>
          </a:p>
          <a:p>
            <a:pPr marL="0" lvl="2" indent="0">
              <a:spcBef>
                <a:spcPts val="1000"/>
              </a:spcBef>
              <a:buNone/>
            </a:pPr>
            <a:r>
              <a:rPr lang="en-US" sz="2800" dirty="0"/>
              <a:t>Collective Case Study (Stake, </a:t>
            </a:r>
            <a:r>
              <a:rPr lang="en-US" sz="2800" dirty="0" smtClean="0"/>
              <a:t>1995; 2003) </a:t>
            </a:r>
            <a:endParaRPr lang="en-US" sz="2800" dirty="0"/>
          </a:p>
          <a:p>
            <a:endParaRPr lang="en-US" dirty="0"/>
          </a:p>
        </p:txBody>
      </p:sp>
      <p:graphicFrame>
        <p:nvGraphicFramePr>
          <p:cNvPr id="6" name="Table 5" title="Enrolled volunteer participan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366381"/>
              </p:ext>
            </p:extLst>
          </p:nvPr>
        </p:nvGraphicFramePr>
        <p:xfrm>
          <a:off x="2002763" y="2482608"/>
          <a:ext cx="8127999" cy="2725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8361">
                  <a:extLst>
                    <a:ext uri="{9D8B030D-6E8A-4147-A177-3AD203B41FA5}">
                      <a16:colId xmlns="" xmlns:a16="http://schemas.microsoft.com/office/drawing/2014/main" val="1618611695"/>
                    </a:ext>
                  </a:extLst>
                </a:gridCol>
                <a:gridCol w="2167467">
                  <a:extLst>
                    <a:ext uri="{9D8B030D-6E8A-4147-A177-3AD203B41FA5}">
                      <a16:colId xmlns="" xmlns:a16="http://schemas.microsoft.com/office/drawing/2014/main" val="3461906556"/>
                    </a:ext>
                  </a:extLst>
                </a:gridCol>
                <a:gridCol w="2742171">
                  <a:extLst>
                    <a:ext uri="{9D8B030D-6E8A-4147-A177-3AD203B41FA5}">
                      <a16:colId xmlns="" xmlns:a16="http://schemas.microsoft.com/office/drawing/2014/main" val="722528089"/>
                    </a:ext>
                  </a:extLst>
                </a:gridCol>
              </a:tblGrid>
              <a:tr h="349878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Enrolled Volunteer Participants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82275771"/>
                  </a:ext>
                </a:extLst>
              </a:tr>
              <a:tr h="530648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 smtClean="0">
                          <a:solidFill>
                            <a:schemeClr val="tx1"/>
                          </a:solidFill>
                        </a:rPr>
                        <a:t>Grant Type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 smtClean="0">
                          <a:solidFill>
                            <a:schemeClr val="tx1"/>
                          </a:solidFill>
                        </a:rPr>
                        <a:t>Duration</a:t>
                      </a:r>
                      <a:r>
                        <a:rPr lang="en-US" sz="1800" b="1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# of </a:t>
                      </a:r>
                      <a:r>
                        <a:rPr lang="en-US" sz="1800" b="1" i="1" dirty="0" smtClean="0">
                          <a:solidFill>
                            <a:schemeClr val="tx1"/>
                          </a:solidFill>
                        </a:rPr>
                        <a:t>Cases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(D Projects)</a:t>
                      </a:r>
                      <a:endParaRPr lang="en-US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8813182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RERC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yrs.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5865006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DRRP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 yrs.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0824485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FI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3 yrs.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857889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SBIR II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2 yrs. 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9426065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36280469"/>
                  </a:ext>
                </a:extLst>
              </a:tr>
            </a:tbl>
          </a:graphicData>
        </a:graphic>
      </p:graphicFrame>
      <p:pic>
        <p:nvPicPr>
          <p:cNvPr id="5" name="Picture 4" descr="University at Buffalo; Center on Knowledge Translation for Technology Transfer; and  National Institute on Disability, Independent Living, and Rehabilitation Research." title="logo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2670" y="6246685"/>
            <a:ext cx="2996184" cy="35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02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27314"/>
          </a:xfrm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Method</a:t>
            </a:r>
            <a:endParaRPr lang="en-US" sz="3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" y="898091"/>
            <a:ext cx="11541760" cy="5128451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628650" lvl="2" indent="0">
              <a:lnSpc>
                <a:spcPts val="34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r>
              <a:rPr lang="en-US" b="1" u="sng" dirty="0" smtClean="0"/>
              <a:t>Baseline:</a:t>
            </a:r>
            <a:r>
              <a:rPr lang="en-US" dirty="0" smtClean="0"/>
              <a:t> Review </a:t>
            </a:r>
            <a:r>
              <a:rPr lang="en-US" dirty="0"/>
              <a:t>grantee proposal &amp; technology transfer (TT) plan </a:t>
            </a:r>
            <a:r>
              <a:rPr lang="en-US" dirty="0" smtClean="0"/>
              <a:t> – basis: </a:t>
            </a:r>
            <a:r>
              <a:rPr lang="en-US" dirty="0" smtClean="0">
                <a:sym typeface="Wingdings" panose="05000000000000000000" pitchFamily="2" charset="2"/>
              </a:rPr>
              <a:t>NtK stages</a:t>
            </a:r>
            <a:r>
              <a:rPr lang="en-US" dirty="0">
                <a:sym typeface="Wingdings" panose="05000000000000000000" pitchFamily="2" charset="2"/>
              </a:rPr>
              <a:t>, steps and </a:t>
            </a:r>
            <a:r>
              <a:rPr lang="en-US" dirty="0" smtClean="0">
                <a:sym typeface="Wingdings" panose="05000000000000000000" pitchFamily="2" charset="2"/>
              </a:rPr>
              <a:t>gates </a:t>
            </a:r>
            <a:endParaRPr lang="en-US" dirty="0">
              <a:sym typeface="Wingdings" panose="05000000000000000000" pitchFamily="2" charset="2"/>
            </a:endParaRPr>
          </a:p>
          <a:p>
            <a:pPr marL="628650" lvl="2" indent="0">
              <a:lnSpc>
                <a:spcPts val="34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r>
              <a:rPr lang="en-US" b="1" u="sng" dirty="0" smtClean="0">
                <a:sym typeface="Wingdings" panose="05000000000000000000" pitchFamily="2" charset="2"/>
              </a:rPr>
              <a:t>Follow up: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Quarterly </a:t>
            </a:r>
            <a:r>
              <a:rPr lang="en-US" dirty="0">
                <a:sym typeface="Wingdings" panose="05000000000000000000" pitchFamily="2" charset="2"/>
              </a:rPr>
              <a:t>telephone interviews with PI </a:t>
            </a:r>
            <a:r>
              <a:rPr lang="en-US" dirty="0" smtClean="0">
                <a:sym typeface="Wingdings" panose="05000000000000000000" pitchFamily="2" charset="2"/>
              </a:rPr>
              <a:t> (</a:t>
            </a:r>
            <a:r>
              <a:rPr lang="en-US" u="sng" dirty="0" smtClean="0">
                <a:sym typeface="Wingdings" panose="05000000000000000000" pitchFamily="2" charset="2"/>
              </a:rPr>
              <a:t>beginning </a:t>
            </a:r>
            <a:r>
              <a:rPr lang="en-US" u="sng" dirty="0">
                <a:sym typeface="Wingdings" panose="05000000000000000000" pitchFamily="2" charset="2"/>
              </a:rPr>
              <a:t>to end of </a:t>
            </a:r>
            <a:r>
              <a:rPr lang="en-US" u="sng" dirty="0" smtClean="0">
                <a:sym typeface="Wingdings" panose="05000000000000000000" pitchFamily="2" charset="2"/>
              </a:rPr>
              <a:t>grant)</a:t>
            </a:r>
          </a:p>
          <a:p>
            <a:pPr marL="1314450" lvl="2" indent="-685800">
              <a:lnSpc>
                <a:spcPts val="34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dirty="0" smtClean="0">
                <a:sym typeface="Wingdings" panose="05000000000000000000" pitchFamily="2" charset="2"/>
              </a:rPr>
              <a:t>Questionnaires </a:t>
            </a:r>
            <a:r>
              <a:rPr lang="en-US" dirty="0">
                <a:sym typeface="Wingdings" panose="05000000000000000000" pitchFamily="2" charset="2"/>
              </a:rPr>
              <a:t>on applicable </a:t>
            </a:r>
            <a:r>
              <a:rPr lang="en-US" dirty="0" err="1">
                <a:sym typeface="Wingdings" panose="05000000000000000000" pitchFamily="2" charset="2"/>
              </a:rPr>
              <a:t>NtK</a:t>
            </a:r>
            <a:r>
              <a:rPr lang="en-US" dirty="0">
                <a:sym typeface="Wingdings" panose="05000000000000000000" pitchFamily="2" charset="2"/>
              </a:rPr>
              <a:t>-steps and gates  </a:t>
            </a:r>
          </a:p>
          <a:p>
            <a:pPr marL="1314450" lvl="2" indent="-685800">
              <a:lnSpc>
                <a:spcPts val="34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dirty="0" smtClean="0">
                <a:sym typeface="Wingdings" panose="05000000000000000000" pitchFamily="2" charset="2"/>
              </a:rPr>
              <a:t>PI </a:t>
            </a:r>
            <a:r>
              <a:rPr lang="en-US" dirty="0">
                <a:sym typeface="Wingdings" panose="05000000000000000000" pitchFamily="2" charset="2"/>
              </a:rPr>
              <a:t>feedback on transcribed summary </a:t>
            </a:r>
          </a:p>
          <a:p>
            <a:pPr marL="628650" lvl="2" indent="0">
              <a:lnSpc>
                <a:spcPts val="34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r>
              <a:rPr lang="en-US" b="1" u="sng" dirty="0" smtClean="0"/>
              <a:t>Analysis:</a:t>
            </a:r>
            <a:r>
              <a:rPr lang="en-US" dirty="0" smtClean="0"/>
              <a:t> Code </a:t>
            </a:r>
            <a:r>
              <a:rPr lang="en-US" dirty="0"/>
              <a:t>and analyze data (PI responses) in </a:t>
            </a:r>
            <a:r>
              <a:rPr lang="en-US" b="1" dirty="0" err="1"/>
              <a:t>NVivo</a:t>
            </a:r>
            <a:r>
              <a:rPr lang="en-US" b="1" dirty="0"/>
              <a:t> 10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 </a:t>
            </a:r>
          </a:p>
          <a:p>
            <a:pPr marL="628650" lvl="2" indent="0">
              <a:lnSpc>
                <a:spcPts val="34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r>
              <a:rPr lang="en-US" b="1" u="sng" dirty="0" smtClean="0">
                <a:sym typeface="Wingdings" panose="05000000000000000000" pitchFamily="2" charset="2"/>
              </a:rPr>
              <a:t>Compile findings</a:t>
            </a:r>
            <a:r>
              <a:rPr lang="en-US" b="1" dirty="0" smtClean="0">
                <a:sym typeface="Wingdings" panose="05000000000000000000" pitchFamily="2" charset="2"/>
              </a:rPr>
              <a:t>: </a:t>
            </a:r>
          </a:p>
          <a:p>
            <a:pPr marL="1314450" lvl="2" indent="-685800">
              <a:lnSpc>
                <a:spcPts val="34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dirty="0" smtClean="0">
                <a:sym typeface="Wingdings" panose="05000000000000000000" pitchFamily="2" charset="2"/>
              </a:rPr>
              <a:t>Visual Map of (Grantee </a:t>
            </a:r>
            <a:r>
              <a:rPr lang="en-US" dirty="0">
                <a:sym typeface="Wingdings" panose="05000000000000000000" pitchFamily="2" charset="2"/>
              </a:rPr>
              <a:t>process </a:t>
            </a:r>
            <a:r>
              <a:rPr lang="en-US" dirty="0" smtClean="0">
                <a:sym typeface="Wingdings" panose="05000000000000000000" pitchFamily="2" charset="2"/>
              </a:rPr>
              <a:t> X  NtK </a:t>
            </a:r>
            <a:r>
              <a:rPr lang="en-US" dirty="0">
                <a:sym typeface="Wingdings" panose="05000000000000000000" pitchFamily="2" charset="2"/>
              </a:rPr>
              <a:t>steps and </a:t>
            </a:r>
            <a:r>
              <a:rPr lang="en-US" dirty="0" smtClean="0">
                <a:sym typeface="Wingdings" panose="05000000000000000000" pitchFamily="2" charset="2"/>
              </a:rPr>
              <a:t>gates) to compare patterns;  (See Fig. 3)</a:t>
            </a:r>
          </a:p>
          <a:p>
            <a:pPr marL="1314450" lvl="2" indent="-685800">
              <a:lnSpc>
                <a:spcPts val="34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dirty="0" smtClean="0">
                <a:sym typeface="Wingdings" panose="05000000000000000000" pitchFamily="2" charset="2"/>
              </a:rPr>
              <a:t>Organize Barriers </a:t>
            </a:r>
            <a:r>
              <a:rPr lang="en-US" dirty="0">
                <a:sym typeface="Wingdings" panose="05000000000000000000" pitchFamily="2" charset="2"/>
              </a:rPr>
              <a:t>and  facilitators </a:t>
            </a:r>
            <a:r>
              <a:rPr lang="en-US" dirty="0" smtClean="0">
                <a:sym typeface="Wingdings" panose="05000000000000000000" pitchFamily="2" charset="2"/>
              </a:rPr>
              <a:t>in emerging categories;</a:t>
            </a:r>
            <a:endParaRPr lang="en-US" dirty="0">
              <a:sym typeface="Wingdings" panose="05000000000000000000" pitchFamily="2" charset="2"/>
            </a:endParaRPr>
          </a:p>
          <a:p>
            <a:pPr marL="628650" lvl="2" indent="0">
              <a:lnSpc>
                <a:spcPts val="34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r>
              <a:rPr lang="en-US" dirty="0" smtClean="0">
                <a:sym typeface="Wingdings" panose="05000000000000000000" pitchFamily="2" charset="2"/>
              </a:rPr>
              <a:t>Individual  </a:t>
            </a:r>
            <a:r>
              <a:rPr lang="en-US" dirty="0">
                <a:sym typeface="Wingdings" panose="05000000000000000000" pitchFamily="2" charset="2"/>
              </a:rPr>
              <a:t>Case </a:t>
            </a:r>
            <a:r>
              <a:rPr lang="en-US" dirty="0" smtClean="0">
                <a:sym typeface="Wingdings" panose="05000000000000000000" pitchFamily="2" charset="2"/>
              </a:rPr>
              <a:t>report  PI </a:t>
            </a:r>
            <a:r>
              <a:rPr lang="en-US" dirty="0">
                <a:sym typeface="Wingdings" panose="05000000000000000000" pitchFamily="2" charset="2"/>
              </a:rPr>
              <a:t>feedback </a:t>
            </a:r>
            <a:r>
              <a:rPr lang="en-US" dirty="0" smtClean="0">
                <a:sym typeface="Wingdings" panose="05000000000000000000" pitchFamily="2" charset="2"/>
              </a:rPr>
              <a:t> Collective </a:t>
            </a:r>
            <a:r>
              <a:rPr lang="en-US" dirty="0">
                <a:sym typeface="Wingdings" panose="05000000000000000000" pitchFamily="2" charset="2"/>
              </a:rPr>
              <a:t>C</a:t>
            </a:r>
            <a:r>
              <a:rPr lang="en-US" dirty="0" smtClean="0">
                <a:sym typeface="Wingdings" panose="05000000000000000000" pitchFamily="2" charset="2"/>
              </a:rPr>
              <a:t>ase </a:t>
            </a:r>
            <a:r>
              <a:rPr lang="en-US" dirty="0">
                <a:sym typeface="Wingdings" panose="05000000000000000000" pitchFamily="2" charset="2"/>
              </a:rPr>
              <a:t>S</a:t>
            </a:r>
            <a:r>
              <a:rPr lang="en-US" dirty="0" smtClean="0">
                <a:sym typeface="Wingdings" panose="05000000000000000000" pitchFamily="2" charset="2"/>
              </a:rPr>
              <a:t>tudy </a:t>
            </a:r>
            <a:r>
              <a:rPr lang="en-US" dirty="0">
                <a:sym typeface="Wingdings" panose="05000000000000000000" pitchFamily="2" charset="2"/>
              </a:rPr>
              <a:t>report</a:t>
            </a:r>
            <a:endParaRPr lang="en-US" dirty="0"/>
          </a:p>
          <a:p>
            <a:endParaRPr lang="en-US" sz="2000" b="1" dirty="0"/>
          </a:p>
        </p:txBody>
      </p:sp>
      <p:pic>
        <p:nvPicPr>
          <p:cNvPr id="4" name="Picture 3" descr="University at Buffalo; Center on Knowledge Translation for Technology Transfer; and  National Institute on Disability, Independent Living, and Rehabilitation Research." title="logo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2670" y="6246685"/>
            <a:ext cx="2996184" cy="35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71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85371"/>
          </a:xfrm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Current </a:t>
            </a:r>
            <a:r>
              <a:rPr lang="en-US" sz="3200" b="1" dirty="0">
                <a:solidFill>
                  <a:schemeClr val="bg1"/>
                </a:solidFill>
                <a:latin typeface="+mn-lt"/>
              </a:rPr>
              <a:t>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281" y="877487"/>
            <a:ext cx="11176000" cy="5441765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u="sng" dirty="0" smtClean="0">
                <a:solidFill>
                  <a:srgbClr val="000099"/>
                </a:solidFill>
              </a:rPr>
              <a:t>Completed: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0099"/>
                </a:solidFill>
              </a:rPr>
              <a:t>3 case reports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0099"/>
                </a:solidFill>
              </a:rPr>
              <a:t>All data collection for 9 </a:t>
            </a:r>
            <a:r>
              <a:rPr lang="en-US" sz="2400" b="1" dirty="0">
                <a:solidFill>
                  <a:srgbClr val="000099"/>
                </a:solidFill>
              </a:rPr>
              <a:t>cases</a:t>
            </a:r>
            <a:endParaRPr lang="en-US" sz="2400" b="1" dirty="0" smtClean="0">
              <a:solidFill>
                <a:srgbClr val="000099"/>
              </a:solidFill>
            </a:endParaRPr>
          </a:p>
          <a:p>
            <a:pPr marL="0" indent="0">
              <a:buNone/>
            </a:pPr>
            <a:r>
              <a:rPr lang="en-US" sz="2400" b="1" u="sng" dirty="0" smtClean="0">
                <a:solidFill>
                  <a:srgbClr val="000099"/>
                </a:solidFill>
              </a:rPr>
              <a:t>Ongoing:</a:t>
            </a:r>
            <a:endParaRPr lang="en-US" sz="2400" b="1" dirty="0" smtClean="0">
              <a:solidFill>
                <a:srgbClr val="000099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0099"/>
                </a:solidFill>
              </a:rPr>
              <a:t>Data collection (Interviews) for remaining 7 Cases; 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0099"/>
                </a:solidFill>
              </a:rPr>
              <a:t>Analyze (Code, query, organize) &amp; Compile findings for 9 reports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99"/>
                </a:solidFill>
              </a:rPr>
              <a:t>Project </a:t>
            </a:r>
            <a:r>
              <a:rPr lang="en-US" b="1" dirty="0">
                <a:solidFill>
                  <a:srgbClr val="000099"/>
                </a:solidFill>
              </a:rPr>
              <a:t>implementation pattern </a:t>
            </a:r>
            <a:r>
              <a:rPr lang="en-US" b="1" dirty="0" smtClean="0">
                <a:solidFill>
                  <a:srgbClr val="000099"/>
                </a:solidFill>
              </a:rPr>
              <a:t>mapped on to </a:t>
            </a:r>
            <a:r>
              <a:rPr lang="en-US" b="1" dirty="0" err="1" smtClean="0">
                <a:solidFill>
                  <a:srgbClr val="000099"/>
                </a:solidFill>
              </a:rPr>
              <a:t>Ntk</a:t>
            </a:r>
            <a:r>
              <a:rPr lang="en-US" b="1" dirty="0" smtClean="0">
                <a:solidFill>
                  <a:srgbClr val="000099"/>
                </a:solidFill>
              </a:rPr>
              <a:t> model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99"/>
                </a:solidFill>
              </a:rPr>
              <a:t>Categorize Best </a:t>
            </a:r>
            <a:r>
              <a:rPr lang="en-US" b="1" dirty="0">
                <a:solidFill>
                  <a:srgbClr val="000099"/>
                </a:solidFill>
              </a:rPr>
              <a:t>Practices, Barriers, and </a:t>
            </a:r>
            <a:r>
              <a:rPr lang="en-US" b="1" dirty="0" smtClean="0">
                <a:solidFill>
                  <a:srgbClr val="000099"/>
                </a:solidFill>
              </a:rPr>
              <a:t>Facilitators</a:t>
            </a:r>
          </a:p>
          <a:p>
            <a:pPr marL="0" indent="0">
              <a:buNone/>
            </a:pPr>
            <a:r>
              <a:rPr lang="en-US" sz="2400" b="1" u="sng" dirty="0">
                <a:solidFill>
                  <a:srgbClr val="000099"/>
                </a:solidFill>
              </a:rPr>
              <a:t>Next </a:t>
            </a:r>
            <a:r>
              <a:rPr lang="en-US" sz="2400" b="1" u="sng" dirty="0" smtClean="0">
                <a:solidFill>
                  <a:srgbClr val="000099"/>
                </a:solidFill>
              </a:rPr>
              <a:t>Steps</a:t>
            </a:r>
            <a:r>
              <a:rPr lang="en-US" sz="2400" b="1" dirty="0" smtClean="0">
                <a:solidFill>
                  <a:srgbClr val="000099"/>
                </a:solidFill>
              </a:rPr>
              <a:t>: </a:t>
            </a:r>
          </a:p>
          <a:p>
            <a:r>
              <a:rPr lang="en-US" sz="2400" b="1" dirty="0" smtClean="0">
                <a:solidFill>
                  <a:srgbClr val="000099"/>
                </a:solidFill>
              </a:rPr>
              <a:t>Follow any remaining project(s) to </a:t>
            </a:r>
            <a:r>
              <a:rPr lang="en-US" sz="2400" b="1" dirty="0">
                <a:solidFill>
                  <a:srgbClr val="000099"/>
                </a:solidFill>
              </a:rPr>
              <a:t>the end </a:t>
            </a:r>
            <a:r>
              <a:rPr lang="en-US" sz="2400" b="1" dirty="0" smtClean="0">
                <a:solidFill>
                  <a:srgbClr val="000099"/>
                </a:solidFill>
              </a:rPr>
              <a:t>of their grant cycle &amp; complete reports</a:t>
            </a:r>
            <a:endParaRPr lang="en-US" sz="2400" b="1" dirty="0">
              <a:solidFill>
                <a:srgbClr val="000099"/>
              </a:solidFill>
            </a:endParaRPr>
          </a:p>
          <a:p>
            <a:r>
              <a:rPr lang="en-US" sz="2400" b="1" dirty="0" smtClean="0">
                <a:solidFill>
                  <a:srgbClr val="000099"/>
                </a:solidFill>
              </a:rPr>
              <a:t>Collective Case Study Report</a:t>
            </a:r>
          </a:p>
          <a:p>
            <a:r>
              <a:rPr lang="en-US" sz="2400" b="1" dirty="0" smtClean="0">
                <a:solidFill>
                  <a:srgbClr val="000099"/>
                </a:solidFill>
              </a:rPr>
              <a:t>Recommendations to Grantees; Inform policy </a:t>
            </a:r>
            <a:r>
              <a:rPr lang="en-US" sz="2400" b="1" dirty="0">
                <a:solidFill>
                  <a:srgbClr val="000099"/>
                </a:solidFill>
              </a:rPr>
              <a:t>(</a:t>
            </a:r>
            <a:r>
              <a:rPr lang="en-US" sz="2400" b="1" dirty="0" smtClean="0">
                <a:solidFill>
                  <a:srgbClr val="000099"/>
                </a:solidFill>
              </a:rPr>
              <a:t>NIDILLR).</a:t>
            </a:r>
            <a:endParaRPr lang="en-US" sz="2400" b="1" dirty="0">
              <a:solidFill>
                <a:srgbClr val="000099"/>
              </a:solidFill>
            </a:endParaRPr>
          </a:p>
        </p:txBody>
      </p:sp>
      <p:pic>
        <p:nvPicPr>
          <p:cNvPr id="4" name="Picture 3" descr="University at Buffalo; Center on Knowledge Translation for Technology Transfer; and  National Institute on Disability, Independent Living, and Rehabilitation Research." title="logo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6899" y="6385033"/>
            <a:ext cx="2996184" cy="35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041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accent1">
            <a:lumMod val="50000"/>
          </a:schemeClr>
        </a:solidFill>
      </a:spPr>
      <a:bodyPr vert="horz" lIns="91440" tIns="45720" rIns="91440" bIns="45720" rtlCol="0" anchor="ctr">
        <a:noAutofit/>
      </a:bodyPr>
      <a:lstStyle>
        <a:defPPr algn="ctr">
          <a:spcBef>
            <a:spcPct val="0"/>
          </a:spcBef>
          <a:defRPr sz="2800" b="1" dirty="0">
            <a:solidFill>
              <a:schemeClr val="bg1"/>
            </a:solidFill>
            <a:ea typeface="+mj-ea"/>
            <a:cs typeface="+mj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7154</TotalTime>
  <Words>622</Words>
  <Application>Microsoft Office PowerPoint</Application>
  <PresentationFormat>Widescreen</PresentationFormat>
  <Paragraphs>122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MS PGothic</vt:lpstr>
      <vt:lpstr>Arial</vt:lpstr>
      <vt:lpstr>Calibri</vt:lpstr>
      <vt:lpstr>Calibri Light</vt:lpstr>
      <vt:lpstr>Times New Roman</vt:lpstr>
      <vt:lpstr>Wingdings</vt:lpstr>
      <vt:lpstr>Office Theme</vt:lpstr>
      <vt:lpstr>A prospective study of the translational process in the technology development and transfer projects of NIDILRR’s technology grantees: a qualitative study in progress</vt:lpstr>
      <vt:lpstr>Fig. 1. The Study Context: ACL/NIDILRR’s Knowledge Translation (KT) Framework focused on Technology Innovation and Use (Summary View)</vt:lpstr>
      <vt:lpstr>Fig. 2. Need-to-Knowledge (NtK) Model: Three Methods generate Three States of Knowledge (Lane &amp; Flagg, 2010)</vt:lpstr>
      <vt:lpstr> An Operational Need-to-Knowledge (NtK) Model An Operational Guide to KT for TT (Lane &amp; Flagg, 2010) Guide to KT for TT (Lane &amp; Flagg, 2010)</vt:lpstr>
      <vt:lpstr>Fig. 3 Tracking implementation of KT4TT through NtK Stages, Steps &amp; Gates*</vt:lpstr>
      <vt:lpstr>Longitudinal Qualitative Study at the KT4TT Center</vt:lpstr>
      <vt:lpstr>Longitudinal Study at the KT4TT Center: Study Design </vt:lpstr>
      <vt:lpstr>Method</vt:lpstr>
      <vt:lpstr>Current Status</vt:lpstr>
      <vt:lpstr>REFERENCES</vt:lpstr>
      <vt:lpstr>ACKNOWLEDGEMENT       ACKNOWLEDGEMENT      </vt:lpstr>
      <vt:lpstr>Thank you!  Questions?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Translation From innovation to impact: a qualitative study of NIDLLR funded R &amp; D processes</dc:title>
  <dc:creator>vstone</dc:creator>
  <cp:lastModifiedBy>lyarnes</cp:lastModifiedBy>
  <cp:revision>384</cp:revision>
  <cp:lastPrinted>2017-11-01T17:59:13Z</cp:lastPrinted>
  <dcterms:created xsi:type="dcterms:W3CDTF">2017-10-06T15:42:11Z</dcterms:created>
  <dcterms:modified xsi:type="dcterms:W3CDTF">2018-04-11T19:06:35Z</dcterms:modified>
</cp:coreProperties>
</file>