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67" r:id="rId2"/>
    <p:sldId id="281" r:id="rId3"/>
    <p:sldId id="269" r:id="rId4"/>
    <p:sldId id="270" r:id="rId5"/>
    <p:sldId id="271" r:id="rId6"/>
    <p:sldId id="273" r:id="rId7"/>
    <p:sldId id="288" r:id="rId8"/>
    <p:sldId id="275" r:id="rId9"/>
    <p:sldId id="274" r:id="rId10"/>
    <p:sldId id="277" r:id="rId11"/>
    <p:sldId id="289" r:id="rId12"/>
    <p:sldId id="256" r:id="rId13"/>
    <p:sldId id="278" r:id="rId14"/>
    <p:sldId id="290" r:id="rId15"/>
    <p:sldId id="257" r:id="rId16"/>
    <p:sldId id="258" r:id="rId17"/>
    <p:sldId id="287" r:id="rId18"/>
    <p:sldId id="279" r:id="rId19"/>
    <p:sldId id="261" r:id="rId20"/>
    <p:sldId id="263" r:id="rId21"/>
    <p:sldId id="265" r:id="rId22"/>
    <p:sldId id="266" r:id="rId23"/>
    <p:sldId id="284" r:id="rId24"/>
    <p:sldId id="285" r:id="rId25"/>
    <p:sldId id="280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0" autoAdjust="0"/>
    <p:restoredTop sz="86313" autoAdjust="0"/>
  </p:normalViewPr>
  <p:slideViewPr>
    <p:cSldViewPr>
      <p:cViewPr varScale="1">
        <p:scale>
          <a:sx n="86" d="100"/>
          <a:sy n="86" d="100"/>
        </p:scale>
        <p:origin x="108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7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9E9FF9-2BFD-4B0E-B512-CE143BD1D638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DE28A01-39DC-46D7-A578-AD00EA350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5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A48D-5F22-4096-9857-1406039B14E8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D4DEA-CD24-4098-9D83-51F6A1470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6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FA93-576B-43AE-89DE-5A1E5A07CDB7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FBE65-6B2E-4B2D-ADF5-A148C91FE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18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F98A-1D5B-4616-A1D1-A5DC2D621B55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76887-6967-4695-8AA5-9309786BA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04D1-0644-4E47-807A-2980139F9B49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8495-AD81-4718-B056-F316191DB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0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A292-E390-4E8D-B90F-11276ED517AD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C259-EF85-4B74-9CBC-E122B32CC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83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A07A-29DF-4023-ABAC-1AAD4D36C270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99720-23D7-4313-ACBA-2544F05B6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9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E168-33AE-4EEF-B1E4-DBBD02E41785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B2EB8-30CE-4239-ADC3-1C9AA868B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5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20C2-4AA3-4ACF-9BFB-872E43E5E9EC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F16A6-4FB8-4E5E-A034-9B339CC23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2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B7D0-6497-40B5-99E6-0C1B423C9F7E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CABD0-C51A-4396-9E65-0C100B3E4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4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B66C-8796-4868-8D55-A412C8BCB5C5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140F8-70DB-4959-8325-FA87B375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19F2-4961-4548-9490-D373E3DFEC9C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76A4-A0F0-4718-B8F8-FF88590D5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09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DCA21-320D-400D-8C10-A9CAC70004A1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16FAACB-858C-414A-B538-4F089BD975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stone@buffal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t4tt.buffalo.edu/knowledgebase/model.php" TargetMode="External"/><Relationship Id="rId5" Type="http://schemas.openxmlformats.org/officeDocument/2006/relationships/hyperlink" Target="http://www.kt4tt.buffalo.edu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hr-irsc.gc.ca/e/29418.html" TargetMode="External"/><Relationship Id="rId5" Type="http://schemas.openxmlformats.org/officeDocument/2006/relationships/hyperlink" Target="http://kt4tt.buffalo.edu/knowledgebase/model.php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hr-irsc.gc.ca/e/29418.htm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000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Achieving Knowledge Translation for Technology Transfer: Implications for Evaluation </a:t>
            </a:r>
            <a:br>
              <a:rPr lang="en-US" sz="3600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Presenter: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Vathsala I. Stone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hlinkClick r:id="rId2"/>
              </a:rPr>
              <a:t>vstone@buffalo.edu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accent1"/>
                </a:solidFill>
              </a:rPr>
              <a:t>University at Buffalo/ Center on Knowledge Translation for Technology Transfer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UB/KT4TT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AEA Annual Meeting , Nov. 11-15, 2009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1. An Output chain: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Discovery [Concept]</a:t>
            </a:r>
            <a:r>
              <a:rPr lang="en-US" dirty="0" smtClean="0">
                <a:sym typeface="Wingdings" pitchFamily="2" charset="2"/>
              </a:rPr>
              <a:t>Invention[Prototype] Innovation[Device/Service in market]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ym typeface="Wingdings" pitchFamily="2" charset="2"/>
              </a:rPr>
              <a:t>2. A Process chain: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Research [R]</a:t>
            </a:r>
            <a:r>
              <a:rPr lang="en-US" dirty="0" smtClean="0">
                <a:sym typeface="Wingdings" pitchFamily="2" charset="2"/>
              </a:rPr>
              <a:t>Development [D] Production[P]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>
                <a:solidFill>
                  <a:srgbClr val="C00000"/>
                </a:solidFill>
                <a:sym typeface="Wingdings" pitchFamily="2" charset="2"/>
              </a:rPr>
              <a:t>KT4TT involves R-D-P project(s)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Path Of KT4TT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z="4400" smtClean="0">
                <a:sym typeface="Wingdings" panose="05000000000000000000" pitchFamily="2" charset="2"/>
              </a:rPr>
              <a:t>Both Merit (Credibility/Quality) and Worth (Relevance/Value) are important</a:t>
            </a:r>
          </a:p>
          <a:p>
            <a:pPr eaLnBrk="1" hangingPunct="1"/>
            <a:endParaRPr lang="en-US" altLang="en-US" sz="4400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4400" smtClean="0">
                <a:sym typeface="Wingdings" panose="05000000000000000000" pitchFamily="2" charset="2"/>
              </a:rPr>
              <a:t>Sub-optimal use of evaluation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ym typeface="Wingdings" panose="05000000000000000000" pitchFamily="2" charset="2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Impacts from R-D-P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lowchart of decision making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Evaluation enlightens decision-making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The CIPP rationale can be extended from D projects </a:t>
            </a:r>
            <a:r>
              <a:rPr lang="en-US" altLang="en-US" smtClean="0">
                <a:sym typeface="Wingdings" panose="05000000000000000000" pitchFamily="2" charset="2"/>
              </a:rPr>
              <a:t> [R-D-P] projects</a:t>
            </a: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Evaluation starts </a:t>
            </a:r>
            <a:r>
              <a:rPr lang="en-US" altLang="en-US" smtClean="0">
                <a:solidFill>
                  <a:srgbClr val="C00000"/>
                </a:solidFill>
                <a:sym typeface="Wingdings" panose="05000000000000000000" pitchFamily="2" charset="2"/>
              </a:rPr>
              <a:t>before</a:t>
            </a:r>
            <a:r>
              <a:rPr lang="en-US" altLang="en-US" smtClean="0">
                <a:sym typeface="Wingdings" panose="05000000000000000000" pitchFamily="2" charset="2"/>
              </a:rPr>
              <a:t> the R process  and continues </a:t>
            </a:r>
            <a:r>
              <a:rPr lang="en-US" altLang="en-US" smtClean="0">
                <a:solidFill>
                  <a:srgbClr val="C00000"/>
                </a:solidFill>
                <a:sym typeface="Wingdings" panose="05000000000000000000" pitchFamily="2" charset="2"/>
              </a:rPr>
              <a:t>beyond </a:t>
            </a:r>
            <a:r>
              <a:rPr lang="en-US" altLang="en-US" smtClean="0">
                <a:sym typeface="Wingdings" panose="05000000000000000000" pitchFamily="2" charset="2"/>
              </a:rPr>
              <a:t>the P process;</a:t>
            </a: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Details in the KT4TT management model [Lane &amp; Flagg, 2009]</a:t>
            </a:r>
            <a:endParaRPr lang="en-US" altLang="en-US" smtClean="0">
              <a:hlinkClick r:id="rId5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u="sng" smtClean="0">
                <a:hlinkClick r:id="rId6"/>
              </a:rPr>
              <a:t>http://kt4tt.buffalo.edu/knowledgebase/model.php</a:t>
            </a:r>
            <a:endParaRPr lang="en-US" altLang="en-US" sz="28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Role of Evaluation in KT4TT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Stage-Gate model  </a:t>
            </a:r>
          </a:p>
          <a:p>
            <a:pPr eaLnBrk="1" hangingPunct="1"/>
            <a:r>
              <a:rPr lang="en-US" altLang="en-US" sz="4000" smtClean="0"/>
              <a:t>Evaluative information for decisions at gates</a:t>
            </a:r>
          </a:p>
          <a:p>
            <a:pPr eaLnBrk="1" hangingPunct="1"/>
            <a:r>
              <a:rPr lang="en-US" altLang="en-US" sz="4000" smtClean="0"/>
              <a:t>R-D-P  process continuous but separate R, D, P projects possible</a:t>
            </a:r>
          </a:p>
          <a:p>
            <a:pPr eaLnBrk="1" hangingPunct="1"/>
            <a:r>
              <a:rPr lang="en-US" altLang="en-US" sz="4000" smtClean="0"/>
              <a:t>Project Goal: P Output (Vs. R output)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KT4TT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Evaluation; process stages; decision gates; acti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Evaluation, process stages, decision gate and 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valuation; process stages; decision gates; acti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Evaluation, process stages, decision gate and 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valuation; process stages; decision gates; acti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Evaluation, process stages, decision gate and 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smtClean="0"/>
              <a:t>Accountability: R output Vs. (R-D-P) outputs.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en-US" sz="4000" dirty="0" smtClean="0"/>
              <a:t>CIPP builds relevance into final output;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en-US" sz="4000" dirty="0" smtClean="0"/>
              <a:t>Bridge to </a:t>
            </a:r>
            <a:r>
              <a:rPr lang="en-US" sz="4000" dirty="0" smtClean="0">
                <a:solidFill>
                  <a:srgbClr val="C00000"/>
                </a:solidFill>
              </a:rPr>
              <a:t>outcomes and impacts </a:t>
            </a:r>
            <a:r>
              <a:rPr lang="en-US" sz="4000" dirty="0" smtClean="0"/>
              <a:t>is implicit 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en-US" sz="4000" dirty="0" smtClean="0"/>
              <a:t>Projects need an additional tool -the logic model (Wholey, 1987, 2004; McLaughlin and Jordan, 1991, 2004)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Getting outcomes and impacts from  R-D-P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Flowchart of implicationsof KT for the Logic Mode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Implications of KT for the Logic Model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This is a </a:t>
            </a:r>
            <a:r>
              <a:rPr lang="en-US" b="1" dirty="0" smtClean="0">
                <a:solidFill>
                  <a:srgbClr val="C00000"/>
                </a:solidFill>
              </a:rPr>
              <a:t>work in progress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at the KT4TT Center which is funded by the National Institute on Disability and Rehabilitation Research of the U.S. Department of Education, under grant number </a:t>
            </a:r>
            <a:r>
              <a:rPr lang="en-US" dirty="0" smtClean="0">
                <a:solidFill>
                  <a:srgbClr val="C00000"/>
                </a:solidFill>
              </a:rPr>
              <a:t>H133A080050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The opinions contained in this presentation are those of the grantee and do not necessarily reflect those of the U.S. Department of Education.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ACKNOWLEDGEMENT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Flowchart of implicationsof KT for the Logic Mode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Implications of KT4TT for evaluation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Flowchart of implicationsof KT for the Logic Mode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Implications of KT4TT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Flowchart of implicationsof KT for the Logic Mode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KT4TT and impact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742950" indent="-742950" eaLnBrk="1" hangingPunct="1">
              <a:buFont typeface="Calibri" panose="020F0502020204030204" pitchFamily="34" charset="0"/>
              <a:buAutoNum type="arabicPeriod"/>
            </a:pPr>
            <a:r>
              <a:rPr lang="en-US" altLang="en-US" sz="4000" smtClean="0"/>
              <a:t>Funded Project’s Context Evaluation has a significant role: </a:t>
            </a:r>
          </a:p>
          <a:p>
            <a:pPr marL="742950" indent="-742950" eaLnBrk="1" hangingPunct="1"/>
            <a:r>
              <a:rPr lang="en-US" altLang="en-US" sz="4000" smtClean="0"/>
              <a:t>Point of intersection with Funding Program;</a:t>
            </a:r>
          </a:p>
          <a:p>
            <a:pPr marL="742950" indent="-742950" eaLnBrk="1" hangingPunct="1"/>
            <a:r>
              <a:rPr lang="en-US" altLang="en-US" sz="4000" smtClean="0"/>
              <a:t>Begin there to ensure relevance;</a:t>
            </a:r>
          </a:p>
          <a:p>
            <a:pPr marL="742950" indent="-742950" eaLnBrk="1" hangingPunct="1"/>
            <a:r>
              <a:rPr lang="en-US" altLang="en-US" sz="4000" smtClean="0"/>
              <a:t>Beginning right is a big part of achieving impact. 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92500" lnSpcReduction="10000"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2. Funding Program’s Situation Analysis has a leading role: 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Point of intersection with funded projects;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Evidence base for </a:t>
            </a:r>
            <a:r>
              <a:rPr lang="en-US" sz="3600" dirty="0" smtClean="0"/>
              <a:t>RFP &amp; Grant review criteria;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Orient grant proposals for relevance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Define Impact Indicators  &amp; Collect data from projects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endParaRPr lang="en-US" sz="4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 smtClean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http://kt4tt.buffalo.edu/knowledgebase/model.php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CIHR.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About knowledge translation.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Retrieved October 25, 2009, from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http://www.cihr-irsc.gc.ca/e/29418.html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Graham, I.D., Logan, J., Harrison, M.B., Straus, S.E.,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Tetroe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J., Caswell, W., &amp; Robinson, N. (2006). Lost in translation: time for a map?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Journal of Continuing Education in the Health Professions, 26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(1), 13-24.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Lane, J.P. &amp; Flagg, J.L. (2009).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Translating three states of knowledge: Discovery, invention &amp; innovation.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Manuscript submitted for publication.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Sudsawad, P. (2007).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Knowledge Translation: Introduction to Models, Strategies, and Measures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Austin, TX. Southwest Educational Development Laboratory (SEDL), National Center for the Dissemination of Disability Research (NCDDR).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i="1" dirty="0" smtClean="0"/>
              <a:t>References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NEED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 Increase Use of research findings by stakeholders; improve  Evidence Based  Practice.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PROBLEM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How to increase impact from funded Research?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GPRA, PART and other Fed Gov. initiatives; Systematic  review efforts.</a:t>
            </a:r>
            <a:endParaRPr lang="en-US" sz="3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Why Knowledge Translation [KT]?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C00000"/>
                </a:solidFill>
              </a:rPr>
              <a:t>SOLUTION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Strategic  Communication (Translation) of Knowledge to </a:t>
            </a:r>
            <a:r>
              <a:rPr lang="en-US" altLang="en-US" sz="3600" smtClean="0"/>
              <a:t>stakeholders resulting in application/use.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smtClean="0">
                <a:solidFill>
                  <a:srgbClr val="C00000"/>
                </a:solidFill>
              </a:rPr>
              <a:t>Various definitions &amp; models of KT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[Sudsawad, 2004]</a:t>
            </a:r>
            <a:endParaRPr lang="en-US" altLang="en-US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Knowledge Translation [KT]</a:t>
            </a:r>
            <a:endParaRPr lang="en-US" altLang="en-US" sz="320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 descr="NIDR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1563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smtClean="0"/>
              <a:t>“Knowledge translation is a dynamic and iterative process that includes synthesis, dissemination, exchange and ethically sound application of knowledge to improve the health of [citizens], provide more effective health services and products and strengthen the health care system”</a:t>
            </a:r>
            <a:r>
              <a:rPr lang="en-US" altLang="en-US" smtClean="0"/>
              <a:t>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/>
              <a:t>Canadian institutes of health research. </a:t>
            </a:r>
            <a:r>
              <a:rPr lang="en-US" altLang="en-US" sz="2400" u="sng" smtClean="0">
                <a:hlinkClick r:id="rId5"/>
              </a:rPr>
              <a:t>http://www.cihr-irsc.gc.ca/e/29418.html 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KT- the CIHR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Proposed by Graham et al (2006).</a:t>
            </a:r>
          </a:p>
          <a:p>
            <a:pPr eaLnBrk="1" hangingPunct="1"/>
            <a:r>
              <a:rPr lang="en-US" altLang="en-US" sz="3600" smtClean="0"/>
              <a:t>Two key components:  </a:t>
            </a:r>
          </a:p>
          <a:p>
            <a:pPr lvl="1" eaLnBrk="1" hangingPunct="1"/>
            <a:r>
              <a:rPr lang="en-US" altLang="en-US" sz="3600" smtClean="0"/>
              <a:t>Knowledge  Creation (</a:t>
            </a:r>
            <a:r>
              <a:rPr lang="en-US" altLang="en-US" sz="3600" i="1" smtClean="0"/>
              <a:t>K Inquiry </a:t>
            </a:r>
            <a:r>
              <a:rPr lang="en-US" altLang="en-US" sz="3600" i="1" smtClean="0">
                <a:sym typeface="Wingdings" panose="05000000000000000000" pitchFamily="2" charset="2"/>
              </a:rPr>
              <a:t></a:t>
            </a:r>
            <a:r>
              <a:rPr lang="en-US" altLang="en-US" sz="3600" i="1" smtClean="0"/>
              <a:t> K tools</a:t>
            </a:r>
            <a:r>
              <a:rPr lang="en-US" altLang="en-US" sz="3600" smtClean="0"/>
              <a:t>)  </a:t>
            </a:r>
          </a:p>
          <a:p>
            <a:pPr lvl="1" eaLnBrk="1" hangingPunct="1"/>
            <a:r>
              <a:rPr lang="en-US" altLang="en-US" sz="3600" smtClean="0"/>
              <a:t>Action Cycle (Application: </a:t>
            </a:r>
            <a:r>
              <a:rPr lang="en-US" altLang="en-US" sz="3600" i="1" smtClean="0"/>
              <a:t>problem identification </a:t>
            </a:r>
            <a:r>
              <a:rPr lang="en-US" altLang="en-US" sz="3600" i="1" smtClean="0">
                <a:sym typeface="Wingdings" panose="05000000000000000000" pitchFamily="2" charset="2"/>
              </a:rPr>
              <a:t> </a:t>
            </a:r>
            <a:r>
              <a:rPr lang="en-US" altLang="en-US" sz="3600" i="1" smtClean="0"/>
              <a:t>use</a:t>
            </a:r>
            <a:r>
              <a:rPr lang="en-US" altLang="en-US" sz="3600" smtClean="0"/>
              <a:t>)   </a:t>
            </a:r>
          </a:p>
          <a:p>
            <a:pPr eaLnBrk="1" hangingPunct="1"/>
            <a:r>
              <a:rPr lang="en-US" altLang="en-US" sz="3600" smtClean="0"/>
              <a:t>End-of-grant Vs. Integrated KT </a:t>
            </a:r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00000"/>
                </a:solidFill>
              </a:rPr>
              <a:t>Knowledge -to-Action (KTA) Model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Relevance Vs. Rigor</a:t>
            </a:r>
          </a:p>
          <a:p>
            <a:pPr eaLnBrk="1" hangingPunct="1"/>
            <a:r>
              <a:rPr lang="en-US" altLang="en-US" sz="3600" smtClean="0"/>
              <a:t>Start KT before research </a:t>
            </a:r>
          </a:p>
          <a:p>
            <a:pPr eaLnBrk="1" hangingPunct="1"/>
            <a:r>
              <a:rPr lang="en-US" altLang="en-US" sz="3600" smtClean="0"/>
              <a:t>Pro-actively make research outputs relevant to end user contexts. </a:t>
            </a:r>
          </a:p>
          <a:p>
            <a:pPr eaLnBrk="1" hangingPunct="1"/>
            <a:r>
              <a:rPr lang="en-US" altLang="en-US" sz="3600" smtClean="0"/>
              <a:t>Systematic KT process</a:t>
            </a:r>
          </a:p>
          <a:p>
            <a:pPr eaLnBrk="1" hangingPunct="1"/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00000"/>
                </a:solidFill>
              </a:rPr>
              <a:t>Knowledge 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Flow of knowledg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512025"/>
              </p:ext>
            </p:extLst>
          </p:nvPr>
        </p:nvGraphicFramePr>
        <p:xfrm>
          <a:off x="457200" y="1143000"/>
          <a:ext cx="8229600" cy="420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333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FLOW</a:t>
                      </a:r>
                      <a:r>
                        <a:rPr lang="en-US" sz="2400" baseline="0" dirty="0" smtClean="0"/>
                        <a:t> OF KNOWLEDGE</a:t>
                      </a:r>
                      <a:endParaRPr lang="en-US" sz="24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74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KNOWLEDGE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INTERMEDIARIES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END USERS</a:t>
                      </a:r>
                      <a:endParaRPr lang="en-US" sz="2400" dirty="0"/>
                    </a:p>
                  </a:txBody>
                  <a:tcPr marT="45717" marB="45717"/>
                </a:tc>
              </a:tr>
              <a:tr h="822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RESEARCH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INTERMEDIATE STAKEHOLDERS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BENEFICIARIES</a:t>
                      </a:r>
                      <a:endParaRPr lang="en-US" sz="2400" dirty="0"/>
                    </a:p>
                  </a:txBody>
                  <a:tcPr marT="45717" marB="45717"/>
                </a:tc>
              </a:tr>
              <a:tr h="118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IMMEDIATE RESULTS 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SHORT/MID TERM </a:t>
                      </a:r>
                    </a:p>
                    <a:p>
                      <a:pPr algn="ctr"/>
                      <a:r>
                        <a:rPr lang="en-US" sz="2400" dirty="0" smtClean="0"/>
                        <a:t>CHANGES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LONG TERM BENEFITS</a:t>
                      </a:r>
                      <a:endParaRPr lang="en-US" sz="2400" dirty="0"/>
                    </a:p>
                  </a:txBody>
                  <a:tcPr marT="45717" marB="45717"/>
                </a:tc>
              </a:tr>
              <a:tr h="51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OUTCOMES</a:t>
                      </a:r>
                      <a:endParaRPr lang="en-US" sz="2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IMPACTS</a:t>
                      </a:r>
                      <a:endParaRPr lang="en-US" sz="2400" dirty="0"/>
                    </a:p>
                  </a:txBody>
                  <a:tcPr marT="45717" marB="45717"/>
                </a:tc>
              </a:tr>
              <a:tr h="365760">
                <a:tc gridSpan="3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ight Arrow 16" descr="alt=&quot;&quot;"/>
          <p:cNvSpPr/>
          <p:nvPr/>
        </p:nvSpPr>
        <p:spPr>
          <a:xfrm>
            <a:off x="2971800" y="4495800"/>
            <a:ext cx="457200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 descr="alt=&quot;&quot;"/>
          <p:cNvSpPr/>
          <p:nvPr/>
        </p:nvSpPr>
        <p:spPr>
          <a:xfrm>
            <a:off x="5791200" y="4572000"/>
            <a:ext cx="457200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 descr="alt=&quot;&quot;"/>
          <p:cNvSpPr/>
          <p:nvPr/>
        </p:nvSpPr>
        <p:spPr>
          <a:xfrm>
            <a:off x="3048000" y="1752600"/>
            <a:ext cx="365125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 descr="alt=&quot;&quot;"/>
          <p:cNvSpPr/>
          <p:nvPr/>
        </p:nvSpPr>
        <p:spPr>
          <a:xfrm>
            <a:off x="2971800" y="2667000"/>
            <a:ext cx="457200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ight Arrow 20" descr="alt=&quot;&quot;"/>
          <p:cNvSpPr/>
          <p:nvPr/>
        </p:nvSpPr>
        <p:spPr>
          <a:xfrm>
            <a:off x="2971800" y="3657600"/>
            <a:ext cx="365125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ight Arrow 21" descr="alt=&quot;&quot;"/>
          <p:cNvSpPr/>
          <p:nvPr/>
        </p:nvSpPr>
        <p:spPr>
          <a:xfrm>
            <a:off x="5791200" y="3581400"/>
            <a:ext cx="365125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 descr="alt=&quot;&quot;"/>
          <p:cNvSpPr/>
          <p:nvPr/>
        </p:nvSpPr>
        <p:spPr>
          <a:xfrm>
            <a:off x="5715000" y="2667000"/>
            <a:ext cx="457200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ight Arrow 23" descr="alt=&quot;&quot;"/>
          <p:cNvSpPr/>
          <p:nvPr/>
        </p:nvSpPr>
        <p:spPr>
          <a:xfrm>
            <a:off x="5715000" y="1752600"/>
            <a:ext cx="365125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53" name="Picture 6" descr="UB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12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5" descr="NID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The Path of KT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NID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43600"/>
            <a:ext cx="15636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KT4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UB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193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pPr algn="ctr" eaLnBrk="1" hangingPunct="1"/>
            <a:endParaRPr lang="en-US" altLang="en-US" b="1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b="1" smtClean="0"/>
              <a:t>STRATEGIC COMMUNICATION OF KNOWLEDGE TO STAKEHOLDERS THROUGH </a:t>
            </a:r>
            <a:r>
              <a:rPr lang="en-US" altLang="en-US" sz="3600" b="1" smtClean="0">
                <a:solidFill>
                  <a:srgbClr val="00B0F0"/>
                </a:solidFill>
              </a:rPr>
              <a:t>TECHNOLOGICAL </a:t>
            </a:r>
            <a:r>
              <a:rPr lang="en-US" altLang="en-US" sz="3600" b="1" smtClean="0"/>
              <a:t>OUTPUTS RESULTING IN USE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b="1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[E.g., Commercial devices/services, freeware…]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solidFill>
                  <a:srgbClr val="C00000"/>
                </a:solidFill>
              </a:rPr>
              <a:t>KT for TT</a:t>
            </a:r>
            <a:endParaRPr lang="en-US" altLang="en-US" sz="480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746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Times New Roman</vt:lpstr>
      <vt:lpstr>Office Theme</vt:lpstr>
      <vt:lpstr> Achieving Knowledge Translation for Technology Transfer: Implications for Evaluation   </vt:lpstr>
      <vt:lpstr>ACKNOWLEDGEMENT</vt:lpstr>
      <vt:lpstr>Why Knowledge Translation [KT]?</vt:lpstr>
      <vt:lpstr>Knowledge Translation [KT]</vt:lpstr>
      <vt:lpstr>KT- the CIHR Definition</vt:lpstr>
      <vt:lpstr>Knowledge -to-Action (KTA) Model  </vt:lpstr>
      <vt:lpstr>Knowledge Creation</vt:lpstr>
      <vt:lpstr>The Path of KT  </vt:lpstr>
      <vt:lpstr>KT for TT</vt:lpstr>
      <vt:lpstr>Path Of KT4TT</vt:lpstr>
      <vt:lpstr>Impacts from R-D-P Projects</vt:lpstr>
      <vt:lpstr>Evaluation enlightens decision-making</vt:lpstr>
      <vt:lpstr>Role of Evaluation in KT4TT</vt:lpstr>
      <vt:lpstr>KT4TT management</vt:lpstr>
      <vt:lpstr>Evaluation, process stages, decision gate and action</vt:lpstr>
      <vt:lpstr>Evaluation, process stages, decision gate and action</vt:lpstr>
      <vt:lpstr>Evaluation, process stages, decision gate and action</vt:lpstr>
      <vt:lpstr>Getting outcomes and impacts from  R-D-P projects</vt:lpstr>
      <vt:lpstr>Implications of KT for the Logic Model</vt:lpstr>
      <vt:lpstr>Implications of KT4TT for evaluation</vt:lpstr>
      <vt:lpstr>Implications of KT4TT</vt:lpstr>
      <vt:lpstr>KT4TT and impact</vt:lpstr>
      <vt:lpstr>Final Considerations</vt:lpstr>
      <vt:lpstr>Final Considerations</vt:lpstr>
      <vt:lpstr> References 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Yarnes, Laurie</dc:creator>
  <cp:lastModifiedBy>lyarnes</cp:lastModifiedBy>
  <cp:revision>110</cp:revision>
  <dcterms:created xsi:type="dcterms:W3CDTF">2009-10-26T16:28:31Z</dcterms:created>
  <dcterms:modified xsi:type="dcterms:W3CDTF">2018-04-30T19:52:23Z</dcterms:modified>
</cp:coreProperties>
</file>