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 id="2147483904" r:id="rId2"/>
  </p:sldMasterIdLst>
  <p:notesMasterIdLst>
    <p:notesMasterId r:id="rId36"/>
  </p:notesMasterIdLst>
  <p:handoutMasterIdLst>
    <p:handoutMasterId r:id="rId37"/>
  </p:handoutMasterIdLst>
  <p:sldIdLst>
    <p:sldId id="280" r:id="rId3"/>
    <p:sldId id="262" r:id="rId4"/>
    <p:sldId id="282" r:id="rId5"/>
    <p:sldId id="266" r:id="rId6"/>
    <p:sldId id="267" r:id="rId7"/>
    <p:sldId id="268" r:id="rId8"/>
    <p:sldId id="269" r:id="rId9"/>
    <p:sldId id="270" r:id="rId10"/>
    <p:sldId id="271" r:id="rId11"/>
    <p:sldId id="272" r:id="rId12"/>
    <p:sldId id="273" r:id="rId13"/>
    <p:sldId id="274" r:id="rId14"/>
    <p:sldId id="275" r:id="rId15"/>
    <p:sldId id="277" r:id="rId16"/>
    <p:sldId id="291" r:id="rId17"/>
    <p:sldId id="283" r:id="rId18"/>
    <p:sldId id="284" r:id="rId19"/>
    <p:sldId id="294" r:id="rId20"/>
    <p:sldId id="287" r:id="rId21"/>
    <p:sldId id="295" r:id="rId22"/>
    <p:sldId id="288" r:id="rId23"/>
    <p:sldId id="299" r:id="rId24"/>
    <p:sldId id="300" r:id="rId25"/>
    <p:sldId id="301" r:id="rId26"/>
    <p:sldId id="297" r:id="rId27"/>
    <p:sldId id="302" r:id="rId28"/>
    <p:sldId id="296" r:id="rId29"/>
    <p:sldId id="298" r:id="rId30"/>
    <p:sldId id="305" r:id="rId31"/>
    <p:sldId id="285" r:id="rId32"/>
    <p:sldId id="304" r:id="rId33"/>
    <p:sldId id="278" r:id="rId34"/>
    <p:sldId id="306" r:id="rId35"/>
  </p:sldIdLst>
  <p:sldSz cx="9144000" cy="6858000" type="screen4x3"/>
  <p:notesSz cx="6954838" cy="92408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800000"/>
    <a:srgbClr val="F5F5F5"/>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7962" autoAdjust="0"/>
  </p:normalViewPr>
  <p:slideViewPr>
    <p:cSldViewPr snapToGrid="0" snapToObjects="1">
      <p:cViewPr varScale="1">
        <p:scale>
          <a:sx n="89" d="100"/>
          <a:sy n="89" d="100"/>
        </p:scale>
        <p:origin x="108"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a:defRPr sz="1200"/>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2546" tIns="46273" rIns="92546" bIns="46273" rtlCol="0"/>
          <a:lstStyle>
            <a:lvl1pPr algn="r">
              <a:defRPr sz="1200"/>
            </a:lvl1pPr>
          </a:lstStyle>
          <a:p>
            <a:pPr>
              <a:defRPr/>
            </a:pPr>
            <a:fld id="{90BDB514-6294-4184-9ACC-7D816FE6B823}" type="datetimeFigureOut">
              <a:rPr lang="en-US"/>
              <a:pPr>
                <a:defRPr/>
              </a:pPr>
              <a:t>6/6/2018</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2546" tIns="46273" rIns="92546" bIns="4627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a:defRPr sz="1200"/>
            </a:lvl1pPr>
          </a:lstStyle>
          <a:p>
            <a:fld id="{9C2E4F9F-AE55-4EAC-819F-EA9B640513D3}" type="slidenum">
              <a:rPr lang="en-US" altLang="en-US"/>
              <a:pPr/>
              <a:t>‹#›</a:t>
            </a:fld>
            <a:endParaRPr lang="en-US" altLang="en-US"/>
          </a:p>
        </p:txBody>
      </p:sp>
    </p:spTree>
    <p:extLst>
      <p:ext uri="{BB962C8B-B14F-4D97-AF65-F5344CB8AC3E}">
        <p14:creationId xmlns:p14="http://schemas.microsoft.com/office/powerpoint/2010/main" val="4215445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2546" tIns="46273" rIns="92546" bIns="46273"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40175" y="0"/>
            <a:ext cx="3013075" cy="463550"/>
          </a:xfrm>
          <a:prstGeom prst="rect">
            <a:avLst/>
          </a:prstGeom>
        </p:spPr>
        <p:txBody>
          <a:bodyPr vert="horz" lIns="92546" tIns="46273" rIns="92546" bIns="46273" rtlCol="0"/>
          <a:lstStyle>
            <a:lvl1pPr algn="r" eaLnBrk="1" hangingPunct="1">
              <a:defRPr sz="1200"/>
            </a:lvl1pPr>
          </a:lstStyle>
          <a:p>
            <a:pPr>
              <a:defRPr/>
            </a:pPr>
            <a:fld id="{D1F73646-2E0F-49A9-BD8C-B1CD8CF45219}" type="datetimeFigureOut">
              <a:rPr lang="en-US"/>
              <a:pPr>
                <a:defRPr/>
              </a:pPr>
              <a:t>6/6/2018</a:t>
            </a:fld>
            <a:endParaRPr lang="en-US"/>
          </a:p>
        </p:txBody>
      </p:sp>
      <p:sp>
        <p:nvSpPr>
          <p:cNvPr id="4" name="Slide Image Placeholder 3"/>
          <p:cNvSpPr>
            <a:spLocks noGrp="1" noRot="1" noChangeAspect="1"/>
          </p:cNvSpPr>
          <p:nvPr>
            <p:ph type="sldImg" idx="2"/>
          </p:nvPr>
        </p:nvSpPr>
        <p:spPr>
          <a:xfrm>
            <a:off x="1398588" y="1155700"/>
            <a:ext cx="4157662" cy="3117850"/>
          </a:xfrm>
          <a:prstGeom prst="rect">
            <a:avLst/>
          </a:prstGeom>
          <a:noFill/>
          <a:ln w="12700">
            <a:solidFill>
              <a:prstClr val="black"/>
            </a:solidFill>
          </a:ln>
        </p:spPr>
        <p:txBody>
          <a:bodyPr vert="horz" lIns="92546" tIns="46273" rIns="92546" bIns="46273" rtlCol="0" anchor="ctr"/>
          <a:lstStyle/>
          <a:p>
            <a:pPr lvl="0"/>
            <a:endParaRPr lang="en-US" noProof="0" smtClean="0"/>
          </a:p>
        </p:txBody>
      </p:sp>
      <p:sp>
        <p:nvSpPr>
          <p:cNvPr id="5" name="Notes Placeholder 4"/>
          <p:cNvSpPr>
            <a:spLocks noGrp="1"/>
          </p:cNvSpPr>
          <p:nvPr>
            <p:ph type="body" sz="quarter" idx="3"/>
          </p:nvPr>
        </p:nvSpPr>
        <p:spPr>
          <a:xfrm>
            <a:off x="695325" y="4446588"/>
            <a:ext cx="5564188" cy="3638550"/>
          </a:xfrm>
          <a:prstGeom prst="rect">
            <a:avLst/>
          </a:prstGeom>
        </p:spPr>
        <p:txBody>
          <a:bodyPr vert="horz" lIns="92546" tIns="46273" rIns="92546" bIns="4627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3550"/>
          </a:xfrm>
          <a:prstGeom prst="rect">
            <a:avLst/>
          </a:prstGeom>
        </p:spPr>
        <p:txBody>
          <a:bodyPr vert="horz" lIns="92546" tIns="46273" rIns="92546" bIns="46273"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40175" y="8777288"/>
            <a:ext cx="3013075" cy="463550"/>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vl1pPr>
          </a:lstStyle>
          <a:p>
            <a:fld id="{BE944810-3377-4099-96C0-96E24427211B}" type="slidenum">
              <a:rPr lang="en-US" altLang="en-US"/>
              <a:pPr/>
              <a:t>‹#›</a:t>
            </a:fld>
            <a:endParaRPr lang="en-US" altLang="en-US"/>
          </a:p>
        </p:txBody>
      </p:sp>
    </p:spTree>
    <p:extLst>
      <p:ext uri="{BB962C8B-B14F-4D97-AF65-F5344CB8AC3E}">
        <p14:creationId xmlns:p14="http://schemas.microsoft.com/office/powerpoint/2010/main" val="3760858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888" indent="-288925">
              <a:defRPr>
                <a:solidFill>
                  <a:schemeClr val="tx1"/>
                </a:solidFill>
                <a:latin typeface="Calibri" panose="020F0502020204030204" pitchFamily="34" charset="0"/>
                <a:ea typeface="MS PGothic" panose="020B0600070205080204" pitchFamily="34" charset="-128"/>
              </a:defRPr>
            </a:lvl2pPr>
            <a:lvl3pPr marL="1155700" indent="-230188">
              <a:defRPr>
                <a:solidFill>
                  <a:schemeClr val="tx1"/>
                </a:solidFill>
                <a:latin typeface="Calibri" panose="020F0502020204030204" pitchFamily="34" charset="0"/>
                <a:ea typeface="MS PGothic" panose="020B0600070205080204" pitchFamily="34" charset="-128"/>
              </a:defRPr>
            </a:lvl3pPr>
            <a:lvl4pPr marL="1619250" indent="-230188">
              <a:defRPr>
                <a:solidFill>
                  <a:schemeClr val="tx1"/>
                </a:solidFill>
                <a:latin typeface="Calibri" panose="020F0502020204030204" pitchFamily="34" charset="0"/>
                <a:ea typeface="MS PGothic" panose="020B0600070205080204" pitchFamily="34" charset="-128"/>
              </a:defRPr>
            </a:lvl4pPr>
            <a:lvl5pPr marL="2081213" indent="-230188">
              <a:defRPr>
                <a:solidFill>
                  <a:schemeClr val="tx1"/>
                </a:solidFill>
                <a:latin typeface="Calibri" panose="020F0502020204030204" pitchFamily="34" charset="0"/>
                <a:ea typeface="MS PGothic"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2F1826C-37C8-4D83-A77D-4C3D64CFB16D}" type="slidenum">
              <a:rPr lang="en-US" altLang="en-US"/>
              <a:pPr/>
              <a:t>1</a:t>
            </a:fld>
            <a:endParaRPr lang="en-US" altLang="en-US"/>
          </a:p>
        </p:txBody>
      </p:sp>
    </p:spTree>
    <p:extLst>
      <p:ext uri="{BB962C8B-B14F-4D97-AF65-F5344CB8AC3E}">
        <p14:creationId xmlns:p14="http://schemas.microsoft.com/office/powerpoint/2010/main" val="216694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79FD4C-20AA-46A9-BF62-EB9BA6BC48F9}" type="slidenum">
              <a:rPr lang="en-US" altLang="en-US"/>
              <a:pPr/>
              <a:t>33</a:t>
            </a:fld>
            <a:endParaRPr lang="en-US" altLang="en-US"/>
          </a:p>
        </p:txBody>
      </p:sp>
    </p:spTree>
    <p:extLst>
      <p:ext uri="{BB962C8B-B14F-4D97-AF65-F5344CB8AC3E}">
        <p14:creationId xmlns:p14="http://schemas.microsoft.com/office/powerpoint/2010/main" val="91302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8305498-2EC9-4FDB-9F21-DF2C1653D977}" type="slidenum">
              <a:rPr lang="en-US" altLang="en-US"/>
              <a:pPr/>
              <a:t>2</a:t>
            </a:fld>
            <a:endParaRPr lang="en-US" altLang="en-US"/>
          </a:p>
        </p:txBody>
      </p:sp>
    </p:spTree>
    <p:extLst>
      <p:ext uri="{BB962C8B-B14F-4D97-AF65-F5344CB8AC3E}">
        <p14:creationId xmlns:p14="http://schemas.microsoft.com/office/powerpoint/2010/main" val="100026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44810-3377-4099-96C0-96E24427211B}" type="slidenum">
              <a:rPr lang="en-US" altLang="en-US" smtClean="0"/>
              <a:pPr/>
              <a:t>3</a:t>
            </a:fld>
            <a:endParaRPr lang="en-US" altLang="en-US"/>
          </a:p>
        </p:txBody>
      </p:sp>
    </p:spTree>
    <p:extLst>
      <p:ext uri="{BB962C8B-B14F-4D97-AF65-F5344CB8AC3E}">
        <p14:creationId xmlns:p14="http://schemas.microsoft.com/office/powerpoint/2010/main" val="178899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888" indent="-288925">
              <a:defRPr>
                <a:solidFill>
                  <a:schemeClr val="tx1"/>
                </a:solidFill>
                <a:latin typeface="Calibri" panose="020F0502020204030204" pitchFamily="34" charset="0"/>
                <a:ea typeface="MS PGothic" panose="020B0600070205080204" pitchFamily="34" charset="-128"/>
              </a:defRPr>
            </a:lvl2pPr>
            <a:lvl3pPr marL="1155700" indent="-230188">
              <a:defRPr>
                <a:solidFill>
                  <a:schemeClr val="tx1"/>
                </a:solidFill>
                <a:latin typeface="Calibri" panose="020F0502020204030204" pitchFamily="34" charset="0"/>
                <a:ea typeface="MS PGothic" panose="020B0600070205080204" pitchFamily="34" charset="-128"/>
              </a:defRPr>
            </a:lvl3pPr>
            <a:lvl4pPr marL="1619250" indent="-230188">
              <a:defRPr>
                <a:solidFill>
                  <a:schemeClr val="tx1"/>
                </a:solidFill>
                <a:latin typeface="Calibri" panose="020F0502020204030204" pitchFamily="34" charset="0"/>
                <a:ea typeface="MS PGothic" panose="020B0600070205080204" pitchFamily="34" charset="-128"/>
              </a:defRPr>
            </a:lvl4pPr>
            <a:lvl5pPr marL="2081213" indent="-230188">
              <a:defRPr>
                <a:solidFill>
                  <a:schemeClr val="tx1"/>
                </a:solidFill>
                <a:latin typeface="Calibri" panose="020F0502020204030204" pitchFamily="34" charset="0"/>
                <a:ea typeface="MS PGothic"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86777ED-4CBA-4D16-B042-E99B1ADFA468}" type="slidenum">
              <a:rPr lang="en-US" altLang="en-US"/>
              <a:pPr/>
              <a:t>11</a:t>
            </a:fld>
            <a:endParaRPr lang="en-US" altLang="en-US"/>
          </a:p>
        </p:txBody>
      </p:sp>
    </p:spTree>
    <p:extLst>
      <p:ext uri="{BB962C8B-B14F-4D97-AF65-F5344CB8AC3E}">
        <p14:creationId xmlns:p14="http://schemas.microsoft.com/office/powerpoint/2010/main" val="2049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his summary, Jim mentioned that you’ll have to do your homework to create a CKP. Even with the sample CKPs as an outline, you may be unsure about how to find the content to craft your own CKP. So now we’ll talk about a few tools and resources you can use to answer important questions, create compelling pitches, and document your plans. Today we’ll delve into our TTPT, IPs, and look at a few ways to document competing products and your competitive advantage with a matrix. </a:t>
            </a:r>
          </a:p>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E499420-1C6B-407C-920B-42939CAD36D3}" type="slidenum">
              <a:rPr lang="en-US" altLang="en-US"/>
              <a:pPr/>
              <a:t>15</a:t>
            </a:fld>
            <a:endParaRPr lang="en-US" altLang="en-US"/>
          </a:p>
        </p:txBody>
      </p:sp>
    </p:spTree>
    <p:extLst>
      <p:ext uri="{BB962C8B-B14F-4D97-AF65-F5344CB8AC3E}">
        <p14:creationId xmlns:p14="http://schemas.microsoft.com/office/powerpoint/2010/main" val="360866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First the TTPT. The TTPT helps to ensure that you’re asking the right questions, and that you have access to other resources that can help you answer those questions. When I say “the right questions,” I’m referring to questions that you yourself should be thinking about as you embark on the path of NPD; and also those questions that an investor or partner would want to hear about before committing their own resources (time and/ or money) to your project. </a:t>
            </a:r>
          </a:p>
          <a:p>
            <a:endParaRPr lang="en-US" altLang="en-US" smtClean="0"/>
          </a:p>
          <a:p>
            <a:r>
              <a:rPr lang="en-US" altLang="en-US" smtClean="0"/>
              <a:t>In terms of resources, the TTPT offers links to more than 50 tools that can be used in your NPD process, and also links to sources of demographic information. </a:t>
            </a:r>
          </a:p>
          <a:p>
            <a:endParaRPr lang="en-US" altLang="en-US" smtClean="0"/>
          </a:p>
          <a:p>
            <a:r>
              <a:rPr lang="en-US" altLang="en-US" smtClean="0"/>
              <a:t>The template is structured in three parts. The first asks for high-level details of your project, and produces a project summary. The second asks for more detailed information about your development plans, the target market, other stakeholders, and competing products. The third asks about production plans. Completing parts 2 and 3 generates two additional reports- a technology transfer plan and a commercialization plan.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8859686-9ECC-4298-ADBC-647EA3AC0D8D}" type="slidenum">
              <a:rPr lang="en-US" altLang="en-US"/>
              <a:pPr/>
              <a:t>16</a:t>
            </a:fld>
            <a:endParaRPr lang="en-US" altLang="en-US"/>
          </a:p>
        </p:txBody>
      </p:sp>
    </p:spTree>
    <p:extLst>
      <p:ext uri="{BB962C8B-B14F-4D97-AF65-F5344CB8AC3E}">
        <p14:creationId xmlns:p14="http://schemas.microsoft.com/office/powerpoint/2010/main" val="139623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what are the key questions that an investor would want to have answered? In a nutshell, they are…</a:t>
            </a:r>
          </a:p>
          <a:p>
            <a:endParaRPr lang="en-US" altLang="en-US" smtClean="0"/>
          </a:p>
          <a:p>
            <a:r>
              <a:rPr lang="en-US" altLang="en-US" smtClean="0"/>
              <a:t>These questions and responses are useful for establishing your own plans internally, and also for communicating with external stakeholders, such as potential collaborators or investors. The first three questions here are relatively straight-forward, though not always considered by inventors. </a:t>
            </a:r>
          </a:p>
          <a:p>
            <a:endParaRPr lang="en-US" altLang="en-US" smtClean="0"/>
          </a:p>
          <a:p>
            <a:r>
              <a:rPr lang="en-US" altLang="en-US" smtClean="0"/>
              <a:t>Keep in mind that the questions about your planned role and how the product will get to the market involve not only considering your own capabilities, but those of whatever team or group of partners you are bringing on board. </a:t>
            </a:r>
          </a:p>
          <a:p>
            <a:endParaRPr lang="en-US" altLang="en-US" smtClean="0"/>
          </a:p>
          <a:p>
            <a:r>
              <a:rPr lang="en-US" altLang="en-US" smtClean="0"/>
              <a:t>The next three are loaded questions, in that they require secondary research to answer, and this is where some of the other tools will come in handy. The TTPT asks pointed questions about each of the groups of important stakeholders (user, prescribers, buyers), and also provides links to resources where you can find statistics related to these target populations, which can be used to estimate market size and growth. </a:t>
            </a:r>
          </a:p>
          <a:p>
            <a:endParaRPr lang="en-US" altLang="en-US" smtClean="0"/>
          </a:p>
          <a:p>
            <a:r>
              <a:rPr lang="en-US" altLang="en-US" smtClean="0"/>
              <a:t>The question about how much money can be made is also a tricky one, in that it will depend on the market share you’re able to capture. However, in all cases, it’s important to understand the costs of producing, packaging, marketing, selling, and servicing your product before you estimate price. If you cannot cover your costs at a profit, there will be little incentive for others to join in on your endeavor.  </a:t>
            </a:r>
          </a:p>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4C75803-FA7B-40FD-B347-DF89901C8E5F}" type="slidenum">
              <a:rPr lang="en-US" altLang="en-US"/>
              <a:pPr/>
              <a:t>18</a:t>
            </a:fld>
            <a:endParaRPr lang="en-US" altLang="en-US"/>
          </a:p>
        </p:txBody>
      </p:sp>
    </p:spTree>
    <p:extLst>
      <p:ext uri="{BB962C8B-B14F-4D97-AF65-F5344CB8AC3E}">
        <p14:creationId xmlns:p14="http://schemas.microsoft.com/office/powerpoint/2010/main" val="127471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questions are drawn from Part 2 of the TTPT, and expand on the questions regarding who are the product users/ prescribers/ buyers and how big is the market?</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20320C4-08EB-4AE2-AA3F-CE4171ECFBC5}" type="slidenum">
              <a:rPr lang="en-US" altLang="en-US"/>
              <a:pPr/>
              <a:t>19</a:t>
            </a:fld>
            <a:endParaRPr lang="en-US" altLang="en-US"/>
          </a:p>
        </p:txBody>
      </p:sp>
    </p:spTree>
    <p:extLst>
      <p:ext uri="{BB962C8B-B14F-4D97-AF65-F5344CB8AC3E}">
        <p14:creationId xmlns:p14="http://schemas.microsoft.com/office/powerpoint/2010/main" val="341462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888" indent="-288925">
              <a:defRPr>
                <a:solidFill>
                  <a:schemeClr val="tx1"/>
                </a:solidFill>
                <a:latin typeface="Calibri" panose="020F0502020204030204" pitchFamily="34" charset="0"/>
                <a:ea typeface="MS PGothic" panose="020B0600070205080204" pitchFamily="34" charset="-128"/>
              </a:defRPr>
            </a:lvl2pPr>
            <a:lvl3pPr marL="1155700" indent="-230188">
              <a:defRPr>
                <a:solidFill>
                  <a:schemeClr val="tx1"/>
                </a:solidFill>
                <a:latin typeface="Calibri" panose="020F0502020204030204" pitchFamily="34" charset="0"/>
                <a:ea typeface="MS PGothic" panose="020B0600070205080204" pitchFamily="34" charset="-128"/>
              </a:defRPr>
            </a:lvl3pPr>
            <a:lvl4pPr marL="1619250" indent="-230188">
              <a:defRPr>
                <a:solidFill>
                  <a:schemeClr val="tx1"/>
                </a:solidFill>
                <a:latin typeface="Calibri" panose="020F0502020204030204" pitchFamily="34" charset="0"/>
                <a:ea typeface="MS PGothic" panose="020B0600070205080204" pitchFamily="34" charset="-128"/>
              </a:defRPr>
            </a:lvl4pPr>
            <a:lvl5pPr marL="2081213" indent="-230188">
              <a:defRPr>
                <a:solidFill>
                  <a:schemeClr val="tx1"/>
                </a:solidFill>
                <a:latin typeface="Calibri" panose="020F0502020204030204" pitchFamily="34" charset="0"/>
                <a:ea typeface="MS PGothic"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20F0FCB-0C28-4C15-8415-D0409B4E688D}" type="slidenum">
              <a:rPr lang="en-US" altLang="en-US"/>
              <a:pPr/>
              <a:t>32</a:t>
            </a:fld>
            <a:endParaRPr lang="en-US" altLang="en-US"/>
          </a:p>
        </p:txBody>
      </p:sp>
    </p:spTree>
    <p:extLst>
      <p:ext uri="{BB962C8B-B14F-4D97-AF65-F5344CB8AC3E}">
        <p14:creationId xmlns:p14="http://schemas.microsoft.com/office/powerpoint/2010/main" val="378783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ti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4419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66570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149225" y="211138"/>
            <a:ext cx="5805488" cy="523875"/>
          </a:xfrm>
          <a:prstGeom prst="rect">
            <a:avLst/>
          </a:prstGeom>
          <a:no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2800" dirty="0" smtClean="0">
                <a:solidFill>
                  <a:srgbClr val="DBDBDB"/>
                </a:solidFill>
                <a:latin typeface="Calisto MT"/>
                <a:cs typeface="Calisto MT"/>
              </a:rPr>
              <a:t>Knowledge Translation Conference</a:t>
            </a:r>
          </a:p>
        </p:txBody>
      </p:sp>
      <p:sp>
        <p:nvSpPr>
          <p:cNvPr id="5" name="TextBox 5"/>
          <p:cNvSpPr txBox="1">
            <a:spLocks noChangeArrowheads="1"/>
          </p:cNvSpPr>
          <p:nvPr userDrawn="1"/>
        </p:nvSpPr>
        <p:spPr bwMode="auto">
          <a:xfrm>
            <a:off x="590550" y="687388"/>
            <a:ext cx="6618288" cy="338137"/>
          </a:xfrm>
          <a:prstGeom prst="rect">
            <a:avLst/>
          </a:prstGeom>
          <a:no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600" i="1" dirty="0" smtClean="0">
                <a:solidFill>
                  <a:srgbClr val="DBDBDB"/>
                </a:solidFill>
                <a:latin typeface="Calisto MT"/>
                <a:cs typeface="Calisto MT"/>
              </a:rPr>
              <a:t>KT Solutions for Overcoming Barriers to Research Use</a:t>
            </a:r>
          </a:p>
        </p:txBody>
      </p:sp>
      <p:sp>
        <p:nvSpPr>
          <p:cNvPr id="6" name="TextBox 5"/>
          <p:cNvSpPr txBox="1"/>
          <p:nvPr userDrawn="1"/>
        </p:nvSpPr>
        <p:spPr>
          <a:xfrm>
            <a:off x="6407150" y="511175"/>
            <a:ext cx="2552700" cy="354013"/>
          </a:xfrm>
          <a:prstGeom prst="rect">
            <a:avLst/>
          </a:prstGeom>
          <a:noFill/>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US" altLang="en-US" sz="800" smtClean="0">
                <a:solidFill>
                  <a:srgbClr val="DBDBDB"/>
                </a:solidFill>
                <a:latin typeface="Bell MT" panose="02020503060305020303" pitchFamily="18" charset="0"/>
              </a:rPr>
              <a:t>Hosted by SEDL’s Center on Knowledge Translation for Disability and Rehabilitation Research (KTDRR)</a:t>
            </a:r>
          </a:p>
        </p:txBody>
      </p:sp>
      <p:sp>
        <p:nvSpPr>
          <p:cNvPr id="3" name="Content Placeholder 2"/>
          <p:cNvSpPr>
            <a:spLocks noGrp="1"/>
          </p:cNvSpPr>
          <p:nvPr>
            <p:ph idx="1"/>
          </p:nvPr>
        </p:nvSpPr>
        <p:spPr>
          <a:xfrm>
            <a:off x="401985" y="1324105"/>
            <a:ext cx="8229600" cy="4525963"/>
          </a:xfrm>
          <a:prstGeom prst="rect">
            <a:avLst/>
          </a:prstGeom>
        </p:spPr>
        <p:txBody>
          <a:bodyPr/>
          <a:lstStyle>
            <a:lvl1pPr marL="0" indent="0">
              <a:buNone/>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6911975" y="62992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94AD1A4-A6AE-422E-AB7B-90EFF759D06B}" type="slidenum">
              <a:rPr lang="en-US" altLang="en-US"/>
              <a:pPr/>
              <a:t>‹#›</a:t>
            </a:fld>
            <a:endParaRPr lang="en-US" altLang="en-US"/>
          </a:p>
        </p:txBody>
      </p:sp>
    </p:spTree>
    <p:extLst>
      <p:ext uri="{BB962C8B-B14F-4D97-AF65-F5344CB8AC3E}">
        <p14:creationId xmlns:p14="http://schemas.microsoft.com/office/powerpoint/2010/main" val="87418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00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0" r:id="rId2"/>
    <p:sldLayoutId id="2147483962"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phhp.buffalo.edu/cat/kt4tt/projects/development-projects/technology-transfer-planning-template/ttpt-user.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sphhp.buffalo.edu/content/dam/sphhp/cat/kt4tt/pdf/2009-industry-profile-wheeled-mobility-v2.0.pdf" TargetMode="External"/><Relationship Id="rId3" Type="http://schemas.openxmlformats.org/officeDocument/2006/relationships/hyperlink" Target="http://disabilitycompendium.org/" TargetMode="External"/><Relationship Id="rId7" Type="http://schemas.openxmlformats.org/officeDocument/2006/relationships/hyperlink" Target="https://sphhp.buffalo.edu/content/dam/sphhp/cat/kt4tt/pdf/industry-profile-education-technology.pdf" TargetMode="External"/><Relationship Id="rId2" Type="http://schemas.openxmlformats.org/officeDocument/2006/relationships/hyperlink" Target="http://www.disabilitystatistics.org/" TargetMode="External"/><Relationship Id="rId1" Type="http://schemas.openxmlformats.org/officeDocument/2006/relationships/slideLayout" Target="../slideLayouts/slideLayout4.xml"/><Relationship Id="rId6" Type="http://schemas.openxmlformats.org/officeDocument/2006/relationships/hyperlink" Target="https://sphhp.buffalo.edu/content/dam/sphhp/cat/kt4tt/pdf/2004-industry-profile-visual-impairement.pdf" TargetMode="External"/><Relationship Id="rId11" Type="http://schemas.openxmlformats.org/officeDocument/2006/relationships/hyperlink" Target="https://sphhp.buffalo.edu/content/dam/sphhp/cat/kt4tt/ttpt/SBIR-Proposal-PhaseII.pdf" TargetMode="External"/><Relationship Id="rId5" Type="http://schemas.openxmlformats.org/officeDocument/2006/relationships/hyperlink" Target="http://disabilitysurvey.checkdesign.de/" TargetMode="External"/><Relationship Id="rId10" Type="http://schemas.openxmlformats.org/officeDocument/2006/relationships/hyperlink" Target="https://sphhp.buffalo.edu/content/dam/sphhp/cat/kt4tt/ttpt/SampleMarketingReport.pdf" TargetMode="External"/><Relationship Id="rId4" Type="http://schemas.openxmlformats.org/officeDocument/2006/relationships/hyperlink" Target="http://www.cdc.gov/ncbddd/disabilityandhealth/dhds.html" TargetMode="External"/><Relationship Id="rId9" Type="http://schemas.openxmlformats.org/officeDocument/2006/relationships/hyperlink" Target="http://sphhp.buffalo.edu/cat/kt4tt/projects/research-projects/industry-profile/cognition-industry-profile.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sphhp.buffalo.edu/content/dam/sphhp/cat/kt4tt/pdf/industry-profile-education-technology.pdf" TargetMode="External"/><Relationship Id="rId7" Type="http://schemas.openxmlformats.org/officeDocument/2006/relationships/image" Target="../media/image12.png"/><Relationship Id="rId2" Type="http://schemas.openxmlformats.org/officeDocument/2006/relationships/hyperlink" Target="https://sphhp.buffalo.edu/content/dam/sphhp/cat/kt4tt/pdf/2004-industry-profile-visual-impairement.pdf" TargetMode="Externa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hyperlink" Target="http://sphhp.buffalo.edu/cat/kt4tt/projects/research-projects/industry-profile/cognition-industry-profile.html" TargetMode="External"/><Relationship Id="rId4" Type="http://schemas.openxmlformats.org/officeDocument/2006/relationships/hyperlink" Target="https://sphhp.buffalo.edu/content/dam/sphhp/cat/kt4tt/pdf/2009-industry-profile-wheeled-mobility-v2.0.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sphhp.buffalo.edu/content/dam/sphhp/cat/kt4tt/pdf/2004-industry-profile-visual-impairement.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sphhp.buffalo.edu/content/dam/sphhp/cat/kt4tt/pdf/flagg/competing-product-search-guide.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archive.org/stream/ERIC_ED449592/ERIC_ED449592_djvu.txt" TargetMode="External"/><Relationship Id="rId2" Type="http://schemas.openxmlformats.org/officeDocument/2006/relationships/hyperlink" Target="https://sphhp.buffalo.edu/content/dam/sphhp/cat/kt4tt/pdf/ipm-inventors-guide.pdf" TargetMode="External"/><Relationship Id="rId1" Type="http://schemas.openxmlformats.org/officeDocument/2006/relationships/slideLayout" Target="../slideLayouts/slideLayout4.xml"/><Relationship Id="rId5" Type="http://schemas.openxmlformats.org/officeDocument/2006/relationships/hyperlink" Target="https://sphhp.buffalo.edu/cat/kt4tt/projects/development-projects/participatory-observer-project/resources-on-commercialization-and-technology-transfer.html" TargetMode="External"/><Relationship Id="rId4" Type="http://schemas.openxmlformats.org/officeDocument/2006/relationships/hyperlink" Target="https://sphhp.buffalo.edu/cat/kt4tt/projects/research-projects/industry-profile.html"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innovate-design.co.uk/inventioncalculato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sphhp.buffalo.edu/cat/kt4tt.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hyperlink" Target="https://www.atia.org/conference/education-program/ceu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3.goeshow.com/atia/orlando/2018/handouts.cf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phhp.buffalo.edu/cat/kt4tt/projects/past-projects/kt4tt-2008-2013/research-projects/case-studies-materials.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phhp.buffalo.edu/cat/kt4tt/technical-assistance-and-resources/getting-to-market.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779018"/>
            <a:ext cx="7886700" cy="1325563"/>
          </a:xfrm>
        </p:spPr>
        <p:txBody>
          <a:bodyPr/>
          <a:lstStyle/>
          <a:p>
            <a:pPr lvl="0" defTabSz="457200">
              <a:lnSpc>
                <a:spcPts val="5000"/>
              </a:lnSpc>
              <a:defRPr/>
            </a:pPr>
            <a:r>
              <a:rPr lang="en-US" sz="4000" b="1" dirty="0">
                <a:solidFill>
                  <a:srgbClr val="000099"/>
                </a:solidFill>
                <a:latin typeface="Calibri" panose="020F0502020204030204" pitchFamily="34" charset="0"/>
                <a:ea typeface="MS PGothic" panose="020B0600070205080204" pitchFamily="34" charset="-128"/>
                <a:cs typeface="+mn-cs"/>
              </a:rPr>
              <a:t>Talking to Sharks and Angels: </a:t>
            </a:r>
            <a:br>
              <a:rPr lang="en-US" sz="4000" b="1" dirty="0">
                <a:solidFill>
                  <a:srgbClr val="000099"/>
                </a:solidFill>
                <a:latin typeface="Calibri" panose="020F0502020204030204" pitchFamily="34" charset="0"/>
                <a:ea typeface="MS PGothic" panose="020B0600070205080204" pitchFamily="34" charset="-128"/>
                <a:cs typeface="+mn-cs"/>
              </a:rPr>
            </a:br>
            <a:r>
              <a:rPr lang="en-US" sz="4000" b="1" dirty="0">
                <a:solidFill>
                  <a:srgbClr val="000099"/>
                </a:solidFill>
                <a:latin typeface="Calibri" panose="020F0502020204030204" pitchFamily="34" charset="0"/>
                <a:ea typeface="MS PGothic" panose="020B0600070205080204" pitchFamily="34" charset="-128"/>
                <a:cs typeface="+mn-cs"/>
              </a:rPr>
              <a:t>What You Need to Know!</a:t>
            </a:r>
            <a:endParaRPr lang="en-US" dirty="0"/>
          </a:p>
        </p:txBody>
      </p:sp>
      <p:sp>
        <p:nvSpPr>
          <p:cNvPr id="4101" name="Rectangle 11"/>
          <p:cNvSpPr>
            <a:spLocks noChangeArrowheads="1"/>
          </p:cNvSpPr>
          <p:nvPr/>
        </p:nvSpPr>
        <p:spPr bwMode="auto">
          <a:xfrm>
            <a:off x="1622425" y="2354263"/>
            <a:ext cx="60737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ts val="2400"/>
              </a:lnSpc>
              <a:spcBef>
                <a:spcPct val="25000"/>
              </a:spcBef>
            </a:pPr>
            <a:r>
              <a:rPr lang="en-US" altLang="en-US" sz="2000" b="1">
                <a:latin typeface="Arial" panose="020B0604020202020204" pitchFamily="34" charset="0"/>
                <a:cs typeface="Arial" panose="020B0604020202020204" pitchFamily="34" charset="0"/>
              </a:rPr>
              <a:t>Jennifer Flagg</a:t>
            </a:r>
          </a:p>
          <a:p>
            <a:pPr algn="ctr" eaLnBrk="1" hangingPunct="1">
              <a:lnSpc>
                <a:spcPts val="2400"/>
              </a:lnSpc>
              <a:spcBef>
                <a:spcPct val="25000"/>
              </a:spcBef>
            </a:pPr>
            <a:r>
              <a:rPr lang="en-US" altLang="en-US" sz="2000" b="1">
                <a:latin typeface="Arial" panose="020B0604020202020204" pitchFamily="34" charset="0"/>
                <a:cs typeface="Arial" panose="020B0604020202020204" pitchFamily="34" charset="0"/>
              </a:rPr>
              <a:t>James A. Leahy</a:t>
            </a:r>
          </a:p>
          <a:p>
            <a:pPr algn="ctr" eaLnBrk="1" hangingPunct="1">
              <a:lnSpc>
                <a:spcPts val="2400"/>
              </a:lnSpc>
            </a:pPr>
            <a:r>
              <a:rPr lang="en-US" altLang="en-US">
                <a:latin typeface="Arial" panose="020B0604020202020204" pitchFamily="34" charset="0"/>
                <a:cs typeface="Arial" panose="020B0604020202020204" pitchFamily="34" charset="0"/>
              </a:rPr>
              <a:t>Center on Knowledge Translation for Technology Transfer,</a:t>
            </a:r>
          </a:p>
          <a:p>
            <a:pPr algn="ctr" eaLnBrk="1" hangingPunct="1">
              <a:lnSpc>
                <a:spcPts val="2400"/>
              </a:lnSpc>
            </a:pPr>
            <a:r>
              <a:rPr lang="en-US" altLang="en-US">
                <a:latin typeface="Arial" panose="020B0604020202020204" pitchFamily="34" charset="0"/>
                <a:cs typeface="Arial" panose="020B0604020202020204" pitchFamily="34" charset="0"/>
              </a:rPr>
              <a:t> University at Buffalo</a:t>
            </a:r>
            <a:r>
              <a:rPr lang="en-US" altLang="en-US">
                <a:solidFill>
                  <a:srgbClr val="0000FF"/>
                </a:solidFill>
                <a:latin typeface="Arial" panose="020B0604020202020204" pitchFamily="34" charset="0"/>
                <a:cs typeface="Arial" panose="020B0604020202020204" pitchFamily="34" charset="0"/>
              </a:rPr>
              <a:t> </a:t>
            </a:r>
          </a:p>
          <a:p>
            <a:pPr algn="ctr">
              <a:lnSpc>
                <a:spcPts val="2400"/>
              </a:lnSpc>
            </a:pPr>
            <a:r>
              <a:rPr lang="en-US" altLang="en-US" u="sng">
                <a:solidFill>
                  <a:srgbClr val="0000FF"/>
                </a:solidFill>
                <a:hlinkClick r:id="rId3"/>
              </a:rPr>
              <a:t>http://sphhp.buffalo.edu/</a:t>
            </a:r>
            <a:r>
              <a:rPr lang="en-US" altLang="en-US" u="sng">
                <a:solidFill>
                  <a:srgbClr val="0000FF"/>
                </a:solidFill>
              </a:rPr>
              <a:t>cat/kt4tt.html</a:t>
            </a:r>
          </a:p>
          <a:p>
            <a:pPr algn="ctr"/>
            <a:endParaRPr lang="en-US" altLang="en-US" u="sng">
              <a:solidFill>
                <a:srgbClr val="0000FF"/>
              </a:solidFill>
            </a:endParaRPr>
          </a:p>
        </p:txBody>
      </p:sp>
      <p:sp>
        <p:nvSpPr>
          <p:cNvPr id="4102" name="TextBox 6"/>
          <p:cNvSpPr txBox="1">
            <a:spLocks noChangeArrowheads="1"/>
          </p:cNvSpPr>
          <p:nvPr/>
        </p:nvSpPr>
        <p:spPr bwMode="auto">
          <a:xfrm>
            <a:off x="2743200" y="4343400"/>
            <a:ext cx="3657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ts val="2800"/>
              </a:lnSpc>
            </a:pPr>
            <a:r>
              <a:rPr lang="en-US" altLang="en-US" b="1"/>
              <a:t>8:00 – 9:00 a.m.</a:t>
            </a:r>
          </a:p>
          <a:p>
            <a:pPr algn="ctr">
              <a:lnSpc>
                <a:spcPts val="2800"/>
              </a:lnSpc>
            </a:pPr>
            <a:r>
              <a:rPr lang="en-US" altLang="en-US" b="1"/>
              <a:t>February 3, 2018</a:t>
            </a:r>
            <a:r>
              <a:rPr lang="en-US" altLang="en-US">
                <a:latin typeface="Times New Roman" panose="02020603050405020304" pitchFamily="18" charset="0"/>
              </a:rPr>
              <a:t> </a:t>
            </a:r>
          </a:p>
          <a:p>
            <a:pPr algn="ctr">
              <a:lnSpc>
                <a:spcPts val="2600"/>
              </a:lnSpc>
            </a:pPr>
            <a:r>
              <a:rPr lang="en-US" altLang="en-US"/>
              <a:t>ATIA, Orlando Florida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605759"/>
            <a:ext cx="7886700" cy="1325563"/>
          </a:xfrm>
        </p:spPr>
        <p:txBody>
          <a:bodyPr/>
          <a:lstStyle/>
          <a:p>
            <a:pPr lvl="0" eaLnBrk="1" fontAlgn="auto" hangingPunct="1">
              <a:lnSpc>
                <a:spcPts val="4000"/>
              </a:lnSpc>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Contextualized Knowledge</a:t>
            </a:r>
            <a:br>
              <a:rPr lang="en-US" altLang="en-US" sz="3200" b="1" dirty="0">
                <a:solidFill>
                  <a:srgbClr val="000099"/>
                </a:solidFill>
                <a:latin typeface="Arial" panose="020B0604020202020204" pitchFamily="34" charset="0"/>
                <a:ea typeface="+mn-ea"/>
                <a:cs typeface="Arial" panose="020B0604020202020204" pitchFamily="34" charset="0"/>
              </a:rPr>
            </a:br>
            <a:r>
              <a:rPr lang="en-US" altLang="en-US" sz="3200" b="1" dirty="0">
                <a:solidFill>
                  <a:srgbClr val="000099"/>
                </a:solidFill>
                <a:latin typeface="Arial" panose="020B0604020202020204" pitchFamily="34" charset="0"/>
                <a:ea typeface="+mn-ea"/>
                <a:cs typeface="Arial" panose="020B0604020202020204" pitchFamily="34" charset="0"/>
              </a:rPr>
              <a:t>Translation </a:t>
            </a:r>
            <a:r>
              <a:rPr lang="en-US" altLang="en-US" sz="3200" b="1" dirty="0" smtClean="0">
                <a:solidFill>
                  <a:srgbClr val="000099"/>
                </a:solidFill>
                <a:latin typeface="Arial" panose="020B0604020202020204" pitchFamily="34" charset="0"/>
                <a:ea typeface="+mn-ea"/>
                <a:cs typeface="Arial" panose="020B0604020202020204" pitchFamily="34" charset="0"/>
              </a:rPr>
              <a:t>Packages</a:t>
            </a:r>
            <a:endParaRPr lang="en-US" dirty="0"/>
          </a:p>
        </p:txBody>
      </p:sp>
      <p:sp>
        <p:nvSpPr>
          <p:cNvPr id="2" name="Content Placeholder 1"/>
          <p:cNvSpPr>
            <a:spLocks noGrp="1"/>
          </p:cNvSpPr>
          <p:nvPr>
            <p:ph idx="4294967295"/>
          </p:nvPr>
        </p:nvSpPr>
        <p:spPr>
          <a:xfrm>
            <a:off x="462014" y="2325173"/>
            <a:ext cx="8229600" cy="4525963"/>
          </a:xfrm>
          <a:prstGeom prst="rect">
            <a:avLst/>
          </a:prstGeom>
        </p:spPr>
        <p:txBody>
          <a:bodyPr/>
          <a:lstStyle/>
          <a:p>
            <a:pPr marL="227013" indent="-227013" eaLnBrk="1" fontAlgn="auto" hangingPunct="1">
              <a:lnSpc>
                <a:spcPct val="90000"/>
              </a:lnSpc>
              <a:spcBef>
                <a:spcPts val="2400"/>
              </a:spcBef>
              <a:spcAft>
                <a:spcPts val="0"/>
              </a:spcAft>
              <a:buClr>
                <a:schemeClr val="bg1">
                  <a:lumMod val="65000"/>
                </a:schemeClr>
              </a:buClr>
              <a:defRPr/>
            </a:pPr>
            <a:r>
              <a:rPr lang="en-US" altLang="en-US" sz="2000" b="1" i="1" dirty="0" smtClean="0">
                <a:solidFill>
                  <a:srgbClr val="000000"/>
                </a:solidFill>
                <a:latin typeface="Arial" panose="020B0604020202020204" pitchFamily="34" charset="0"/>
                <a:cs typeface="Arial" panose="020B0604020202020204" pitchFamily="34" charset="0"/>
              </a:rPr>
              <a:t>‘How to Say It’ </a:t>
            </a:r>
            <a:r>
              <a:rPr lang="en-US" altLang="en-US" sz="2000" dirty="0" smtClean="0">
                <a:solidFill>
                  <a:srgbClr val="000000"/>
                </a:solidFill>
                <a:latin typeface="Arial" panose="020B0604020202020204" pitchFamily="34" charset="0"/>
                <a:cs typeface="Arial" panose="020B0604020202020204" pitchFamily="34" charset="0"/>
              </a:rPr>
              <a:t>in a CKP?</a:t>
            </a:r>
          </a:p>
          <a:p>
            <a:pPr marL="227013" indent="-227013" eaLnBrk="1" fontAlgn="auto" hangingPunct="1">
              <a:lnSpc>
                <a:spcPct val="90000"/>
              </a:lnSpc>
              <a:spcBef>
                <a:spcPct val="0"/>
              </a:spcBef>
              <a:spcAft>
                <a:spcPts val="0"/>
              </a:spcAft>
              <a:buClr>
                <a:schemeClr val="bg1">
                  <a:lumMod val="65000"/>
                </a:schemeClr>
              </a:buClr>
              <a:defRPr/>
            </a:pPr>
            <a:endParaRPr lang="en-US" altLang="en-US" sz="2000" dirty="0" smtClean="0">
              <a:solidFill>
                <a:srgbClr val="000000"/>
              </a:solidFill>
              <a:latin typeface="Arial" panose="020B0604020202020204" pitchFamily="34" charset="0"/>
              <a:cs typeface="Arial" panose="020B0604020202020204" pitchFamily="34" charset="0"/>
            </a:endParaRPr>
          </a:p>
          <a:p>
            <a:pPr marL="227013" indent="-227013" eaLnBrk="1" fontAlgn="auto" hangingPunct="1">
              <a:lnSpc>
                <a:spcPct val="90000"/>
              </a:lnSpc>
              <a:spcBef>
                <a:spcPct val="0"/>
              </a:spcBef>
              <a:spcAft>
                <a:spcPts val="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Be cognizant of your approach methods…  </a:t>
            </a:r>
          </a:p>
          <a:p>
            <a:pPr marL="227013" indent="-227013" eaLnBrk="1" fontAlgn="auto" hangingPunct="1">
              <a:lnSpc>
                <a:spcPct val="90000"/>
              </a:lnSpc>
              <a:spcBef>
                <a:spcPct val="0"/>
              </a:spcBef>
              <a:spcAft>
                <a:spcPts val="0"/>
              </a:spcAft>
              <a:buClr>
                <a:schemeClr val="bg1">
                  <a:lumMod val="65000"/>
                </a:schemeClr>
              </a:buClr>
              <a:defRPr/>
            </a:pPr>
            <a:endParaRPr lang="en-US" altLang="en-US" sz="2000" dirty="0" smtClean="0">
              <a:solidFill>
                <a:srgbClr val="000000"/>
              </a:solidFill>
              <a:latin typeface="Arial" panose="020B0604020202020204" pitchFamily="34" charset="0"/>
              <a:cs typeface="Arial" panose="020B0604020202020204" pitchFamily="34" charset="0"/>
            </a:endParaRPr>
          </a:p>
          <a:p>
            <a:pPr marL="227013" indent="-227013" eaLnBrk="1" fontAlgn="auto" hangingPunct="1">
              <a:lnSpc>
                <a:spcPct val="90000"/>
              </a:lnSpc>
              <a:spcBef>
                <a:spcPct val="0"/>
              </a:spcBef>
              <a:spcAft>
                <a:spcPts val="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Want to be Perceived as a resource…</a:t>
            </a:r>
          </a:p>
          <a:p>
            <a:pPr marL="227013" indent="-227013" eaLnBrk="1" fontAlgn="auto" hangingPunct="1">
              <a:lnSpc>
                <a:spcPct val="90000"/>
              </a:lnSpc>
              <a:spcBef>
                <a:spcPct val="0"/>
              </a:spcBef>
              <a:spcAft>
                <a:spcPts val="0"/>
              </a:spcAft>
              <a:buClr>
                <a:schemeClr val="bg1">
                  <a:lumMod val="65000"/>
                </a:schemeClr>
              </a:buClr>
              <a:defRPr/>
            </a:pPr>
            <a:endParaRPr lang="en-US" altLang="en-US" sz="2000" dirty="0" smtClean="0">
              <a:solidFill>
                <a:srgbClr val="000000"/>
              </a:solidFill>
              <a:latin typeface="Arial" panose="020B0604020202020204" pitchFamily="34" charset="0"/>
              <a:cs typeface="Arial" panose="020B0604020202020204" pitchFamily="34" charset="0"/>
            </a:endParaRPr>
          </a:p>
          <a:p>
            <a:pPr marL="227013" indent="-227013" eaLnBrk="1" fontAlgn="auto" hangingPunct="1">
              <a:lnSpc>
                <a:spcPct val="90000"/>
              </a:lnSpc>
              <a:spcBef>
                <a:spcPct val="0"/>
              </a:spcBef>
              <a:spcAft>
                <a:spcPts val="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Incorporate Scenarios or Examples…</a:t>
            </a:r>
          </a:p>
          <a:p>
            <a:pPr marL="227013" indent="-227013" eaLnBrk="1" fontAlgn="auto" hangingPunct="1">
              <a:lnSpc>
                <a:spcPct val="90000"/>
              </a:lnSpc>
              <a:spcBef>
                <a:spcPct val="0"/>
              </a:spcBef>
              <a:spcAft>
                <a:spcPts val="0"/>
              </a:spcAft>
              <a:buClr>
                <a:schemeClr val="bg1">
                  <a:lumMod val="65000"/>
                </a:schemeClr>
              </a:buClr>
              <a:defRPr/>
            </a:pPr>
            <a:endParaRPr lang="en-US" altLang="en-US" sz="2000" dirty="0" smtClean="0">
              <a:solidFill>
                <a:srgbClr val="000000"/>
              </a:solidFill>
              <a:latin typeface="Arial" panose="020B0604020202020204" pitchFamily="34" charset="0"/>
              <a:cs typeface="Arial" panose="020B0604020202020204" pitchFamily="34" charset="0"/>
            </a:endParaRPr>
          </a:p>
          <a:p>
            <a:pPr marL="227013" indent="-227013" eaLnBrk="1" fontAlgn="auto" hangingPunct="1">
              <a:lnSpc>
                <a:spcPct val="90000"/>
              </a:lnSpc>
              <a:spcBef>
                <a:spcPct val="0"/>
              </a:spcBef>
              <a:spcAft>
                <a:spcPts val="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Example: AAC Writer’s Brigade.</a:t>
            </a:r>
          </a:p>
          <a:p>
            <a:pPr marL="227013" indent="-227013" eaLnBrk="1" fontAlgn="auto" hangingPunct="1">
              <a:lnSpc>
                <a:spcPct val="90000"/>
              </a:lnSpc>
              <a:spcBef>
                <a:spcPct val="0"/>
              </a:spcBef>
              <a:spcAft>
                <a:spcPts val="0"/>
              </a:spcAft>
              <a:buClr>
                <a:schemeClr val="bg1">
                  <a:lumMod val="65000"/>
                </a:schemeClr>
              </a:buClr>
              <a:defRPr/>
            </a:pPr>
            <a:endParaRPr lang="en-US" altLang="en-US" sz="2000" dirty="0" smtClean="0">
              <a:solidFill>
                <a:srgbClr val="000000"/>
              </a:solidFill>
              <a:latin typeface="Arial" panose="020B0604020202020204" pitchFamily="34" charset="0"/>
              <a:cs typeface="Arial" panose="020B0604020202020204" pitchFamily="34" charset="0"/>
            </a:endParaRPr>
          </a:p>
          <a:p>
            <a:pPr marL="227013" indent="-227013" eaLnBrk="1" fontAlgn="auto" hangingPunct="1">
              <a:lnSpc>
                <a:spcPct val="90000"/>
              </a:lnSpc>
              <a:spcBef>
                <a:spcPct val="0"/>
              </a:spcBef>
              <a:spcAft>
                <a:spcPts val="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AAC Writer’s Guide for Individuals and Organizations.</a:t>
            </a:r>
          </a:p>
          <a:p>
            <a:pPr algn="ctr" eaLnBrk="1" fontAlgn="auto" hangingPunct="1">
              <a:spcAft>
                <a:spcPts val="0"/>
              </a:spcAft>
              <a:buClr>
                <a:srgbClr val="0000FF"/>
              </a:buClr>
              <a:defRPr/>
            </a:pPr>
            <a:endParaRPr lang="en-US" altLang="en-US" dirty="0" smtClean="0">
              <a:solidFill>
                <a:srgbClr val="800000"/>
              </a:solidFill>
              <a:latin typeface="Arial" panose="020B0604020202020204" pitchFamily="34" charset="0"/>
              <a:cs typeface="Arial" panose="020B0604020202020204" pitchFamily="34" charset="0"/>
            </a:endParaRPr>
          </a:p>
        </p:txBody>
      </p:sp>
      <p:pic>
        <p:nvPicPr>
          <p:cNvPr id="13315" name="Picture 2" title="The Writers Briga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7300" y="3567113"/>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605755"/>
            <a:ext cx="7886700" cy="1325563"/>
          </a:xfrm>
        </p:spPr>
        <p:txBody>
          <a:bodyPr/>
          <a:lstStyle/>
          <a:p>
            <a:pPr lvl="0" eaLnBrk="1" fontAlgn="auto" hangingPunct="1">
              <a:lnSpc>
                <a:spcPts val="4000"/>
              </a:lnSpc>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Contextualized Knowledge</a:t>
            </a:r>
            <a:br>
              <a:rPr lang="en-US" altLang="en-US" sz="3200" b="1" dirty="0">
                <a:solidFill>
                  <a:srgbClr val="000099"/>
                </a:solidFill>
                <a:latin typeface="Arial" panose="020B0604020202020204" pitchFamily="34" charset="0"/>
                <a:ea typeface="+mn-ea"/>
                <a:cs typeface="Arial" panose="020B0604020202020204" pitchFamily="34" charset="0"/>
              </a:rPr>
            </a:br>
            <a:r>
              <a:rPr lang="en-US" altLang="en-US" sz="3200" b="1" dirty="0">
                <a:solidFill>
                  <a:srgbClr val="000099"/>
                </a:solidFill>
                <a:latin typeface="Arial" panose="020B0604020202020204" pitchFamily="34" charset="0"/>
                <a:ea typeface="+mn-ea"/>
                <a:cs typeface="Arial" panose="020B0604020202020204" pitchFamily="34" charset="0"/>
              </a:rPr>
              <a:t>Translation </a:t>
            </a:r>
            <a:r>
              <a:rPr lang="en-US" altLang="en-US" sz="3200" b="1" dirty="0" smtClean="0">
                <a:solidFill>
                  <a:srgbClr val="000099"/>
                </a:solidFill>
                <a:latin typeface="Arial" panose="020B0604020202020204" pitchFamily="34" charset="0"/>
                <a:ea typeface="+mn-ea"/>
                <a:cs typeface="Arial" panose="020B0604020202020204" pitchFamily="34" charset="0"/>
              </a:rPr>
              <a:t>Packages</a:t>
            </a:r>
            <a:endParaRPr lang="en-US" dirty="0"/>
          </a:p>
        </p:txBody>
      </p:sp>
      <p:sp>
        <p:nvSpPr>
          <p:cNvPr id="2" name="Content Placeholder 1"/>
          <p:cNvSpPr>
            <a:spLocks noGrp="1"/>
          </p:cNvSpPr>
          <p:nvPr>
            <p:ph idx="4294967295"/>
          </p:nvPr>
        </p:nvSpPr>
        <p:spPr>
          <a:xfrm>
            <a:off x="452386" y="2161542"/>
            <a:ext cx="8229600" cy="4525963"/>
          </a:xfrm>
          <a:prstGeom prst="rect">
            <a:avLst/>
          </a:prstGeom>
        </p:spPr>
        <p:txBody>
          <a:bodyPr/>
          <a:lstStyle/>
          <a:p>
            <a:pPr marL="227013" indent="-227013" eaLnBrk="1" fontAlgn="auto" hangingPunct="1">
              <a:lnSpc>
                <a:spcPts val="2600"/>
              </a:lnSpc>
              <a:spcBef>
                <a:spcPts val="2400"/>
              </a:spcBef>
              <a:spcAft>
                <a:spcPts val="1200"/>
              </a:spcAft>
              <a:buClr>
                <a:schemeClr val="bg1">
                  <a:lumMod val="65000"/>
                </a:schemeClr>
              </a:buClr>
              <a:defRPr/>
            </a:pPr>
            <a:r>
              <a:rPr lang="en-US" altLang="en-US" sz="2000" b="1" i="1" dirty="0" smtClean="0">
                <a:solidFill>
                  <a:srgbClr val="000000"/>
                </a:solidFill>
                <a:latin typeface="Arial" panose="020B0604020202020204" pitchFamily="34" charset="0"/>
                <a:cs typeface="Arial" panose="020B0604020202020204" pitchFamily="34" charset="0"/>
              </a:rPr>
              <a:t>‘When to Say It’</a:t>
            </a:r>
            <a:r>
              <a:rPr lang="en-US" altLang="en-US" sz="2000" dirty="0" smtClean="0">
                <a:solidFill>
                  <a:srgbClr val="000000"/>
                </a:solidFill>
                <a:latin typeface="Arial" panose="020B0604020202020204" pitchFamily="34" charset="0"/>
                <a:cs typeface="Arial" panose="020B0604020202020204" pitchFamily="34" charset="0"/>
              </a:rPr>
              <a:t>….</a:t>
            </a:r>
          </a:p>
          <a:p>
            <a:pPr marL="227013" indent="-227013" eaLnBrk="1" fontAlgn="auto" hangingPunct="1">
              <a:lnSpc>
                <a:spcPts val="2600"/>
              </a:lnSpc>
              <a:spcAft>
                <a:spcPts val="12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Be cognizant of trade show schedules, conference schedules, academic breaks, fiscal years, new product introduction schedules, when product development teams are formed.</a:t>
            </a:r>
          </a:p>
          <a:p>
            <a:pPr marL="227013" indent="-227013" eaLnBrk="1" fontAlgn="auto" hangingPunct="1">
              <a:lnSpc>
                <a:spcPts val="2600"/>
              </a:lnSpc>
              <a:spcAft>
                <a:spcPts val="12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Examples: Wheeled Mobility area –</a:t>
            </a:r>
            <a:br>
              <a:rPr lang="en-US" altLang="en-US" sz="2000" dirty="0" smtClean="0">
                <a:solidFill>
                  <a:srgbClr val="000000"/>
                </a:solidFill>
                <a:latin typeface="Arial" panose="020B0604020202020204" pitchFamily="34" charset="0"/>
                <a:cs typeface="Arial" panose="020B0604020202020204" pitchFamily="34" charset="0"/>
              </a:rPr>
            </a:br>
            <a:r>
              <a:rPr lang="en-US" altLang="en-US" sz="2000" dirty="0" smtClean="0">
                <a:solidFill>
                  <a:srgbClr val="000000"/>
                </a:solidFill>
                <a:latin typeface="Arial" panose="020B0604020202020204" pitchFamily="34" charset="0"/>
                <a:cs typeface="Arial" panose="020B0604020202020204" pitchFamily="34" charset="0"/>
              </a:rPr>
              <a:t>new product introductions – </a:t>
            </a:r>
            <a:r>
              <a:rPr lang="en-US" altLang="en-US" sz="2000" dirty="0" err="1" smtClean="0">
                <a:solidFill>
                  <a:srgbClr val="000000"/>
                </a:solidFill>
                <a:latin typeface="Arial" panose="020B0604020202020204" pitchFamily="34" charset="0"/>
                <a:cs typeface="Arial" panose="020B0604020202020204" pitchFamily="34" charset="0"/>
              </a:rPr>
              <a:t>Medtrade</a:t>
            </a:r>
            <a:r>
              <a:rPr lang="en-US" altLang="en-US" sz="2000" dirty="0" smtClean="0">
                <a:solidFill>
                  <a:srgbClr val="000000"/>
                </a:solidFill>
                <a:latin typeface="Arial" panose="020B0604020202020204" pitchFamily="34" charset="0"/>
                <a:cs typeface="Arial" panose="020B0604020202020204" pitchFamily="34" charset="0"/>
              </a:rPr>
              <a:t>,</a:t>
            </a:r>
            <a:br>
              <a:rPr lang="en-US" altLang="en-US" sz="2000" dirty="0" smtClean="0">
                <a:solidFill>
                  <a:srgbClr val="000000"/>
                </a:solidFill>
                <a:latin typeface="Arial" panose="020B0604020202020204" pitchFamily="34" charset="0"/>
                <a:cs typeface="Arial" panose="020B0604020202020204" pitchFamily="34" charset="0"/>
              </a:rPr>
            </a:br>
            <a:r>
              <a:rPr lang="en-US" altLang="en-US" sz="2000" dirty="0" smtClean="0">
                <a:solidFill>
                  <a:srgbClr val="000000"/>
                </a:solidFill>
                <a:latin typeface="Arial" panose="020B0604020202020204" pitchFamily="34" charset="0"/>
                <a:cs typeface="Arial" panose="020B0604020202020204" pitchFamily="34" charset="0"/>
              </a:rPr>
              <a:t>International Seating Symposium (ISS).</a:t>
            </a:r>
          </a:p>
          <a:p>
            <a:pPr algn="ctr" eaLnBrk="1" fontAlgn="auto" hangingPunct="1">
              <a:lnSpc>
                <a:spcPts val="4000"/>
              </a:lnSpc>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pic>
        <p:nvPicPr>
          <p:cNvPr id="14339" name="Picture 2" title="Industry Profile on Wheeled Mobil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3813" y="3814763"/>
            <a:ext cx="19081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27139"/>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Executive Summary Section in a </a:t>
            </a:r>
            <a:r>
              <a:rPr lang="en-US" altLang="en-US" sz="3200" b="1" dirty="0" smtClean="0">
                <a:solidFill>
                  <a:srgbClr val="000099"/>
                </a:solidFill>
                <a:latin typeface="Arial" panose="020B0604020202020204" pitchFamily="34" charset="0"/>
                <a:ea typeface="+mn-ea"/>
                <a:cs typeface="Arial" panose="020B0604020202020204" pitchFamily="34" charset="0"/>
              </a:rPr>
              <a:t>CKP</a:t>
            </a:r>
            <a:endParaRPr lang="en-US" dirty="0"/>
          </a:p>
        </p:txBody>
      </p:sp>
      <p:sp>
        <p:nvSpPr>
          <p:cNvPr id="2" name="Content Placeholder 1"/>
          <p:cNvSpPr>
            <a:spLocks noGrp="1"/>
          </p:cNvSpPr>
          <p:nvPr>
            <p:ph idx="4294967295"/>
          </p:nvPr>
        </p:nvSpPr>
        <p:spPr>
          <a:xfrm>
            <a:off x="462014" y="1920909"/>
            <a:ext cx="8229600" cy="4525963"/>
          </a:xfrm>
          <a:prstGeom prst="rect">
            <a:avLst/>
          </a:prstGeom>
        </p:spPr>
        <p:txBody>
          <a:bodyPr/>
          <a:lstStyle/>
          <a:p>
            <a:pPr marL="171450" indent="-171450" eaLnBrk="1" fontAlgn="auto" hangingPunct="1">
              <a:lnSpc>
                <a:spcPts val="2600"/>
              </a:lnSpc>
              <a:spcBef>
                <a:spcPts val="2400"/>
              </a:spcBef>
              <a:spcAft>
                <a:spcPts val="3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Variations of Summary dependent upon stakeholder group and purpose (license, information for consumer, etc.) for CKP. </a:t>
            </a:r>
          </a:p>
          <a:p>
            <a:pPr marL="171450" indent="-171450" eaLnBrk="1" fontAlgn="auto" hangingPunct="1">
              <a:lnSpc>
                <a:spcPts val="2600"/>
              </a:lnSpc>
              <a:spcBef>
                <a:spcPts val="600"/>
              </a:spcBef>
              <a:spcAft>
                <a:spcPts val="3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For a Manufacturer CKP brief paragraphs will include:</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Product Need Area</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Product Solution – your research findings, invention or methodology</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Target Market / Market Size </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Business Opportunity for Mfg. </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Marketing Strategy</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Intellectual Property Status</a:t>
            </a:r>
          </a:p>
          <a:p>
            <a:pPr marL="684213" lvl="1" indent="-227013" eaLnBrk="1" fontAlgn="auto" hangingPunct="1">
              <a:lnSpc>
                <a:spcPts val="2200"/>
              </a:lnSpc>
              <a:spcBef>
                <a:spcPts val="600"/>
              </a:spcBef>
              <a:spcAft>
                <a:spcPts val="300"/>
              </a:spcAft>
              <a:buClr>
                <a:schemeClr val="bg1">
                  <a:lumMod val="65000"/>
                </a:schemeClr>
              </a:buClr>
              <a:defRPr/>
            </a:pPr>
            <a:r>
              <a:rPr lang="en-US" altLang="en-US" sz="1800" dirty="0" smtClean="0">
                <a:solidFill>
                  <a:srgbClr val="000000"/>
                </a:solidFill>
                <a:latin typeface="Arial" panose="020B0604020202020204" pitchFamily="34" charset="0"/>
                <a:cs typeface="Arial" panose="020B0604020202020204" pitchFamily="34" charset="0"/>
              </a:rPr>
              <a:t>Consumer Information (involvement in development or purchase intent price point information) </a:t>
            </a:r>
          </a:p>
          <a:p>
            <a:pPr algn="ctr" eaLnBrk="1" fontAlgn="auto" hangingPunct="1">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65639"/>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Background / Current </a:t>
            </a:r>
            <a:r>
              <a:rPr lang="en-US" altLang="en-US" sz="3200" b="1" dirty="0" smtClean="0">
                <a:solidFill>
                  <a:srgbClr val="000099"/>
                </a:solidFill>
                <a:latin typeface="Arial" panose="020B0604020202020204" pitchFamily="34" charset="0"/>
                <a:ea typeface="+mn-ea"/>
                <a:cs typeface="Arial" panose="020B0604020202020204" pitchFamily="34" charset="0"/>
              </a:rPr>
              <a:t>Situation</a:t>
            </a:r>
            <a:endParaRPr lang="en-US" dirty="0"/>
          </a:p>
        </p:txBody>
      </p:sp>
      <p:sp>
        <p:nvSpPr>
          <p:cNvPr id="2" name="Content Placeholder 1"/>
          <p:cNvSpPr>
            <a:spLocks noGrp="1"/>
          </p:cNvSpPr>
          <p:nvPr>
            <p:ph idx="4294967295"/>
          </p:nvPr>
        </p:nvSpPr>
        <p:spPr>
          <a:xfrm>
            <a:off x="462015" y="2007536"/>
            <a:ext cx="8229600" cy="4525963"/>
          </a:xfrm>
          <a:prstGeom prst="rect">
            <a:avLst/>
          </a:prstGeom>
        </p:spPr>
        <p:txBody>
          <a:bodyPr/>
          <a:lstStyle/>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Optional section</a:t>
            </a:r>
          </a:p>
          <a:p>
            <a:pPr marL="685800" lvl="1" indent="-228600" eaLnBrk="1" fontAlgn="auto" hangingPunct="1">
              <a:lnSpc>
                <a:spcPts val="2600"/>
              </a:lnSpc>
              <a:spcBef>
                <a:spcPts val="1200"/>
              </a:spcBef>
              <a:spcAft>
                <a:spcPts val="12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Details current status and current state of the science. </a:t>
            </a:r>
          </a:p>
          <a:p>
            <a:pPr marL="685800" lvl="1" indent="-228600" eaLnBrk="1" fontAlgn="auto" hangingPunct="1">
              <a:lnSpc>
                <a:spcPts val="2600"/>
              </a:lnSpc>
              <a:spcBef>
                <a:spcPts val="1200"/>
              </a:spcBef>
              <a:spcAft>
                <a:spcPts val="12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For an invention, details how target market is currently addressing or not addressing the need.</a:t>
            </a:r>
          </a:p>
          <a:p>
            <a:pPr marL="685800" lvl="1" indent="-228600" eaLnBrk="1" fontAlgn="auto" hangingPunct="1">
              <a:lnSpc>
                <a:spcPts val="2600"/>
              </a:lnSpc>
              <a:spcBef>
                <a:spcPts val="1200"/>
              </a:spcBef>
              <a:spcAft>
                <a:spcPts val="12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For an invention, details issues related to problems associated with the defined need.</a:t>
            </a:r>
          </a:p>
          <a:p>
            <a:pPr marL="685800" lvl="1" indent="-228600" eaLnBrk="1" fontAlgn="auto" hangingPunct="1">
              <a:lnSpc>
                <a:spcPts val="2600"/>
              </a:lnSpc>
              <a:spcBef>
                <a:spcPts val="1200"/>
              </a:spcBef>
              <a:spcAft>
                <a:spcPts val="12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Requires target market interaction – primary market research. </a:t>
            </a:r>
          </a:p>
          <a:p>
            <a:pPr algn="ctr" eaLnBrk="1" fontAlgn="auto" hangingPunct="1">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6391"/>
            <a:ext cx="7886700" cy="1325563"/>
          </a:xfrm>
        </p:spPr>
        <p:txBody>
          <a:bodyPr/>
          <a:lstStyle/>
          <a:p>
            <a:pPr lvl="0" eaLnBrk="1" fontAlgn="auto" hangingPunct="1">
              <a:spcBef>
                <a:spcPct val="20000"/>
              </a:spcBef>
              <a:spcAft>
                <a:spcPts val="0"/>
              </a:spcAft>
              <a:defRPr/>
            </a:pPr>
            <a:r>
              <a:rPr lang="en-US" altLang="en-US" sz="3200" b="1" dirty="0" smtClean="0">
                <a:solidFill>
                  <a:srgbClr val="000099"/>
                </a:solidFill>
                <a:latin typeface="Arial" panose="020B0604020202020204" pitchFamily="34" charset="0"/>
                <a:ea typeface="+mn-ea"/>
                <a:cs typeface="Arial" panose="020B0604020202020204" pitchFamily="34" charset="0"/>
              </a:rPr>
              <a:t>Summary</a:t>
            </a:r>
            <a:endParaRPr lang="en-US" dirty="0"/>
          </a:p>
        </p:txBody>
      </p:sp>
      <p:sp>
        <p:nvSpPr>
          <p:cNvPr id="21506" name="Content Placeholder 1"/>
          <p:cNvSpPr>
            <a:spLocks noGrp="1"/>
          </p:cNvSpPr>
          <p:nvPr>
            <p:ph idx="4294967295"/>
          </p:nvPr>
        </p:nvSpPr>
        <p:spPr>
          <a:xfrm>
            <a:off x="452386" y="1795782"/>
            <a:ext cx="8229600" cy="4525963"/>
          </a:xfrm>
          <a:prstGeom prst="rect">
            <a:avLst/>
          </a:prstGeom>
        </p:spPr>
        <p:txBody>
          <a:bodyPr/>
          <a:lstStyle/>
          <a:p>
            <a:pPr marL="227013" indent="-227013" eaLnBrk="1" fontAlgn="auto" hangingPunct="1">
              <a:lnSpc>
                <a:spcPts val="3200"/>
              </a:lnSpc>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Learning </a:t>
            </a:r>
            <a:r>
              <a:rPr lang="en-US" altLang="en-US" sz="2400" dirty="0">
                <a:solidFill>
                  <a:srgbClr val="000000"/>
                </a:solidFill>
                <a:latin typeface="Arial" panose="020B0604020202020204" pitchFamily="34" charset="0"/>
                <a:cs typeface="Arial" panose="020B0604020202020204" pitchFamily="34" charset="0"/>
              </a:rPr>
              <a:t>the method and medium </a:t>
            </a:r>
            <a:r>
              <a:rPr lang="en-US" altLang="en-US" sz="2400" dirty="0" smtClean="0">
                <a:solidFill>
                  <a:srgbClr val="000000"/>
                </a:solidFill>
                <a:latin typeface="Arial" panose="020B0604020202020204" pitchFamily="34" charset="0"/>
                <a:cs typeface="Arial" panose="020B0604020202020204" pitchFamily="34" charset="0"/>
              </a:rPr>
              <a:t>for communicating with manufacturers and investors to generate interest in your project/ product. </a:t>
            </a:r>
          </a:p>
          <a:p>
            <a:pPr marL="227013" indent="-227013" eaLnBrk="1" fontAlgn="auto" hangingPunct="1">
              <a:lnSpc>
                <a:spcPts val="3200"/>
              </a:lnSpc>
              <a:spcBef>
                <a:spcPts val="2400"/>
              </a:spcBef>
              <a:spcAft>
                <a:spcPts val="600"/>
              </a:spcAft>
              <a:buClr>
                <a:schemeClr val="bg1">
                  <a:lumMod val="65000"/>
                </a:schemeClr>
              </a:buClr>
              <a:defRPr/>
            </a:pPr>
            <a:r>
              <a:rPr lang="en-US" altLang="en-US" sz="2400" dirty="0" err="1" smtClean="0">
                <a:solidFill>
                  <a:srgbClr val="000000"/>
                </a:solidFill>
                <a:latin typeface="Arial" panose="020B0604020202020204" pitchFamily="34" charset="0"/>
                <a:cs typeface="Arial" panose="020B0604020202020204" pitchFamily="34" charset="0"/>
              </a:rPr>
              <a:t>CKPs</a:t>
            </a:r>
            <a:r>
              <a:rPr lang="en-US" altLang="en-US" sz="2400" dirty="0" smtClean="0">
                <a:solidFill>
                  <a:srgbClr val="000000"/>
                </a:solidFill>
                <a:latin typeface="Arial" panose="020B0604020202020204" pitchFamily="34" charset="0"/>
                <a:cs typeface="Arial" panose="020B0604020202020204" pitchFamily="34" charset="0"/>
              </a:rPr>
              <a:t> can be useful tools for communicating with manufacturers and investors. But, you must do your homework to develop a useful </a:t>
            </a:r>
            <a:r>
              <a:rPr lang="en-US" altLang="en-US" sz="2400" dirty="0" err="1" smtClean="0">
                <a:solidFill>
                  <a:srgbClr val="000000"/>
                </a:solidFill>
                <a:latin typeface="Arial" panose="020B0604020202020204" pitchFamily="34" charset="0"/>
                <a:cs typeface="Arial" panose="020B0604020202020204" pitchFamily="34" charset="0"/>
              </a:rPr>
              <a:t>CKP</a:t>
            </a:r>
            <a:r>
              <a:rPr lang="en-US" altLang="en-US" sz="2400" dirty="0" smtClean="0">
                <a:solidFill>
                  <a:srgbClr val="000000"/>
                </a:solidFill>
                <a:latin typeface="Arial" panose="020B0604020202020204" pitchFamily="34" charset="0"/>
                <a:cs typeface="Arial" panose="020B0604020202020204" pitchFamily="34" charset="0"/>
              </a:rPr>
              <a:t>. </a:t>
            </a:r>
          </a:p>
          <a:p>
            <a:pPr marL="227013" indent="-227013" eaLnBrk="1" fontAlgn="auto" hangingPunct="1">
              <a:lnSpc>
                <a:spcPts val="3200"/>
              </a:lnSpc>
              <a:spcBef>
                <a:spcPts val="12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Goal </a:t>
            </a:r>
            <a:r>
              <a:rPr lang="en-US" altLang="en-US" sz="2400" dirty="0">
                <a:solidFill>
                  <a:srgbClr val="000000"/>
                </a:solidFill>
                <a:latin typeface="Arial" panose="020B0604020202020204" pitchFamily="34" charset="0"/>
                <a:cs typeface="Arial" panose="020B0604020202020204" pitchFamily="34" charset="0"/>
              </a:rPr>
              <a:t>is to benefit the target population </a:t>
            </a:r>
            <a:r>
              <a:rPr lang="en-US" altLang="en-US" sz="2400" dirty="0" smtClean="0">
                <a:solidFill>
                  <a:srgbClr val="000000"/>
                </a:solidFill>
                <a:latin typeface="Arial" panose="020B0604020202020204" pitchFamily="34" charset="0"/>
                <a:cs typeface="Arial" panose="020B0604020202020204" pitchFamily="34" charset="0"/>
              </a:rPr>
              <a:t>and Make </a:t>
            </a:r>
            <a:r>
              <a:rPr lang="en-US" altLang="en-US" sz="2400" dirty="0">
                <a:solidFill>
                  <a:srgbClr val="000000"/>
                </a:solidFill>
                <a:latin typeface="Arial" panose="020B0604020202020204" pitchFamily="34" charset="0"/>
                <a:cs typeface="Arial" panose="020B0604020202020204" pitchFamily="34" charset="0"/>
              </a:rPr>
              <a:t>a Difference with your work!!!</a:t>
            </a:r>
            <a:endParaRPr lang="en-US" altLang="en-US" sz="2400" dirty="0" smtClean="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6391"/>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Crafting your CKP and </a:t>
            </a:r>
            <a:r>
              <a:rPr lang="en-US" altLang="en-US" sz="3200" b="1" dirty="0" smtClean="0">
                <a:solidFill>
                  <a:srgbClr val="000099"/>
                </a:solidFill>
                <a:latin typeface="Arial" panose="020B0604020202020204" pitchFamily="34" charset="0"/>
                <a:ea typeface="+mn-ea"/>
                <a:cs typeface="Arial" panose="020B0604020202020204" pitchFamily="34" charset="0"/>
              </a:rPr>
              <a:t>Pitch</a:t>
            </a:r>
            <a:endParaRPr lang="en-US" dirty="0"/>
          </a:p>
        </p:txBody>
      </p:sp>
      <p:sp>
        <p:nvSpPr>
          <p:cNvPr id="21506" name="Content Placeholder 1"/>
          <p:cNvSpPr>
            <a:spLocks noGrp="1"/>
          </p:cNvSpPr>
          <p:nvPr>
            <p:ph idx="4294967295"/>
          </p:nvPr>
        </p:nvSpPr>
        <p:spPr>
          <a:xfrm>
            <a:off x="462008" y="1593650"/>
            <a:ext cx="8229600" cy="4525963"/>
          </a:xfrm>
          <a:prstGeom prst="rect">
            <a:avLst/>
          </a:prstGeom>
        </p:spPr>
        <p:txBody>
          <a:bodyPr/>
          <a:lstStyle/>
          <a:p>
            <a:pPr marL="0" indent="0" eaLnBrk="1" fontAlgn="auto" hangingPunct="1">
              <a:lnSpc>
                <a:spcPts val="3200"/>
              </a:lnSpc>
              <a:spcBef>
                <a:spcPts val="2400"/>
              </a:spcBef>
              <a:spcAft>
                <a:spcPts val="600"/>
              </a:spcAft>
              <a:buClr>
                <a:schemeClr val="bg1">
                  <a:lumMod val="65000"/>
                </a:schemeClr>
              </a:buClr>
              <a:buFont typeface="Arial" charset="0"/>
              <a:buNone/>
              <a:defRPr/>
            </a:pPr>
            <a:endParaRPr lang="en-US" altLang="en-US" sz="2800" dirty="0" smtClean="0">
              <a:solidFill>
                <a:srgbClr val="000000"/>
              </a:solidFill>
              <a:latin typeface="Arial" panose="020B0604020202020204" pitchFamily="34" charset="0"/>
              <a:cs typeface="Arial" panose="020B0604020202020204" pitchFamily="34" charset="0"/>
            </a:endParaRPr>
          </a:p>
          <a:p>
            <a:pPr marL="227013" indent="-227013" eaLnBrk="1" fontAlgn="auto" hangingPunct="1">
              <a:lnSpc>
                <a:spcPts val="3200"/>
              </a:lnSpc>
              <a:spcBef>
                <a:spcPts val="2400"/>
              </a:spcBef>
              <a:spcAft>
                <a:spcPts val="600"/>
              </a:spcAft>
              <a:buClr>
                <a:schemeClr val="bg1">
                  <a:lumMod val="65000"/>
                </a:schemeClr>
              </a:buClr>
              <a:defRPr/>
            </a:pPr>
            <a:r>
              <a:rPr lang="en-US" altLang="en-US" sz="2800" dirty="0" smtClean="0">
                <a:solidFill>
                  <a:srgbClr val="000000"/>
                </a:solidFill>
                <a:latin typeface="Arial" panose="020B0604020202020204" pitchFamily="34" charset="0"/>
                <a:cs typeface="Arial" panose="020B0604020202020204" pitchFamily="34" charset="0"/>
              </a:rPr>
              <a:t>Technology Transfer Planning Template</a:t>
            </a:r>
          </a:p>
          <a:p>
            <a:pPr marL="227013" indent="-227013" eaLnBrk="1" fontAlgn="auto" hangingPunct="1">
              <a:lnSpc>
                <a:spcPts val="3200"/>
              </a:lnSpc>
              <a:spcBef>
                <a:spcPts val="2400"/>
              </a:spcBef>
              <a:spcAft>
                <a:spcPts val="600"/>
              </a:spcAft>
              <a:buClr>
                <a:schemeClr val="bg1">
                  <a:lumMod val="65000"/>
                </a:schemeClr>
              </a:buClr>
              <a:defRPr/>
            </a:pPr>
            <a:r>
              <a:rPr lang="en-US" altLang="en-US" sz="2800" dirty="0" smtClean="0">
                <a:solidFill>
                  <a:srgbClr val="000000"/>
                </a:solidFill>
                <a:latin typeface="Arial" panose="020B0604020202020204" pitchFamily="34" charset="0"/>
                <a:cs typeface="Arial" panose="020B0604020202020204" pitchFamily="34" charset="0"/>
              </a:rPr>
              <a:t>Industry Profiles</a:t>
            </a:r>
          </a:p>
          <a:p>
            <a:pPr marL="227013" indent="-227013" eaLnBrk="1" fontAlgn="auto" hangingPunct="1">
              <a:lnSpc>
                <a:spcPts val="3200"/>
              </a:lnSpc>
              <a:spcBef>
                <a:spcPts val="2400"/>
              </a:spcBef>
              <a:spcAft>
                <a:spcPts val="600"/>
              </a:spcAft>
              <a:buClr>
                <a:schemeClr val="bg1">
                  <a:lumMod val="65000"/>
                </a:schemeClr>
              </a:buClr>
              <a:defRPr/>
            </a:pPr>
            <a:r>
              <a:rPr lang="en-US" altLang="en-US" sz="2800" dirty="0" smtClean="0">
                <a:solidFill>
                  <a:srgbClr val="000000"/>
                </a:solidFill>
                <a:latin typeface="Arial" panose="020B0604020202020204" pitchFamily="34" charset="0"/>
                <a:cs typeface="Arial" panose="020B0604020202020204" pitchFamily="34" charset="0"/>
              </a:rPr>
              <a:t>Competing Product Matrix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7891"/>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Technology Transfer Planning </a:t>
            </a:r>
            <a:r>
              <a:rPr lang="en-US" altLang="en-US" sz="3200" b="1" dirty="0" smtClean="0">
                <a:solidFill>
                  <a:srgbClr val="000099"/>
                </a:solidFill>
                <a:latin typeface="Arial" panose="020B0604020202020204" pitchFamily="34" charset="0"/>
                <a:ea typeface="+mn-ea"/>
                <a:cs typeface="Arial" panose="020B0604020202020204" pitchFamily="34" charset="0"/>
              </a:rPr>
              <a:t>Template</a:t>
            </a:r>
            <a:endParaRPr lang="en-US" dirty="0"/>
          </a:p>
        </p:txBody>
      </p:sp>
      <p:sp>
        <p:nvSpPr>
          <p:cNvPr id="21506" name="Content Placeholder 1"/>
          <p:cNvSpPr>
            <a:spLocks noGrp="1"/>
          </p:cNvSpPr>
          <p:nvPr>
            <p:ph idx="4294967295"/>
          </p:nvPr>
        </p:nvSpPr>
        <p:spPr>
          <a:xfrm>
            <a:off x="462014" y="1593651"/>
            <a:ext cx="8229600" cy="5265738"/>
          </a:xfrm>
          <a:prstGeom prst="rect">
            <a:avLst/>
          </a:prstGeom>
        </p:spPr>
        <p:txBody>
          <a:bodyPr/>
          <a:lstStyle/>
          <a:p>
            <a:pPr marL="227013" indent="-227013" eaLnBrk="1" fontAlgn="auto" hangingPunct="1">
              <a:lnSpc>
                <a:spcPts val="3200"/>
              </a:lnSpc>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TTPT is an online planning tool that asks important questions and provides resources for crafting informed responses. The </a:t>
            </a:r>
            <a:r>
              <a:rPr lang="en-US" altLang="en-US" sz="2400" dirty="0" err="1" smtClean="0">
                <a:solidFill>
                  <a:srgbClr val="000000"/>
                </a:solidFill>
                <a:latin typeface="Arial" panose="020B0604020202020204" pitchFamily="34" charset="0"/>
                <a:cs typeface="Arial" panose="020B0604020202020204" pitchFamily="34" charset="0"/>
              </a:rPr>
              <a:t>TTPT</a:t>
            </a:r>
            <a:r>
              <a:rPr lang="en-US" altLang="en-US" sz="2400" dirty="0" smtClean="0">
                <a:solidFill>
                  <a:srgbClr val="000000"/>
                </a:solidFill>
                <a:latin typeface="Arial" panose="020B0604020202020204" pitchFamily="34" charset="0"/>
                <a:cs typeface="Arial" panose="020B0604020202020204" pitchFamily="34" charset="0"/>
              </a:rPr>
              <a:t> can help you create:</a:t>
            </a:r>
          </a:p>
          <a:p>
            <a:pPr marL="627063" lvl="1" indent="-227013" eaLnBrk="1" fontAlgn="auto" hangingPunct="1">
              <a:lnSpc>
                <a:spcPts val="3200"/>
              </a:lnSpc>
              <a:spcBef>
                <a:spcPts val="2400"/>
              </a:spcBef>
              <a:spcAft>
                <a:spcPts val="600"/>
              </a:spcAft>
              <a:buClr>
                <a:schemeClr val="bg1">
                  <a:lumMod val="65000"/>
                </a:schemeClr>
              </a:buClr>
              <a:buFont typeface="Arial" panose="020B0604020202020204" pitchFamily="34" charset="0"/>
              <a:buChar char="•"/>
              <a:defRPr/>
            </a:pPr>
            <a:r>
              <a:rPr lang="en-US" altLang="en-US" sz="2000" b="1" dirty="0" smtClean="0">
                <a:solidFill>
                  <a:srgbClr val="000000"/>
                </a:solidFill>
                <a:latin typeface="Arial" panose="020B0604020202020204" pitchFamily="34" charset="0"/>
                <a:cs typeface="Arial" panose="020B0604020202020204" pitchFamily="34" charset="0"/>
              </a:rPr>
              <a:t>Project Summaries- </a:t>
            </a:r>
            <a:r>
              <a:rPr lang="en-US" altLang="en-US" sz="2000" dirty="0" smtClean="0">
                <a:solidFill>
                  <a:srgbClr val="000000"/>
                </a:solidFill>
                <a:latin typeface="Arial" panose="020B0604020202020204" pitchFamily="34" charset="0"/>
                <a:cs typeface="Arial" panose="020B0604020202020204" pitchFamily="34" charset="0"/>
              </a:rPr>
              <a:t>contain basic information, useful for creating value propositions</a:t>
            </a:r>
          </a:p>
          <a:p>
            <a:pPr marL="627063" lvl="1" indent="-227013" eaLnBrk="1" fontAlgn="auto" hangingPunct="1">
              <a:lnSpc>
                <a:spcPts val="3200"/>
              </a:lnSpc>
              <a:spcBef>
                <a:spcPts val="2400"/>
              </a:spcBef>
              <a:spcAft>
                <a:spcPts val="600"/>
              </a:spcAft>
              <a:buClr>
                <a:schemeClr val="bg1">
                  <a:lumMod val="65000"/>
                </a:schemeClr>
              </a:buClr>
              <a:buFont typeface="Arial" panose="020B0604020202020204" pitchFamily="34" charset="0"/>
              <a:buChar char="•"/>
              <a:defRPr/>
            </a:pPr>
            <a:r>
              <a:rPr lang="en-US" altLang="en-US" sz="2000" b="1" dirty="0" smtClean="0">
                <a:solidFill>
                  <a:srgbClr val="000000"/>
                </a:solidFill>
                <a:latin typeface="Arial" panose="020B0604020202020204" pitchFamily="34" charset="0"/>
                <a:cs typeface="Arial" panose="020B0604020202020204" pitchFamily="34" charset="0"/>
              </a:rPr>
              <a:t>Technology Transfer Plans- </a:t>
            </a:r>
            <a:r>
              <a:rPr lang="en-US" altLang="en-US" sz="2000" dirty="0" smtClean="0">
                <a:solidFill>
                  <a:srgbClr val="000000"/>
                </a:solidFill>
                <a:latin typeface="Arial" panose="020B0604020202020204" pitchFamily="34" charset="0"/>
                <a:cs typeface="Arial" panose="020B0604020202020204" pitchFamily="34" charset="0"/>
              </a:rPr>
              <a:t>detailed plans- use to articulate current status</a:t>
            </a:r>
          </a:p>
          <a:p>
            <a:pPr marL="627063" lvl="1" indent="-227013" eaLnBrk="1" fontAlgn="auto" hangingPunct="1">
              <a:lnSpc>
                <a:spcPts val="3200"/>
              </a:lnSpc>
              <a:spcBef>
                <a:spcPts val="2400"/>
              </a:spcBef>
              <a:spcAft>
                <a:spcPts val="600"/>
              </a:spcAft>
              <a:buClr>
                <a:schemeClr val="bg1">
                  <a:lumMod val="65000"/>
                </a:schemeClr>
              </a:buClr>
              <a:buFont typeface="Arial" panose="020B0604020202020204" pitchFamily="34" charset="0"/>
              <a:buChar char="•"/>
              <a:defRPr/>
            </a:pPr>
            <a:r>
              <a:rPr lang="en-US" altLang="en-US" sz="2000" b="1" dirty="0" smtClean="0">
                <a:solidFill>
                  <a:srgbClr val="000000"/>
                </a:solidFill>
                <a:latin typeface="Arial" panose="020B0604020202020204" pitchFamily="34" charset="0"/>
                <a:cs typeface="Arial" panose="020B0604020202020204" pitchFamily="34" charset="0"/>
              </a:rPr>
              <a:t>Commercialization Plans</a:t>
            </a:r>
            <a:r>
              <a:rPr lang="en-US" altLang="en-US" sz="2000" dirty="0" smtClean="0">
                <a:solidFill>
                  <a:srgbClr val="000000"/>
                </a:solidFill>
                <a:latin typeface="Arial" panose="020B0604020202020204" pitchFamily="34" charset="0"/>
                <a:cs typeface="Arial" panose="020B0604020202020204" pitchFamily="34" charset="0"/>
              </a:rPr>
              <a:t> (</a:t>
            </a:r>
            <a:r>
              <a:rPr lang="en-US" altLang="en-US" sz="2000" dirty="0" err="1" smtClean="0">
                <a:solidFill>
                  <a:srgbClr val="000000"/>
                </a:solidFill>
                <a:latin typeface="Arial" panose="020B0604020202020204" pitchFamily="34" charset="0"/>
                <a:cs typeface="Arial" panose="020B0604020202020204" pitchFamily="34" charset="0"/>
              </a:rPr>
              <a:t>SBIR</a:t>
            </a:r>
            <a:r>
              <a:rPr lang="en-US" altLang="en-US" sz="2000" dirty="0" smtClean="0">
                <a:solidFill>
                  <a:srgbClr val="000000"/>
                </a:solidFill>
                <a:latin typeface="Arial" panose="020B0604020202020204" pitchFamily="34" charset="0"/>
                <a:cs typeface="Arial" panose="020B0604020202020204" pitchFamily="34" charset="0"/>
              </a:rPr>
              <a:t> Phase II)- use to demonstrate commercial viability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TTPT</a:t>
            </a:r>
            <a:endParaRPr lang="en-US" dirty="0"/>
          </a:p>
        </p:txBody>
      </p:sp>
      <p:pic>
        <p:nvPicPr>
          <p:cNvPr id="2" name="Picture 1" descr="Image of the TTPT homepage. Text says Technology Transfer Planning Template&#10;&#10;Welcome to the Technology Transfer Planning Template (TTPT). The purpose of this tool is to guide you through the creation of technology transfer and commercialization plans.&#10;&#10;Answer questions about your R&amp;D plans and progress.&#10;Learn about tools to help you apply best practices.&#10;Use output reports to draft proposals and technology transfer plans.&#10;Share reports and plans with project team members and stakeholders.&#10;Learn more about the TTPT&#10;&#10;Links are provided to Read a listing of the template’s questions &#10;Review sample output reports&#10;Login&#10;New User&#10;&#10;The contents of this web-based planning template were developed by the Center on KT4TT, under a grant from the National Institute on Disability, Independent Living, and Rehabilitation Research (NIDILRR grant #90DP0054-01-00). NIDILRR is a Center within the Administration for Community Living (ACL), Department of Health and Human Services (HHS). The contents of this template do not necessarily represent the policy of the NIDILRR, ACL, or HHS. You should not assume endorsement by the Federal Government." title="Tech Transfer Planning Template Homepage">
            <a:hlinkClick r:id="rId2"/>
          </p:cNvPr>
          <p:cNvPicPr>
            <a:picLocks noChangeAspect="1"/>
          </p:cNvPicPr>
          <p:nvPr/>
        </p:nvPicPr>
        <p:blipFill>
          <a:blip r:embed="rId3"/>
          <a:stretch>
            <a:fillRect/>
          </a:stretch>
        </p:blipFill>
        <p:spPr>
          <a:xfrm>
            <a:off x="461963" y="560388"/>
            <a:ext cx="8347075" cy="54181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9761"/>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What are the Key Questions</a:t>
            </a:r>
            <a:r>
              <a:rPr lang="en-US" altLang="en-US" sz="3200" b="1" dirty="0" smtClean="0">
                <a:solidFill>
                  <a:srgbClr val="000099"/>
                </a:solidFill>
                <a:latin typeface="Arial" panose="020B0604020202020204" pitchFamily="34" charset="0"/>
                <a:ea typeface="+mn-ea"/>
                <a:cs typeface="Arial" panose="020B0604020202020204" pitchFamily="34" charset="0"/>
              </a:rPr>
              <a:t>?</a:t>
            </a:r>
            <a:endParaRPr lang="en-US" dirty="0"/>
          </a:p>
        </p:txBody>
      </p:sp>
      <p:sp>
        <p:nvSpPr>
          <p:cNvPr id="21506" name="Content Placeholder 1"/>
          <p:cNvSpPr>
            <a:spLocks noGrp="1"/>
          </p:cNvSpPr>
          <p:nvPr>
            <p:ph idx="4294967295"/>
          </p:nvPr>
        </p:nvSpPr>
        <p:spPr>
          <a:xfrm>
            <a:off x="404262" y="1398168"/>
            <a:ext cx="8351838" cy="5678488"/>
          </a:xfrm>
          <a:prstGeom prst="rect">
            <a:avLst/>
          </a:prstGeom>
        </p:spPr>
        <p:txBody>
          <a:bodyPr/>
          <a:lstStyle/>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What are you developing and why?</a:t>
            </a:r>
          </a:p>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What is your planned role in the project? </a:t>
            </a:r>
          </a:p>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How will the product get to the marketplace?</a:t>
            </a:r>
          </a:p>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Who are the product users/prescribers/buyers, and how big is the market? </a:t>
            </a:r>
          </a:p>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What competing products/ alternatives are used and why is your solution superior?</a:t>
            </a:r>
          </a:p>
          <a:p>
            <a:pPr marL="227013" indent="-227013" eaLnBrk="1" fontAlgn="auto" hangingPunct="1">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How much money can be made?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7511"/>
            <a:ext cx="7886700" cy="1325563"/>
          </a:xfrm>
        </p:spPr>
        <p:txBody>
          <a:bodyPr/>
          <a:lstStyle/>
          <a:p>
            <a:pPr lvl="0" eaLnBrk="1" hangingPunct="1">
              <a:spcBef>
                <a:spcPct val="20000"/>
              </a:spcBef>
              <a:defRPr/>
            </a:pPr>
            <a:r>
              <a:rPr lang="en-US" altLang="en-US" sz="3200" b="1" dirty="0">
                <a:solidFill>
                  <a:srgbClr val="000099"/>
                </a:solidFill>
                <a:latin typeface="Arial" charset="0"/>
                <a:ea typeface="+mn-ea"/>
                <a:cs typeface="Arial" charset="0"/>
              </a:rPr>
              <a:t>TTPT Target Market </a:t>
            </a:r>
            <a:r>
              <a:rPr lang="en-US" altLang="en-US" sz="3200" b="1" dirty="0" smtClean="0">
                <a:solidFill>
                  <a:srgbClr val="000099"/>
                </a:solidFill>
                <a:latin typeface="Arial" charset="0"/>
                <a:ea typeface="+mn-ea"/>
                <a:cs typeface="Arial" charset="0"/>
              </a:rPr>
              <a:t>Questions</a:t>
            </a:r>
            <a:endParaRPr lang="en-US" dirty="0"/>
          </a:p>
        </p:txBody>
      </p:sp>
      <p:sp>
        <p:nvSpPr>
          <p:cNvPr id="21506" name="Content Placeholder 1"/>
          <p:cNvSpPr>
            <a:spLocks noGrp="1"/>
          </p:cNvSpPr>
          <p:nvPr>
            <p:ph idx="4294967295"/>
          </p:nvPr>
        </p:nvSpPr>
        <p:spPr bwMode="auto">
          <a:xfrm>
            <a:off x="344153" y="1189624"/>
            <a:ext cx="8462962" cy="5905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endParaRPr lang="en-US" sz="1800" b="1" dirty="0" smtClean="0"/>
          </a:p>
          <a:p>
            <a:pPr marL="514350" indent="-514350">
              <a:buClr>
                <a:schemeClr val="bg1">
                  <a:lumMod val="50000"/>
                </a:schemeClr>
              </a:buClr>
              <a:buFont typeface="+mj-lt"/>
              <a:buAutoNum type="arabicPeriod"/>
              <a:defRPr/>
            </a:pPr>
            <a:r>
              <a:rPr lang="en-US" sz="2800" dirty="0" smtClean="0"/>
              <a:t>Describe and quantify the </a:t>
            </a:r>
            <a:r>
              <a:rPr lang="en-US" sz="2800" b="1" dirty="0" smtClean="0"/>
              <a:t>size of the target market</a:t>
            </a:r>
            <a:r>
              <a:rPr lang="en-US" sz="2800" dirty="0" smtClean="0"/>
              <a:t>.</a:t>
            </a:r>
          </a:p>
          <a:p>
            <a:pPr marL="514350" indent="-514350">
              <a:buClr>
                <a:schemeClr val="bg1">
                  <a:lumMod val="50000"/>
                </a:schemeClr>
              </a:buClr>
              <a:buFont typeface="+mj-lt"/>
              <a:buAutoNum type="arabicPeriod"/>
              <a:defRPr/>
            </a:pPr>
            <a:r>
              <a:rPr lang="en-US" sz="2800" dirty="0" smtClean="0"/>
              <a:t>Describe the </a:t>
            </a:r>
            <a:r>
              <a:rPr lang="en-US" sz="2800" b="1" dirty="0" smtClean="0"/>
              <a:t>geographic area </a:t>
            </a:r>
            <a:r>
              <a:rPr lang="en-US" sz="2800" dirty="0" smtClean="0"/>
              <a:t>where the target market is located, including if the target market is domestic or international.</a:t>
            </a:r>
          </a:p>
          <a:p>
            <a:pPr marL="514350" indent="-514350">
              <a:buClr>
                <a:schemeClr val="bg1">
                  <a:lumMod val="50000"/>
                </a:schemeClr>
              </a:buClr>
              <a:buFont typeface="+mj-lt"/>
              <a:buAutoNum type="arabicPeriod"/>
              <a:defRPr/>
            </a:pPr>
            <a:r>
              <a:rPr lang="en-US" sz="2800" dirty="0" smtClean="0"/>
              <a:t>In </a:t>
            </a:r>
            <a:r>
              <a:rPr lang="en-US" sz="2800" dirty="0"/>
              <a:t>what </a:t>
            </a:r>
            <a:r>
              <a:rPr lang="en-US" sz="2800" b="1" dirty="0"/>
              <a:t>setting</a:t>
            </a:r>
            <a:r>
              <a:rPr lang="en-US" sz="2800" dirty="0"/>
              <a:t> will the target market use the </a:t>
            </a:r>
            <a:r>
              <a:rPr lang="en-US" sz="2800" dirty="0" smtClean="0"/>
              <a:t>product?</a:t>
            </a:r>
            <a:endParaRPr lang="en-US" sz="2800" dirty="0"/>
          </a:p>
          <a:p>
            <a:pPr marL="514350" indent="-514350">
              <a:buClr>
                <a:schemeClr val="bg1">
                  <a:lumMod val="50000"/>
                </a:schemeClr>
              </a:buClr>
              <a:buFont typeface="+mj-lt"/>
              <a:buAutoNum type="arabicPeriod"/>
              <a:defRPr/>
            </a:pPr>
            <a:r>
              <a:rPr lang="en-US" sz="2800" dirty="0" smtClean="0"/>
              <a:t>Describe </a:t>
            </a:r>
            <a:r>
              <a:rPr lang="en-US" sz="2800" b="1" dirty="0"/>
              <a:t>growth trends </a:t>
            </a:r>
            <a:r>
              <a:rPr lang="en-US" sz="2800" dirty="0"/>
              <a:t>regarding the size of the target </a:t>
            </a:r>
            <a:r>
              <a:rPr lang="en-US" sz="2800" dirty="0" smtClean="0"/>
              <a:t>market.</a:t>
            </a:r>
            <a:endParaRPr lang="en-US" sz="2800" dirty="0"/>
          </a:p>
          <a:p>
            <a:pPr marL="514350" indent="-514350">
              <a:buClr>
                <a:schemeClr val="bg1">
                  <a:lumMod val="50000"/>
                </a:schemeClr>
              </a:buClr>
              <a:buFont typeface="+mj-lt"/>
              <a:buAutoNum type="arabicPeriod"/>
              <a:defRPr/>
            </a:pPr>
            <a:r>
              <a:rPr lang="en-US" sz="2800" dirty="0" smtClean="0"/>
              <a:t>Describe </a:t>
            </a:r>
            <a:r>
              <a:rPr lang="en-US" sz="2800" b="1" dirty="0"/>
              <a:t>anticipated changes </a:t>
            </a:r>
            <a:r>
              <a:rPr lang="en-US" sz="2800" dirty="0"/>
              <a:t>to rate of demand over time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3766"/>
            <a:ext cx="7886700" cy="1325563"/>
          </a:xfrm>
        </p:spPr>
        <p:txBody>
          <a:bodyPr/>
          <a:lstStyle/>
          <a:p>
            <a:pPr lvl="0" eaLnBrk="1" hangingPunct="1">
              <a:spcBef>
                <a:spcPct val="20000"/>
              </a:spcBef>
            </a:pPr>
            <a:r>
              <a:rPr lang="en-US" altLang="en-US" sz="2600" b="1" dirty="0">
                <a:solidFill>
                  <a:srgbClr val="000099"/>
                </a:solidFill>
                <a:latin typeface="Arial" panose="020B0604020202020204" pitchFamily="34" charset="0"/>
                <a:ea typeface="+mn-ea"/>
                <a:cs typeface="Arial" panose="020B0604020202020204" pitchFamily="34" charset="0"/>
              </a:rPr>
              <a:t>Acknowledgement</a:t>
            </a:r>
            <a:r>
              <a:rPr lang="en-US" altLang="en-US" sz="2600" b="1" dirty="0" smtClean="0">
                <a:solidFill>
                  <a:srgbClr val="000099"/>
                </a:solidFill>
                <a:latin typeface="Arial" panose="020B0604020202020204" pitchFamily="34" charset="0"/>
                <a:ea typeface="+mn-ea"/>
                <a:cs typeface="Arial" panose="020B0604020202020204" pitchFamily="34" charset="0"/>
              </a:rPr>
              <a:t>:</a:t>
            </a:r>
            <a:endParaRPr lang="en-US" dirty="0"/>
          </a:p>
        </p:txBody>
      </p:sp>
      <p:sp>
        <p:nvSpPr>
          <p:cNvPr id="5122" name="Content Placeholder 2"/>
          <p:cNvSpPr>
            <a:spLocks noGrp="1"/>
          </p:cNvSpPr>
          <p:nvPr>
            <p:ph idx="4294967295"/>
          </p:nvPr>
        </p:nvSpPr>
        <p:spPr bwMode="auto">
          <a:xfrm>
            <a:off x="327258" y="1487973"/>
            <a:ext cx="8502650" cy="5522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ts val="2600"/>
              </a:lnSpc>
              <a:spcBef>
                <a:spcPts val="2400"/>
              </a:spcBef>
              <a:buFont typeface="Arial" panose="020B0604020202020204" pitchFamily="34" charset="0"/>
              <a:buNone/>
            </a:pPr>
            <a:r>
              <a:rPr lang="en-US" altLang="en-US" sz="2000" dirty="0" smtClean="0">
                <a:latin typeface="Arial" panose="020B0604020202020204" pitchFamily="34" charset="0"/>
                <a:cs typeface="Arial" panose="020B0604020202020204" pitchFamily="34" charset="0"/>
              </a:rPr>
              <a:t>The contents of this presentation were developed under a grant from the National Institute on Disability, Independent Living, and Rehabilitation Research (NIDILRR grant number 90DP0054-01-00). NIDILRR is a Center within the Administration for Community Living (ACL), Department of Health and Human Services (HHS). The contents of this presentation do not necessarily represent the policy of NIDILRR, ACL, HHS, and you should not assume endorsement by the Federal Government.</a:t>
            </a:r>
          </a:p>
          <a:p>
            <a:pPr marL="0" indent="0" algn="ctr" eaLnBrk="1" hangingPunct="1">
              <a:lnSpc>
                <a:spcPts val="2600"/>
              </a:lnSpc>
              <a:spcBef>
                <a:spcPts val="2400"/>
              </a:spcBef>
              <a:buFont typeface="Arial" panose="020B0604020202020204" pitchFamily="34" charset="0"/>
              <a:buNone/>
            </a:pPr>
            <a:endParaRPr lang="en-US" altLang="en-US" sz="2600" b="1" dirty="0" smtClean="0">
              <a:solidFill>
                <a:srgbClr val="000099"/>
              </a:solidFill>
              <a:latin typeface="Arial" panose="020B0604020202020204" pitchFamily="34" charset="0"/>
              <a:cs typeface="Arial" panose="020B0604020202020204" pitchFamily="34" charset="0"/>
            </a:endParaRPr>
          </a:p>
          <a:p>
            <a:pPr marL="0" indent="0" algn="ctr" eaLnBrk="1" hangingPunct="1">
              <a:lnSpc>
                <a:spcPts val="2600"/>
              </a:lnSpc>
              <a:spcBef>
                <a:spcPts val="2400"/>
              </a:spcBef>
              <a:buFont typeface="Arial" panose="020B0604020202020204" pitchFamily="34" charset="0"/>
              <a:buNone/>
            </a:pPr>
            <a:r>
              <a:rPr lang="en-US" altLang="en-US" sz="2600" b="1" dirty="0" smtClean="0">
                <a:solidFill>
                  <a:srgbClr val="000099"/>
                </a:solidFill>
                <a:latin typeface="Arial" panose="020B0604020202020204" pitchFamily="34" charset="0"/>
                <a:cs typeface="Arial" panose="020B0604020202020204" pitchFamily="34" charset="0"/>
              </a:rPr>
              <a:t>Speaker Disclosures:</a:t>
            </a:r>
          </a:p>
          <a:p>
            <a:pPr marL="0" indent="0" algn="ctr" eaLnBrk="1" hangingPunct="1">
              <a:lnSpc>
                <a:spcPts val="2600"/>
              </a:lnSpc>
              <a:spcBef>
                <a:spcPts val="2400"/>
              </a:spcBef>
              <a:buFont typeface="Arial" panose="020B0604020202020204" pitchFamily="34" charset="0"/>
              <a:buNone/>
            </a:pPr>
            <a:r>
              <a:rPr lang="en-US" altLang="en-US" sz="2000" dirty="0" smtClean="0">
                <a:latin typeface="Arial" panose="020B0604020202020204" pitchFamily="34" charset="0"/>
                <a:cs typeface="Arial" panose="020B0604020202020204" pitchFamily="34" charset="0"/>
              </a:rPr>
              <a:t>The speakers are employed by the University at Buffalo’s Center on KT4TT, and Ms. Flagg has a non-financial relationship with ATIA’s journal Assistive Technology Outcomes and Benefits.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99880"/>
            <a:ext cx="7886700" cy="1325563"/>
          </a:xfrm>
        </p:spPr>
        <p:txBody>
          <a:bodyPr/>
          <a:lstStyle/>
          <a:p>
            <a:pPr lvl="0" eaLnBrk="1" hangingPunct="1">
              <a:spcBef>
                <a:spcPct val="20000"/>
              </a:spcBef>
              <a:defRPr/>
            </a:pPr>
            <a:r>
              <a:rPr lang="en-US" altLang="en-US" sz="3200" b="1" dirty="0">
                <a:solidFill>
                  <a:srgbClr val="000099"/>
                </a:solidFill>
                <a:latin typeface="Arial" charset="0"/>
                <a:ea typeface="+mn-ea"/>
                <a:cs typeface="Arial" charset="0"/>
              </a:rPr>
              <a:t>TTPT Resources- Target </a:t>
            </a:r>
            <a:r>
              <a:rPr lang="en-US" altLang="en-US" sz="3200" b="1" dirty="0" smtClean="0">
                <a:solidFill>
                  <a:srgbClr val="000099"/>
                </a:solidFill>
                <a:latin typeface="Arial" charset="0"/>
                <a:ea typeface="+mn-ea"/>
                <a:cs typeface="Arial" charset="0"/>
              </a:rPr>
              <a:t>Market</a:t>
            </a:r>
            <a:endParaRPr lang="en-US" dirty="0"/>
          </a:p>
        </p:txBody>
      </p:sp>
      <p:sp>
        <p:nvSpPr>
          <p:cNvPr id="21506" name="Content Placeholder 1"/>
          <p:cNvSpPr>
            <a:spLocks noGrp="1"/>
          </p:cNvSpPr>
          <p:nvPr>
            <p:ph idx="4294967295"/>
          </p:nvPr>
        </p:nvSpPr>
        <p:spPr bwMode="auto">
          <a:xfrm>
            <a:off x="334530" y="881617"/>
            <a:ext cx="8462962" cy="5905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endParaRPr lang="en-US" sz="1800" b="1" dirty="0" smtClean="0"/>
          </a:p>
          <a:p>
            <a:pPr marL="0" indent="0">
              <a:buFont typeface="Arial" charset="0"/>
              <a:buNone/>
              <a:defRPr/>
            </a:pPr>
            <a:r>
              <a:rPr lang="en-US" sz="1800" b="1" dirty="0" smtClean="0"/>
              <a:t>Resources</a:t>
            </a:r>
            <a:r>
              <a:rPr lang="en-US" sz="1800" dirty="0"/>
              <a:t>: Links to disability statistics websites.</a:t>
            </a:r>
          </a:p>
          <a:p>
            <a:pPr>
              <a:buClr>
                <a:schemeClr val="bg1">
                  <a:lumMod val="65000"/>
                </a:schemeClr>
              </a:buClr>
              <a:buFont typeface="Arial" charset="0"/>
              <a:buChar char="•"/>
              <a:defRPr/>
            </a:pPr>
            <a:r>
              <a:rPr lang="en-US" sz="1800" dirty="0">
                <a:hlinkClick r:id="rId2" tooltip="This link opens a page in a new window or tab."/>
              </a:rPr>
              <a:t>http://www.disabilitystatistics.org</a:t>
            </a:r>
            <a:endParaRPr lang="en-US" sz="1800" dirty="0"/>
          </a:p>
          <a:p>
            <a:pPr>
              <a:buClr>
                <a:schemeClr val="bg1">
                  <a:lumMod val="65000"/>
                </a:schemeClr>
              </a:buClr>
              <a:buFont typeface="Arial" charset="0"/>
              <a:buChar char="•"/>
              <a:defRPr/>
            </a:pPr>
            <a:r>
              <a:rPr lang="en-US" sz="1800" dirty="0">
                <a:hlinkClick r:id="rId3" tooltip="This link opens a page in a new window or tab."/>
              </a:rPr>
              <a:t>http://disabilitycompendium.org</a:t>
            </a:r>
            <a:endParaRPr lang="en-US" sz="1800" dirty="0"/>
          </a:p>
          <a:p>
            <a:pPr>
              <a:buClr>
                <a:schemeClr val="bg1">
                  <a:lumMod val="65000"/>
                </a:schemeClr>
              </a:buClr>
              <a:buFont typeface="Arial" charset="0"/>
              <a:buChar char="•"/>
              <a:defRPr/>
            </a:pPr>
            <a:r>
              <a:rPr lang="en-US" sz="1800" dirty="0">
                <a:hlinkClick r:id="rId4" tooltip="This link opens a page in a new window or tab."/>
              </a:rPr>
              <a:t>http://www.cdc.gov/ncbddd/disabilityandhealth/dhds.html</a:t>
            </a:r>
            <a:endParaRPr lang="en-US" sz="1800" dirty="0"/>
          </a:p>
          <a:p>
            <a:pPr>
              <a:buClr>
                <a:schemeClr val="bg1">
                  <a:lumMod val="65000"/>
                </a:schemeClr>
              </a:buClr>
              <a:buFont typeface="Arial" charset="0"/>
              <a:buChar char="•"/>
              <a:defRPr/>
            </a:pPr>
            <a:r>
              <a:rPr lang="en-US" sz="1800" dirty="0"/>
              <a:t>Repository of National/ international surveys on disability:</a:t>
            </a:r>
            <a:br>
              <a:rPr lang="en-US" sz="1800" dirty="0"/>
            </a:br>
            <a:r>
              <a:rPr lang="en-US" sz="1800" dirty="0">
                <a:hlinkClick r:id="rId5" tooltip="This link opens a page in a new window or tab."/>
              </a:rPr>
              <a:t>http://</a:t>
            </a:r>
            <a:r>
              <a:rPr lang="en-US" sz="1800" dirty="0" smtClean="0">
                <a:hlinkClick r:id="rId5" tooltip="This link opens a page in a new window or tab."/>
              </a:rPr>
              <a:t>disabilitysurvey.checkdesign.de</a:t>
            </a:r>
            <a:endParaRPr lang="en-US" sz="1800" dirty="0" smtClean="0"/>
          </a:p>
          <a:p>
            <a:pPr marL="0" indent="0">
              <a:buFont typeface="Arial" charset="0"/>
              <a:buNone/>
              <a:defRPr/>
            </a:pPr>
            <a:endParaRPr lang="en-US" sz="1800" dirty="0"/>
          </a:p>
          <a:p>
            <a:pPr marL="0" indent="0">
              <a:buFont typeface="Arial" charset="0"/>
              <a:buNone/>
              <a:defRPr/>
            </a:pPr>
            <a:r>
              <a:rPr lang="en-US" sz="1800" b="1" dirty="0"/>
              <a:t>Industry Profiles</a:t>
            </a:r>
            <a:r>
              <a:rPr lang="en-US" sz="1800" dirty="0"/>
              <a:t>: Information on market size, market segments and available products.</a:t>
            </a:r>
          </a:p>
          <a:p>
            <a:pPr>
              <a:buClr>
                <a:schemeClr val="bg1">
                  <a:lumMod val="65000"/>
                </a:schemeClr>
              </a:buClr>
              <a:buFont typeface="Arial" charset="0"/>
              <a:buChar char="•"/>
              <a:defRPr/>
            </a:pPr>
            <a:r>
              <a:rPr lang="en-US" sz="1800" dirty="0">
                <a:hlinkClick r:id="rId6" tooltip="This link will download a file."/>
              </a:rPr>
              <a:t>Vision(358 KB)</a:t>
            </a:r>
            <a:endParaRPr lang="en-US" sz="1800" dirty="0"/>
          </a:p>
          <a:p>
            <a:pPr>
              <a:buClr>
                <a:schemeClr val="bg1">
                  <a:lumMod val="65000"/>
                </a:schemeClr>
              </a:buClr>
              <a:buFont typeface="Arial" charset="0"/>
              <a:buChar char="•"/>
              <a:defRPr/>
            </a:pPr>
            <a:r>
              <a:rPr lang="en-US" sz="1800" dirty="0">
                <a:hlinkClick r:id="rId7" tooltip="This link will download a file."/>
              </a:rPr>
              <a:t>Education Technology(2.9 MB)</a:t>
            </a:r>
            <a:endParaRPr lang="en-US" sz="1800" dirty="0"/>
          </a:p>
          <a:p>
            <a:pPr>
              <a:buClr>
                <a:schemeClr val="bg1">
                  <a:lumMod val="65000"/>
                </a:schemeClr>
              </a:buClr>
              <a:buFont typeface="Arial" charset="0"/>
              <a:buChar char="•"/>
              <a:defRPr/>
            </a:pPr>
            <a:r>
              <a:rPr lang="en-US" sz="1800" dirty="0">
                <a:hlinkClick r:id="rId8" tooltip="This link will download a file."/>
              </a:rPr>
              <a:t>Wheeled Mobility(4.1 MB)</a:t>
            </a:r>
            <a:endParaRPr lang="en-US" sz="1800" dirty="0"/>
          </a:p>
          <a:p>
            <a:pPr>
              <a:buClr>
                <a:schemeClr val="bg1">
                  <a:lumMod val="65000"/>
                </a:schemeClr>
              </a:buClr>
              <a:buFont typeface="Arial" charset="0"/>
              <a:buChar char="•"/>
              <a:defRPr/>
            </a:pPr>
            <a:r>
              <a:rPr lang="en-US" sz="1800" dirty="0" smtClean="0">
                <a:hlinkClick r:id="rId9" tooltip="This link opens a page in a new window or tab."/>
              </a:rPr>
              <a:t>Cognition</a:t>
            </a:r>
            <a:endParaRPr lang="en-US" sz="1800" dirty="0" smtClean="0"/>
          </a:p>
          <a:p>
            <a:pPr marL="0" indent="0">
              <a:buFont typeface="Arial" charset="0"/>
              <a:buNone/>
              <a:defRPr/>
            </a:pPr>
            <a:endParaRPr lang="en-US" sz="1800" dirty="0"/>
          </a:p>
          <a:p>
            <a:pPr marL="0" indent="0">
              <a:buFont typeface="Arial" charset="0"/>
              <a:buNone/>
              <a:defRPr/>
            </a:pPr>
            <a:r>
              <a:rPr lang="en-US" sz="1800" b="1" dirty="0"/>
              <a:t>Examples:</a:t>
            </a:r>
            <a:endParaRPr lang="en-US" sz="1800" dirty="0"/>
          </a:p>
          <a:p>
            <a:pPr>
              <a:buClr>
                <a:schemeClr val="bg1">
                  <a:lumMod val="65000"/>
                </a:schemeClr>
              </a:buClr>
              <a:buFont typeface="Arial" charset="0"/>
              <a:buChar char="•"/>
              <a:defRPr/>
            </a:pPr>
            <a:r>
              <a:rPr lang="en-US" sz="1800" dirty="0">
                <a:hlinkClick r:id="rId10" tooltip="This link will download a file."/>
              </a:rPr>
              <a:t>Sample Marketing Report(330 KB)</a:t>
            </a:r>
            <a:endParaRPr lang="en-US" sz="1800" dirty="0"/>
          </a:p>
          <a:p>
            <a:pPr>
              <a:buClr>
                <a:schemeClr val="bg1">
                  <a:lumMod val="65000"/>
                </a:schemeClr>
              </a:buClr>
              <a:buFont typeface="Arial" charset="0"/>
              <a:buChar char="•"/>
              <a:defRPr/>
            </a:pPr>
            <a:r>
              <a:rPr lang="en-US" sz="1800" dirty="0">
                <a:hlinkClick r:id="rId11" tooltip="This link will download a file."/>
              </a:rPr>
              <a:t>Sample Phase II </a:t>
            </a:r>
            <a:r>
              <a:rPr lang="en-US" sz="1800" dirty="0" err="1">
                <a:hlinkClick r:id="rId11" tooltip="This link will download a file."/>
              </a:rPr>
              <a:t>SBIR</a:t>
            </a:r>
            <a:r>
              <a:rPr lang="en-US" sz="1800" dirty="0">
                <a:hlinkClick r:id="rId11" tooltip="This link will download a file."/>
              </a:rPr>
              <a:t> Proposal(528 KB</a:t>
            </a:r>
            <a:r>
              <a:rPr lang="en-US" sz="1800" dirty="0" smtClean="0">
                <a:hlinkClick r:id="rId11" tooltip="This link will download a file."/>
              </a:rPr>
              <a:t>)</a:t>
            </a:r>
            <a:endParaRPr lang="en-US" sz="3600" dirty="0"/>
          </a:p>
        </p:txBody>
      </p:sp>
      <p:sp>
        <p:nvSpPr>
          <p:cNvPr id="2" name="Oval 1" title="aly=&quot;&quot;"/>
          <p:cNvSpPr/>
          <p:nvPr/>
        </p:nvSpPr>
        <p:spPr>
          <a:xfrm>
            <a:off x="331788" y="1538288"/>
            <a:ext cx="4205287"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73" y="380713"/>
            <a:ext cx="7886700" cy="1325563"/>
          </a:xfrm>
        </p:spPr>
        <p:txBody>
          <a:bodyPr/>
          <a:lstStyle/>
          <a:p>
            <a:pPr lvl="0" eaLnBrk="1" hangingPunct="1">
              <a:spcBef>
                <a:spcPct val="20000"/>
              </a:spcBef>
            </a:pPr>
            <a:r>
              <a:rPr lang="en-US" altLang="en-US" sz="3200" b="1" dirty="0">
                <a:solidFill>
                  <a:srgbClr val="000099"/>
                </a:solidFill>
                <a:latin typeface="Arial" panose="020B0604020202020204" pitchFamily="34" charset="0"/>
                <a:ea typeface="+mn-ea"/>
                <a:cs typeface="Arial" panose="020B0604020202020204" pitchFamily="34" charset="0"/>
              </a:rPr>
              <a:t>Target Market Statistics</a:t>
            </a:r>
            <a:br>
              <a:rPr lang="en-US" altLang="en-US" sz="3200" b="1" dirty="0">
                <a:solidFill>
                  <a:srgbClr val="000099"/>
                </a:solidFill>
                <a:latin typeface="Arial" panose="020B0604020202020204" pitchFamily="34" charset="0"/>
                <a:ea typeface="+mn-ea"/>
                <a:cs typeface="Arial" panose="020B0604020202020204" pitchFamily="34" charset="0"/>
              </a:rPr>
            </a:br>
            <a:endParaRPr lang="en-US" dirty="0"/>
          </a:p>
        </p:txBody>
      </p:sp>
      <p:pic>
        <p:nvPicPr>
          <p:cNvPr id="24579" name="Picture 3" title="Disability statistics"/>
          <p:cNvPicPr>
            <a:picLocks noChangeAspect="1" noChangeArrowheads="1"/>
          </p:cNvPicPr>
          <p:nvPr/>
        </p:nvPicPr>
        <p:blipFill>
          <a:blip r:embed="rId2">
            <a:extLst>
              <a:ext uri="{28A0092B-C50C-407E-A947-70E740481C1C}">
                <a14:useLocalDpi xmlns:a14="http://schemas.microsoft.com/office/drawing/2010/main" val="0"/>
              </a:ext>
            </a:extLst>
          </a:blip>
          <a:srcRect l="21016" t="8125" r="20781" b="8286"/>
          <a:stretch>
            <a:fillRect/>
          </a:stretch>
        </p:blipFill>
        <p:spPr bwMode="auto">
          <a:xfrm>
            <a:off x="1295000" y="1153338"/>
            <a:ext cx="6588125"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52" y="751230"/>
            <a:ext cx="7886700" cy="1325563"/>
          </a:xfrm>
        </p:spPr>
        <p:txBody>
          <a:bodyPr/>
          <a:lstStyle/>
          <a:p>
            <a:pPr lvl="0" eaLnBrk="1" hangingPunct="1">
              <a:spcBef>
                <a:spcPct val="20000"/>
              </a:spcBef>
            </a:pPr>
            <a:r>
              <a:rPr lang="en-US" altLang="en-US" sz="3200" b="1" dirty="0">
                <a:solidFill>
                  <a:srgbClr val="000099"/>
                </a:solidFill>
                <a:latin typeface="Arial" panose="020B0604020202020204" pitchFamily="34" charset="0"/>
                <a:ea typeface="+mn-ea"/>
                <a:cs typeface="Arial" panose="020B0604020202020204" pitchFamily="34" charset="0"/>
              </a:rPr>
              <a:t>Industry Profiles as a </a:t>
            </a:r>
            <a:r>
              <a:rPr lang="en-US" altLang="en-US" sz="3200" b="1" dirty="0" smtClean="0">
                <a:solidFill>
                  <a:srgbClr val="000099"/>
                </a:solidFill>
                <a:latin typeface="Arial" panose="020B0604020202020204" pitchFamily="34" charset="0"/>
                <a:ea typeface="+mn-ea"/>
                <a:cs typeface="Arial" panose="020B0604020202020204" pitchFamily="34" charset="0"/>
              </a:rPr>
              <a:t>Resource</a:t>
            </a:r>
            <a:endParaRPr lang="en-US" dirty="0"/>
          </a:p>
        </p:txBody>
      </p:sp>
      <p:sp>
        <p:nvSpPr>
          <p:cNvPr id="25602" name="Content Placeholder 1"/>
          <p:cNvSpPr>
            <a:spLocks noGrp="1"/>
          </p:cNvSpPr>
          <p:nvPr>
            <p:ph idx="4294967295"/>
          </p:nvPr>
        </p:nvSpPr>
        <p:spPr bwMode="auto">
          <a:xfrm>
            <a:off x="344155" y="1699764"/>
            <a:ext cx="8462962" cy="5905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1800" b="1" dirty="0" smtClean="0"/>
          </a:p>
          <a:p>
            <a:pPr marL="0" indent="0" algn="ctr">
              <a:buFont typeface="Arial" panose="020B0604020202020204" pitchFamily="34" charset="0"/>
              <a:buNone/>
            </a:pPr>
            <a:r>
              <a:rPr lang="en-US" altLang="en-US" sz="1800" dirty="0" smtClean="0"/>
              <a:t>Information on market size, market segments and available products.</a:t>
            </a:r>
          </a:p>
          <a:p>
            <a:pPr marL="0" indent="0">
              <a:buFont typeface="Arial" panose="020B0604020202020204" pitchFamily="34" charset="0"/>
              <a:buNone/>
            </a:pPr>
            <a:endParaRPr lang="en-US" altLang="en-US" sz="1800" dirty="0" smtClean="0">
              <a:hlinkClick r:id="rId2" tooltip="This link will download a file."/>
            </a:endParaRPr>
          </a:p>
          <a:p>
            <a:pPr marL="0" indent="0">
              <a:buFont typeface="Arial" panose="020B0604020202020204" pitchFamily="34" charset="0"/>
              <a:buNone/>
            </a:pPr>
            <a:r>
              <a:rPr lang="en-US" altLang="en-US" sz="1800" dirty="0" smtClean="0"/>
              <a:t>           </a:t>
            </a:r>
            <a:r>
              <a:rPr lang="en-US" altLang="en-US" sz="1800" dirty="0" smtClean="0">
                <a:hlinkClick r:id="rId2" tooltip="This link will download a file."/>
              </a:rPr>
              <a:t>Vision</a:t>
            </a:r>
            <a:r>
              <a:rPr lang="en-US" altLang="en-US" sz="1800" dirty="0" smtClean="0"/>
              <a:t> 	     </a:t>
            </a:r>
            <a:r>
              <a:rPr lang="en-US" altLang="en-US" sz="1800" dirty="0" smtClean="0">
                <a:hlinkClick r:id="rId3" tooltip="This link will download a file."/>
              </a:rPr>
              <a:t>Education Technology</a:t>
            </a:r>
            <a:r>
              <a:rPr lang="en-US" altLang="en-US" sz="1800" dirty="0" smtClean="0"/>
              <a:t>        </a:t>
            </a:r>
            <a:r>
              <a:rPr lang="en-US" altLang="en-US" sz="1800" dirty="0" smtClean="0">
                <a:hlinkClick r:id="rId4" tooltip="This link will download a file."/>
              </a:rPr>
              <a:t>Wheeled Mobility</a:t>
            </a:r>
            <a:r>
              <a:rPr lang="en-US" altLang="en-US" sz="1800" dirty="0" smtClean="0"/>
              <a:t>             </a:t>
            </a:r>
            <a:r>
              <a:rPr lang="en-US" altLang="en-US" sz="1800" dirty="0" smtClean="0">
                <a:hlinkClick r:id="rId5" tooltip="This link opens a page in a new window or tab."/>
              </a:rPr>
              <a:t>Cognition</a:t>
            </a:r>
            <a:endParaRPr lang="en-US" altLang="en-US" sz="1800" dirty="0" smtClean="0"/>
          </a:p>
          <a:p>
            <a:pPr marL="0" indent="0">
              <a:buFont typeface="Arial" panose="020B0604020202020204" pitchFamily="34" charset="0"/>
              <a:buNone/>
            </a:pPr>
            <a:endParaRPr lang="en-US" altLang="en-US" sz="1800" dirty="0" smtClean="0"/>
          </a:p>
        </p:txBody>
      </p:sp>
      <p:pic>
        <p:nvPicPr>
          <p:cNvPr id="25603" name="Picture 2" title="Industry profi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05" y="3192046"/>
            <a:ext cx="64198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3" title="Industry profi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692" y="3174584"/>
            <a:ext cx="17843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title="Vision industry table of contents"/>
          <p:cNvPicPr>
            <a:picLocks noChangeAspect="1" noChangeArrowheads="1"/>
          </p:cNvPicPr>
          <p:nvPr/>
        </p:nvPicPr>
        <p:blipFill>
          <a:blip r:embed="rId2">
            <a:extLst>
              <a:ext uri="{28A0092B-C50C-407E-A947-70E740481C1C}">
                <a14:useLocalDpi xmlns:a14="http://schemas.microsoft.com/office/drawing/2010/main" val="0"/>
              </a:ext>
            </a:extLst>
          </a:blip>
          <a:srcRect l="31360" t="14999" r="34320" b="12083"/>
          <a:stretch>
            <a:fillRect/>
          </a:stretch>
        </p:blipFill>
        <p:spPr bwMode="auto">
          <a:xfrm>
            <a:off x="3581400" y="977900"/>
            <a:ext cx="4251325"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7746" y="421480"/>
            <a:ext cx="7886700" cy="1325563"/>
          </a:xfrm>
        </p:spPr>
        <p:txBody>
          <a:bodyPr/>
          <a:lstStyle/>
          <a:p>
            <a:pPr lvl="0" eaLnBrk="1" hangingPunct="1">
              <a:spcBef>
                <a:spcPct val="20000"/>
              </a:spcBef>
            </a:pPr>
            <a:r>
              <a:rPr lang="en-US" altLang="en-US" sz="3200" b="1" dirty="0">
                <a:solidFill>
                  <a:srgbClr val="000099"/>
                </a:solidFill>
                <a:latin typeface="Arial" panose="020B0604020202020204" pitchFamily="34" charset="0"/>
                <a:ea typeface="+mn-ea"/>
                <a:cs typeface="Arial" panose="020B0604020202020204" pitchFamily="34" charset="0"/>
              </a:rPr>
              <a:t>Vision Industry Profiles Sections</a:t>
            </a:r>
            <a:br>
              <a:rPr lang="en-US" altLang="en-US" sz="3200" b="1" dirty="0">
                <a:solidFill>
                  <a:srgbClr val="000099"/>
                </a:solidFill>
                <a:latin typeface="Arial" panose="020B0604020202020204" pitchFamily="34" charset="0"/>
                <a:ea typeface="+mn-ea"/>
                <a:cs typeface="Arial" panose="020B0604020202020204" pitchFamily="34" charset="0"/>
              </a:rPr>
            </a:br>
            <a:endParaRPr lang="en-US" dirty="0"/>
          </a:p>
        </p:txBody>
      </p:sp>
      <p:sp>
        <p:nvSpPr>
          <p:cNvPr id="6" name="TextBox 5"/>
          <p:cNvSpPr txBox="1">
            <a:spLocks noChangeArrowheads="1"/>
          </p:cNvSpPr>
          <p:nvPr/>
        </p:nvSpPr>
        <p:spPr bwMode="auto">
          <a:xfrm>
            <a:off x="441325" y="1993900"/>
            <a:ext cx="2462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How big is the target market? </a:t>
            </a:r>
          </a:p>
        </p:txBody>
      </p:sp>
      <p:cxnSp>
        <p:nvCxnSpPr>
          <p:cNvPr id="8" name="Straight Arrow Connector 7" title="alt=&quot;&quot;"/>
          <p:cNvCxnSpPr/>
          <p:nvPr/>
        </p:nvCxnSpPr>
        <p:spPr>
          <a:xfrm>
            <a:off x="2076450" y="2487613"/>
            <a:ext cx="1897063" cy="1316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41325" y="2987675"/>
            <a:ext cx="2036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What products are currently on the market?</a:t>
            </a:r>
          </a:p>
        </p:txBody>
      </p:sp>
      <p:cxnSp>
        <p:nvCxnSpPr>
          <p:cNvPr id="17" name="Straight Arrow Connector 16" title="alt=&quot;&quot;"/>
          <p:cNvCxnSpPr/>
          <p:nvPr/>
        </p:nvCxnSpPr>
        <p:spPr>
          <a:xfrm>
            <a:off x="1624013" y="3698875"/>
            <a:ext cx="2349500" cy="49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441325" y="4248150"/>
            <a:ext cx="24622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What legislation might impact purchase decisions?</a:t>
            </a:r>
          </a:p>
        </p:txBody>
      </p:sp>
      <p:cxnSp>
        <p:nvCxnSpPr>
          <p:cNvPr id="21" name="Straight Arrow Connector 20" title="alt=&quot;&quot;"/>
          <p:cNvCxnSpPr/>
          <p:nvPr/>
        </p:nvCxnSpPr>
        <p:spPr>
          <a:xfrm flipV="1">
            <a:off x="2195513" y="4554538"/>
            <a:ext cx="1778000" cy="153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441325" y="5492750"/>
            <a:ext cx="2462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Who are the major players?</a:t>
            </a:r>
          </a:p>
        </p:txBody>
      </p:sp>
      <p:cxnSp>
        <p:nvCxnSpPr>
          <p:cNvPr id="25" name="Straight Arrow Connector 24" title="alt=&quot;&quot;"/>
          <p:cNvCxnSpPr/>
          <p:nvPr/>
        </p:nvCxnSpPr>
        <p:spPr>
          <a:xfrm flipV="1">
            <a:off x="2366963" y="4930775"/>
            <a:ext cx="1606550" cy="735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0"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817513"/>
            <a:ext cx="7886700" cy="1325563"/>
          </a:xfrm>
        </p:spPr>
        <p:txBody>
          <a:bodyPr/>
          <a:lstStyle/>
          <a:p>
            <a:pPr lvl="0" eaLnBrk="1" hangingPunct="1">
              <a:spcBef>
                <a:spcPct val="20000"/>
              </a:spcBef>
              <a:defRPr/>
            </a:pPr>
            <a:r>
              <a:rPr lang="en-US" altLang="en-US" sz="3200" b="1" dirty="0">
                <a:solidFill>
                  <a:srgbClr val="000099"/>
                </a:solidFill>
                <a:latin typeface="Arial" charset="0"/>
                <a:ea typeface="+mn-ea"/>
                <a:cs typeface="Arial" charset="0"/>
              </a:rPr>
              <a:t>Cognition Industry Profile </a:t>
            </a:r>
            <a:r>
              <a:rPr lang="en-US" altLang="en-US" sz="3200" b="1" dirty="0" smtClean="0">
                <a:solidFill>
                  <a:srgbClr val="000099"/>
                </a:solidFill>
                <a:latin typeface="Arial" charset="0"/>
                <a:ea typeface="+mn-ea"/>
                <a:cs typeface="Arial" charset="0"/>
              </a:rPr>
              <a:t>Sections</a:t>
            </a:r>
            <a:endParaRPr lang="en-US" dirty="0"/>
          </a:p>
        </p:txBody>
      </p:sp>
      <p:sp>
        <p:nvSpPr>
          <p:cNvPr id="21506" name="Content Placeholder 1"/>
          <p:cNvSpPr>
            <a:spLocks noGrp="1"/>
          </p:cNvSpPr>
          <p:nvPr>
            <p:ph idx="4294967295"/>
          </p:nvPr>
        </p:nvSpPr>
        <p:spPr bwMode="auto">
          <a:xfrm>
            <a:off x="344154" y="1266624"/>
            <a:ext cx="8462962" cy="5905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endParaRPr lang="en-US" sz="1600" b="1" dirty="0" smtClean="0"/>
          </a:p>
          <a:p>
            <a:pPr>
              <a:buClr>
                <a:schemeClr val="bg1">
                  <a:lumMod val="65000"/>
                </a:schemeClr>
              </a:buClr>
              <a:buFont typeface="Arial" charset="0"/>
              <a:buChar char="•"/>
              <a:defRPr/>
            </a:pPr>
            <a:r>
              <a:rPr lang="en-US" sz="2800" dirty="0" smtClean="0"/>
              <a:t>Part 1- Insights from Industry</a:t>
            </a:r>
          </a:p>
          <a:p>
            <a:pPr lvl="1">
              <a:buClr>
                <a:schemeClr val="bg1">
                  <a:lumMod val="65000"/>
                </a:schemeClr>
              </a:buClr>
              <a:buFont typeface="Arial" charset="0"/>
              <a:buChar char="–"/>
              <a:defRPr/>
            </a:pPr>
            <a:r>
              <a:rPr lang="en-US" sz="2000" dirty="0" smtClean="0"/>
              <a:t>Manufacturers’ perspectives on working with grantees and inventors, and opportunities to conduct R&amp;D.</a:t>
            </a:r>
          </a:p>
          <a:p>
            <a:pPr lvl="1">
              <a:buClr>
                <a:schemeClr val="bg1">
                  <a:lumMod val="65000"/>
                </a:schemeClr>
              </a:buClr>
              <a:buFont typeface="Arial" charset="0"/>
              <a:buChar char="–"/>
              <a:defRPr/>
            </a:pPr>
            <a:r>
              <a:rPr lang="en-US" sz="2000" dirty="0" smtClean="0"/>
              <a:t>Answer the question “What are we developing and why?”</a:t>
            </a:r>
          </a:p>
          <a:p>
            <a:pPr>
              <a:buClr>
                <a:schemeClr val="bg1">
                  <a:lumMod val="65000"/>
                </a:schemeClr>
              </a:buClr>
              <a:buFont typeface="Arial" charset="0"/>
              <a:buChar char="•"/>
              <a:defRPr/>
            </a:pPr>
            <a:r>
              <a:rPr lang="en-US" sz="2800" dirty="0" smtClean="0"/>
              <a:t>Part 2- Sources of Demographic Information</a:t>
            </a:r>
          </a:p>
          <a:p>
            <a:pPr lvl="1">
              <a:buClr>
                <a:schemeClr val="bg1">
                  <a:lumMod val="65000"/>
                </a:schemeClr>
              </a:buClr>
              <a:buFont typeface="Arial" charset="0"/>
              <a:buChar char="–"/>
              <a:defRPr/>
            </a:pPr>
            <a:r>
              <a:rPr lang="en-US" sz="2000" dirty="0" smtClean="0"/>
              <a:t>Locate resources that will help you better understand and describe a particular target population. </a:t>
            </a:r>
          </a:p>
          <a:p>
            <a:pPr lvl="1">
              <a:buClr>
                <a:schemeClr val="bg1">
                  <a:lumMod val="65000"/>
                </a:schemeClr>
              </a:buClr>
              <a:buFont typeface="Arial" charset="0"/>
              <a:buChar char="–"/>
              <a:defRPr/>
            </a:pPr>
            <a:r>
              <a:rPr lang="en-US" sz="2000" dirty="0" smtClean="0"/>
              <a:t>Answer the question “How big is the market?”</a:t>
            </a:r>
          </a:p>
          <a:p>
            <a:pPr>
              <a:buClr>
                <a:schemeClr val="bg1">
                  <a:lumMod val="65000"/>
                </a:schemeClr>
              </a:buClr>
              <a:buFont typeface="Arial" charset="0"/>
              <a:buChar char="•"/>
              <a:defRPr/>
            </a:pPr>
            <a:r>
              <a:rPr lang="en-US" sz="2800" dirty="0" smtClean="0"/>
              <a:t>Part 3- Company listing</a:t>
            </a:r>
          </a:p>
          <a:p>
            <a:pPr lvl="1">
              <a:buClr>
                <a:schemeClr val="bg1">
                  <a:lumMod val="65000"/>
                </a:schemeClr>
              </a:buClr>
              <a:buFont typeface="Arial" charset="0"/>
              <a:buChar char="–"/>
              <a:defRPr/>
            </a:pPr>
            <a:r>
              <a:rPr lang="en-US" sz="2000" dirty="0"/>
              <a:t>Review companies and their product lines to identify collaborators and competitors. </a:t>
            </a:r>
            <a:endParaRPr lang="en-US" sz="2000" dirty="0" smtClean="0"/>
          </a:p>
          <a:p>
            <a:pPr lvl="1">
              <a:buClr>
                <a:schemeClr val="bg1">
                  <a:lumMod val="65000"/>
                </a:schemeClr>
              </a:buClr>
              <a:buFont typeface="Arial" charset="0"/>
              <a:buChar char="–"/>
              <a:defRPr/>
            </a:pPr>
            <a:r>
              <a:rPr lang="en-US" sz="2000" dirty="0" smtClean="0"/>
              <a:t>Answer the question “How will the product get to the marketplace?”</a:t>
            </a:r>
            <a:endParaRPr lang="en-US" sz="2000" dirty="0"/>
          </a:p>
          <a:p>
            <a:pPr marL="0" indent="0">
              <a:buClr>
                <a:schemeClr val="bg1">
                  <a:lumMod val="65000"/>
                </a:schemeClr>
              </a:buClr>
              <a:buFont typeface="Arial" charset="0"/>
              <a:buNone/>
              <a:defRPr/>
            </a:pPr>
            <a:endParaRPr lang="en-US" sz="1800" dirty="0" smtClean="0">
              <a:hlinkClick r:id="rId2" tooltip="This link will download a file."/>
            </a:endParaRPr>
          </a:p>
          <a:p>
            <a:pPr marL="0" indent="0">
              <a:buFont typeface="Arial" charset="0"/>
              <a:buNone/>
              <a:defRPr/>
            </a:pP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60" y="827135"/>
            <a:ext cx="7886700" cy="1325563"/>
          </a:xfrm>
        </p:spPr>
        <p:txBody>
          <a:bodyPr/>
          <a:lstStyle/>
          <a:p>
            <a:pPr lvl="0" eaLnBrk="1" hangingPunct="1">
              <a:spcBef>
                <a:spcPct val="20000"/>
              </a:spcBef>
              <a:defRPr/>
            </a:pPr>
            <a:r>
              <a:rPr lang="en-US" altLang="en-US" sz="3200" b="1" dirty="0">
                <a:solidFill>
                  <a:srgbClr val="000099"/>
                </a:solidFill>
                <a:latin typeface="Arial" charset="0"/>
                <a:ea typeface="+mn-ea"/>
                <a:cs typeface="Arial" charset="0"/>
              </a:rPr>
              <a:t>Documenting Competing </a:t>
            </a:r>
            <a:r>
              <a:rPr lang="en-US" altLang="en-US" sz="3200" b="1" dirty="0" smtClean="0">
                <a:solidFill>
                  <a:srgbClr val="000099"/>
                </a:solidFill>
                <a:latin typeface="Arial" charset="0"/>
                <a:ea typeface="+mn-ea"/>
                <a:cs typeface="Arial" charset="0"/>
              </a:rPr>
              <a:t>Products</a:t>
            </a:r>
            <a:endParaRPr lang="en-US" dirty="0"/>
          </a:p>
        </p:txBody>
      </p:sp>
      <p:sp>
        <p:nvSpPr>
          <p:cNvPr id="23554" name="Content Placeholder 1"/>
          <p:cNvSpPr>
            <a:spLocks noGrp="1"/>
          </p:cNvSpPr>
          <p:nvPr>
            <p:ph idx="4294967295"/>
          </p:nvPr>
        </p:nvSpPr>
        <p:spPr bwMode="auto">
          <a:xfrm>
            <a:off x="462010" y="1843907"/>
            <a:ext cx="8229600" cy="5745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bg1">
                  <a:lumMod val="65000"/>
                </a:schemeClr>
              </a:buClr>
              <a:buFont typeface="Arial" charset="0"/>
              <a:buChar char="•"/>
              <a:defRPr/>
            </a:pPr>
            <a:r>
              <a:rPr lang="en-US" altLang="en-US" dirty="0" smtClean="0"/>
              <a:t>Goal </a:t>
            </a:r>
            <a:r>
              <a:rPr lang="en-US" altLang="en-US" dirty="0"/>
              <a:t>is to answer the question “What competing products/ alternatives are used and why is your solution superior?”</a:t>
            </a:r>
          </a:p>
          <a:p>
            <a:pPr lvl="1">
              <a:buClr>
                <a:schemeClr val="bg1">
                  <a:lumMod val="65000"/>
                </a:schemeClr>
              </a:buClr>
              <a:buFont typeface="Arial" charset="0"/>
              <a:buChar char="–"/>
              <a:defRPr/>
            </a:pPr>
            <a:r>
              <a:rPr lang="en-US" altLang="en-US" dirty="0" smtClean="0"/>
              <a:t>Industry </a:t>
            </a:r>
            <a:r>
              <a:rPr lang="en-US" altLang="en-US" dirty="0"/>
              <a:t>Profiles </a:t>
            </a:r>
            <a:endParaRPr lang="en-US" altLang="en-US" dirty="0" smtClean="0"/>
          </a:p>
          <a:p>
            <a:pPr lvl="1">
              <a:buClr>
                <a:schemeClr val="bg1">
                  <a:lumMod val="65000"/>
                </a:schemeClr>
              </a:buClr>
              <a:buFont typeface="Arial" charset="0"/>
              <a:buChar char="–"/>
              <a:defRPr/>
            </a:pPr>
            <a:r>
              <a:rPr lang="en-US" altLang="en-US" dirty="0" smtClean="0">
                <a:cs typeface="Arial" charset="0"/>
                <a:hlinkClick r:id="rId2"/>
              </a:rPr>
              <a:t>Competing Products Search Guide</a:t>
            </a:r>
            <a:r>
              <a:rPr lang="en-US" altLang="en-US" dirty="0" smtClean="0">
                <a:cs typeface="Arial" charset="0"/>
              </a:rPr>
              <a:t> </a:t>
            </a:r>
          </a:p>
          <a:p>
            <a:pPr lvl="2">
              <a:buClr>
                <a:schemeClr val="bg1">
                  <a:lumMod val="65000"/>
                </a:schemeClr>
              </a:buClr>
              <a:buFont typeface="Arial" charset="0"/>
              <a:buChar char="•"/>
              <a:defRPr/>
            </a:pPr>
            <a:r>
              <a:rPr lang="en-US" altLang="en-US" dirty="0" smtClean="0">
                <a:cs typeface="Arial" charset="0"/>
              </a:rPr>
              <a:t>Exploring the internet</a:t>
            </a:r>
          </a:p>
          <a:p>
            <a:pPr lvl="2">
              <a:buClr>
                <a:schemeClr val="bg1">
                  <a:lumMod val="65000"/>
                </a:schemeClr>
              </a:buClr>
              <a:buFont typeface="Arial" charset="0"/>
              <a:buChar char="•"/>
              <a:defRPr/>
            </a:pPr>
            <a:r>
              <a:rPr lang="en-US" altLang="en-US" dirty="0" smtClean="0">
                <a:cs typeface="Arial" charset="0"/>
              </a:rPr>
              <a:t>Searching catalogs</a:t>
            </a:r>
          </a:p>
          <a:p>
            <a:pPr lvl="2">
              <a:buClr>
                <a:schemeClr val="bg1">
                  <a:lumMod val="65000"/>
                </a:schemeClr>
              </a:buClr>
              <a:buFont typeface="Arial" charset="0"/>
              <a:buChar char="•"/>
              <a:defRPr/>
            </a:pPr>
            <a:r>
              <a:rPr lang="en-US" altLang="en-US" dirty="0" smtClean="0">
                <a:cs typeface="Arial" charset="0"/>
              </a:rPr>
              <a:t>Visiting stores </a:t>
            </a:r>
          </a:p>
          <a:p>
            <a:pPr lvl="2">
              <a:buClr>
                <a:schemeClr val="bg1">
                  <a:lumMod val="65000"/>
                </a:schemeClr>
              </a:buClr>
              <a:buFont typeface="Arial" charset="0"/>
              <a:buChar char="•"/>
              <a:defRPr/>
            </a:pPr>
            <a:r>
              <a:rPr lang="en-US" altLang="en-US" dirty="0" smtClean="0">
                <a:cs typeface="Arial" charset="0"/>
              </a:rPr>
              <a:t>Talking to users</a:t>
            </a:r>
          </a:p>
          <a:p>
            <a:pPr lvl="2">
              <a:buClr>
                <a:schemeClr val="bg1">
                  <a:lumMod val="65000"/>
                </a:schemeClr>
              </a:buClr>
              <a:buFont typeface="Arial" charset="0"/>
              <a:buChar char="•"/>
              <a:defRPr/>
            </a:pPr>
            <a:endParaRPr lang="en-US" altLang="en-US" sz="2000" dirty="0" smtClean="0">
              <a:cs typeface="Arial" charset="0"/>
            </a:endParaRPr>
          </a:p>
          <a:p>
            <a:pPr marL="0" indent="0" eaLnBrk="1" hangingPunct="1">
              <a:buFont typeface="Arial" charset="0"/>
              <a:buNone/>
              <a:defRPr/>
            </a:pPr>
            <a:endParaRPr lang="en-US" altLang="en-US" b="1" dirty="0" smtClean="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13" y="488891"/>
            <a:ext cx="7886700" cy="1325563"/>
          </a:xfrm>
        </p:spPr>
        <p:txBody>
          <a:bodyPr/>
          <a:lstStyle/>
          <a:p>
            <a:pPr lvl="0" eaLnBrk="1" hangingPunct="1">
              <a:spcBef>
                <a:spcPct val="20000"/>
              </a:spcBef>
            </a:pPr>
            <a:r>
              <a:rPr lang="en-US" altLang="en-US" sz="3200" b="1" dirty="0">
                <a:solidFill>
                  <a:srgbClr val="000099"/>
                </a:solidFill>
                <a:latin typeface="Arial" panose="020B0604020202020204" pitchFamily="34" charset="0"/>
                <a:ea typeface="+mn-ea"/>
                <a:cs typeface="Arial" panose="020B0604020202020204" pitchFamily="34" charset="0"/>
              </a:rPr>
              <a:t>Matrix to Highlight Product Advantages</a:t>
            </a:r>
            <a:br>
              <a:rPr lang="en-US" altLang="en-US" sz="3200" b="1" dirty="0">
                <a:solidFill>
                  <a:srgbClr val="000099"/>
                </a:solidFill>
                <a:latin typeface="Arial" panose="020B0604020202020204" pitchFamily="34" charset="0"/>
                <a:ea typeface="+mn-ea"/>
                <a:cs typeface="Arial" panose="020B0604020202020204" pitchFamily="34" charset="0"/>
              </a:rPr>
            </a:br>
            <a:endParaRPr lang="en-US" dirty="0"/>
          </a:p>
        </p:txBody>
      </p:sp>
      <p:pic>
        <p:nvPicPr>
          <p:cNvPr id="29699" name="Picture 2" title="Competing products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88" y="1211950"/>
            <a:ext cx="7321550" cy="524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7" y="672502"/>
            <a:ext cx="8604985" cy="1325563"/>
          </a:xfrm>
        </p:spPr>
        <p:txBody>
          <a:bodyPr/>
          <a:lstStyle/>
          <a:p>
            <a:pPr lvl="0" eaLnBrk="1" hangingPunct="1">
              <a:spcBef>
                <a:spcPct val="20000"/>
              </a:spcBef>
            </a:pPr>
            <a:r>
              <a:rPr lang="en-US" altLang="en-US" sz="3200" b="1" dirty="0">
                <a:solidFill>
                  <a:srgbClr val="000099"/>
                </a:solidFill>
                <a:latin typeface="Arial" panose="020B0604020202020204" pitchFamily="34" charset="0"/>
                <a:ea typeface="+mn-ea"/>
                <a:cs typeface="Arial" panose="020B0604020202020204" pitchFamily="34" charset="0"/>
              </a:rPr>
              <a:t>Matrix for </a:t>
            </a:r>
            <a:r>
              <a:rPr lang="en-US" altLang="en-US" sz="3200" b="1" dirty="0" smtClean="0">
                <a:solidFill>
                  <a:srgbClr val="000099"/>
                </a:solidFill>
                <a:latin typeface="Arial" panose="020B0604020202020204" pitchFamily="34" charset="0"/>
                <a:ea typeface="+mn-ea"/>
                <a:cs typeface="Arial" panose="020B0604020202020204" pitchFamily="34" charset="0"/>
              </a:rPr>
              <a:t>Design / Development </a:t>
            </a:r>
            <a:r>
              <a:rPr lang="en-US" altLang="en-US" sz="3200" b="1" dirty="0">
                <a:solidFill>
                  <a:srgbClr val="000099"/>
                </a:solidFill>
                <a:latin typeface="Arial" panose="020B0604020202020204" pitchFamily="34" charset="0"/>
                <a:ea typeface="+mn-ea"/>
                <a:cs typeface="Arial" panose="020B0604020202020204" pitchFamily="34" charset="0"/>
              </a:rPr>
              <a:t>Decisions</a:t>
            </a:r>
            <a:br>
              <a:rPr lang="en-US" altLang="en-US" sz="3200" b="1" dirty="0">
                <a:solidFill>
                  <a:srgbClr val="000099"/>
                </a:solidFill>
                <a:latin typeface="Arial" panose="020B0604020202020204" pitchFamily="34" charset="0"/>
                <a:ea typeface="+mn-ea"/>
                <a:cs typeface="Arial" panose="020B0604020202020204" pitchFamily="34" charset="0"/>
              </a:rPr>
            </a:br>
            <a:endParaRPr lang="en-US" dirty="0"/>
          </a:p>
        </p:txBody>
      </p:sp>
      <p:pic>
        <p:nvPicPr>
          <p:cNvPr id="30723" name="Picture 2" title="competing products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67" y="1500305"/>
            <a:ext cx="7910512" cy="490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99"/>
            <a:ext cx="7886700" cy="1325563"/>
          </a:xfrm>
        </p:spPr>
        <p:txBody>
          <a:bodyPr/>
          <a:lstStyle/>
          <a:p>
            <a:pPr lvl="0" eaLnBrk="1" hangingPunct="1">
              <a:spcBef>
                <a:spcPct val="20000"/>
              </a:spcBef>
              <a:defRPr/>
            </a:pPr>
            <a:r>
              <a:rPr lang="en-US" altLang="en-US" sz="3200" b="1" dirty="0">
                <a:solidFill>
                  <a:srgbClr val="000099"/>
                </a:solidFill>
                <a:latin typeface="Arial" charset="0"/>
                <a:ea typeface="+mn-ea"/>
                <a:cs typeface="Arial" charset="0"/>
              </a:rPr>
              <a:t>Competing Product </a:t>
            </a:r>
            <a:r>
              <a:rPr lang="en-US" altLang="en-US" sz="3200" b="1" dirty="0" smtClean="0">
                <a:solidFill>
                  <a:srgbClr val="000099"/>
                </a:solidFill>
                <a:latin typeface="Arial" charset="0"/>
                <a:ea typeface="+mn-ea"/>
                <a:cs typeface="Arial" charset="0"/>
              </a:rPr>
              <a:t>Resources</a:t>
            </a:r>
            <a:endParaRPr lang="en-US" dirty="0"/>
          </a:p>
        </p:txBody>
      </p:sp>
      <p:sp>
        <p:nvSpPr>
          <p:cNvPr id="23554" name="Content Placeholder 1"/>
          <p:cNvSpPr>
            <a:spLocks noGrp="1"/>
          </p:cNvSpPr>
          <p:nvPr>
            <p:ph idx="4294967295"/>
          </p:nvPr>
        </p:nvSpPr>
        <p:spPr bwMode="auto">
          <a:xfrm>
            <a:off x="471638" y="1504262"/>
            <a:ext cx="8229600" cy="57832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charset="0"/>
              <a:buNone/>
              <a:defRPr/>
            </a:pPr>
            <a:endParaRPr lang="en-US" altLang="en-US" sz="1600" b="1" dirty="0" smtClean="0">
              <a:solidFill>
                <a:srgbClr val="000099"/>
              </a:solidFill>
              <a:latin typeface="Arial" charset="0"/>
              <a:cs typeface="Arial" charset="0"/>
            </a:endParaRPr>
          </a:p>
          <a:p>
            <a:pPr eaLnBrk="1" hangingPunct="1">
              <a:buClr>
                <a:schemeClr val="bg1">
                  <a:lumMod val="65000"/>
                </a:schemeClr>
              </a:buClr>
              <a:buFont typeface="Arial" charset="0"/>
              <a:buChar char="•"/>
              <a:defRPr/>
            </a:pPr>
            <a:r>
              <a:rPr lang="en-US" altLang="en-US" sz="2400" b="1" dirty="0" smtClean="0">
                <a:cs typeface="Arial" charset="0"/>
                <a:hlinkClick r:id="rId2"/>
              </a:rPr>
              <a:t>Chronological Guide for Inventors- </a:t>
            </a:r>
            <a:r>
              <a:rPr lang="en-US" altLang="en-US" sz="2400" dirty="0" smtClean="0">
                <a:cs typeface="Arial" charset="0"/>
              </a:rPr>
              <a:t>Day by day guide for inventors, detailing what to do and when.</a:t>
            </a:r>
          </a:p>
          <a:p>
            <a:pPr eaLnBrk="1" hangingPunct="1">
              <a:buClr>
                <a:schemeClr val="bg1">
                  <a:lumMod val="65000"/>
                </a:schemeClr>
              </a:buClr>
              <a:buFont typeface="Arial" charset="0"/>
              <a:buChar char="•"/>
              <a:defRPr/>
            </a:pPr>
            <a:r>
              <a:rPr lang="en-US" altLang="en-US" sz="2400" b="1" dirty="0" smtClean="0">
                <a:cs typeface="Arial" charset="0"/>
                <a:hlinkClick r:id="rId3"/>
              </a:rPr>
              <a:t>Fundamentals of Inventing- </a:t>
            </a:r>
            <a:r>
              <a:rPr lang="en-US" altLang="en-US" sz="2400" b="1" dirty="0" smtClean="0">
                <a:cs typeface="Arial" charset="0"/>
              </a:rPr>
              <a:t> </a:t>
            </a:r>
            <a:r>
              <a:rPr lang="en-US" altLang="en-US" sz="2400" dirty="0" smtClean="0">
                <a:cs typeface="Arial" charset="0"/>
              </a:rPr>
              <a:t>Describes the basics steps an inventor should take when embarking on the development and commercialization of an invention.</a:t>
            </a:r>
          </a:p>
          <a:p>
            <a:pPr eaLnBrk="1" hangingPunct="1">
              <a:buClr>
                <a:schemeClr val="bg1">
                  <a:lumMod val="65000"/>
                </a:schemeClr>
              </a:buClr>
              <a:buFont typeface="Arial" charset="0"/>
              <a:buChar char="•"/>
              <a:defRPr/>
            </a:pPr>
            <a:r>
              <a:rPr lang="en-US" altLang="en-US" sz="2400" b="1" dirty="0" smtClean="0">
                <a:cs typeface="Arial" charset="0"/>
                <a:hlinkClick r:id="rId4"/>
              </a:rPr>
              <a:t>Industry Profiles- </a:t>
            </a:r>
            <a:r>
              <a:rPr lang="en-US" altLang="en-US" sz="2400" dirty="0" smtClean="0">
                <a:cs typeface="Arial" charset="0"/>
              </a:rPr>
              <a:t>Demographic information, listings of companies and descriptions of products, and insights from AT manufacturers.</a:t>
            </a:r>
          </a:p>
          <a:p>
            <a:pPr eaLnBrk="1" hangingPunct="1">
              <a:buClr>
                <a:schemeClr val="bg1">
                  <a:lumMod val="65000"/>
                </a:schemeClr>
              </a:buClr>
              <a:buFont typeface="Arial" charset="0"/>
              <a:buChar char="•"/>
              <a:defRPr/>
            </a:pPr>
            <a:r>
              <a:rPr lang="en-US" altLang="en-US" sz="2400" b="1" dirty="0" smtClean="0">
                <a:cs typeface="Arial" charset="0"/>
                <a:hlinkClick r:id="rId5"/>
              </a:rPr>
              <a:t>Center on KT4TT Resources page- </a:t>
            </a:r>
            <a:r>
              <a:rPr lang="en-US" altLang="en-US" sz="2400" dirty="0" smtClean="0">
                <a:cs typeface="Arial" charset="0"/>
              </a:rPr>
              <a:t>Links to presentations and documents related to transferring and commercializing AT devices.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76881"/>
            <a:ext cx="7886700" cy="1325563"/>
          </a:xfrm>
        </p:spPr>
        <p:txBody>
          <a:bodyPr/>
          <a:lstStyle/>
          <a:p>
            <a:pPr lvl="0" eaLnBrk="1" hangingPunct="1">
              <a:spcBef>
                <a:spcPct val="20000"/>
              </a:spcBef>
              <a:defRPr/>
            </a:pPr>
            <a:r>
              <a:rPr lang="en-US" altLang="en-US" sz="3200" b="1" dirty="0">
                <a:solidFill>
                  <a:srgbClr val="000099"/>
                </a:solidFill>
                <a:latin typeface="Arial" charset="0"/>
                <a:ea typeface="+mn-ea"/>
                <a:cs typeface="Arial" charset="0"/>
              </a:rPr>
              <a:t>Calculating Potential </a:t>
            </a:r>
            <a:r>
              <a:rPr lang="en-US" altLang="en-US" sz="3200" b="1" dirty="0" smtClean="0">
                <a:solidFill>
                  <a:srgbClr val="000099"/>
                </a:solidFill>
                <a:latin typeface="Arial" charset="0"/>
                <a:ea typeface="+mn-ea"/>
                <a:cs typeface="Arial" charset="0"/>
              </a:rPr>
              <a:t>Profit</a:t>
            </a:r>
            <a:endParaRPr lang="en-US" dirty="0"/>
          </a:p>
        </p:txBody>
      </p:sp>
      <p:sp>
        <p:nvSpPr>
          <p:cNvPr id="23554" name="Content Placeholder 1"/>
          <p:cNvSpPr>
            <a:spLocks noGrp="1"/>
          </p:cNvSpPr>
          <p:nvPr>
            <p:ph idx="4294967295"/>
          </p:nvPr>
        </p:nvSpPr>
        <p:spPr bwMode="auto">
          <a:xfrm>
            <a:off x="683394" y="984498"/>
            <a:ext cx="8229600" cy="57832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charset="0"/>
              <a:buNone/>
              <a:defRPr/>
            </a:pPr>
            <a:endParaRPr lang="en-US" altLang="en-US" sz="1600" b="1" dirty="0" smtClean="0">
              <a:solidFill>
                <a:srgbClr val="000099"/>
              </a:solidFill>
              <a:latin typeface="Arial" charset="0"/>
              <a:cs typeface="Arial" charset="0"/>
            </a:endParaRPr>
          </a:p>
          <a:p>
            <a:pPr eaLnBrk="1" hangingPunct="1">
              <a:buClr>
                <a:schemeClr val="bg1">
                  <a:lumMod val="65000"/>
                </a:schemeClr>
              </a:buClr>
              <a:buFont typeface="Arial" charset="0"/>
              <a:buChar char="•"/>
              <a:defRPr/>
            </a:pPr>
            <a:r>
              <a:rPr lang="en-US" altLang="en-US" sz="2400" b="1" dirty="0" smtClean="0">
                <a:cs typeface="Arial" charset="0"/>
              </a:rPr>
              <a:t>Revenue – Expenses = Profit</a:t>
            </a:r>
          </a:p>
          <a:p>
            <a:pPr eaLnBrk="1" hangingPunct="1">
              <a:buClr>
                <a:schemeClr val="bg1">
                  <a:lumMod val="65000"/>
                </a:schemeClr>
              </a:buClr>
              <a:buFont typeface="Arial" charset="0"/>
              <a:buChar char="•"/>
              <a:defRPr/>
            </a:pPr>
            <a:r>
              <a:rPr lang="en-US" altLang="en-US" sz="2400" b="1" dirty="0" smtClean="0">
                <a:cs typeface="Arial" charset="0"/>
              </a:rPr>
              <a:t>Many factors fall into the expenses category!</a:t>
            </a:r>
          </a:p>
          <a:p>
            <a:pPr lvl="1" eaLnBrk="1" hangingPunct="1">
              <a:buClr>
                <a:schemeClr val="bg1">
                  <a:lumMod val="65000"/>
                </a:schemeClr>
              </a:buClr>
              <a:buFont typeface="Arial" charset="0"/>
              <a:buChar char="–"/>
              <a:defRPr/>
            </a:pPr>
            <a:r>
              <a:rPr lang="en-US" altLang="en-US" sz="2000" dirty="0" smtClean="0">
                <a:cs typeface="Arial" charset="0"/>
              </a:rPr>
              <a:t>Production costs</a:t>
            </a:r>
          </a:p>
          <a:p>
            <a:pPr lvl="1" eaLnBrk="1" hangingPunct="1">
              <a:buClr>
                <a:schemeClr val="bg1">
                  <a:lumMod val="65000"/>
                </a:schemeClr>
              </a:buClr>
              <a:buFont typeface="Arial" charset="0"/>
              <a:buChar char="–"/>
              <a:defRPr/>
            </a:pPr>
            <a:r>
              <a:rPr lang="en-US" altLang="en-US" sz="2000" dirty="0" smtClean="0">
                <a:cs typeface="Arial" charset="0"/>
              </a:rPr>
              <a:t>Materials</a:t>
            </a:r>
          </a:p>
          <a:p>
            <a:pPr lvl="1" eaLnBrk="1" hangingPunct="1">
              <a:buClr>
                <a:schemeClr val="bg1">
                  <a:lumMod val="65000"/>
                </a:schemeClr>
              </a:buClr>
              <a:buFont typeface="Arial" charset="0"/>
              <a:buChar char="–"/>
              <a:defRPr/>
            </a:pPr>
            <a:r>
              <a:rPr lang="en-US" altLang="en-US" sz="2000" dirty="0" smtClean="0">
                <a:cs typeface="Arial" charset="0"/>
              </a:rPr>
              <a:t>Shipping costs to acquire inventory</a:t>
            </a:r>
          </a:p>
          <a:p>
            <a:pPr lvl="1" eaLnBrk="1" hangingPunct="1">
              <a:buClr>
                <a:schemeClr val="bg1">
                  <a:lumMod val="65000"/>
                </a:schemeClr>
              </a:buClr>
              <a:buFont typeface="Arial" charset="0"/>
              <a:buChar char="–"/>
              <a:defRPr/>
            </a:pPr>
            <a:r>
              <a:rPr lang="en-US" altLang="en-US" sz="2000" dirty="0" smtClean="0">
                <a:cs typeface="Arial" charset="0"/>
              </a:rPr>
              <a:t>Assembly</a:t>
            </a:r>
          </a:p>
          <a:p>
            <a:pPr lvl="1" eaLnBrk="1" hangingPunct="1">
              <a:buClr>
                <a:schemeClr val="bg1">
                  <a:lumMod val="65000"/>
                </a:schemeClr>
              </a:buClr>
              <a:buFont typeface="Arial" charset="0"/>
              <a:buChar char="–"/>
              <a:defRPr/>
            </a:pPr>
            <a:r>
              <a:rPr lang="en-US" altLang="en-US" sz="2000" dirty="0" smtClean="0">
                <a:cs typeface="Arial" charset="0"/>
              </a:rPr>
              <a:t>Marketing and sales</a:t>
            </a:r>
          </a:p>
          <a:p>
            <a:pPr lvl="1" eaLnBrk="1" hangingPunct="1">
              <a:buClr>
                <a:schemeClr val="bg1">
                  <a:lumMod val="65000"/>
                </a:schemeClr>
              </a:buClr>
              <a:buFont typeface="Arial" charset="0"/>
              <a:buChar char="–"/>
              <a:defRPr/>
            </a:pPr>
            <a:r>
              <a:rPr lang="en-US" altLang="en-US" sz="2000" dirty="0" smtClean="0">
                <a:cs typeface="Arial" charset="0"/>
              </a:rPr>
              <a:t>Distribution</a:t>
            </a:r>
          </a:p>
          <a:p>
            <a:pPr lvl="1" eaLnBrk="1" hangingPunct="1">
              <a:buClr>
                <a:schemeClr val="bg1">
                  <a:lumMod val="65000"/>
                </a:schemeClr>
              </a:buClr>
              <a:buFont typeface="Arial" charset="0"/>
              <a:buChar char="–"/>
              <a:defRPr/>
            </a:pPr>
            <a:r>
              <a:rPr lang="en-US" altLang="en-US" sz="2000" dirty="0" smtClean="0">
                <a:cs typeface="Arial" charset="0"/>
              </a:rPr>
              <a:t>After-sales service</a:t>
            </a:r>
          </a:p>
          <a:p>
            <a:pPr eaLnBrk="1" hangingPunct="1">
              <a:buClr>
                <a:schemeClr val="bg1">
                  <a:lumMod val="65000"/>
                </a:schemeClr>
              </a:buClr>
              <a:buFont typeface="Arial" charset="0"/>
              <a:buChar char="•"/>
              <a:defRPr/>
            </a:pPr>
            <a:r>
              <a:rPr lang="en-US" altLang="en-US" sz="2400" dirty="0" smtClean="0">
                <a:cs typeface="Arial" charset="0"/>
                <a:hlinkClick r:id="rId2"/>
              </a:rPr>
              <a:t>Profit calculator</a:t>
            </a:r>
            <a:r>
              <a:rPr lang="en-US" altLang="en-US" sz="2400" dirty="0" smtClean="0">
                <a:cs typeface="Arial" charset="0"/>
              </a:rPr>
              <a:t>- “E</a:t>
            </a:r>
            <a:r>
              <a:rPr lang="en-US" sz="2400" dirty="0" smtClean="0"/>
              <a:t>ducational </a:t>
            </a:r>
            <a:r>
              <a:rPr lang="en-US" sz="2400" dirty="0"/>
              <a:t>tool to help the </a:t>
            </a:r>
            <a:r>
              <a:rPr lang="en-US" sz="2400" dirty="0" smtClean="0"/>
              <a:t>individual innovator </a:t>
            </a:r>
            <a:r>
              <a:rPr lang="en-US" sz="2400" dirty="0"/>
              <a:t>understand the global market potential and financial implications when exploring the different routes to take a new product idea to market</a:t>
            </a:r>
            <a:r>
              <a:rPr lang="en-US" sz="2400" dirty="0" smtClean="0"/>
              <a:t>.”</a:t>
            </a:r>
            <a:endParaRPr lang="en-US" altLang="en-US" sz="2400" dirty="0" smtClean="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798251"/>
            <a:ext cx="7886700" cy="1325563"/>
          </a:xfrm>
        </p:spPr>
        <p:txBody>
          <a:bodyPr/>
          <a:lstStyle/>
          <a:p>
            <a:pPr lvl="0" eaLnBrk="1" fontAlgn="auto" hangingPunct="1">
              <a:spcBef>
                <a:spcPct val="20000"/>
              </a:spcBef>
              <a:spcAft>
                <a:spcPts val="0"/>
              </a:spcAft>
              <a:defRPr/>
            </a:pPr>
            <a:r>
              <a:rPr lang="en-US" sz="3200" b="1" dirty="0">
                <a:solidFill>
                  <a:srgbClr val="000099"/>
                </a:solidFill>
                <a:latin typeface="Arial" panose="020B0604020202020204" pitchFamily="34" charset="0"/>
                <a:ea typeface="+mn-ea"/>
                <a:cs typeface="Arial" panose="020B0604020202020204" pitchFamily="34" charset="0"/>
              </a:rPr>
              <a:t>Key Learning Objectives </a:t>
            </a:r>
            <a:endParaRPr lang="en-US" dirty="0"/>
          </a:p>
        </p:txBody>
      </p:sp>
      <p:sp>
        <p:nvSpPr>
          <p:cNvPr id="2" name="Content Placeholder 1"/>
          <p:cNvSpPr>
            <a:spLocks noGrp="1"/>
          </p:cNvSpPr>
          <p:nvPr>
            <p:ph idx="4294967295"/>
          </p:nvPr>
        </p:nvSpPr>
        <p:spPr>
          <a:xfrm>
            <a:off x="462015" y="1199011"/>
            <a:ext cx="8229600" cy="5280025"/>
          </a:xfrm>
          <a:prstGeom prst="rect">
            <a:avLst/>
          </a:prstGeom>
        </p:spPr>
        <p:txBody>
          <a:bodyPr/>
          <a:lstStyle/>
          <a:p>
            <a:pPr marL="0" indent="0" algn="ctr" eaLnBrk="1" fontAlgn="auto" hangingPunct="1">
              <a:spcAft>
                <a:spcPts val="0"/>
              </a:spcAft>
              <a:buFont typeface="Arial" panose="020B0604020202020204" pitchFamily="34" charset="0"/>
              <a:buNone/>
              <a:defRPr/>
            </a:pPr>
            <a:r>
              <a:rPr lang="en-US" b="1" dirty="0" smtClean="0">
                <a:solidFill>
                  <a:srgbClr val="000099"/>
                </a:solidFill>
                <a:latin typeface="Arial" panose="020B0604020202020204" pitchFamily="34" charset="0"/>
                <a:cs typeface="Arial" panose="020B0604020202020204" pitchFamily="34" charset="0"/>
              </a:rPr>
              <a:t> </a:t>
            </a:r>
          </a:p>
          <a:p>
            <a:pPr>
              <a:buFont typeface="Arial" charset="0"/>
              <a:buChar char="•"/>
              <a:defRPr/>
            </a:pPr>
            <a:r>
              <a:rPr lang="en-US" b="1" dirty="0" smtClean="0"/>
              <a:t>1: </a:t>
            </a:r>
            <a:r>
              <a:rPr lang="en-US" dirty="0" smtClean="0"/>
              <a:t>Learn how to create a project </a:t>
            </a:r>
            <a:r>
              <a:rPr lang="en-US" dirty="0"/>
              <a:t>summary and </a:t>
            </a:r>
            <a:r>
              <a:rPr lang="en-US" dirty="0" smtClean="0"/>
              <a:t>a short </a:t>
            </a:r>
            <a:r>
              <a:rPr lang="en-US" dirty="0"/>
              <a:t>product pitch.</a:t>
            </a:r>
            <a:r>
              <a:rPr lang="en-US" b="1" dirty="0"/>
              <a:t> </a:t>
            </a:r>
            <a:endParaRPr lang="en-US" dirty="0"/>
          </a:p>
          <a:p>
            <a:pPr>
              <a:buFont typeface="Arial" charset="0"/>
              <a:buChar char="•"/>
              <a:defRPr/>
            </a:pPr>
            <a:r>
              <a:rPr lang="en-US" b="1" dirty="0" smtClean="0"/>
              <a:t>2: </a:t>
            </a:r>
            <a:r>
              <a:rPr lang="en-US" dirty="0"/>
              <a:t>Access four assistive technology industry profiles.</a:t>
            </a:r>
          </a:p>
          <a:p>
            <a:pPr>
              <a:buFont typeface="Arial" charset="0"/>
              <a:buChar char="•"/>
              <a:defRPr/>
            </a:pPr>
            <a:r>
              <a:rPr lang="en-US" b="1" dirty="0" smtClean="0"/>
              <a:t>3: </a:t>
            </a:r>
            <a:r>
              <a:rPr lang="en-US" dirty="0" smtClean="0"/>
              <a:t>Learn to create a </a:t>
            </a:r>
            <a:r>
              <a:rPr lang="en-US" dirty="0"/>
              <a:t>competing products matrix to highlight a product’s advantages over </a:t>
            </a:r>
            <a:r>
              <a:rPr lang="en-US" dirty="0" smtClean="0"/>
              <a:t>competitors</a:t>
            </a:r>
            <a:r>
              <a:rPr lang="en-US" dirty="0"/>
              <a:t>. </a:t>
            </a:r>
          </a:p>
          <a:p>
            <a:pPr marL="0" indent="0" algn="ctr" eaLnBrk="1" fontAlgn="auto" hangingPunct="1">
              <a:spcAft>
                <a:spcPts val="0"/>
              </a:spcAft>
              <a:buFont typeface="Arial" charset="0"/>
              <a:buNone/>
              <a:defRPr/>
            </a:pPr>
            <a:endParaRPr lang="en-US" dirty="0">
              <a:solidFill>
                <a:srgbClr val="8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4294967295"/>
          </p:nvPr>
        </p:nvSpPr>
        <p:spPr>
          <a:xfrm>
            <a:off x="479609" y="1237249"/>
            <a:ext cx="8529637" cy="5853113"/>
          </a:xfrm>
          <a:prstGeom prst="rect">
            <a:avLst/>
          </a:prstGeom>
        </p:spPr>
        <p:txBody>
          <a:bodyPr/>
          <a:lstStyle/>
          <a:p>
            <a:pPr marL="227013" indent="-227013" eaLnBrk="1" fontAlgn="auto" hangingPunct="1">
              <a:lnSpc>
                <a:spcPts val="3200"/>
              </a:lnSpc>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You’ve completed all of your “homework” and you’re ready to talk with potential partners or investors. </a:t>
            </a:r>
          </a:p>
          <a:p>
            <a:pPr marL="227013" indent="-227013" eaLnBrk="1" fontAlgn="auto" hangingPunct="1">
              <a:lnSpc>
                <a:spcPts val="3200"/>
              </a:lnSpc>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Now is the time to compile your </a:t>
            </a:r>
            <a:r>
              <a:rPr lang="en-US" altLang="en-US" sz="2400" dirty="0" err="1" smtClean="0">
                <a:solidFill>
                  <a:srgbClr val="000000"/>
                </a:solidFill>
                <a:latin typeface="Arial" panose="020B0604020202020204" pitchFamily="34" charset="0"/>
                <a:cs typeface="Arial" panose="020B0604020202020204" pitchFamily="34" charset="0"/>
              </a:rPr>
              <a:t>CKP</a:t>
            </a:r>
            <a:r>
              <a:rPr lang="en-US" altLang="en-US" sz="2400" dirty="0" smtClean="0">
                <a:solidFill>
                  <a:srgbClr val="000000"/>
                </a:solidFill>
                <a:latin typeface="Arial" panose="020B0604020202020204" pitchFamily="34" charset="0"/>
                <a:cs typeface="Arial" panose="020B0604020202020204" pitchFamily="34" charset="0"/>
              </a:rPr>
              <a:t>, and </a:t>
            </a:r>
            <a:r>
              <a:rPr lang="en-US" altLang="en-US" sz="2400" b="1" dirty="0" smtClean="0">
                <a:solidFill>
                  <a:srgbClr val="000000"/>
                </a:solidFill>
                <a:latin typeface="Arial" panose="020B0604020202020204" pitchFamily="34" charset="0"/>
                <a:cs typeface="Arial" panose="020B0604020202020204" pitchFamily="34" charset="0"/>
              </a:rPr>
              <a:t>practice</a:t>
            </a:r>
            <a:r>
              <a:rPr lang="en-US" altLang="en-US" sz="2400" dirty="0" smtClean="0">
                <a:solidFill>
                  <a:srgbClr val="000000"/>
                </a:solidFill>
                <a:latin typeface="Arial" panose="020B0604020202020204" pitchFamily="34" charset="0"/>
                <a:cs typeface="Arial" panose="020B0604020202020204" pitchFamily="34" charset="0"/>
              </a:rPr>
              <a:t> talking about all of the information you’ve gathered…</a:t>
            </a:r>
          </a:p>
          <a:p>
            <a:pPr marL="627063" lvl="1" indent="-227013" eaLnBrk="1" fontAlgn="auto" hangingPunct="1">
              <a:spcBef>
                <a:spcPts val="1200"/>
              </a:spcBef>
              <a:spcAft>
                <a:spcPts val="600"/>
              </a:spcAft>
              <a:buClr>
                <a:schemeClr val="bg1">
                  <a:lumMod val="65000"/>
                </a:schemeClr>
              </a:buClr>
              <a:buFont typeface="Arial" panose="020B0604020202020204" pitchFamily="34" charset="0"/>
              <a:buChar char="•"/>
              <a:defRPr/>
            </a:pPr>
            <a:r>
              <a:rPr lang="en-US" altLang="en-US" sz="2000" dirty="0" smtClean="0">
                <a:solidFill>
                  <a:srgbClr val="000000"/>
                </a:solidFill>
                <a:latin typeface="Arial" panose="020B0604020202020204" pitchFamily="34" charset="0"/>
                <a:cs typeface="Arial" panose="020B0604020202020204" pitchFamily="34" charset="0"/>
              </a:rPr>
              <a:t>What you’re developing and WHY</a:t>
            </a:r>
          </a:p>
          <a:p>
            <a:pPr marL="627063" lvl="1" indent="-227013" eaLnBrk="1" fontAlgn="auto" hangingPunct="1">
              <a:spcBef>
                <a:spcPts val="1200"/>
              </a:spcBef>
              <a:spcAft>
                <a:spcPts val="600"/>
              </a:spcAft>
              <a:buClr>
                <a:schemeClr val="bg1">
                  <a:lumMod val="65000"/>
                </a:schemeClr>
              </a:buClr>
              <a:buFont typeface="Arial" panose="020B0604020202020204" pitchFamily="34" charset="0"/>
              <a:buChar char="•"/>
              <a:defRPr/>
            </a:pPr>
            <a:r>
              <a:rPr lang="en-US" altLang="en-US" sz="2000" dirty="0" smtClean="0">
                <a:solidFill>
                  <a:srgbClr val="000000"/>
                </a:solidFill>
                <a:latin typeface="Arial" panose="020B0604020202020204" pitchFamily="34" charset="0"/>
                <a:cs typeface="Arial" panose="020B0604020202020204" pitchFamily="34" charset="0"/>
              </a:rPr>
              <a:t>How it will get to the marketplace</a:t>
            </a:r>
          </a:p>
          <a:p>
            <a:pPr marL="627063" lvl="1" indent="-227013" eaLnBrk="1" fontAlgn="auto" hangingPunct="1">
              <a:spcBef>
                <a:spcPts val="1200"/>
              </a:spcBef>
              <a:spcAft>
                <a:spcPts val="600"/>
              </a:spcAft>
              <a:buClr>
                <a:schemeClr val="bg1">
                  <a:lumMod val="65000"/>
                </a:schemeClr>
              </a:buClr>
              <a:buFont typeface="Arial" panose="020B0604020202020204" pitchFamily="34" charset="0"/>
              <a:buChar char="•"/>
              <a:defRPr/>
            </a:pPr>
            <a:r>
              <a:rPr lang="en-US" altLang="en-US" sz="2000" dirty="0" smtClean="0">
                <a:solidFill>
                  <a:srgbClr val="000000"/>
                </a:solidFill>
                <a:latin typeface="Arial" panose="020B0604020202020204" pitchFamily="34" charset="0"/>
                <a:cs typeface="Arial" panose="020B0604020202020204" pitchFamily="34" charset="0"/>
              </a:rPr>
              <a:t>Size and trajectory of the market</a:t>
            </a:r>
          </a:p>
          <a:p>
            <a:pPr marL="627063" lvl="1" indent="-227013" eaLnBrk="1" fontAlgn="auto" hangingPunct="1">
              <a:spcBef>
                <a:spcPts val="1200"/>
              </a:spcBef>
              <a:spcAft>
                <a:spcPts val="600"/>
              </a:spcAft>
              <a:buClr>
                <a:schemeClr val="bg1">
                  <a:lumMod val="65000"/>
                </a:schemeClr>
              </a:buClr>
              <a:buFont typeface="Arial" panose="020B0604020202020204" pitchFamily="34" charset="0"/>
              <a:buChar char="•"/>
              <a:defRPr/>
            </a:pPr>
            <a:r>
              <a:rPr lang="en-US" altLang="en-US" sz="2000" dirty="0" smtClean="0">
                <a:solidFill>
                  <a:srgbClr val="000000"/>
                </a:solidFill>
                <a:latin typeface="Arial" panose="020B0604020202020204" pitchFamily="34" charset="0"/>
                <a:cs typeface="Arial" panose="020B0604020202020204" pitchFamily="34" charset="0"/>
              </a:rPr>
              <a:t>Competitive advantages</a:t>
            </a:r>
          </a:p>
          <a:p>
            <a:pPr marL="627063" lvl="1" indent="-227013" eaLnBrk="1" fontAlgn="auto" hangingPunct="1">
              <a:spcBef>
                <a:spcPts val="1200"/>
              </a:spcBef>
              <a:spcAft>
                <a:spcPts val="600"/>
              </a:spcAft>
              <a:buClr>
                <a:schemeClr val="bg1">
                  <a:lumMod val="65000"/>
                </a:schemeClr>
              </a:buClr>
              <a:buFont typeface="Arial" panose="020B0604020202020204" pitchFamily="34" charset="0"/>
              <a:buChar char="•"/>
              <a:defRPr/>
            </a:pPr>
            <a:r>
              <a:rPr lang="en-US" altLang="en-US" sz="2000" dirty="0" smtClean="0">
                <a:solidFill>
                  <a:srgbClr val="000000"/>
                </a:solidFill>
                <a:latin typeface="Arial" panose="020B0604020202020204" pitchFamily="34" charset="0"/>
                <a:cs typeface="Arial" panose="020B0604020202020204" pitchFamily="34" charset="0"/>
              </a:rPr>
              <a:t>What you are seeking from them</a:t>
            </a:r>
          </a:p>
          <a:p>
            <a:pPr marL="627063" lvl="1" indent="-227013" eaLnBrk="1" fontAlgn="auto" hangingPunct="1">
              <a:spcBef>
                <a:spcPts val="1200"/>
              </a:spcBef>
              <a:spcAft>
                <a:spcPts val="600"/>
              </a:spcAft>
              <a:buClr>
                <a:schemeClr val="bg1">
                  <a:lumMod val="65000"/>
                </a:schemeClr>
              </a:buClr>
              <a:buFont typeface="Arial" panose="020B0604020202020204" pitchFamily="34" charset="0"/>
              <a:buChar char="•"/>
              <a:defRPr/>
            </a:pPr>
            <a:r>
              <a:rPr lang="en-US" altLang="en-US" sz="2000" dirty="0" smtClean="0">
                <a:solidFill>
                  <a:srgbClr val="000000"/>
                </a:solidFill>
                <a:latin typeface="Arial" panose="020B0604020202020204" pitchFamily="34" charset="0"/>
                <a:cs typeface="Arial" panose="020B0604020202020204" pitchFamily="34" charset="0"/>
              </a:rPr>
              <a:t>Potential return on investment</a:t>
            </a:r>
          </a:p>
        </p:txBody>
      </p:sp>
      <p:sp>
        <p:nvSpPr>
          <p:cNvPr id="2" name="Title 1"/>
          <p:cNvSpPr>
            <a:spLocks noGrp="1"/>
          </p:cNvSpPr>
          <p:nvPr>
            <p:ph type="title"/>
          </p:nvPr>
        </p:nvSpPr>
        <p:spPr>
          <a:xfrm>
            <a:off x="628655" y="576881"/>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Making the </a:t>
            </a:r>
            <a:r>
              <a:rPr lang="en-US" altLang="en-US" sz="3200" b="1" dirty="0" smtClean="0">
                <a:solidFill>
                  <a:srgbClr val="000099"/>
                </a:solidFill>
                <a:latin typeface="Arial" panose="020B0604020202020204" pitchFamily="34" charset="0"/>
                <a:ea typeface="+mn-ea"/>
                <a:cs typeface="Arial" panose="020B0604020202020204" pitchFamily="34" charset="0"/>
              </a:rPr>
              <a:t>Pitch</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730247"/>
            <a:ext cx="7886700" cy="1325563"/>
          </a:xfrm>
        </p:spPr>
        <p:txBody>
          <a:bodyPr/>
          <a:lstStyle/>
          <a:p>
            <a:pPr lvl="0" eaLnBrk="1" hangingPunct="1">
              <a:spcBef>
                <a:spcPct val="20000"/>
              </a:spcBef>
              <a:defRPr/>
            </a:pPr>
            <a:r>
              <a:rPr lang="en-US" altLang="en-US" sz="4000" b="1" dirty="0">
                <a:solidFill>
                  <a:srgbClr val="000099"/>
                </a:solidFill>
                <a:latin typeface="Arial" charset="0"/>
                <a:ea typeface="+mn-ea"/>
                <a:cs typeface="Arial" charset="0"/>
              </a:rPr>
              <a:t>If at first you don’t succeed</a:t>
            </a:r>
            <a:r>
              <a:rPr lang="en-US" altLang="en-US" sz="4000" b="1" dirty="0" smtClean="0">
                <a:solidFill>
                  <a:srgbClr val="000099"/>
                </a:solidFill>
                <a:latin typeface="Arial" charset="0"/>
                <a:ea typeface="+mn-ea"/>
                <a:cs typeface="Arial" charset="0"/>
              </a:rPr>
              <a:t>…</a:t>
            </a:r>
            <a:endParaRPr lang="en-US" dirty="0"/>
          </a:p>
        </p:txBody>
      </p:sp>
      <p:sp>
        <p:nvSpPr>
          <p:cNvPr id="23554" name="Content Placeholder 1"/>
          <p:cNvSpPr>
            <a:spLocks noGrp="1"/>
          </p:cNvSpPr>
          <p:nvPr>
            <p:ph idx="4294967295"/>
          </p:nvPr>
        </p:nvSpPr>
        <p:spPr bwMode="auto">
          <a:xfrm>
            <a:off x="914400" y="1995155"/>
            <a:ext cx="8229600" cy="57832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charset="0"/>
              <a:buNone/>
              <a:defRPr/>
            </a:pPr>
            <a:endParaRPr lang="en-US" altLang="en-US" sz="1600" b="1" dirty="0" smtClean="0">
              <a:solidFill>
                <a:srgbClr val="000099"/>
              </a:solidFill>
              <a:latin typeface="Arial" charset="0"/>
              <a:cs typeface="Arial" charset="0"/>
            </a:endParaRPr>
          </a:p>
          <a:p>
            <a:pPr eaLnBrk="1" hangingPunct="1">
              <a:buClr>
                <a:schemeClr val="bg1">
                  <a:lumMod val="65000"/>
                </a:schemeClr>
              </a:buClr>
              <a:buFont typeface="Arial" charset="0"/>
              <a:buChar char="•"/>
              <a:defRPr/>
            </a:pPr>
            <a:r>
              <a:rPr lang="en-US" altLang="en-US" sz="3600" dirty="0" smtClean="0">
                <a:cs typeface="Arial" charset="0"/>
              </a:rPr>
              <a:t>Learn from their questions to improve your next pitch.</a:t>
            </a:r>
            <a:r>
              <a:rPr lang="en-US" altLang="en-US" sz="2400" dirty="0" smtClean="0">
                <a:cs typeface="Arial" charset="0"/>
              </a:rPr>
              <a:t> </a:t>
            </a:r>
          </a:p>
          <a:p>
            <a:pPr eaLnBrk="1" hangingPunct="1">
              <a:buClr>
                <a:schemeClr val="bg1">
                  <a:lumMod val="65000"/>
                </a:schemeClr>
              </a:buClr>
              <a:buFont typeface="Arial" charset="0"/>
              <a:buChar char="•"/>
              <a:defRPr/>
            </a:pPr>
            <a:endParaRPr lang="en-US" altLang="en-US" sz="2400" dirty="0">
              <a:cs typeface="Arial" charset="0"/>
            </a:endParaRPr>
          </a:p>
          <a:p>
            <a:pPr eaLnBrk="1" hangingPunct="1">
              <a:buClr>
                <a:schemeClr val="bg1">
                  <a:lumMod val="65000"/>
                </a:schemeClr>
              </a:buClr>
              <a:buFont typeface="Arial" charset="0"/>
              <a:buChar char="•"/>
              <a:defRPr/>
            </a:pPr>
            <a:r>
              <a:rPr lang="en-US" altLang="en-US" sz="3600" dirty="0" smtClean="0">
                <a:cs typeface="Arial" charset="0"/>
              </a:rPr>
              <a:t>Try, try again!</a:t>
            </a:r>
          </a:p>
          <a:p>
            <a:pPr eaLnBrk="1" hangingPunct="1">
              <a:buFont typeface="Arial" charset="0"/>
              <a:buChar char="•"/>
              <a:defRPr/>
            </a:pPr>
            <a:endParaRPr lang="en-US" altLang="en-US" sz="2400" dirty="0"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259" y="561474"/>
            <a:ext cx="7886700" cy="1325563"/>
          </a:xfrm>
        </p:spPr>
        <p:txBody>
          <a:bodyPr/>
          <a:lstStyle/>
          <a:p>
            <a:pPr lvl="0" eaLnBrk="1" fontAlgn="auto" hangingPunct="1">
              <a:spcBef>
                <a:spcPct val="20000"/>
              </a:spcBef>
              <a:spcAft>
                <a:spcPts val="0"/>
              </a:spcAft>
              <a:defRPr/>
            </a:pPr>
            <a:r>
              <a:rPr lang="en-US" altLang="en-US" sz="3200" b="1" dirty="0" smtClean="0">
                <a:solidFill>
                  <a:srgbClr val="000099"/>
                </a:solidFill>
                <a:latin typeface="Arial" panose="020B0604020202020204" pitchFamily="34" charset="0"/>
                <a:ea typeface="+mn-ea"/>
                <a:cs typeface="Arial" panose="020B0604020202020204" pitchFamily="34" charset="0"/>
              </a:rPr>
              <a:t>Summary</a:t>
            </a:r>
            <a:endParaRPr lang="en-US" dirty="0"/>
          </a:p>
        </p:txBody>
      </p:sp>
      <p:sp>
        <p:nvSpPr>
          <p:cNvPr id="2" name="Content Placeholder 1"/>
          <p:cNvSpPr>
            <a:spLocks noGrp="1"/>
          </p:cNvSpPr>
          <p:nvPr>
            <p:ph idx="4294967295"/>
          </p:nvPr>
        </p:nvSpPr>
        <p:spPr>
          <a:xfrm>
            <a:off x="452386" y="1314233"/>
            <a:ext cx="8229600" cy="6015037"/>
          </a:xfrm>
          <a:prstGeom prst="rect">
            <a:avLst/>
          </a:prstGeom>
        </p:spPr>
        <p:txBody>
          <a:bodyPr/>
          <a:lstStyle/>
          <a:p>
            <a:pPr marL="227013" indent="-227013" eaLnBrk="1" fontAlgn="auto" hangingPunct="1">
              <a:lnSpc>
                <a:spcPts val="3000"/>
              </a:lnSpc>
              <a:spcBef>
                <a:spcPts val="2400"/>
              </a:spcBef>
              <a:spcAft>
                <a:spcPts val="600"/>
              </a:spcAft>
              <a:buClr>
                <a:schemeClr val="bg1">
                  <a:lumMod val="65000"/>
                </a:schemeClr>
              </a:buClr>
              <a:defRPr/>
            </a:pPr>
            <a:r>
              <a:rPr lang="en-US" altLang="en-US" sz="2400" dirty="0" smtClean="0">
                <a:solidFill>
                  <a:srgbClr val="000000"/>
                </a:solidFill>
                <a:latin typeface="Arial" panose="020B0604020202020204" pitchFamily="34" charset="0"/>
                <a:cs typeface="Arial" panose="020B0604020202020204" pitchFamily="34" charset="0"/>
              </a:rPr>
              <a:t>Visit the KT4TT web site for additional information, more examples and more resources. </a:t>
            </a:r>
          </a:p>
          <a:p>
            <a:pPr marL="0" indent="0" algn="ctr" eaLnBrk="1" fontAlgn="auto" hangingPunct="1">
              <a:lnSpc>
                <a:spcPts val="3000"/>
              </a:lnSpc>
              <a:spcAft>
                <a:spcPts val="0"/>
              </a:spcAft>
              <a:buClr>
                <a:schemeClr val="bg1">
                  <a:lumMod val="65000"/>
                </a:schemeClr>
              </a:buClr>
              <a:buFont typeface="Arial" charset="0"/>
              <a:buNone/>
              <a:defRPr/>
            </a:pPr>
            <a:r>
              <a:rPr lang="en-US" altLang="en-US" sz="2400" dirty="0" smtClean="0">
                <a:solidFill>
                  <a:srgbClr val="000000"/>
                </a:solidFill>
                <a:latin typeface="Arial" panose="020B0604020202020204" pitchFamily="34" charset="0"/>
                <a:cs typeface="Arial" panose="020B0604020202020204" pitchFamily="34" charset="0"/>
                <a:hlinkClick r:id="rId3" tooltip="KT4TT web site"/>
              </a:rPr>
              <a:t>https://sphhp.buffalo.edu/cat/kt4tt.html</a:t>
            </a:r>
            <a:endParaRPr lang="en-US" altLang="en-US" sz="2400" dirty="0" smtClean="0">
              <a:solidFill>
                <a:srgbClr val="000000"/>
              </a:solidFill>
              <a:latin typeface="Arial" panose="020B0604020202020204" pitchFamily="34" charset="0"/>
              <a:cs typeface="Arial" panose="020B0604020202020204" pitchFamily="34" charset="0"/>
            </a:endParaRPr>
          </a:p>
          <a:p>
            <a:pPr marL="227013" eaLnBrk="1" fontAlgn="auto" hangingPunct="1">
              <a:lnSpc>
                <a:spcPts val="3000"/>
              </a:lnSpc>
              <a:spcAft>
                <a:spcPts val="0"/>
              </a:spcAft>
              <a:buClr>
                <a:srgbClr val="0000FF"/>
              </a:buClr>
              <a:defRPr/>
            </a:pPr>
            <a:endParaRPr lang="en-US" altLang="en-US" sz="2400" dirty="0">
              <a:solidFill>
                <a:srgbClr val="000000"/>
              </a:solidFill>
              <a:latin typeface="Arial" panose="020B0604020202020204" pitchFamily="34" charset="0"/>
              <a:cs typeface="Arial" panose="020B0604020202020204" pitchFamily="34" charset="0"/>
            </a:endParaRPr>
          </a:p>
          <a:p>
            <a:pPr marL="227013" eaLnBrk="1" fontAlgn="auto" hangingPunct="1">
              <a:lnSpc>
                <a:spcPts val="3000"/>
              </a:lnSpc>
              <a:spcAft>
                <a:spcPts val="0"/>
              </a:spcAft>
              <a:buClr>
                <a:srgbClr val="0000FF"/>
              </a:buClr>
              <a:defRPr/>
            </a:pPr>
            <a:endParaRPr lang="en-US" altLang="en-US" sz="2400" dirty="0" smtClean="0">
              <a:solidFill>
                <a:srgbClr val="000000"/>
              </a:solidFill>
              <a:latin typeface="Arial" panose="020B0604020202020204" pitchFamily="34" charset="0"/>
              <a:cs typeface="Arial" panose="020B0604020202020204" pitchFamily="34" charset="0"/>
            </a:endParaRPr>
          </a:p>
          <a:p>
            <a:pPr eaLnBrk="1" fontAlgn="auto" hangingPunct="1">
              <a:lnSpc>
                <a:spcPts val="3000"/>
              </a:lnSpc>
              <a:spcAft>
                <a:spcPts val="0"/>
              </a:spcAft>
              <a:defRPr/>
            </a:pPr>
            <a:endParaRPr lang="en-US" altLang="en-US" sz="2400" dirty="0" smtClean="0">
              <a:solidFill>
                <a:srgbClr val="000000"/>
              </a:solidFill>
              <a:latin typeface="Arial" panose="020B0604020202020204" pitchFamily="34" charset="0"/>
              <a:cs typeface="Arial" panose="020B0604020202020204" pitchFamily="34" charset="0"/>
            </a:endParaRPr>
          </a:p>
          <a:p>
            <a:pPr eaLnBrk="1" fontAlgn="auto" hangingPunct="1">
              <a:lnSpc>
                <a:spcPts val="3000"/>
              </a:lnSpc>
              <a:spcAft>
                <a:spcPts val="0"/>
              </a:spcAft>
              <a:defRPr/>
            </a:pPr>
            <a:endParaRPr lang="en-US" altLang="en-US" sz="2400" dirty="0" smtClean="0">
              <a:solidFill>
                <a:srgbClr val="000000"/>
              </a:solidFill>
              <a:latin typeface="Arial" panose="020B0604020202020204" pitchFamily="34" charset="0"/>
              <a:cs typeface="Arial" panose="020B0604020202020204" pitchFamily="34" charset="0"/>
            </a:endParaRPr>
          </a:p>
          <a:p>
            <a:pPr eaLnBrk="1" fontAlgn="auto" hangingPunct="1">
              <a:lnSpc>
                <a:spcPts val="3000"/>
              </a:lnSpc>
              <a:spcAft>
                <a:spcPts val="0"/>
              </a:spcAft>
              <a:defRPr/>
            </a:pPr>
            <a:endParaRPr lang="en-US" altLang="en-US" sz="2400" dirty="0" smtClean="0">
              <a:solidFill>
                <a:srgbClr val="000000"/>
              </a:solidFill>
              <a:latin typeface="Arial" panose="020B0604020202020204" pitchFamily="34" charset="0"/>
              <a:cs typeface="Arial" panose="020B0604020202020204" pitchFamily="34" charset="0"/>
            </a:endParaRPr>
          </a:p>
          <a:p>
            <a:pPr eaLnBrk="1" fontAlgn="auto" hangingPunct="1">
              <a:lnSpc>
                <a:spcPts val="3000"/>
              </a:lnSpc>
              <a:spcAft>
                <a:spcPts val="0"/>
              </a:spcAft>
              <a:defRPr/>
            </a:pPr>
            <a:endParaRPr lang="en-US" altLang="en-US" sz="2400" dirty="0" smtClean="0">
              <a:solidFill>
                <a:srgbClr val="000000"/>
              </a:solidFill>
              <a:latin typeface="Arial" panose="020B0604020202020204" pitchFamily="34" charset="0"/>
              <a:cs typeface="Arial" panose="020B0604020202020204" pitchFamily="34" charset="0"/>
            </a:endParaRPr>
          </a:p>
          <a:p>
            <a:pPr eaLnBrk="1" fontAlgn="auto" hangingPunct="1">
              <a:spcAft>
                <a:spcPts val="0"/>
              </a:spcAft>
              <a:defRPr/>
            </a:pPr>
            <a:endParaRPr lang="en-US" altLang="en-US" sz="2400" dirty="0" smtClean="0">
              <a:solidFill>
                <a:srgbClr val="000000"/>
              </a:solidFill>
            </a:endParaRPr>
          </a:p>
          <a:p>
            <a:pPr marL="0" indent="0" algn="ctr" eaLnBrk="1" fontAlgn="auto" hangingPunct="1">
              <a:lnSpc>
                <a:spcPts val="3000"/>
              </a:lnSpc>
              <a:spcAft>
                <a:spcPts val="0"/>
              </a:spcAft>
              <a:buClr>
                <a:schemeClr val="bg1">
                  <a:lumMod val="65000"/>
                </a:schemeClr>
              </a:buClr>
              <a:buFont typeface="Arial" charset="0"/>
              <a:buNone/>
              <a:defRPr/>
            </a:pPr>
            <a:r>
              <a:rPr lang="en-US" altLang="en-US" sz="2400" i="1" dirty="0" smtClean="0">
                <a:solidFill>
                  <a:srgbClr val="000000"/>
                </a:solidFill>
                <a:latin typeface="Arial" panose="020B0604020202020204" pitchFamily="34" charset="0"/>
                <a:cs typeface="Arial" panose="020B0604020202020204" pitchFamily="34" charset="0"/>
              </a:rPr>
              <a:t>Thank you! </a:t>
            </a:r>
          </a:p>
          <a:p>
            <a:pPr algn="ctr" eaLnBrk="1" fontAlgn="auto" hangingPunct="1">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pic>
        <p:nvPicPr>
          <p:cNvPr id="3" name="Picture 2" title="KT4TT website"/>
          <p:cNvPicPr>
            <a:picLocks noChangeAspect="1"/>
          </p:cNvPicPr>
          <p:nvPr/>
        </p:nvPicPr>
        <p:blipFill>
          <a:blip r:embed="rId4"/>
          <a:stretch>
            <a:fillRect/>
          </a:stretch>
        </p:blipFill>
        <p:spPr>
          <a:xfrm>
            <a:off x="2590800" y="2888063"/>
            <a:ext cx="3971925" cy="2921000"/>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71" y="694317"/>
            <a:ext cx="7886700" cy="1325563"/>
          </a:xfrm>
        </p:spPr>
        <p:txBody>
          <a:bodyPr/>
          <a:lstStyle/>
          <a:p>
            <a:pPr lvl="0" defTabSz="457200">
              <a:defRPr/>
            </a:pPr>
            <a:r>
              <a:rPr lang="en-US" altLang="en-US" sz="3200" b="1" dirty="0">
                <a:solidFill>
                  <a:srgbClr val="000099"/>
                </a:solidFill>
                <a:latin typeface="Arial" panose="020B0604020202020204" pitchFamily="34" charset="0"/>
                <a:ea typeface="MS PGothic" panose="020B0600070205080204" pitchFamily="34" charset="-128"/>
                <a:cs typeface="Arial" panose="020B0604020202020204" pitchFamily="34" charset="0"/>
              </a:rPr>
              <a:t>Thank you for Attending</a:t>
            </a:r>
            <a:r>
              <a:rPr lang="en-US" altLang="en-US" sz="3200" b="1" dirty="0" smtClean="0">
                <a:solidFill>
                  <a:srgbClr val="000099"/>
                </a:solidFill>
                <a:latin typeface="Arial" panose="020B0604020202020204" pitchFamily="34" charset="0"/>
                <a:ea typeface="MS PGothic" panose="020B0600070205080204" pitchFamily="34" charset="-128"/>
                <a:cs typeface="Arial" panose="020B0604020202020204" pitchFamily="34" charset="0"/>
              </a:rPr>
              <a:t>!</a:t>
            </a:r>
            <a:endParaRPr lang="en-US" dirty="0"/>
          </a:p>
        </p:txBody>
      </p:sp>
      <p:sp>
        <p:nvSpPr>
          <p:cNvPr id="3" name="Rectangle 2"/>
          <p:cNvSpPr/>
          <p:nvPr/>
        </p:nvSpPr>
        <p:spPr>
          <a:xfrm>
            <a:off x="461963" y="1029839"/>
            <a:ext cx="8351837" cy="5447645"/>
          </a:xfrm>
          <a:prstGeom prst="rect">
            <a:avLst/>
          </a:prstGeom>
        </p:spPr>
        <p:txBody>
          <a:bodyPr>
            <a:spAutoFit/>
          </a:bodyPr>
          <a:lstStyle/>
          <a:p>
            <a:pPr marL="285750" indent="-285750">
              <a:buClr>
                <a:schemeClr val="bg1">
                  <a:lumMod val="65000"/>
                </a:schemeClr>
              </a:buClr>
              <a:buFont typeface="Arial" panose="020B0604020202020204" pitchFamily="34" charset="0"/>
              <a:buChar char="•"/>
              <a:defRPr/>
            </a:pPr>
            <a:endParaRPr lang="en-US" altLang="en-US" sz="2000" dirty="0"/>
          </a:p>
          <a:p>
            <a:pPr marL="285750" indent="-285750">
              <a:buClr>
                <a:schemeClr val="bg1">
                  <a:lumMod val="65000"/>
                </a:schemeClr>
              </a:buClr>
              <a:buFont typeface="Arial" panose="020B0604020202020204" pitchFamily="34" charset="0"/>
              <a:buChar char="•"/>
              <a:defRPr/>
            </a:pPr>
            <a:r>
              <a:rPr lang="en-US" altLang="en-US" sz="2000" dirty="0"/>
              <a:t>CEUs: Session Code: RSCH-05</a:t>
            </a:r>
            <a:endParaRPr lang="en-US" altLang="en-US" sz="2000" dirty="0">
              <a:solidFill>
                <a:srgbClr val="C33026"/>
              </a:solidFill>
            </a:endParaRPr>
          </a:p>
          <a:p>
            <a:pPr marL="742950" lvl="1" indent="-285750">
              <a:buClr>
                <a:schemeClr val="bg1">
                  <a:lumMod val="65000"/>
                </a:schemeClr>
              </a:buClr>
              <a:buFont typeface="Arial" panose="020B0604020202020204" pitchFamily="34" charset="0"/>
              <a:buChar char="•"/>
              <a:defRPr/>
            </a:pPr>
            <a:r>
              <a:rPr lang="en-US" altLang="en-US" sz="2000" dirty="0"/>
              <a:t>More info at: </a:t>
            </a:r>
            <a:r>
              <a:rPr lang="en-US" sz="2000" u="sng" dirty="0">
                <a:hlinkClick r:id="rId3" tooltip="ATIA website"/>
              </a:rPr>
              <a:t>https://www.atia.org/conference/education-program/ceus/</a:t>
            </a:r>
            <a:endParaRPr lang="en-US" sz="2000" u="sng" dirty="0"/>
          </a:p>
          <a:p>
            <a:pPr marL="742950" lvl="1" indent="-285750">
              <a:buClr>
                <a:schemeClr val="bg1">
                  <a:lumMod val="65000"/>
                </a:schemeClr>
              </a:buClr>
              <a:buFont typeface="Arial" panose="020B0604020202020204" pitchFamily="34" charset="0"/>
              <a:buChar char="•"/>
              <a:defRPr/>
            </a:pPr>
            <a:r>
              <a:rPr lang="en-US" altLang="en-US" sz="2000" dirty="0"/>
              <a:t>Visit the information desk for more information on </a:t>
            </a:r>
            <a:r>
              <a:rPr lang="en-US" altLang="en-US" sz="2000" dirty="0" err="1"/>
              <a:t>CEUs</a:t>
            </a:r>
            <a:r>
              <a:rPr lang="en-US" altLang="en-US" sz="2000" dirty="0"/>
              <a:t>. ASHA and </a:t>
            </a:r>
            <a:r>
              <a:rPr lang="en-US" altLang="en-US" sz="2000" dirty="0" err="1"/>
              <a:t>ACVREP</a:t>
            </a:r>
            <a:r>
              <a:rPr lang="en-US" altLang="en-US" sz="2000" dirty="0"/>
              <a:t> forms must be submitted before departing the conference. </a:t>
            </a:r>
            <a:r>
              <a:rPr lang="en-US" altLang="en-US" sz="2000" dirty="0" err="1"/>
              <a:t>AOTA</a:t>
            </a:r>
            <a:r>
              <a:rPr lang="en-US" altLang="en-US" sz="2000" dirty="0"/>
              <a:t> and </a:t>
            </a:r>
            <a:r>
              <a:rPr lang="en-US" altLang="en-US" sz="2000" dirty="0" err="1"/>
              <a:t>IACET</a:t>
            </a:r>
            <a:r>
              <a:rPr lang="en-US" altLang="en-US" sz="2000" dirty="0"/>
              <a:t> forms can be submitted online. </a:t>
            </a:r>
          </a:p>
          <a:p>
            <a:pPr marL="1200150" lvl="2" indent="-285750">
              <a:buClr>
                <a:schemeClr val="bg1">
                  <a:lumMod val="65000"/>
                </a:schemeClr>
              </a:buClr>
              <a:buFont typeface="Arial" panose="020B0604020202020204" pitchFamily="34" charset="0"/>
              <a:buChar char="•"/>
              <a:defRPr/>
            </a:pPr>
            <a:r>
              <a:rPr lang="en-US" sz="1600" dirty="0">
                <a:ea typeface="Times New Roman" panose="02020603050405020304" pitchFamily="18" charset="0"/>
              </a:rPr>
              <a:t>ATIA is an Approved Provider for </a:t>
            </a:r>
            <a:r>
              <a:rPr lang="en-US" sz="1600" dirty="0" err="1">
                <a:ea typeface="Times New Roman" panose="02020603050405020304" pitchFamily="18" charset="0"/>
              </a:rPr>
              <a:t>IACET</a:t>
            </a:r>
            <a:r>
              <a:rPr lang="en-US" sz="1600" dirty="0">
                <a:ea typeface="Times New Roman" panose="02020603050405020304" pitchFamily="18" charset="0"/>
              </a:rPr>
              <a:t> and </a:t>
            </a:r>
            <a:r>
              <a:rPr lang="en-US" sz="1600" dirty="0" err="1">
                <a:ea typeface="Times New Roman" panose="02020603050405020304" pitchFamily="18" charset="0"/>
              </a:rPr>
              <a:t>AOTA</a:t>
            </a:r>
            <a:r>
              <a:rPr lang="en-US" sz="1600" dirty="0">
                <a:ea typeface="Times New Roman" panose="02020603050405020304" pitchFamily="18" charset="0"/>
              </a:rPr>
              <a:t> </a:t>
            </a:r>
            <a:r>
              <a:rPr lang="en-US" sz="1600" dirty="0" err="1">
                <a:ea typeface="Times New Roman" panose="02020603050405020304" pitchFamily="18" charset="0"/>
              </a:rPr>
              <a:t>CEUs</a:t>
            </a:r>
            <a:r>
              <a:rPr lang="en-US" sz="1600" dirty="0">
                <a:ea typeface="Times New Roman" panose="02020603050405020304" pitchFamily="18" charset="0"/>
              </a:rPr>
              <a:t>.</a:t>
            </a:r>
            <a:r>
              <a:rPr lang="en-US" altLang="en-US" sz="1600" dirty="0"/>
              <a:t> Please note there is a $15 fee for </a:t>
            </a:r>
            <a:r>
              <a:rPr lang="en-US" altLang="en-US" sz="1600" dirty="0" err="1"/>
              <a:t>AOTA</a:t>
            </a:r>
            <a:r>
              <a:rPr lang="en-US" altLang="en-US" sz="1600" dirty="0"/>
              <a:t> </a:t>
            </a:r>
            <a:r>
              <a:rPr lang="en-US" altLang="en-US" sz="1600" dirty="0" err="1"/>
              <a:t>CEUs</a:t>
            </a:r>
            <a:r>
              <a:rPr lang="en-US" altLang="en-US" sz="1600" dirty="0"/>
              <a:t>.</a:t>
            </a:r>
            <a:br>
              <a:rPr lang="en-US" altLang="en-US" sz="1600" dirty="0"/>
            </a:br>
            <a:endParaRPr lang="en-US" altLang="en-US" sz="1600" dirty="0"/>
          </a:p>
          <a:p>
            <a:pPr marL="285750" indent="-285750">
              <a:buClr>
                <a:schemeClr val="bg1">
                  <a:lumMod val="65000"/>
                </a:schemeClr>
              </a:buClr>
              <a:buFont typeface="Arial" panose="020B0604020202020204" pitchFamily="34" charset="0"/>
              <a:buChar char="•"/>
              <a:defRPr/>
            </a:pPr>
            <a:r>
              <a:rPr lang="en-US" altLang="en-US" sz="2000" dirty="0"/>
              <a:t>Session Evaluation</a:t>
            </a:r>
          </a:p>
          <a:p>
            <a:pPr marL="742950" lvl="1" indent="-285750">
              <a:buClr>
                <a:schemeClr val="bg1">
                  <a:lumMod val="65000"/>
                </a:schemeClr>
              </a:buClr>
              <a:buFont typeface="Arial" panose="020B0604020202020204" pitchFamily="34" charset="0"/>
              <a:buChar char="•"/>
              <a:defRPr/>
            </a:pPr>
            <a:r>
              <a:rPr lang="en-US" altLang="en-US" sz="2000" dirty="0"/>
              <a:t>Help us improve the quality of our conference by completing your session evaluation form in the mobile app.</a:t>
            </a:r>
            <a:br>
              <a:rPr lang="en-US" altLang="en-US" sz="2000" dirty="0"/>
            </a:br>
            <a:endParaRPr lang="en-US" altLang="en-US" sz="2000" dirty="0"/>
          </a:p>
          <a:p>
            <a:pPr marL="285750" indent="-285750">
              <a:buClr>
                <a:schemeClr val="bg1">
                  <a:lumMod val="65000"/>
                </a:schemeClr>
              </a:buClr>
              <a:buFont typeface="Arial" panose="020B0604020202020204" pitchFamily="34" charset="0"/>
              <a:buChar char="•"/>
              <a:defRPr/>
            </a:pPr>
            <a:r>
              <a:rPr lang="en-US" altLang="en-US" sz="2000" dirty="0"/>
              <a:t>Handouts</a:t>
            </a:r>
          </a:p>
          <a:p>
            <a:pPr marL="742950" lvl="1" indent="-285750">
              <a:buClr>
                <a:schemeClr val="bg1">
                  <a:lumMod val="65000"/>
                </a:schemeClr>
              </a:buClr>
              <a:buFont typeface="Arial" panose="020B0604020202020204" pitchFamily="34" charset="0"/>
              <a:buChar char="•"/>
              <a:defRPr/>
            </a:pPr>
            <a:r>
              <a:rPr lang="en-US" altLang="en-US" sz="2000" dirty="0"/>
              <a:t>Handouts are available at: </a:t>
            </a:r>
            <a:r>
              <a:rPr lang="en-US" sz="2000" dirty="0">
                <a:hlinkClick r:id="rId4" tooltip="ATIA website"/>
              </a:rPr>
              <a:t>http://s3.goeshow.com/atia/orlando/2018/handouts.cfm </a:t>
            </a:r>
            <a:endParaRPr lang="en-US" sz="2000" dirty="0"/>
          </a:p>
          <a:p>
            <a:pPr marL="742950" lvl="1" indent="-285750">
              <a:buClr>
                <a:schemeClr val="bg1">
                  <a:lumMod val="65000"/>
                </a:schemeClr>
              </a:buClr>
              <a:buFont typeface="Arial" panose="020B0604020202020204" pitchFamily="34" charset="0"/>
              <a:buChar char="•"/>
              <a:defRPr/>
            </a:pPr>
            <a:r>
              <a:rPr lang="en-US" altLang="en-US" sz="2000" dirty="0"/>
              <a:t>Handout link remains live for 3 </a:t>
            </a:r>
            <a:r>
              <a:rPr lang="en-US" altLang="en-US" dirty="0"/>
              <a:t>months after the conference ends.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27136"/>
            <a:ext cx="7886700" cy="1325563"/>
          </a:xfrm>
        </p:spPr>
        <p:txBody>
          <a:bodyPr/>
          <a:lstStyle/>
          <a:p>
            <a:pPr lvl="0" eaLnBrk="1" fontAlgn="auto" hangingPunct="1">
              <a:spcBef>
                <a:spcPct val="20000"/>
              </a:spcBef>
              <a:spcAft>
                <a:spcPts val="0"/>
              </a:spcAft>
              <a:defRPr/>
            </a:pPr>
            <a:r>
              <a:rPr lang="en-US" sz="3200" b="1" dirty="0">
                <a:solidFill>
                  <a:srgbClr val="000099"/>
                </a:solidFill>
                <a:latin typeface="Arial" panose="020B0604020202020204" pitchFamily="34" charset="0"/>
                <a:ea typeface="+mn-ea"/>
                <a:cs typeface="Arial" panose="020B0604020202020204" pitchFamily="34" charset="0"/>
              </a:rPr>
              <a:t>Talking to Manufacturers and Investors</a:t>
            </a:r>
            <a:br>
              <a:rPr lang="en-US" sz="3200" b="1" dirty="0">
                <a:solidFill>
                  <a:srgbClr val="000099"/>
                </a:solidFill>
                <a:latin typeface="Arial" panose="020B0604020202020204" pitchFamily="34" charset="0"/>
                <a:ea typeface="+mn-ea"/>
                <a:cs typeface="Arial" panose="020B0604020202020204" pitchFamily="34" charset="0"/>
              </a:rPr>
            </a:br>
            <a:endParaRPr lang="en-US" dirty="0"/>
          </a:p>
        </p:txBody>
      </p:sp>
      <p:sp>
        <p:nvSpPr>
          <p:cNvPr id="2" name="Content Placeholder 1"/>
          <p:cNvSpPr>
            <a:spLocks noGrp="1"/>
          </p:cNvSpPr>
          <p:nvPr>
            <p:ph idx="4294967295"/>
          </p:nvPr>
        </p:nvSpPr>
        <p:spPr>
          <a:xfrm>
            <a:off x="452385" y="1872784"/>
            <a:ext cx="8229600" cy="4525963"/>
          </a:xfrm>
          <a:prstGeom prst="rect">
            <a:avLst/>
          </a:prstGeom>
        </p:spPr>
        <p:txBody>
          <a:bodyPr/>
          <a:lstStyle/>
          <a:p>
            <a:pPr marL="227013" indent="-227013" eaLnBrk="1" fontAlgn="auto" hangingPunct="1">
              <a:lnSpc>
                <a:spcPts val="2600"/>
              </a:lnSpc>
              <a:spcBef>
                <a:spcPts val="2400"/>
              </a:spcBef>
              <a:spcAft>
                <a:spcPts val="600"/>
              </a:spcAft>
              <a:buClr>
                <a:schemeClr val="bg1">
                  <a:lumMod val="65000"/>
                </a:schemeClr>
              </a:buClr>
              <a:defRPr/>
            </a:pPr>
            <a:r>
              <a:rPr lang="en-US" sz="2000" dirty="0" smtClean="0">
                <a:latin typeface="Arial" panose="020B0604020202020204" pitchFamily="34" charset="0"/>
                <a:cs typeface="Arial" panose="020B0604020202020204" pitchFamily="34" charset="0"/>
              </a:rPr>
              <a:t>Need </a:t>
            </a:r>
            <a:r>
              <a:rPr lang="en-US" sz="2000" dirty="0">
                <a:latin typeface="Arial" panose="020B0604020202020204" pitchFamily="34" charset="0"/>
                <a:cs typeface="Arial" panose="020B0604020202020204" pitchFamily="34" charset="0"/>
              </a:rPr>
              <a:t>to know What to Say, How to Say it, and When to Say it.</a:t>
            </a:r>
          </a:p>
          <a:p>
            <a:pPr marL="227013" indent="-227013" eaLnBrk="1" fontAlgn="auto" hangingPunct="1">
              <a:lnSpc>
                <a:spcPts val="2600"/>
              </a:lnSpc>
              <a:spcBef>
                <a:spcPts val="1200"/>
              </a:spcBef>
              <a:spcAft>
                <a:spcPts val="600"/>
              </a:spcAft>
              <a:buClr>
                <a:schemeClr val="bg1">
                  <a:lumMod val="65000"/>
                </a:schemeClr>
              </a:buClr>
              <a:defRPr/>
            </a:pPr>
            <a:r>
              <a:rPr lang="en-US" sz="2000" dirty="0">
                <a:latin typeface="Arial" panose="020B0604020202020204" pitchFamily="34" charset="0"/>
                <a:cs typeface="Arial" panose="020B0604020202020204" pitchFamily="34" charset="0"/>
              </a:rPr>
              <a:t>To answer those questions you must know your audience and what motivates them. </a:t>
            </a:r>
          </a:p>
          <a:p>
            <a:pPr marL="227013" indent="-227013" eaLnBrk="1" fontAlgn="auto" hangingPunct="1">
              <a:lnSpc>
                <a:spcPts val="2600"/>
              </a:lnSpc>
              <a:spcBef>
                <a:spcPts val="1200"/>
              </a:spcBef>
              <a:spcAft>
                <a:spcPts val="600"/>
              </a:spcAft>
              <a:buClr>
                <a:schemeClr val="bg1">
                  <a:lumMod val="65000"/>
                </a:schemeClr>
              </a:buClr>
              <a:defRPr/>
            </a:pPr>
            <a:r>
              <a:rPr lang="en-US" sz="2000" dirty="0">
                <a:latin typeface="Arial" panose="020B0604020202020204" pitchFamily="34" charset="0"/>
                <a:cs typeface="Arial" panose="020B0604020202020204" pitchFamily="34" charset="0"/>
              </a:rPr>
              <a:t>Need to do your due diligence research on your </a:t>
            </a:r>
            <a:r>
              <a:rPr lang="en-US" sz="2000" dirty="0" smtClean="0">
                <a:latin typeface="Arial" panose="020B0604020202020204" pitchFamily="34" charset="0"/>
                <a:cs typeface="Arial" panose="020B0604020202020204" pitchFamily="34" charset="0"/>
              </a:rPr>
              <a:t>target audience. </a:t>
            </a:r>
            <a:endParaRPr lang="en-US" sz="2000" dirty="0">
              <a:latin typeface="Arial" panose="020B0604020202020204" pitchFamily="34" charset="0"/>
              <a:cs typeface="Arial" panose="020B0604020202020204" pitchFamily="34" charset="0"/>
            </a:endParaRPr>
          </a:p>
          <a:p>
            <a:pPr marL="227013" indent="-227013" eaLnBrk="1" fontAlgn="auto" hangingPunct="1">
              <a:lnSpc>
                <a:spcPts val="2600"/>
              </a:lnSpc>
              <a:spcBef>
                <a:spcPts val="1200"/>
              </a:spcBef>
              <a:spcAft>
                <a:spcPts val="600"/>
              </a:spcAft>
              <a:buClr>
                <a:schemeClr val="bg1">
                  <a:lumMod val="65000"/>
                </a:schemeClr>
              </a:buClr>
              <a:defRPr/>
            </a:pPr>
            <a:r>
              <a:rPr lang="en-US" sz="2000" dirty="0">
                <a:latin typeface="Arial" panose="020B0604020202020204" pitchFamily="34" charset="0"/>
                <a:cs typeface="Arial" panose="020B0604020202020204" pitchFamily="34" charset="0"/>
              </a:rPr>
              <a:t>Example for the Mfg. group, there are many questions to ask.</a:t>
            </a:r>
          </a:p>
          <a:p>
            <a:pPr marL="227013" indent="-227013" eaLnBrk="1" fontAlgn="auto" hangingPunct="1">
              <a:lnSpc>
                <a:spcPts val="2600"/>
              </a:lnSpc>
              <a:spcBef>
                <a:spcPts val="1200"/>
              </a:spcBef>
              <a:spcAft>
                <a:spcPts val="600"/>
              </a:spcAft>
              <a:buClr>
                <a:schemeClr val="bg1">
                  <a:lumMod val="65000"/>
                </a:schemeClr>
              </a:buClr>
              <a:defRPr/>
            </a:pPr>
            <a:r>
              <a:rPr lang="en-US" sz="2000" dirty="0">
                <a:latin typeface="Arial" panose="020B0604020202020204" pitchFamily="34" charset="0"/>
                <a:cs typeface="Arial" panose="020B0604020202020204" pitchFamily="34" charset="0"/>
              </a:rPr>
              <a:t>Next, what motivates this stakeholder group?</a:t>
            </a:r>
            <a:endParaRPr lang="en-US" sz="2000" dirty="0">
              <a:solidFill>
                <a:srgbClr val="800000"/>
              </a:solidFill>
              <a:latin typeface="Arial" panose="020B0604020202020204" pitchFamily="34" charset="0"/>
              <a:cs typeface="Arial" panose="020B0604020202020204" pitchFamily="34" charset="0"/>
            </a:endParaRPr>
          </a:p>
        </p:txBody>
      </p:sp>
      <p:pic>
        <p:nvPicPr>
          <p:cNvPr id="7170" name="Picture 3" title="megapho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4371975"/>
            <a:ext cx="21209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07887"/>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Importance of </a:t>
            </a:r>
            <a:r>
              <a:rPr lang="en-US" altLang="en-US" sz="3200" b="1" dirty="0" smtClean="0">
                <a:solidFill>
                  <a:srgbClr val="000099"/>
                </a:solidFill>
                <a:latin typeface="Arial" panose="020B0604020202020204" pitchFamily="34" charset="0"/>
                <a:ea typeface="+mn-ea"/>
                <a:cs typeface="Arial" panose="020B0604020202020204" pitchFamily="34" charset="0"/>
              </a:rPr>
              <a:t>Terminology</a:t>
            </a:r>
            <a:endParaRPr lang="en-US" dirty="0"/>
          </a:p>
        </p:txBody>
      </p:sp>
      <p:sp>
        <p:nvSpPr>
          <p:cNvPr id="2" name="Content Placeholder 1"/>
          <p:cNvSpPr>
            <a:spLocks noGrp="1"/>
          </p:cNvSpPr>
          <p:nvPr>
            <p:ph idx="4294967295"/>
          </p:nvPr>
        </p:nvSpPr>
        <p:spPr>
          <a:xfrm>
            <a:off x="462013" y="1612903"/>
            <a:ext cx="8229600" cy="4525963"/>
          </a:xfrm>
          <a:prstGeom prst="rect">
            <a:avLst/>
          </a:prstGeom>
        </p:spPr>
        <p:txBody>
          <a:bodyPr/>
          <a:lstStyle/>
          <a:p>
            <a:pPr marL="227013" indent="-227013" eaLnBrk="1" fontAlgn="auto" hangingPunct="1">
              <a:lnSpc>
                <a:spcPts val="2600"/>
              </a:lnSpc>
              <a:spcBef>
                <a:spcPts val="2400"/>
              </a:spcBef>
              <a:spcAft>
                <a:spcPts val="600"/>
              </a:spcAft>
              <a:buClr>
                <a:schemeClr val="bg1">
                  <a:lumMod val="65000"/>
                </a:schemeClr>
              </a:buClr>
              <a:defRPr/>
            </a:pPr>
            <a:r>
              <a:rPr lang="en-US" altLang="en-US" sz="2000" b="1" i="1" dirty="0" smtClean="0">
                <a:solidFill>
                  <a:srgbClr val="000000"/>
                </a:solidFill>
                <a:latin typeface="Arial" panose="020B0604020202020204" pitchFamily="34" charset="0"/>
                <a:cs typeface="Arial" panose="020B0604020202020204" pitchFamily="34" charset="0"/>
              </a:rPr>
              <a:t>‘What to Say’ </a:t>
            </a:r>
            <a:r>
              <a:rPr lang="en-US" altLang="en-US" sz="2000" dirty="0" smtClean="0">
                <a:solidFill>
                  <a:srgbClr val="000000"/>
                </a:solidFill>
                <a:latin typeface="Arial" panose="020B0604020202020204" pitchFamily="34" charset="0"/>
                <a:cs typeface="Arial" panose="020B0604020202020204" pitchFamily="34" charset="0"/>
              </a:rPr>
              <a:t>? – what terminology will work in a certain industry or with a certain stakeholder group? </a:t>
            </a:r>
          </a:p>
          <a:p>
            <a:pPr marL="227013" indent="-227013" eaLnBrk="1" fontAlgn="auto" hangingPunct="1">
              <a:lnSpc>
                <a:spcPts val="2600"/>
              </a:lnSpc>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Universal Design – end goal.</a:t>
            </a:r>
          </a:p>
          <a:p>
            <a:pPr marL="227013" indent="-227013" eaLnBrk="1" fontAlgn="auto" hangingPunct="1">
              <a:lnSpc>
                <a:spcPts val="2600"/>
              </a:lnSpc>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Term Transgenerational Design – used to increase accessibility and usability.</a:t>
            </a:r>
          </a:p>
          <a:p>
            <a:pPr marL="227013" indent="-227013" eaLnBrk="1" fontAlgn="auto" hangingPunct="1">
              <a:lnSpc>
                <a:spcPts val="2600"/>
              </a:lnSpc>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Transgenerational Design – market broadening and creating a product that spans the ages from children to older adults. </a:t>
            </a:r>
          </a:p>
          <a:p>
            <a:pPr algn="ctr" eaLnBrk="1" fontAlgn="auto" hangingPunct="1">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pic>
        <p:nvPicPr>
          <p:cNvPr id="8194" name="Picture 2" title="world"/>
          <p:cNvPicPr>
            <a:picLocks noChangeAspect="1"/>
          </p:cNvPicPr>
          <p:nvPr/>
        </p:nvPicPr>
        <p:blipFill>
          <a:blip r:embed="rId2">
            <a:extLst>
              <a:ext uri="{28A0092B-C50C-407E-A947-70E740481C1C}">
                <a14:useLocalDpi xmlns:a14="http://schemas.microsoft.com/office/drawing/2010/main" val="0"/>
              </a:ext>
            </a:extLst>
          </a:blip>
          <a:srcRect l="49683" t="17978" b="16812"/>
          <a:stretch>
            <a:fillRect/>
          </a:stretch>
        </p:blipFill>
        <p:spPr bwMode="auto">
          <a:xfrm>
            <a:off x="6389688" y="4351338"/>
            <a:ext cx="194627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596131"/>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Key Element in a Pitch or Commercialization </a:t>
            </a:r>
            <a:r>
              <a:rPr lang="en-US" altLang="en-US" sz="3200" b="1" dirty="0" smtClean="0">
                <a:solidFill>
                  <a:srgbClr val="000099"/>
                </a:solidFill>
                <a:latin typeface="Arial" panose="020B0604020202020204" pitchFamily="34" charset="0"/>
                <a:ea typeface="+mn-ea"/>
                <a:cs typeface="Arial" panose="020B0604020202020204" pitchFamily="34" charset="0"/>
              </a:rPr>
              <a:t>Package</a:t>
            </a:r>
            <a:endParaRPr lang="en-US" dirty="0"/>
          </a:p>
        </p:txBody>
      </p:sp>
      <p:sp>
        <p:nvSpPr>
          <p:cNvPr id="2" name="Content Placeholder 1"/>
          <p:cNvSpPr>
            <a:spLocks noGrp="1"/>
          </p:cNvSpPr>
          <p:nvPr>
            <p:ph idx="4294967295"/>
          </p:nvPr>
        </p:nvSpPr>
        <p:spPr>
          <a:xfrm>
            <a:off x="567890" y="1815033"/>
            <a:ext cx="8229600" cy="4525963"/>
          </a:xfrm>
          <a:prstGeom prst="rect">
            <a:avLst/>
          </a:prstGeom>
        </p:spPr>
        <p:txBody>
          <a:bodyPr/>
          <a:lstStyle/>
          <a:p>
            <a:pPr marL="227013" indent="-227013" eaLnBrk="1" fontAlgn="auto" hangingPunct="1">
              <a:lnSpc>
                <a:spcPts val="2600"/>
              </a:lnSpc>
              <a:spcBef>
                <a:spcPts val="24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Key element is the </a:t>
            </a:r>
            <a:r>
              <a:rPr lang="en-US" altLang="en-US" sz="2000" b="1" i="1" dirty="0" smtClean="0">
                <a:solidFill>
                  <a:srgbClr val="000000"/>
                </a:solidFill>
                <a:latin typeface="Arial" panose="020B0604020202020204" pitchFamily="34" charset="0"/>
                <a:cs typeface="Arial" panose="020B0604020202020204" pitchFamily="34" charset="0"/>
              </a:rPr>
              <a:t>‘Hook’.</a:t>
            </a:r>
          </a:p>
          <a:p>
            <a:pPr marL="227013" indent="-227013" eaLnBrk="1" fontAlgn="auto" hangingPunct="1">
              <a:lnSpc>
                <a:spcPts val="2600"/>
              </a:lnSpc>
              <a:spcBef>
                <a:spcPts val="6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What is the </a:t>
            </a:r>
            <a:r>
              <a:rPr lang="en-US" altLang="en-US" sz="2000" b="1" i="1" dirty="0" smtClean="0">
                <a:solidFill>
                  <a:srgbClr val="000000"/>
                </a:solidFill>
                <a:latin typeface="Arial" panose="020B0604020202020204" pitchFamily="34" charset="0"/>
                <a:cs typeface="Arial" panose="020B0604020202020204" pitchFamily="34" charset="0"/>
              </a:rPr>
              <a:t>‘Hook’ </a:t>
            </a:r>
            <a:r>
              <a:rPr lang="en-US" altLang="en-US" sz="2000" dirty="0" smtClean="0">
                <a:solidFill>
                  <a:srgbClr val="000000"/>
                </a:solidFill>
                <a:latin typeface="Arial" panose="020B0604020202020204" pitchFamily="34" charset="0"/>
                <a:cs typeface="Arial" panose="020B0604020202020204" pitchFamily="34" charset="0"/>
              </a:rPr>
              <a:t>and how do you develop it? </a:t>
            </a:r>
          </a:p>
          <a:p>
            <a:pPr marL="227013" indent="-227013" eaLnBrk="1" fontAlgn="auto" hangingPunct="1">
              <a:lnSpc>
                <a:spcPts val="2600"/>
              </a:lnSpc>
              <a:spcBef>
                <a:spcPts val="600"/>
              </a:spcBef>
              <a:spcAft>
                <a:spcPts val="600"/>
              </a:spcAft>
              <a:buClr>
                <a:schemeClr val="bg1">
                  <a:lumMod val="65000"/>
                </a:schemeClr>
              </a:buClr>
              <a:defRPr/>
            </a:pPr>
            <a:r>
              <a:rPr lang="en-US" altLang="en-US" sz="2000" b="1" i="1" dirty="0" smtClean="0">
                <a:solidFill>
                  <a:srgbClr val="000000"/>
                </a:solidFill>
                <a:latin typeface="Arial" panose="020B0604020202020204" pitchFamily="34" charset="0"/>
                <a:cs typeface="Arial" panose="020B0604020202020204" pitchFamily="34" charset="0"/>
              </a:rPr>
              <a:t>‘Hook’ </a:t>
            </a:r>
            <a:r>
              <a:rPr lang="en-US" altLang="en-US" sz="2000" dirty="0" smtClean="0">
                <a:solidFill>
                  <a:srgbClr val="000000"/>
                </a:solidFill>
                <a:latin typeface="Arial" panose="020B0604020202020204" pitchFamily="34" charset="0"/>
                <a:cs typeface="Arial" panose="020B0604020202020204" pitchFamily="34" charset="0"/>
              </a:rPr>
              <a:t>is something that gets your audience interested, invested, and enthused about what you are presenting.  </a:t>
            </a:r>
          </a:p>
          <a:p>
            <a:pPr marL="227013" indent="-227013" eaLnBrk="1" fontAlgn="auto" hangingPunct="1">
              <a:lnSpc>
                <a:spcPts val="2600"/>
              </a:lnSpc>
              <a:spcBef>
                <a:spcPts val="600"/>
              </a:spcBef>
              <a:spcAft>
                <a:spcPts val="600"/>
              </a:spcAft>
              <a:buClr>
                <a:schemeClr val="bg1">
                  <a:lumMod val="65000"/>
                </a:schemeClr>
              </a:buClr>
              <a:defRPr/>
            </a:pPr>
            <a:r>
              <a:rPr lang="en-US" altLang="en-US" sz="2000" b="1" i="1" dirty="0" smtClean="0">
                <a:solidFill>
                  <a:srgbClr val="000000"/>
                </a:solidFill>
                <a:latin typeface="Arial" panose="020B0604020202020204" pitchFamily="34" charset="0"/>
                <a:cs typeface="Arial" panose="020B0604020202020204" pitchFamily="34" charset="0"/>
              </a:rPr>
              <a:t>‘Hook’ </a:t>
            </a:r>
            <a:r>
              <a:rPr lang="en-US" altLang="en-US" sz="2000" dirty="0" smtClean="0">
                <a:solidFill>
                  <a:srgbClr val="000000"/>
                </a:solidFill>
                <a:latin typeface="Arial" panose="020B0604020202020204" pitchFamily="34" charset="0"/>
                <a:cs typeface="Arial" panose="020B0604020202020204" pitchFamily="34" charset="0"/>
              </a:rPr>
              <a:t>is developed with knowledge of your research findings and what will motivate the stakeholder group you are targeting. </a:t>
            </a:r>
          </a:p>
        </p:txBody>
      </p:sp>
      <p:pic>
        <p:nvPicPr>
          <p:cNvPr id="9219" name="Picture 2" title="crowd of people"/>
          <p:cNvPicPr>
            <a:picLocks noChangeAspect="1"/>
          </p:cNvPicPr>
          <p:nvPr/>
        </p:nvPicPr>
        <p:blipFill>
          <a:blip r:embed="rId2">
            <a:extLst>
              <a:ext uri="{28A0092B-C50C-407E-A947-70E740481C1C}">
                <a14:useLocalDpi xmlns:a14="http://schemas.microsoft.com/office/drawing/2010/main" val="0"/>
              </a:ext>
            </a:extLst>
          </a:blip>
          <a:srcRect t="39420" b="9274"/>
          <a:stretch>
            <a:fillRect/>
          </a:stretch>
        </p:blipFill>
        <p:spPr bwMode="auto">
          <a:xfrm>
            <a:off x="2441575" y="4540250"/>
            <a:ext cx="42497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5813425" y="6127750"/>
            <a:ext cx="1393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latin typeface="Arial" panose="020B0604020202020204" pitchFamily="34" charset="0"/>
                <a:cs typeface="Arial" panose="020B0604020202020204" pitchFamily="34" charset="0"/>
              </a:rPr>
              <a:t>Wallpaper77.com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07887"/>
            <a:ext cx="7886700" cy="1325563"/>
          </a:xfrm>
        </p:spPr>
        <p:txBody>
          <a:bodyPr/>
          <a:lstStyle/>
          <a:p>
            <a:pPr lvl="0" eaLnBrk="1" fontAlgn="auto" hangingPunct="1">
              <a:lnSpc>
                <a:spcPts val="4000"/>
              </a:lnSpc>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Contextualized Knowledge</a:t>
            </a:r>
            <a:br>
              <a:rPr lang="en-US" altLang="en-US" sz="3200" b="1" dirty="0">
                <a:solidFill>
                  <a:srgbClr val="000099"/>
                </a:solidFill>
                <a:latin typeface="Arial" panose="020B0604020202020204" pitchFamily="34" charset="0"/>
                <a:ea typeface="+mn-ea"/>
                <a:cs typeface="Arial" panose="020B0604020202020204" pitchFamily="34" charset="0"/>
              </a:rPr>
            </a:br>
            <a:r>
              <a:rPr lang="en-US" altLang="en-US" sz="3200" b="1" dirty="0">
                <a:solidFill>
                  <a:srgbClr val="000099"/>
                </a:solidFill>
                <a:latin typeface="Arial" panose="020B0604020202020204" pitchFamily="34" charset="0"/>
                <a:ea typeface="+mn-ea"/>
                <a:cs typeface="Arial" panose="020B0604020202020204" pitchFamily="34" charset="0"/>
              </a:rPr>
              <a:t>Translation </a:t>
            </a:r>
            <a:r>
              <a:rPr lang="en-US" altLang="en-US" sz="3200" b="1" dirty="0" smtClean="0">
                <a:solidFill>
                  <a:srgbClr val="000099"/>
                </a:solidFill>
                <a:latin typeface="Arial" panose="020B0604020202020204" pitchFamily="34" charset="0"/>
                <a:ea typeface="+mn-ea"/>
                <a:cs typeface="Arial" panose="020B0604020202020204" pitchFamily="34" charset="0"/>
              </a:rPr>
              <a:t>Packages</a:t>
            </a:r>
            <a:endParaRPr lang="en-US" dirty="0"/>
          </a:p>
        </p:txBody>
      </p:sp>
      <p:sp>
        <p:nvSpPr>
          <p:cNvPr id="2" name="Content Placeholder 1"/>
          <p:cNvSpPr>
            <a:spLocks noGrp="1"/>
          </p:cNvSpPr>
          <p:nvPr>
            <p:ph idx="4294967295"/>
          </p:nvPr>
        </p:nvSpPr>
        <p:spPr>
          <a:xfrm>
            <a:off x="452387" y="2267421"/>
            <a:ext cx="8229600" cy="4525963"/>
          </a:xfrm>
          <a:prstGeom prst="rect">
            <a:avLst/>
          </a:prstGeom>
        </p:spPr>
        <p:txBody>
          <a:bodyPr/>
          <a:lstStyle/>
          <a:p>
            <a:pPr marL="227013" indent="-227013" eaLnBrk="1" fontAlgn="auto" hangingPunct="1">
              <a:lnSpc>
                <a:spcPts val="2800"/>
              </a:lnSpc>
              <a:spcBef>
                <a:spcPts val="24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CKP examples are available on our web site. Each package had a specialized ‘Hook’ developed for a specific stakeholder group. </a:t>
            </a:r>
          </a:p>
          <a:p>
            <a:pPr marL="227013" indent="-227013" eaLnBrk="1" fontAlgn="auto" hangingPunct="1">
              <a:lnSpc>
                <a:spcPts val="2800"/>
              </a:lnSpc>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Packages were developed for an AAC research finding, a Wheeled Mobility research finding, and an Exercise Technology research finding. </a:t>
            </a:r>
          </a:p>
          <a:p>
            <a:pPr marL="227013" indent="-227013" eaLnBrk="1" fontAlgn="auto" hangingPunct="1">
              <a:lnSpc>
                <a:spcPts val="2800"/>
              </a:lnSpc>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Examples can be found </a:t>
            </a:r>
            <a:r>
              <a:rPr lang="en-US" altLang="en-US" sz="2000" dirty="0">
                <a:solidFill>
                  <a:srgbClr val="000000"/>
                </a:solidFill>
                <a:latin typeface="Arial" panose="020B0604020202020204" pitchFamily="34" charset="0"/>
                <a:cs typeface="Arial" panose="020B0604020202020204" pitchFamily="34" charset="0"/>
              </a:rPr>
              <a:t>at: </a:t>
            </a:r>
            <a:r>
              <a:rPr lang="en-US" altLang="en-US" sz="2000" dirty="0">
                <a:solidFill>
                  <a:srgbClr val="000000"/>
                </a:solidFill>
                <a:latin typeface="Arial" panose="020B0604020202020204" pitchFamily="34" charset="0"/>
                <a:cs typeface="Arial" panose="020B0604020202020204" pitchFamily="34" charset="0"/>
                <a:hlinkClick r:id="rId2" tooltip="Case Study Materials examples"/>
              </a:rPr>
              <a:t>http://</a:t>
            </a:r>
            <a:r>
              <a:rPr lang="en-US" altLang="en-US" sz="2000" dirty="0" smtClean="0">
                <a:solidFill>
                  <a:srgbClr val="000000"/>
                </a:solidFill>
                <a:latin typeface="Arial" panose="020B0604020202020204" pitchFamily="34" charset="0"/>
                <a:cs typeface="Arial" panose="020B0604020202020204" pitchFamily="34" charset="0"/>
                <a:hlinkClick r:id="rId2" tooltip="Case Study Materials examples"/>
              </a:rPr>
              <a:t>sphhp.buffalo.edu/cat/kt4tt/projects/past-projects/kt4tt-2008-2013/research-projects/case-studies-materials.html </a:t>
            </a:r>
            <a:endParaRPr lang="en-US" altLang="en-US" sz="2000" dirty="0" smtClean="0">
              <a:solidFill>
                <a:srgbClr val="000000"/>
              </a:solidFill>
              <a:latin typeface="Arial" panose="020B0604020202020204" pitchFamily="34" charset="0"/>
              <a:cs typeface="Arial" panose="020B0604020202020204" pitchFamily="34" charset="0"/>
            </a:endParaRPr>
          </a:p>
          <a:p>
            <a:pPr algn="ctr" eaLnBrk="1" fontAlgn="auto" hangingPunct="1">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779011"/>
            <a:ext cx="7886700" cy="1325563"/>
          </a:xfrm>
        </p:spPr>
        <p:txBody>
          <a:bodyPr/>
          <a:lstStyle/>
          <a:p>
            <a:pPr lvl="0" eaLnBrk="1" fontAlgn="auto" hangingPunct="1">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Knowledge Translation </a:t>
            </a:r>
            <a:r>
              <a:rPr lang="en-US" altLang="en-US" sz="3200" b="1" dirty="0" smtClean="0">
                <a:solidFill>
                  <a:srgbClr val="000099"/>
                </a:solidFill>
                <a:latin typeface="Arial" panose="020B0604020202020204" pitchFamily="34" charset="0"/>
                <a:ea typeface="+mn-ea"/>
                <a:cs typeface="Arial" panose="020B0604020202020204" pitchFamily="34" charset="0"/>
              </a:rPr>
              <a:t>Packages</a:t>
            </a:r>
            <a:endParaRPr lang="en-US" dirty="0"/>
          </a:p>
        </p:txBody>
      </p:sp>
      <p:sp>
        <p:nvSpPr>
          <p:cNvPr id="2" name="Content Placeholder 1"/>
          <p:cNvSpPr>
            <a:spLocks noGrp="1"/>
          </p:cNvSpPr>
          <p:nvPr>
            <p:ph idx="4294967295"/>
          </p:nvPr>
        </p:nvSpPr>
        <p:spPr>
          <a:xfrm>
            <a:off x="462015" y="1776530"/>
            <a:ext cx="8229600" cy="4525963"/>
          </a:xfrm>
          <a:prstGeom prst="rect">
            <a:avLst/>
          </a:prstGeom>
        </p:spPr>
        <p:txBody>
          <a:bodyPr/>
          <a:lstStyle/>
          <a:p>
            <a:pPr marL="227013" indent="-227013" eaLnBrk="1" fontAlgn="auto" hangingPunct="1">
              <a:lnSpc>
                <a:spcPts val="2600"/>
              </a:lnSpc>
              <a:spcBef>
                <a:spcPts val="24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Do they work? </a:t>
            </a:r>
          </a:p>
          <a:p>
            <a:pPr marL="227013" indent="-227013" eaLnBrk="1" fontAlgn="auto" hangingPunct="1">
              <a:lnSpc>
                <a:spcPts val="2600"/>
              </a:lnSpc>
              <a:spcBef>
                <a:spcPts val="1200"/>
              </a:spcBef>
              <a:spcAft>
                <a:spcPts val="600"/>
              </a:spcAft>
              <a:buClr>
                <a:schemeClr val="bg1">
                  <a:lumMod val="65000"/>
                </a:schemeClr>
              </a:buClr>
              <a:defRPr/>
            </a:pPr>
            <a:r>
              <a:rPr lang="en-US" altLang="en-US" sz="2000" b="1" dirty="0" smtClean="0">
                <a:solidFill>
                  <a:srgbClr val="000000"/>
                </a:solidFill>
                <a:latin typeface="Arial" panose="020B0604020202020204" pitchFamily="34" charset="0"/>
                <a:cs typeface="Arial" panose="020B0604020202020204" pitchFamily="34" charset="0"/>
              </a:rPr>
              <a:t>Yes!!! They do! </a:t>
            </a:r>
          </a:p>
          <a:p>
            <a:pPr marL="227013" indent="-227013" eaLnBrk="1" fontAlgn="auto" hangingPunct="1">
              <a:lnSpc>
                <a:spcPts val="2600"/>
              </a:lnSpc>
              <a:spcBef>
                <a:spcPts val="12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AAC Mfg. commented the following when he received a CKP on an AAC research finding we presented…</a:t>
            </a:r>
          </a:p>
          <a:p>
            <a:pPr marL="227013" indent="-227013" eaLnBrk="1" fontAlgn="auto" hangingPunct="1">
              <a:lnSpc>
                <a:spcPts val="2600"/>
              </a:lnSpc>
              <a:spcBef>
                <a:spcPts val="1200"/>
              </a:spcBef>
              <a:spcAft>
                <a:spcPts val="600"/>
              </a:spcAft>
              <a:buClr>
                <a:schemeClr val="bg1">
                  <a:lumMod val="65000"/>
                </a:schemeClr>
              </a:buClr>
              <a:defRPr/>
            </a:pPr>
            <a:r>
              <a:rPr lang="en-US" altLang="en-US" sz="2000" i="1" dirty="0" smtClean="0">
                <a:solidFill>
                  <a:srgbClr val="000000"/>
                </a:solidFill>
                <a:latin typeface="Arial" panose="020B0604020202020204" pitchFamily="34" charset="0"/>
                <a:cs typeface="Arial" panose="020B0604020202020204" pitchFamily="34" charset="0"/>
              </a:rPr>
              <a:t>“The CKP is well written and structured in a way that relates to AAC manufacturers. The need is articulated very well. The Technology Description and the links to the website were helpful in giving a sense of the degree to which these topics have been researched and the breadth of the solution.”</a:t>
            </a:r>
            <a:endParaRPr lang="en-US" altLang="en-US" sz="2000" dirty="0" smtClean="0">
              <a:solidFill>
                <a:srgbClr val="000000"/>
              </a:solidFill>
              <a:latin typeface="Arial" panose="020B0604020202020204" pitchFamily="34" charset="0"/>
              <a:cs typeface="Arial" panose="020B0604020202020204" pitchFamily="34" charset="0"/>
            </a:endParaRPr>
          </a:p>
          <a:p>
            <a:pPr algn="ctr" eaLnBrk="1" fontAlgn="auto" hangingPunct="1">
              <a:spcAft>
                <a:spcPts val="0"/>
              </a:spcAft>
              <a:defRPr/>
            </a:pPr>
            <a:endParaRPr lang="en-US" altLang="en-US" dirty="0" smtClean="0">
              <a:solidFill>
                <a:srgbClr val="8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576882"/>
            <a:ext cx="7886700" cy="1325563"/>
          </a:xfrm>
        </p:spPr>
        <p:txBody>
          <a:bodyPr/>
          <a:lstStyle/>
          <a:p>
            <a:pPr lvl="0" eaLnBrk="1" fontAlgn="auto" hangingPunct="1">
              <a:lnSpc>
                <a:spcPts val="4000"/>
              </a:lnSpc>
              <a:spcBef>
                <a:spcPct val="20000"/>
              </a:spcBef>
              <a:spcAft>
                <a:spcPts val="0"/>
              </a:spcAft>
              <a:defRPr/>
            </a:pPr>
            <a:r>
              <a:rPr lang="en-US" altLang="en-US" sz="3200" b="1" dirty="0">
                <a:solidFill>
                  <a:srgbClr val="000099"/>
                </a:solidFill>
                <a:latin typeface="Arial" panose="020B0604020202020204" pitchFamily="34" charset="0"/>
                <a:ea typeface="+mn-ea"/>
                <a:cs typeface="Arial" panose="020B0604020202020204" pitchFamily="34" charset="0"/>
              </a:rPr>
              <a:t>Developing a</a:t>
            </a:r>
            <a:br>
              <a:rPr lang="en-US" altLang="en-US" sz="3200" b="1" dirty="0">
                <a:solidFill>
                  <a:srgbClr val="000099"/>
                </a:solidFill>
                <a:latin typeface="Arial" panose="020B0604020202020204" pitchFamily="34" charset="0"/>
                <a:ea typeface="+mn-ea"/>
                <a:cs typeface="Arial" panose="020B0604020202020204" pitchFamily="34" charset="0"/>
              </a:rPr>
            </a:br>
            <a:r>
              <a:rPr lang="en-US" altLang="en-US" sz="3200" b="1" dirty="0">
                <a:solidFill>
                  <a:srgbClr val="000099"/>
                </a:solidFill>
                <a:latin typeface="Arial" panose="020B0604020202020204" pitchFamily="34" charset="0"/>
                <a:ea typeface="+mn-ea"/>
                <a:cs typeface="Arial" panose="020B0604020202020204" pitchFamily="34" charset="0"/>
              </a:rPr>
              <a:t>Knowledge Translation </a:t>
            </a:r>
            <a:r>
              <a:rPr lang="en-US" altLang="en-US" sz="3200" b="1" dirty="0" smtClean="0">
                <a:solidFill>
                  <a:srgbClr val="000099"/>
                </a:solidFill>
                <a:latin typeface="Arial" panose="020B0604020202020204" pitchFamily="34" charset="0"/>
                <a:ea typeface="+mn-ea"/>
                <a:cs typeface="Arial" panose="020B0604020202020204" pitchFamily="34" charset="0"/>
              </a:rPr>
              <a:t>Package</a:t>
            </a:r>
            <a:endParaRPr lang="en-US" dirty="0"/>
          </a:p>
        </p:txBody>
      </p:sp>
      <p:sp>
        <p:nvSpPr>
          <p:cNvPr id="2" name="Content Placeholder 1"/>
          <p:cNvSpPr>
            <a:spLocks noGrp="1"/>
          </p:cNvSpPr>
          <p:nvPr>
            <p:ph idx="4294967295"/>
          </p:nvPr>
        </p:nvSpPr>
        <p:spPr>
          <a:xfrm>
            <a:off x="462015" y="2161543"/>
            <a:ext cx="8229600" cy="5140325"/>
          </a:xfrm>
          <a:prstGeom prst="rect">
            <a:avLst/>
          </a:prstGeom>
        </p:spPr>
        <p:txBody>
          <a:bodyPr/>
          <a:lstStyle/>
          <a:p>
            <a:pPr marL="227013" indent="-227013" eaLnBrk="1" fontAlgn="auto" hangingPunct="1">
              <a:lnSpc>
                <a:spcPts val="2600"/>
              </a:lnSpc>
              <a:spcBef>
                <a:spcPts val="24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How does one go about writing a CKP? </a:t>
            </a:r>
          </a:p>
          <a:p>
            <a:pPr marL="227013" indent="-227013" eaLnBrk="1" fontAlgn="auto" hangingPunct="1">
              <a:lnSpc>
                <a:spcPts val="2600"/>
              </a:lnSpc>
              <a:spcBef>
                <a:spcPts val="6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First Step is to develop a 60 second or less </a:t>
            </a:r>
            <a:r>
              <a:rPr lang="en-US" altLang="en-US" sz="2000" b="1" i="1" dirty="0" smtClean="0">
                <a:solidFill>
                  <a:srgbClr val="000000"/>
                </a:solidFill>
                <a:latin typeface="Arial" panose="020B0604020202020204" pitchFamily="34" charset="0"/>
                <a:cs typeface="Arial" panose="020B0604020202020204" pitchFamily="34" charset="0"/>
              </a:rPr>
              <a:t>‘Elevator pitch’</a:t>
            </a:r>
            <a:r>
              <a:rPr lang="en-US" altLang="en-US" sz="2000" dirty="0" smtClean="0">
                <a:solidFill>
                  <a:srgbClr val="000000"/>
                </a:solidFill>
                <a:latin typeface="Arial" panose="020B0604020202020204" pitchFamily="34" charset="0"/>
                <a:cs typeface="Arial" panose="020B0604020202020204" pitchFamily="34" charset="0"/>
              </a:rPr>
              <a:t> on your research finding.</a:t>
            </a:r>
          </a:p>
          <a:p>
            <a:pPr marL="227013" indent="-227013" eaLnBrk="1" fontAlgn="auto" hangingPunct="1">
              <a:lnSpc>
                <a:spcPts val="2600"/>
              </a:lnSpc>
              <a:spcBef>
                <a:spcPts val="6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This short presentation will force you to present and make your case for you research findings in a brief, concise, manner. </a:t>
            </a:r>
          </a:p>
          <a:p>
            <a:pPr marL="227013" indent="-227013" eaLnBrk="1" fontAlgn="auto" hangingPunct="1">
              <a:lnSpc>
                <a:spcPts val="2600"/>
              </a:lnSpc>
              <a:spcBef>
                <a:spcPts val="600"/>
              </a:spcBef>
              <a:spcAft>
                <a:spcPts val="600"/>
              </a:spcAft>
              <a:buClr>
                <a:schemeClr val="bg1">
                  <a:lumMod val="65000"/>
                </a:schemeClr>
              </a:buClr>
              <a:defRPr/>
            </a:pPr>
            <a:r>
              <a:rPr lang="en-US" altLang="en-US" sz="2000" dirty="0" smtClean="0">
                <a:solidFill>
                  <a:srgbClr val="000000"/>
                </a:solidFill>
                <a:latin typeface="Arial" panose="020B0604020202020204" pitchFamily="34" charset="0"/>
                <a:cs typeface="Arial" panose="020B0604020202020204" pitchFamily="34" charset="0"/>
              </a:rPr>
              <a:t>Example of an ‘Elevator Pitch’ that was successfully used can be found on our website under Getting to Market at: </a:t>
            </a:r>
            <a:r>
              <a:rPr lang="en-US" altLang="en-US" sz="2000" dirty="0" smtClean="0">
                <a:solidFill>
                  <a:srgbClr val="000000"/>
                </a:solidFill>
                <a:latin typeface="Arial" panose="020B0604020202020204" pitchFamily="34" charset="0"/>
                <a:cs typeface="Arial" panose="020B0604020202020204" pitchFamily="34" charset="0"/>
                <a:hlinkClick r:id="rId2" tooltip="Sample of an Elevator Pitch"/>
              </a:rPr>
              <a:t>http</a:t>
            </a:r>
            <a:r>
              <a:rPr lang="en-US" altLang="en-US" sz="2000" dirty="0">
                <a:solidFill>
                  <a:srgbClr val="000000"/>
                </a:solidFill>
                <a:latin typeface="Arial" panose="020B0604020202020204" pitchFamily="34" charset="0"/>
                <a:cs typeface="Arial" panose="020B0604020202020204" pitchFamily="34" charset="0"/>
                <a:hlinkClick r:id="rId2" tooltip="Sample of an Elevator Pitch"/>
              </a:rPr>
              <a:t>://sphhp.buffalo.edu/cat/kt4tt/technical-assistance-and-resources/getting-to-market.html</a:t>
            </a:r>
            <a:endParaRPr lang="en-US" altLang="en-US" sz="2000" dirty="0" smtClean="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2840</TotalTime>
  <Words>2286</Words>
  <Application>Microsoft Office PowerPoint</Application>
  <PresentationFormat>On-screen Show (4:3)</PresentationFormat>
  <Paragraphs>240</Paragraphs>
  <Slides>33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MS PGothic</vt:lpstr>
      <vt:lpstr>MS PGothic</vt:lpstr>
      <vt:lpstr>Arial</vt:lpstr>
      <vt:lpstr>Bell MT</vt:lpstr>
      <vt:lpstr>Calibri</vt:lpstr>
      <vt:lpstr>Calisto MT</vt:lpstr>
      <vt:lpstr>Times New Roman</vt:lpstr>
      <vt:lpstr>Custom Design</vt:lpstr>
      <vt:lpstr>1_Custom Design</vt:lpstr>
      <vt:lpstr>Talking to Sharks and Angels:  What You Need to Know!</vt:lpstr>
      <vt:lpstr>Acknowledgement:</vt:lpstr>
      <vt:lpstr>Key Learning Objectives </vt:lpstr>
      <vt:lpstr>Talking to Manufacturers and Investors </vt:lpstr>
      <vt:lpstr>Importance of Terminology</vt:lpstr>
      <vt:lpstr>Key Element in a Pitch or Commercialization Package</vt:lpstr>
      <vt:lpstr>Contextualized Knowledge Translation Packages</vt:lpstr>
      <vt:lpstr>Knowledge Translation Packages</vt:lpstr>
      <vt:lpstr>Developing a Knowledge Translation Package</vt:lpstr>
      <vt:lpstr>Contextualized Knowledge Translation Packages</vt:lpstr>
      <vt:lpstr>Contextualized Knowledge Translation Packages</vt:lpstr>
      <vt:lpstr>Executive Summary Section in a CKP</vt:lpstr>
      <vt:lpstr>Background / Current Situation</vt:lpstr>
      <vt:lpstr>Summary</vt:lpstr>
      <vt:lpstr>Crafting your CKP and Pitch</vt:lpstr>
      <vt:lpstr>Technology Transfer Planning Template</vt:lpstr>
      <vt:lpstr>TTPT</vt:lpstr>
      <vt:lpstr>What are the Key Questions?</vt:lpstr>
      <vt:lpstr>TTPT Target Market Questions</vt:lpstr>
      <vt:lpstr>TTPT Resources- Target Market</vt:lpstr>
      <vt:lpstr>Target Market Statistics </vt:lpstr>
      <vt:lpstr>Industry Profiles as a Resource</vt:lpstr>
      <vt:lpstr>Vision Industry Profiles Sections </vt:lpstr>
      <vt:lpstr>Cognition Industry Profile Sections</vt:lpstr>
      <vt:lpstr>Documenting Competing Products</vt:lpstr>
      <vt:lpstr>Matrix to Highlight Product Advantages </vt:lpstr>
      <vt:lpstr>Matrix for Design / Development Decisions </vt:lpstr>
      <vt:lpstr>Competing Product Resources</vt:lpstr>
      <vt:lpstr>Calculating Potential Profit</vt:lpstr>
      <vt:lpstr>Making the Pitch</vt:lpstr>
      <vt:lpstr>If at first you don’t succeed…</vt:lpstr>
      <vt:lpstr>Summary</vt:lpstr>
      <vt:lpstr>Thank you for Attending!</vt:lpstr>
    </vt:vector>
  </TitlesOfParts>
  <Company>SEDL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Boydston</dc:creator>
  <cp:lastModifiedBy>lyarnes</cp:lastModifiedBy>
  <cp:revision>109</cp:revision>
  <cp:lastPrinted>2017-12-28T21:25:14Z</cp:lastPrinted>
  <dcterms:created xsi:type="dcterms:W3CDTF">2015-08-27T17:40:46Z</dcterms:created>
  <dcterms:modified xsi:type="dcterms:W3CDTF">2018-06-06T14:35:04Z</dcterms:modified>
</cp:coreProperties>
</file>