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4" r:id="rId1"/>
  </p:sldMasterIdLst>
  <p:notesMasterIdLst>
    <p:notesMasterId r:id="rId48"/>
  </p:notesMasterIdLst>
  <p:handoutMasterIdLst>
    <p:handoutMasterId r:id="rId49"/>
  </p:handoutMasterIdLst>
  <p:sldIdLst>
    <p:sldId id="256" r:id="rId2"/>
    <p:sldId id="297" r:id="rId3"/>
    <p:sldId id="257" r:id="rId4"/>
    <p:sldId id="258" r:id="rId5"/>
    <p:sldId id="259" r:id="rId6"/>
    <p:sldId id="260" r:id="rId7"/>
    <p:sldId id="262" r:id="rId8"/>
    <p:sldId id="261" r:id="rId9"/>
    <p:sldId id="299" r:id="rId10"/>
    <p:sldId id="263" r:id="rId11"/>
    <p:sldId id="264" r:id="rId12"/>
    <p:sldId id="283" r:id="rId13"/>
    <p:sldId id="284" r:id="rId14"/>
    <p:sldId id="285" r:id="rId15"/>
    <p:sldId id="286" r:id="rId16"/>
    <p:sldId id="287" r:id="rId17"/>
    <p:sldId id="288" r:id="rId18"/>
    <p:sldId id="265" r:id="rId19"/>
    <p:sldId id="298" r:id="rId20"/>
    <p:sldId id="266" r:id="rId21"/>
    <p:sldId id="267" r:id="rId22"/>
    <p:sldId id="279" r:id="rId23"/>
    <p:sldId id="270" r:id="rId24"/>
    <p:sldId id="268" r:id="rId25"/>
    <p:sldId id="273" r:id="rId26"/>
    <p:sldId id="290" r:id="rId27"/>
    <p:sldId id="291" r:id="rId28"/>
    <p:sldId id="289" r:id="rId29"/>
    <p:sldId id="302" r:id="rId30"/>
    <p:sldId id="272" r:id="rId31"/>
    <p:sldId id="304" r:id="rId32"/>
    <p:sldId id="300" r:id="rId33"/>
    <p:sldId id="275" r:id="rId34"/>
    <p:sldId id="276" r:id="rId35"/>
    <p:sldId id="277" r:id="rId36"/>
    <p:sldId id="278" r:id="rId37"/>
    <p:sldId id="280" r:id="rId38"/>
    <p:sldId id="281" r:id="rId39"/>
    <p:sldId id="301" r:id="rId40"/>
    <p:sldId id="282" r:id="rId41"/>
    <p:sldId id="292" r:id="rId42"/>
    <p:sldId id="295" r:id="rId43"/>
    <p:sldId id="293" r:id="rId44"/>
    <p:sldId id="296" r:id="rId45"/>
    <p:sldId id="294" r:id="rId46"/>
    <p:sldId id="305" r:id="rId47"/>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flagg" initials="j" lastIdx="1" clrIdx="0">
    <p:extLst>
      <p:ext uri="{19B8F6BF-5375-455C-9EA6-DF929625EA0E}">
        <p15:presenceInfo xmlns:p15="http://schemas.microsoft.com/office/powerpoint/2012/main" userId="jlflag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0310" autoAdjust="0"/>
  </p:normalViewPr>
  <p:slideViewPr>
    <p:cSldViewPr snapToGrid="0">
      <p:cViewPr varScale="1">
        <p:scale>
          <a:sx n="60" d="100"/>
          <a:sy n="60" d="100"/>
        </p:scale>
        <p:origin x="43" y="42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2" d="100"/>
          <a:sy n="42" d="100"/>
        </p:scale>
        <p:origin x="2318"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FF4DF-6A9E-4A61-B7E3-BA13BB585A85}" type="doc">
      <dgm:prSet loTypeId="urn:microsoft.com/office/officeart/2005/8/layout/chevron1" loCatId="process" qsTypeId="urn:microsoft.com/office/officeart/2005/8/quickstyle/simple1" qsCatId="simple" csTypeId="urn:microsoft.com/office/officeart/2005/8/colors/accent1_2" csCatId="accent1" phldr="1"/>
      <dgm:spPr/>
    </dgm:pt>
    <dgm:pt modelId="{21236B1B-626E-4AC6-AD24-D56D7BF989BD}">
      <dgm:prSet phldrT="[Text]" custT="1"/>
      <dgm:spPr/>
      <dgm:t>
        <a:bodyPr/>
        <a:lstStyle/>
        <a:p>
          <a:r>
            <a:rPr lang="en-US" sz="1600" dirty="0" smtClean="0"/>
            <a:t>Define topic</a:t>
          </a:r>
          <a:endParaRPr lang="en-US" sz="1600" dirty="0"/>
        </a:p>
      </dgm:t>
    </dgm:pt>
    <dgm:pt modelId="{97AC9DF0-FD9D-4013-B1C9-35941D676AAF}" type="parTrans" cxnId="{75284901-B0E0-46EB-A659-3DB2DBA3BD25}">
      <dgm:prSet/>
      <dgm:spPr/>
      <dgm:t>
        <a:bodyPr/>
        <a:lstStyle/>
        <a:p>
          <a:endParaRPr lang="en-US" sz="3600"/>
        </a:p>
      </dgm:t>
    </dgm:pt>
    <dgm:pt modelId="{ED9954EE-EFBC-4EF8-8F1A-42066EC86855}" type="sibTrans" cxnId="{75284901-B0E0-46EB-A659-3DB2DBA3BD25}">
      <dgm:prSet/>
      <dgm:spPr/>
      <dgm:t>
        <a:bodyPr/>
        <a:lstStyle/>
        <a:p>
          <a:endParaRPr lang="en-US" sz="3600"/>
        </a:p>
      </dgm:t>
    </dgm:pt>
    <dgm:pt modelId="{3D2F77B1-A319-4F49-BCBF-88F10A862F03}">
      <dgm:prSet phldrT="[Text]" custT="1"/>
      <dgm:spPr/>
      <dgm:t>
        <a:bodyPr/>
        <a:lstStyle/>
        <a:p>
          <a:r>
            <a:rPr lang="en-US" sz="1600" dirty="0" smtClean="0"/>
            <a:t>Explore internet</a:t>
          </a:r>
          <a:endParaRPr lang="en-US" sz="1600" dirty="0"/>
        </a:p>
      </dgm:t>
    </dgm:pt>
    <dgm:pt modelId="{DF31E210-2D73-4624-A2BC-F4F2EAB60456}" type="parTrans" cxnId="{20B68D21-90E2-4857-B1A2-6FC8A24DFED1}">
      <dgm:prSet/>
      <dgm:spPr/>
      <dgm:t>
        <a:bodyPr/>
        <a:lstStyle/>
        <a:p>
          <a:endParaRPr lang="en-US" sz="3600"/>
        </a:p>
      </dgm:t>
    </dgm:pt>
    <dgm:pt modelId="{D14C490A-69DA-4C23-81E7-FE65C42474C0}" type="sibTrans" cxnId="{20B68D21-90E2-4857-B1A2-6FC8A24DFED1}">
      <dgm:prSet/>
      <dgm:spPr/>
      <dgm:t>
        <a:bodyPr/>
        <a:lstStyle/>
        <a:p>
          <a:endParaRPr lang="en-US" sz="3600"/>
        </a:p>
      </dgm:t>
    </dgm:pt>
    <dgm:pt modelId="{7D8BA501-3C47-465A-BC6E-77020DABE27C}">
      <dgm:prSet phldrT="[Text]" custT="1"/>
      <dgm:spPr/>
      <dgm:t>
        <a:bodyPr/>
        <a:lstStyle/>
        <a:p>
          <a:r>
            <a:rPr lang="en-US" sz="1600" dirty="0" smtClean="0"/>
            <a:t>Search catalogs</a:t>
          </a:r>
          <a:endParaRPr lang="en-US" sz="1600" dirty="0"/>
        </a:p>
      </dgm:t>
    </dgm:pt>
    <dgm:pt modelId="{C3335E73-6CA7-4026-9A7D-DAB172F5B940}" type="parTrans" cxnId="{4C0B82C1-3E93-4CE5-9E15-9F77B8373D40}">
      <dgm:prSet/>
      <dgm:spPr/>
      <dgm:t>
        <a:bodyPr/>
        <a:lstStyle/>
        <a:p>
          <a:endParaRPr lang="en-US" sz="3600"/>
        </a:p>
      </dgm:t>
    </dgm:pt>
    <dgm:pt modelId="{49DD96E5-5E66-4D9A-803C-D90FFF6A59C0}" type="sibTrans" cxnId="{4C0B82C1-3E93-4CE5-9E15-9F77B8373D40}">
      <dgm:prSet/>
      <dgm:spPr/>
      <dgm:t>
        <a:bodyPr/>
        <a:lstStyle/>
        <a:p>
          <a:endParaRPr lang="en-US" sz="3600"/>
        </a:p>
      </dgm:t>
    </dgm:pt>
    <dgm:pt modelId="{F9A61AD7-EC80-4D6E-9B71-221FDC7387BC}">
      <dgm:prSet phldrT="[Text]" custT="1"/>
      <dgm:spPr/>
      <dgm:t>
        <a:bodyPr/>
        <a:lstStyle/>
        <a:p>
          <a:r>
            <a:rPr lang="en-US" sz="1600" dirty="0" smtClean="0"/>
            <a:t>Visit stores</a:t>
          </a:r>
          <a:endParaRPr lang="en-US" sz="1600" dirty="0"/>
        </a:p>
      </dgm:t>
    </dgm:pt>
    <dgm:pt modelId="{FE881E44-9ACD-4D39-AE36-541338133EF9}" type="parTrans" cxnId="{D27C7119-356B-4D6A-91D4-F617F040D034}">
      <dgm:prSet/>
      <dgm:spPr/>
      <dgm:t>
        <a:bodyPr/>
        <a:lstStyle/>
        <a:p>
          <a:endParaRPr lang="en-US" sz="3600"/>
        </a:p>
      </dgm:t>
    </dgm:pt>
    <dgm:pt modelId="{20B3A758-7A83-4F42-BD69-910B21B1558E}" type="sibTrans" cxnId="{D27C7119-356B-4D6A-91D4-F617F040D034}">
      <dgm:prSet/>
      <dgm:spPr/>
      <dgm:t>
        <a:bodyPr/>
        <a:lstStyle/>
        <a:p>
          <a:endParaRPr lang="en-US" sz="3600"/>
        </a:p>
      </dgm:t>
    </dgm:pt>
    <dgm:pt modelId="{ABC9EEBC-54FD-46DF-A1C6-B34946BB6DE0}">
      <dgm:prSet phldrT="[Text]" custT="1"/>
      <dgm:spPr/>
      <dgm:t>
        <a:bodyPr/>
        <a:lstStyle/>
        <a:p>
          <a:r>
            <a:rPr lang="en-US" sz="1600" dirty="0" smtClean="0"/>
            <a:t>Talk to users</a:t>
          </a:r>
          <a:endParaRPr lang="en-US" sz="1600" dirty="0"/>
        </a:p>
      </dgm:t>
    </dgm:pt>
    <dgm:pt modelId="{F3E4FB99-F1ED-481B-B4FA-9E6382D7FAD1}" type="parTrans" cxnId="{DF65C5F7-4C64-4D2B-941D-ADEC2E0446A1}">
      <dgm:prSet/>
      <dgm:spPr/>
      <dgm:t>
        <a:bodyPr/>
        <a:lstStyle/>
        <a:p>
          <a:endParaRPr lang="en-US" sz="3600"/>
        </a:p>
      </dgm:t>
    </dgm:pt>
    <dgm:pt modelId="{AB9D3DDF-95A9-4341-A7A4-80674849BC38}" type="sibTrans" cxnId="{DF65C5F7-4C64-4D2B-941D-ADEC2E0446A1}">
      <dgm:prSet/>
      <dgm:spPr/>
      <dgm:t>
        <a:bodyPr/>
        <a:lstStyle/>
        <a:p>
          <a:endParaRPr lang="en-US" sz="3600"/>
        </a:p>
      </dgm:t>
    </dgm:pt>
    <dgm:pt modelId="{645E7FBC-C584-47F8-9D9E-4A6E52BD3BC6}">
      <dgm:prSet phldrT="[Text]" custT="1"/>
      <dgm:spPr/>
      <dgm:t>
        <a:bodyPr/>
        <a:lstStyle/>
        <a:p>
          <a:r>
            <a:rPr lang="en-US" sz="1600" dirty="0" smtClean="0"/>
            <a:t>Create chart</a:t>
          </a:r>
          <a:endParaRPr lang="en-US" sz="1600" dirty="0"/>
        </a:p>
      </dgm:t>
    </dgm:pt>
    <dgm:pt modelId="{CBF6AE5B-F443-41D4-89CD-46743E0BA15A}" type="parTrans" cxnId="{77F1BD1B-2017-4A72-845C-28C6F8014891}">
      <dgm:prSet/>
      <dgm:spPr/>
      <dgm:t>
        <a:bodyPr/>
        <a:lstStyle/>
        <a:p>
          <a:endParaRPr lang="en-US" sz="3600"/>
        </a:p>
      </dgm:t>
    </dgm:pt>
    <dgm:pt modelId="{B1C48C93-0E90-418D-977E-AADABF828113}" type="sibTrans" cxnId="{77F1BD1B-2017-4A72-845C-28C6F8014891}">
      <dgm:prSet/>
      <dgm:spPr/>
      <dgm:t>
        <a:bodyPr/>
        <a:lstStyle/>
        <a:p>
          <a:endParaRPr lang="en-US" sz="3600"/>
        </a:p>
      </dgm:t>
    </dgm:pt>
    <dgm:pt modelId="{2A394019-4D96-4A85-A216-67417A57DE88}">
      <dgm:prSet phldrT="[Text]" custT="1"/>
      <dgm:spPr/>
      <dgm:t>
        <a:bodyPr/>
        <a:lstStyle/>
        <a:p>
          <a:r>
            <a:rPr lang="en-US" sz="1600" dirty="0" smtClean="0"/>
            <a:t>What are you seeking?</a:t>
          </a:r>
          <a:endParaRPr lang="en-US" sz="1600" dirty="0"/>
        </a:p>
      </dgm:t>
    </dgm:pt>
    <dgm:pt modelId="{F0C41673-5F7A-443C-A280-6183C0BC35FE}" type="parTrans" cxnId="{BBED47E3-2621-464D-87FF-F63673C38A87}">
      <dgm:prSet/>
      <dgm:spPr/>
      <dgm:t>
        <a:bodyPr/>
        <a:lstStyle/>
        <a:p>
          <a:endParaRPr lang="en-US" sz="3600"/>
        </a:p>
      </dgm:t>
    </dgm:pt>
    <dgm:pt modelId="{8E1E8C14-97D5-4A53-BC63-AD917641952E}" type="sibTrans" cxnId="{BBED47E3-2621-464D-87FF-F63673C38A87}">
      <dgm:prSet/>
      <dgm:spPr/>
      <dgm:t>
        <a:bodyPr/>
        <a:lstStyle/>
        <a:p>
          <a:endParaRPr lang="en-US" sz="3600"/>
        </a:p>
      </dgm:t>
    </dgm:pt>
    <dgm:pt modelId="{480A7096-B99A-4F18-A0FA-E2D60D045883}">
      <dgm:prSet phldrT="[Text]" custT="1"/>
      <dgm:spPr/>
      <dgm:t>
        <a:bodyPr/>
        <a:lstStyle/>
        <a:p>
          <a:r>
            <a:rPr lang="en-US" sz="1600" dirty="0" smtClean="0"/>
            <a:t>AT and mainstream sites; USPTO</a:t>
          </a:r>
          <a:endParaRPr lang="en-US" sz="1600" dirty="0"/>
        </a:p>
      </dgm:t>
    </dgm:pt>
    <dgm:pt modelId="{E49D5EE1-F319-44BB-9813-31118B4C7068}" type="parTrans" cxnId="{94AF966B-3C4C-4819-B9F9-67CC1DE288BD}">
      <dgm:prSet/>
      <dgm:spPr/>
      <dgm:t>
        <a:bodyPr/>
        <a:lstStyle/>
        <a:p>
          <a:endParaRPr lang="en-US" sz="3600"/>
        </a:p>
      </dgm:t>
    </dgm:pt>
    <dgm:pt modelId="{F38E7CE1-D540-4557-9D13-C47297908FB5}" type="sibTrans" cxnId="{94AF966B-3C4C-4819-B9F9-67CC1DE288BD}">
      <dgm:prSet/>
      <dgm:spPr/>
      <dgm:t>
        <a:bodyPr/>
        <a:lstStyle/>
        <a:p>
          <a:endParaRPr lang="en-US" sz="3600"/>
        </a:p>
      </dgm:t>
    </dgm:pt>
    <dgm:pt modelId="{F1B229FF-4C0C-4060-9FB4-F1113D96AB4B}">
      <dgm:prSet phldrT="[Text]" custT="1"/>
      <dgm:spPr/>
      <dgm:t>
        <a:bodyPr/>
        <a:lstStyle/>
        <a:p>
          <a:r>
            <a:rPr lang="en-US" sz="1600" dirty="0" smtClean="0"/>
            <a:t>Discontinued products</a:t>
          </a:r>
          <a:endParaRPr lang="en-US" sz="1600" dirty="0"/>
        </a:p>
      </dgm:t>
    </dgm:pt>
    <dgm:pt modelId="{143C3C52-A726-4C7B-AC6B-A0B8947C2527}" type="parTrans" cxnId="{EF458BBC-E24E-4918-B68B-2B6C4B75628E}">
      <dgm:prSet/>
      <dgm:spPr/>
      <dgm:t>
        <a:bodyPr/>
        <a:lstStyle/>
        <a:p>
          <a:endParaRPr lang="en-US" sz="3600"/>
        </a:p>
      </dgm:t>
    </dgm:pt>
    <dgm:pt modelId="{72C63D87-23FB-4FEB-B29A-EA50D2480A31}" type="sibTrans" cxnId="{EF458BBC-E24E-4918-B68B-2B6C4B75628E}">
      <dgm:prSet/>
      <dgm:spPr/>
      <dgm:t>
        <a:bodyPr/>
        <a:lstStyle/>
        <a:p>
          <a:endParaRPr lang="en-US" sz="3600"/>
        </a:p>
      </dgm:t>
    </dgm:pt>
    <dgm:pt modelId="{5D76ABD7-1357-414E-9B8E-A85B0040832A}">
      <dgm:prSet phldrT="[Text]" custT="1"/>
      <dgm:spPr/>
      <dgm:t>
        <a:bodyPr/>
        <a:lstStyle/>
        <a:p>
          <a:r>
            <a:rPr lang="en-US" sz="1600" dirty="0" smtClean="0"/>
            <a:t>Talk to managers</a:t>
          </a:r>
          <a:endParaRPr lang="en-US" sz="1600" dirty="0"/>
        </a:p>
      </dgm:t>
    </dgm:pt>
    <dgm:pt modelId="{45493E6A-2E95-4A13-8E59-D5D3075778B4}" type="parTrans" cxnId="{08E840A7-321A-478D-A630-4E2D1374A658}">
      <dgm:prSet/>
      <dgm:spPr/>
      <dgm:t>
        <a:bodyPr/>
        <a:lstStyle/>
        <a:p>
          <a:endParaRPr lang="en-US" sz="3600"/>
        </a:p>
      </dgm:t>
    </dgm:pt>
    <dgm:pt modelId="{F0268BB8-1070-486A-920D-311D4368BA57}" type="sibTrans" cxnId="{08E840A7-321A-478D-A630-4E2D1374A658}">
      <dgm:prSet/>
      <dgm:spPr/>
      <dgm:t>
        <a:bodyPr/>
        <a:lstStyle/>
        <a:p>
          <a:endParaRPr lang="en-US" sz="3600"/>
        </a:p>
      </dgm:t>
    </dgm:pt>
    <dgm:pt modelId="{A46688DA-EC39-4B5E-B6B8-731E74D1D49B}">
      <dgm:prSet phldrT="[Text]" custT="1"/>
      <dgm:spPr/>
      <dgm:t>
        <a:bodyPr/>
        <a:lstStyle/>
        <a:p>
          <a:r>
            <a:rPr lang="en-US" sz="1600" dirty="0" smtClean="0"/>
            <a:t>Seeking insights</a:t>
          </a:r>
          <a:endParaRPr lang="en-US" sz="1600" dirty="0"/>
        </a:p>
      </dgm:t>
    </dgm:pt>
    <dgm:pt modelId="{34DEEA27-758B-4A09-8FC6-2D7D65569A7F}" type="parTrans" cxnId="{AD777378-5672-484C-91C1-F3E90083E686}">
      <dgm:prSet/>
      <dgm:spPr/>
      <dgm:t>
        <a:bodyPr/>
        <a:lstStyle/>
        <a:p>
          <a:endParaRPr lang="en-US" sz="3600"/>
        </a:p>
      </dgm:t>
    </dgm:pt>
    <dgm:pt modelId="{0D81C1D4-01F1-4639-A932-C5A79DEBF871}" type="sibTrans" cxnId="{AD777378-5672-484C-91C1-F3E90083E686}">
      <dgm:prSet/>
      <dgm:spPr/>
      <dgm:t>
        <a:bodyPr/>
        <a:lstStyle/>
        <a:p>
          <a:endParaRPr lang="en-US" sz="3600"/>
        </a:p>
      </dgm:t>
    </dgm:pt>
    <dgm:pt modelId="{CCB236DA-7F03-40FC-A40E-7BABE97DC01F}">
      <dgm:prSet phldrT="[Text]" custT="1"/>
      <dgm:spPr/>
      <dgm:t>
        <a:bodyPr/>
        <a:lstStyle/>
        <a:p>
          <a:r>
            <a:rPr lang="en-US" sz="1600" dirty="0" smtClean="0"/>
            <a:t>Document findings</a:t>
          </a:r>
          <a:endParaRPr lang="en-US" sz="1600" dirty="0"/>
        </a:p>
      </dgm:t>
    </dgm:pt>
    <dgm:pt modelId="{1E36D337-1996-4F85-8CAF-01D99D9B635A}" type="parTrans" cxnId="{5587D368-690C-4897-BC32-41B05950C2F2}">
      <dgm:prSet/>
      <dgm:spPr/>
      <dgm:t>
        <a:bodyPr/>
        <a:lstStyle/>
        <a:p>
          <a:endParaRPr lang="en-US" sz="3600"/>
        </a:p>
      </dgm:t>
    </dgm:pt>
    <dgm:pt modelId="{10485EDE-25AE-44F4-959C-322FEDFBBB7E}" type="sibTrans" cxnId="{5587D368-690C-4897-BC32-41B05950C2F2}">
      <dgm:prSet/>
      <dgm:spPr/>
      <dgm:t>
        <a:bodyPr/>
        <a:lstStyle/>
        <a:p>
          <a:endParaRPr lang="en-US" sz="3600"/>
        </a:p>
      </dgm:t>
    </dgm:pt>
    <dgm:pt modelId="{5EC7A919-4D50-4394-B00F-B24122813484}" type="pres">
      <dgm:prSet presAssocID="{1C2FF4DF-6A9E-4A61-B7E3-BA13BB585A85}" presName="Name0" presStyleCnt="0">
        <dgm:presLayoutVars>
          <dgm:dir/>
          <dgm:animLvl val="lvl"/>
          <dgm:resizeHandles val="exact"/>
        </dgm:presLayoutVars>
      </dgm:prSet>
      <dgm:spPr/>
    </dgm:pt>
    <dgm:pt modelId="{871010CB-EB96-4B77-9405-4F92675D9124}" type="pres">
      <dgm:prSet presAssocID="{21236B1B-626E-4AC6-AD24-D56D7BF989BD}" presName="composite" presStyleCnt="0"/>
      <dgm:spPr/>
    </dgm:pt>
    <dgm:pt modelId="{A4E5D1B5-331E-4D26-B7F9-4955E9BEDFF7}" type="pres">
      <dgm:prSet presAssocID="{21236B1B-626E-4AC6-AD24-D56D7BF989BD}" presName="parTx" presStyleLbl="node1" presStyleIdx="0" presStyleCnt="6">
        <dgm:presLayoutVars>
          <dgm:chMax val="0"/>
          <dgm:chPref val="0"/>
          <dgm:bulletEnabled val="1"/>
        </dgm:presLayoutVars>
      </dgm:prSet>
      <dgm:spPr/>
      <dgm:t>
        <a:bodyPr/>
        <a:lstStyle/>
        <a:p>
          <a:endParaRPr lang="en-US"/>
        </a:p>
      </dgm:t>
    </dgm:pt>
    <dgm:pt modelId="{E528DBE9-AFE5-48EC-96DA-354AC5D64B2A}" type="pres">
      <dgm:prSet presAssocID="{21236B1B-626E-4AC6-AD24-D56D7BF989BD}" presName="desTx" presStyleLbl="revTx" presStyleIdx="0" presStyleCnt="6" custScaleX="80871">
        <dgm:presLayoutVars>
          <dgm:bulletEnabled val="1"/>
        </dgm:presLayoutVars>
      </dgm:prSet>
      <dgm:spPr/>
      <dgm:t>
        <a:bodyPr/>
        <a:lstStyle/>
        <a:p>
          <a:endParaRPr lang="en-US"/>
        </a:p>
      </dgm:t>
    </dgm:pt>
    <dgm:pt modelId="{705B2E13-32D6-4D04-9447-4FADD81DCDA0}" type="pres">
      <dgm:prSet presAssocID="{ED9954EE-EFBC-4EF8-8F1A-42066EC86855}" presName="space" presStyleCnt="0"/>
      <dgm:spPr/>
    </dgm:pt>
    <dgm:pt modelId="{C9243EEE-73C4-4045-90F9-8895CFAB4179}" type="pres">
      <dgm:prSet presAssocID="{3D2F77B1-A319-4F49-BCBF-88F10A862F03}" presName="composite" presStyleCnt="0"/>
      <dgm:spPr/>
    </dgm:pt>
    <dgm:pt modelId="{25F62C89-0919-4CB1-B868-352B4ED14D7D}" type="pres">
      <dgm:prSet presAssocID="{3D2F77B1-A319-4F49-BCBF-88F10A862F03}" presName="parTx" presStyleLbl="node1" presStyleIdx="1" presStyleCnt="6">
        <dgm:presLayoutVars>
          <dgm:chMax val="0"/>
          <dgm:chPref val="0"/>
          <dgm:bulletEnabled val="1"/>
        </dgm:presLayoutVars>
      </dgm:prSet>
      <dgm:spPr/>
      <dgm:t>
        <a:bodyPr/>
        <a:lstStyle/>
        <a:p>
          <a:endParaRPr lang="en-US"/>
        </a:p>
      </dgm:t>
    </dgm:pt>
    <dgm:pt modelId="{6C482B23-1211-4130-9930-FBCA24BCF8FE}" type="pres">
      <dgm:prSet presAssocID="{3D2F77B1-A319-4F49-BCBF-88F10A862F03}" presName="desTx" presStyleLbl="revTx" presStyleIdx="1" presStyleCnt="6" custScaleX="102569">
        <dgm:presLayoutVars>
          <dgm:bulletEnabled val="1"/>
        </dgm:presLayoutVars>
      </dgm:prSet>
      <dgm:spPr/>
      <dgm:t>
        <a:bodyPr/>
        <a:lstStyle/>
        <a:p>
          <a:endParaRPr lang="en-US"/>
        </a:p>
      </dgm:t>
    </dgm:pt>
    <dgm:pt modelId="{3BEA5DEA-337F-48A3-BF1A-579567E45691}" type="pres">
      <dgm:prSet presAssocID="{D14C490A-69DA-4C23-81E7-FE65C42474C0}" presName="space" presStyleCnt="0"/>
      <dgm:spPr/>
    </dgm:pt>
    <dgm:pt modelId="{A3B0EE61-5B29-4153-BD8E-F7298D3529DC}" type="pres">
      <dgm:prSet presAssocID="{7D8BA501-3C47-465A-BC6E-77020DABE27C}" presName="composite" presStyleCnt="0"/>
      <dgm:spPr/>
    </dgm:pt>
    <dgm:pt modelId="{B7F4D0E1-E084-41B7-A16F-13BF2EFE5968}" type="pres">
      <dgm:prSet presAssocID="{7D8BA501-3C47-465A-BC6E-77020DABE27C}" presName="parTx" presStyleLbl="node1" presStyleIdx="2" presStyleCnt="6">
        <dgm:presLayoutVars>
          <dgm:chMax val="0"/>
          <dgm:chPref val="0"/>
          <dgm:bulletEnabled val="1"/>
        </dgm:presLayoutVars>
      </dgm:prSet>
      <dgm:spPr/>
      <dgm:t>
        <a:bodyPr/>
        <a:lstStyle/>
        <a:p>
          <a:endParaRPr lang="en-US"/>
        </a:p>
      </dgm:t>
    </dgm:pt>
    <dgm:pt modelId="{FDD3846A-DE8C-4271-873A-750CB592B829}" type="pres">
      <dgm:prSet presAssocID="{7D8BA501-3C47-465A-BC6E-77020DABE27C}" presName="desTx" presStyleLbl="revTx" presStyleIdx="2" presStyleCnt="6" custScaleX="95383">
        <dgm:presLayoutVars>
          <dgm:bulletEnabled val="1"/>
        </dgm:presLayoutVars>
      </dgm:prSet>
      <dgm:spPr/>
      <dgm:t>
        <a:bodyPr/>
        <a:lstStyle/>
        <a:p>
          <a:endParaRPr lang="en-US"/>
        </a:p>
      </dgm:t>
    </dgm:pt>
    <dgm:pt modelId="{ABB7F70E-7212-41EA-930B-7BFA5F2F8A86}" type="pres">
      <dgm:prSet presAssocID="{49DD96E5-5E66-4D9A-803C-D90FFF6A59C0}" presName="space" presStyleCnt="0"/>
      <dgm:spPr/>
    </dgm:pt>
    <dgm:pt modelId="{2D24BEC0-20B2-44E0-AC69-7A159BE150E8}" type="pres">
      <dgm:prSet presAssocID="{F9A61AD7-EC80-4D6E-9B71-221FDC7387BC}" presName="composite" presStyleCnt="0"/>
      <dgm:spPr/>
    </dgm:pt>
    <dgm:pt modelId="{699BA8AB-BE34-4C69-92F5-621B24691C27}" type="pres">
      <dgm:prSet presAssocID="{F9A61AD7-EC80-4D6E-9B71-221FDC7387BC}" presName="parTx" presStyleLbl="node1" presStyleIdx="3" presStyleCnt="6">
        <dgm:presLayoutVars>
          <dgm:chMax val="0"/>
          <dgm:chPref val="0"/>
          <dgm:bulletEnabled val="1"/>
        </dgm:presLayoutVars>
      </dgm:prSet>
      <dgm:spPr/>
      <dgm:t>
        <a:bodyPr/>
        <a:lstStyle/>
        <a:p>
          <a:endParaRPr lang="en-US"/>
        </a:p>
      </dgm:t>
    </dgm:pt>
    <dgm:pt modelId="{0D0E09F6-071C-42CD-9EA5-0FFE973E1CBF}" type="pres">
      <dgm:prSet presAssocID="{F9A61AD7-EC80-4D6E-9B71-221FDC7387BC}" presName="desTx" presStyleLbl="revTx" presStyleIdx="3" presStyleCnt="6" custScaleX="80032">
        <dgm:presLayoutVars>
          <dgm:bulletEnabled val="1"/>
        </dgm:presLayoutVars>
      </dgm:prSet>
      <dgm:spPr/>
      <dgm:t>
        <a:bodyPr/>
        <a:lstStyle/>
        <a:p>
          <a:endParaRPr lang="en-US"/>
        </a:p>
      </dgm:t>
    </dgm:pt>
    <dgm:pt modelId="{C9859B71-78DE-4B89-8B3C-E99F5499C2A6}" type="pres">
      <dgm:prSet presAssocID="{20B3A758-7A83-4F42-BD69-910B21B1558E}" presName="space" presStyleCnt="0"/>
      <dgm:spPr/>
    </dgm:pt>
    <dgm:pt modelId="{29233D8B-0905-4865-8E54-CAAB09D14A91}" type="pres">
      <dgm:prSet presAssocID="{ABC9EEBC-54FD-46DF-A1C6-B34946BB6DE0}" presName="composite" presStyleCnt="0"/>
      <dgm:spPr/>
    </dgm:pt>
    <dgm:pt modelId="{FDAB20D9-33A4-40B1-A911-EE4B9B9F45B9}" type="pres">
      <dgm:prSet presAssocID="{ABC9EEBC-54FD-46DF-A1C6-B34946BB6DE0}" presName="parTx" presStyleLbl="node1" presStyleIdx="4" presStyleCnt="6">
        <dgm:presLayoutVars>
          <dgm:chMax val="0"/>
          <dgm:chPref val="0"/>
          <dgm:bulletEnabled val="1"/>
        </dgm:presLayoutVars>
      </dgm:prSet>
      <dgm:spPr/>
      <dgm:t>
        <a:bodyPr/>
        <a:lstStyle/>
        <a:p>
          <a:endParaRPr lang="en-US"/>
        </a:p>
      </dgm:t>
    </dgm:pt>
    <dgm:pt modelId="{EEC61C2F-CB0B-492B-B97B-47F1F1FD48F6}" type="pres">
      <dgm:prSet presAssocID="{ABC9EEBC-54FD-46DF-A1C6-B34946BB6DE0}" presName="desTx" presStyleLbl="revTx" presStyleIdx="4" presStyleCnt="6" custScaleX="60743">
        <dgm:presLayoutVars>
          <dgm:bulletEnabled val="1"/>
        </dgm:presLayoutVars>
      </dgm:prSet>
      <dgm:spPr/>
      <dgm:t>
        <a:bodyPr/>
        <a:lstStyle/>
        <a:p>
          <a:endParaRPr lang="en-US"/>
        </a:p>
      </dgm:t>
    </dgm:pt>
    <dgm:pt modelId="{6DCE4634-EC6D-4BE0-B679-7E6B3859155C}" type="pres">
      <dgm:prSet presAssocID="{AB9D3DDF-95A9-4341-A7A4-80674849BC38}" presName="space" presStyleCnt="0"/>
      <dgm:spPr/>
    </dgm:pt>
    <dgm:pt modelId="{90F1F8D7-23E2-464A-9DD8-2596F6373663}" type="pres">
      <dgm:prSet presAssocID="{645E7FBC-C584-47F8-9D9E-4A6E52BD3BC6}" presName="composite" presStyleCnt="0"/>
      <dgm:spPr/>
    </dgm:pt>
    <dgm:pt modelId="{848390F7-8F80-4FBF-A4AB-30FA3327695C}" type="pres">
      <dgm:prSet presAssocID="{645E7FBC-C584-47F8-9D9E-4A6E52BD3BC6}" presName="parTx" presStyleLbl="node1" presStyleIdx="5" presStyleCnt="6">
        <dgm:presLayoutVars>
          <dgm:chMax val="0"/>
          <dgm:chPref val="0"/>
          <dgm:bulletEnabled val="1"/>
        </dgm:presLayoutVars>
      </dgm:prSet>
      <dgm:spPr/>
      <dgm:t>
        <a:bodyPr/>
        <a:lstStyle/>
        <a:p>
          <a:endParaRPr lang="en-US"/>
        </a:p>
      </dgm:t>
    </dgm:pt>
    <dgm:pt modelId="{41CF3167-DA5B-40F3-A530-1C23FC69F006}" type="pres">
      <dgm:prSet presAssocID="{645E7FBC-C584-47F8-9D9E-4A6E52BD3BC6}" presName="desTx" presStyleLbl="revTx" presStyleIdx="5" presStyleCnt="6" custScaleX="90679">
        <dgm:presLayoutVars>
          <dgm:bulletEnabled val="1"/>
        </dgm:presLayoutVars>
      </dgm:prSet>
      <dgm:spPr/>
      <dgm:t>
        <a:bodyPr/>
        <a:lstStyle/>
        <a:p>
          <a:endParaRPr lang="en-US"/>
        </a:p>
      </dgm:t>
    </dgm:pt>
  </dgm:ptLst>
  <dgm:cxnLst>
    <dgm:cxn modelId="{4C0B82C1-3E93-4CE5-9E15-9F77B8373D40}" srcId="{1C2FF4DF-6A9E-4A61-B7E3-BA13BB585A85}" destId="{7D8BA501-3C47-465A-BC6E-77020DABE27C}" srcOrd="2" destOrd="0" parTransId="{C3335E73-6CA7-4026-9A7D-DAB172F5B940}" sibTransId="{49DD96E5-5E66-4D9A-803C-D90FFF6A59C0}"/>
    <dgm:cxn modelId="{CDF14B8B-F173-44FC-B126-EF9EF366B1B1}" type="presOf" srcId="{645E7FBC-C584-47F8-9D9E-4A6E52BD3BC6}" destId="{848390F7-8F80-4FBF-A4AB-30FA3327695C}" srcOrd="0" destOrd="0" presId="urn:microsoft.com/office/officeart/2005/8/layout/chevron1"/>
    <dgm:cxn modelId="{BE33C94A-00DE-414A-9037-44C1602E6CE5}" type="presOf" srcId="{ABC9EEBC-54FD-46DF-A1C6-B34946BB6DE0}" destId="{FDAB20D9-33A4-40B1-A911-EE4B9B9F45B9}" srcOrd="0" destOrd="0" presId="urn:microsoft.com/office/officeart/2005/8/layout/chevron1"/>
    <dgm:cxn modelId="{DF65C5F7-4C64-4D2B-941D-ADEC2E0446A1}" srcId="{1C2FF4DF-6A9E-4A61-B7E3-BA13BB585A85}" destId="{ABC9EEBC-54FD-46DF-A1C6-B34946BB6DE0}" srcOrd="4" destOrd="0" parTransId="{F3E4FB99-F1ED-481B-B4FA-9E6382D7FAD1}" sibTransId="{AB9D3DDF-95A9-4341-A7A4-80674849BC38}"/>
    <dgm:cxn modelId="{77F1BD1B-2017-4A72-845C-28C6F8014891}" srcId="{1C2FF4DF-6A9E-4A61-B7E3-BA13BB585A85}" destId="{645E7FBC-C584-47F8-9D9E-4A6E52BD3BC6}" srcOrd="5" destOrd="0" parTransId="{CBF6AE5B-F443-41D4-89CD-46743E0BA15A}" sibTransId="{B1C48C93-0E90-418D-977E-AADABF828113}"/>
    <dgm:cxn modelId="{82728A7D-AECC-46D2-AB4F-70061B9F35C2}" type="presOf" srcId="{3D2F77B1-A319-4F49-BCBF-88F10A862F03}" destId="{25F62C89-0919-4CB1-B868-352B4ED14D7D}" srcOrd="0" destOrd="0" presId="urn:microsoft.com/office/officeart/2005/8/layout/chevron1"/>
    <dgm:cxn modelId="{5587D368-690C-4897-BC32-41B05950C2F2}" srcId="{645E7FBC-C584-47F8-9D9E-4A6E52BD3BC6}" destId="{CCB236DA-7F03-40FC-A40E-7BABE97DC01F}" srcOrd="0" destOrd="0" parTransId="{1E36D337-1996-4F85-8CAF-01D99D9B635A}" sibTransId="{10485EDE-25AE-44F4-959C-322FEDFBBB7E}"/>
    <dgm:cxn modelId="{08E840A7-321A-478D-A630-4E2D1374A658}" srcId="{F9A61AD7-EC80-4D6E-9B71-221FDC7387BC}" destId="{5D76ABD7-1357-414E-9B8E-A85B0040832A}" srcOrd="0" destOrd="0" parTransId="{45493E6A-2E95-4A13-8E59-D5D3075778B4}" sibTransId="{F0268BB8-1070-486A-920D-311D4368BA57}"/>
    <dgm:cxn modelId="{75284901-B0E0-46EB-A659-3DB2DBA3BD25}" srcId="{1C2FF4DF-6A9E-4A61-B7E3-BA13BB585A85}" destId="{21236B1B-626E-4AC6-AD24-D56D7BF989BD}" srcOrd="0" destOrd="0" parTransId="{97AC9DF0-FD9D-4013-B1C9-35941D676AAF}" sibTransId="{ED9954EE-EFBC-4EF8-8F1A-42066EC86855}"/>
    <dgm:cxn modelId="{1A3B3A2F-13A0-4162-A746-51E89FE32D50}" type="presOf" srcId="{A46688DA-EC39-4B5E-B6B8-731E74D1D49B}" destId="{EEC61C2F-CB0B-492B-B97B-47F1F1FD48F6}" srcOrd="0" destOrd="0" presId="urn:microsoft.com/office/officeart/2005/8/layout/chevron1"/>
    <dgm:cxn modelId="{6F444EC2-9151-40BD-A7E5-C46AF50464CD}" type="presOf" srcId="{F1B229FF-4C0C-4060-9FB4-F1113D96AB4B}" destId="{FDD3846A-DE8C-4271-873A-750CB592B829}" srcOrd="0" destOrd="0" presId="urn:microsoft.com/office/officeart/2005/8/layout/chevron1"/>
    <dgm:cxn modelId="{D27C7119-356B-4D6A-91D4-F617F040D034}" srcId="{1C2FF4DF-6A9E-4A61-B7E3-BA13BB585A85}" destId="{F9A61AD7-EC80-4D6E-9B71-221FDC7387BC}" srcOrd="3" destOrd="0" parTransId="{FE881E44-9ACD-4D39-AE36-541338133EF9}" sibTransId="{20B3A758-7A83-4F42-BD69-910B21B1558E}"/>
    <dgm:cxn modelId="{965364D5-D39F-4CA2-BACB-99AF24FDE426}" type="presOf" srcId="{480A7096-B99A-4F18-A0FA-E2D60D045883}" destId="{6C482B23-1211-4130-9930-FBCA24BCF8FE}" srcOrd="0" destOrd="0" presId="urn:microsoft.com/office/officeart/2005/8/layout/chevron1"/>
    <dgm:cxn modelId="{89977F66-591C-4835-BC94-30D326EA548A}" type="presOf" srcId="{1C2FF4DF-6A9E-4A61-B7E3-BA13BB585A85}" destId="{5EC7A919-4D50-4394-B00F-B24122813484}" srcOrd="0" destOrd="0" presId="urn:microsoft.com/office/officeart/2005/8/layout/chevron1"/>
    <dgm:cxn modelId="{25A3A49D-DE8E-4BED-B757-F18472E99E09}" type="presOf" srcId="{21236B1B-626E-4AC6-AD24-D56D7BF989BD}" destId="{A4E5D1B5-331E-4D26-B7F9-4955E9BEDFF7}" srcOrd="0" destOrd="0" presId="urn:microsoft.com/office/officeart/2005/8/layout/chevron1"/>
    <dgm:cxn modelId="{94AF966B-3C4C-4819-B9F9-67CC1DE288BD}" srcId="{3D2F77B1-A319-4F49-BCBF-88F10A862F03}" destId="{480A7096-B99A-4F18-A0FA-E2D60D045883}" srcOrd="0" destOrd="0" parTransId="{E49D5EE1-F319-44BB-9813-31118B4C7068}" sibTransId="{F38E7CE1-D540-4557-9D13-C47297908FB5}"/>
    <dgm:cxn modelId="{20B68D21-90E2-4857-B1A2-6FC8A24DFED1}" srcId="{1C2FF4DF-6A9E-4A61-B7E3-BA13BB585A85}" destId="{3D2F77B1-A319-4F49-BCBF-88F10A862F03}" srcOrd="1" destOrd="0" parTransId="{DF31E210-2D73-4624-A2BC-F4F2EAB60456}" sibTransId="{D14C490A-69DA-4C23-81E7-FE65C42474C0}"/>
    <dgm:cxn modelId="{AD777378-5672-484C-91C1-F3E90083E686}" srcId="{ABC9EEBC-54FD-46DF-A1C6-B34946BB6DE0}" destId="{A46688DA-EC39-4B5E-B6B8-731E74D1D49B}" srcOrd="0" destOrd="0" parTransId="{34DEEA27-758B-4A09-8FC6-2D7D65569A7F}" sibTransId="{0D81C1D4-01F1-4639-A932-C5A79DEBF871}"/>
    <dgm:cxn modelId="{B05FF4DF-41AC-4CD3-8A5C-A0565FE06024}" type="presOf" srcId="{CCB236DA-7F03-40FC-A40E-7BABE97DC01F}" destId="{41CF3167-DA5B-40F3-A530-1C23FC69F006}" srcOrd="0" destOrd="0" presId="urn:microsoft.com/office/officeart/2005/8/layout/chevron1"/>
    <dgm:cxn modelId="{A4B151EC-4955-43B7-8F64-D9C62D687025}" type="presOf" srcId="{5D76ABD7-1357-414E-9B8E-A85B0040832A}" destId="{0D0E09F6-071C-42CD-9EA5-0FFE973E1CBF}" srcOrd="0" destOrd="0" presId="urn:microsoft.com/office/officeart/2005/8/layout/chevron1"/>
    <dgm:cxn modelId="{3680280B-821E-46C4-8C5D-C9546BCE047F}" type="presOf" srcId="{2A394019-4D96-4A85-A216-67417A57DE88}" destId="{E528DBE9-AFE5-48EC-96DA-354AC5D64B2A}" srcOrd="0" destOrd="0" presId="urn:microsoft.com/office/officeart/2005/8/layout/chevron1"/>
    <dgm:cxn modelId="{469C6D96-7FC9-4CB4-8949-6C73E2AF7D34}" type="presOf" srcId="{7D8BA501-3C47-465A-BC6E-77020DABE27C}" destId="{B7F4D0E1-E084-41B7-A16F-13BF2EFE5968}" srcOrd="0" destOrd="0" presId="urn:microsoft.com/office/officeart/2005/8/layout/chevron1"/>
    <dgm:cxn modelId="{BBED47E3-2621-464D-87FF-F63673C38A87}" srcId="{21236B1B-626E-4AC6-AD24-D56D7BF989BD}" destId="{2A394019-4D96-4A85-A216-67417A57DE88}" srcOrd="0" destOrd="0" parTransId="{F0C41673-5F7A-443C-A280-6183C0BC35FE}" sibTransId="{8E1E8C14-97D5-4A53-BC63-AD917641952E}"/>
    <dgm:cxn modelId="{43517852-17D2-49E9-B939-A5B8F88203D0}" type="presOf" srcId="{F9A61AD7-EC80-4D6E-9B71-221FDC7387BC}" destId="{699BA8AB-BE34-4C69-92F5-621B24691C27}" srcOrd="0" destOrd="0" presId="urn:microsoft.com/office/officeart/2005/8/layout/chevron1"/>
    <dgm:cxn modelId="{EF458BBC-E24E-4918-B68B-2B6C4B75628E}" srcId="{7D8BA501-3C47-465A-BC6E-77020DABE27C}" destId="{F1B229FF-4C0C-4060-9FB4-F1113D96AB4B}" srcOrd="0" destOrd="0" parTransId="{143C3C52-A726-4C7B-AC6B-A0B8947C2527}" sibTransId="{72C63D87-23FB-4FEB-B29A-EA50D2480A31}"/>
    <dgm:cxn modelId="{A30B3B79-DB24-4542-ABA4-8DD669C32A65}" type="presParOf" srcId="{5EC7A919-4D50-4394-B00F-B24122813484}" destId="{871010CB-EB96-4B77-9405-4F92675D9124}" srcOrd="0" destOrd="0" presId="urn:microsoft.com/office/officeart/2005/8/layout/chevron1"/>
    <dgm:cxn modelId="{71BC09CF-97A0-424A-BD13-E534A27D2243}" type="presParOf" srcId="{871010CB-EB96-4B77-9405-4F92675D9124}" destId="{A4E5D1B5-331E-4D26-B7F9-4955E9BEDFF7}" srcOrd="0" destOrd="0" presId="urn:microsoft.com/office/officeart/2005/8/layout/chevron1"/>
    <dgm:cxn modelId="{519F7338-3A26-49E3-B475-391FE8E1CE0B}" type="presParOf" srcId="{871010CB-EB96-4B77-9405-4F92675D9124}" destId="{E528DBE9-AFE5-48EC-96DA-354AC5D64B2A}" srcOrd="1" destOrd="0" presId="urn:microsoft.com/office/officeart/2005/8/layout/chevron1"/>
    <dgm:cxn modelId="{A8EA3D64-C25F-42B4-9C59-6820248571FB}" type="presParOf" srcId="{5EC7A919-4D50-4394-B00F-B24122813484}" destId="{705B2E13-32D6-4D04-9447-4FADD81DCDA0}" srcOrd="1" destOrd="0" presId="urn:microsoft.com/office/officeart/2005/8/layout/chevron1"/>
    <dgm:cxn modelId="{AE2FBC8F-0385-4DF5-A885-85A3481F012A}" type="presParOf" srcId="{5EC7A919-4D50-4394-B00F-B24122813484}" destId="{C9243EEE-73C4-4045-90F9-8895CFAB4179}" srcOrd="2" destOrd="0" presId="urn:microsoft.com/office/officeart/2005/8/layout/chevron1"/>
    <dgm:cxn modelId="{B6943A89-85D7-4D37-A8BB-7E5191EDA2D6}" type="presParOf" srcId="{C9243EEE-73C4-4045-90F9-8895CFAB4179}" destId="{25F62C89-0919-4CB1-B868-352B4ED14D7D}" srcOrd="0" destOrd="0" presId="urn:microsoft.com/office/officeart/2005/8/layout/chevron1"/>
    <dgm:cxn modelId="{235F6B03-F275-45A3-963E-D4C1AB82838F}" type="presParOf" srcId="{C9243EEE-73C4-4045-90F9-8895CFAB4179}" destId="{6C482B23-1211-4130-9930-FBCA24BCF8FE}" srcOrd="1" destOrd="0" presId="urn:microsoft.com/office/officeart/2005/8/layout/chevron1"/>
    <dgm:cxn modelId="{3EAE3E14-EB9D-4336-91F2-D29F41030C9F}" type="presParOf" srcId="{5EC7A919-4D50-4394-B00F-B24122813484}" destId="{3BEA5DEA-337F-48A3-BF1A-579567E45691}" srcOrd="3" destOrd="0" presId="urn:microsoft.com/office/officeart/2005/8/layout/chevron1"/>
    <dgm:cxn modelId="{0DCC05AB-A1B4-40F1-ADD7-6C961795181D}" type="presParOf" srcId="{5EC7A919-4D50-4394-B00F-B24122813484}" destId="{A3B0EE61-5B29-4153-BD8E-F7298D3529DC}" srcOrd="4" destOrd="0" presId="urn:microsoft.com/office/officeart/2005/8/layout/chevron1"/>
    <dgm:cxn modelId="{6AF2A83B-DFDA-4660-BC82-387E26CD3DEB}" type="presParOf" srcId="{A3B0EE61-5B29-4153-BD8E-F7298D3529DC}" destId="{B7F4D0E1-E084-41B7-A16F-13BF2EFE5968}" srcOrd="0" destOrd="0" presId="urn:microsoft.com/office/officeart/2005/8/layout/chevron1"/>
    <dgm:cxn modelId="{EF266CFF-1C3D-4169-A8CF-85F11ED3D1C6}" type="presParOf" srcId="{A3B0EE61-5B29-4153-BD8E-F7298D3529DC}" destId="{FDD3846A-DE8C-4271-873A-750CB592B829}" srcOrd="1" destOrd="0" presId="urn:microsoft.com/office/officeart/2005/8/layout/chevron1"/>
    <dgm:cxn modelId="{A8E46E39-A21C-4C86-82B0-D856EFFB012B}" type="presParOf" srcId="{5EC7A919-4D50-4394-B00F-B24122813484}" destId="{ABB7F70E-7212-41EA-930B-7BFA5F2F8A86}" srcOrd="5" destOrd="0" presId="urn:microsoft.com/office/officeart/2005/8/layout/chevron1"/>
    <dgm:cxn modelId="{4D8ADB15-A29D-4DA5-A806-50AD929D399C}" type="presParOf" srcId="{5EC7A919-4D50-4394-B00F-B24122813484}" destId="{2D24BEC0-20B2-44E0-AC69-7A159BE150E8}" srcOrd="6" destOrd="0" presId="urn:microsoft.com/office/officeart/2005/8/layout/chevron1"/>
    <dgm:cxn modelId="{7A8D4744-242D-4308-BED7-4CBDE4B27FEA}" type="presParOf" srcId="{2D24BEC0-20B2-44E0-AC69-7A159BE150E8}" destId="{699BA8AB-BE34-4C69-92F5-621B24691C27}" srcOrd="0" destOrd="0" presId="urn:microsoft.com/office/officeart/2005/8/layout/chevron1"/>
    <dgm:cxn modelId="{20B4A279-4BD5-4C8B-8957-E7F244BCE022}" type="presParOf" srcId="{2D24BEC0-20B2-44E0-AC69-7A159BE150E8}" destId="{0D0E09F6-071C-42CD-9EA5-0FFE973E1CBF}" srcOrd="1" destOrd="0" presId="urn:microsoft.com/office/officeart/2005/8/layout/chevron1"/>
    <dgm:cxn modelId="{DDA4CE12-5961-450B-90AB-0CB5EDC0F14A}" type="presParOf" srcId="{5EC7A919-4D50-4394-B00F-B24122813484}" destId="{C9859B71-78DE-4B89-8B3C-E99F5499C2A6}" srcOrd="7" destOrd="0" presId="urn:microsoft.com/office/officeart/2005/8/layout/chevron1"/>
    <dgm:cxn modelId="{BB86C18A-545A-49E2-8E6D-3A9C2CCAF23B}" type="presParOf" srcId="{5EC7A919-4D50-4394-B00F-B24122813484}" destId="{29233D8B-0905-4865-8E54-CAAB09D14A91}" srcOrd="8" destOrd="0" presId="urn:microsoft.com/office/officeart/2005/8/layout/chevron1"/>
    <dgm:cxn modelId="{6034D531-940E-4EC7-862D-ABEEC2A03459}" type="presParOf" srcId="{29233D8B-0905-4865-8E54-CAAB09D14A91}" destId="{FDAB20D9-33A4-40B1-A911-EE4B9B9F45B9}" srcOrd="0" destOrd="0" presId="urn:microsoft.com/office/officeart/2005/8/layout/chevron1"/>
    <dgm:cxn modelId="{ED278039-A4A5-438E-891A-B056D5FA8D77}" type="presParOf" srcId="{29233D8B-0905-4865-8E54-CAAB09D14A91}" destId="{EEC61C2F-CB0B-492B-B97B-47F1F1FD48F6}" srcOrd="1" destOrd="0" presId="urn:microsoft.com/office/officeart/2005/8/layout/chevron1"/>
    <dgm:cxn modelId="{51A769EB-D2CC-4DB4-8D6D-06AA89C5F8E4}" type="presParOf" srcId="{5EC7A919-4D50-4394-B00F-B24122813484}" destId="{6DCE4634-EC6D-4BE0-B679-7E6B3859155C}" srcOrd="9" destOrd="0" presId="urn:microsoft.com/office/officeart/2005/8/layout/chevron1"/>
    <dgm:cxn modelId="{39A4D387-3954-44DC-ACB1-D645CB133B2C}" type="presParOf" srcId="{5EC7A919-4D50-4394-B00F-B24122813484}" destId="{90F1F8D7-23E2-464A-9DD8-2596F6373663}" srcOrd="10" destOrd="0" presId="urn:microsoft.com/office/officeart/2005/8/layout/chevron1"/>
    <dgm:cxn modelId="{3B35E3BD-DA5B-4A6F-AA7F-BB211ED5CD00}" type="presParOf" srcId="{90F1F8D7-23E2-464A-9DD8-2596F6373663}" destId="{848390F7-8F80-4FBF-A4AB-30FA3327695C}" srcOrd="0" destOrd="0" presId="urn:microsoft.com/office/officeart/2005/8/layout/chevron1"/>
    <dgm:cxn modelId="{D1BC5A5C-5B60-493D-A552-B911010A4FFF}" type="presParOf" srcId="{90F1F8D7-23E2-464A-9DD8-2596F6373663}" destId="{41CF3167-DA5B-40F3-A530-1C23FC69F006}"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3550"/>
          </a:xfrm>
          <a:prstGeom prst="rect">
            <a:avLst/>
          </a:prstGeom>
        </p:spPr>
        <p:txBody>
          <a:bodyPr vert="horz" lIns="91440" tIns="45720" rIns="91440" bIns="45720" rtlCol="0"/>
          <a:lstStyle>
            <a:lvl1pPr algn="r">
              <a:defRPr sz="1200"/>
            </a:lvl1pPr>
          </a:lstStyle>
          <a:p>
            <a:fld id="{0538B3E1-5686-4407-ABCA-6164004EA8C9}" type="datetimeFigureOut">
              <a:rPr lang="en-US" smtClean="0"/>
              <a:t>8/1/2018</a:t>
            </a:fld>
            <a:endParaRPr lang="en-US"/>
          </a:p>
        </p:txBody>
      </p:sp>
      <p:sp>
        <p:nvSpPr>
          <p:cNvPr id="4" name="Footer Placeholder 3"/>
          <p:cNvSpPr>
            <a:spLocks noGrp="1"/>
          </p:cNvSpPr>
          <p:nvPr>
            <p:ph type="ftr" sz="quarter" idx="2"/>
          </p:nvPr>
        </p:nvSpPr>
        <p:spPr>
          <a:xfrm>
            <a:off x="0" y="8777288"/>
            <a:ext cx="30130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3550"/>
          </a:xfrm>
          <a:prstGeom prst="rect">
            <a:avLst/>
          </a:prstGeom>
        </p:spPr>
        <p:txBody>
          <a:bodyPr vert="horz" lIns="91440" tIns="45720" rIns="91440" bIns="45720" rtlCol="0" anchor="b"/>
          <a:lstStyle>
            <a:lvl1pPr algn="r">
              <a:defRPr sz="1200"/>
            </a:lvl1pPr>
          </a:lstStyle>
          <a:p>
            <a:fld id="{28B7AC00-F29D-4AAC-BD94-9EB81DFABDA9}" type="slidenum">
              <a:rPr lang="en-US" smtClean="0"/>
              <a:t>‹#›</a:t>
            </a:fld>
            <a:endParaRPr lang="en-US"/>
          </a:p>
        </p:txBody>
      </p:sp>
    </p:spTree>
    <p:extLst>
      <p:ext uri="{BB962C8B-B14F-4D97-AF65-F5344CB8AC3E}">
        <p14:creationId xmlns:p14="http://schemas.microsoft.com/office/powerpoint/2010/main" val="291596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40175" y="0"/>
            <a:ext cx="3013075" cy="463550"/>
          </a:xfrm>
          <a:prstGeom prst="rect">
            <a:avLst/>
          </a:prstGeom>
        </p:spPr>
        <p:txBody>
          <a:bodyPr vert="horz" lIns="91440" tIns="45720" rIns="91440" bIns="45720" rtlCol="0"/>
          <a:lstStyle>
            <a:lvl1pPr algn="r">
              <a:defRPr sz="1200"/>
            </a:lvl1pPr>
          </a:lstStyle>
          <a:p>
            <a:fld id="{87C67BD6-C7A9-4F36-9387-FF94EC9E7742}" type="datetimeFigureOut">
              <a:rPr lang="en-US" smtClean="0"/>
              <a:t>8/1/2018</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6588"/>
            <a:ext cx="5564188" cy="36385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40175" y="8777288"/>
            <a:ext cx="3013075" cy="463550"/>
          </a:xfrm>
          <a:prstGeom prst="rect">
            <a:avLst/>
          </a:prstGeom>
        </p:spPr>
        <p:txBody>
          <a:bodyPr vert="horz" lIns="91440" tIns="45720" rIns="91440" bIns="45720" rtlCol="0" anchor="b"/>
          <a:lstStyle>
            <a:lvl1pPr algn="r">
              <a:defRPr sz="1200"/>
            </a:lvl1pPr>
          </a:lstStyle>
          <a:p>
            <a:fld id="{577ABF5D-080D-4DCA-97A0-BBEC4AB285D9}" type="slidenum">
              <a:rPr lang="en-US" smtClean="0"/>
              <a:t>‹#›</a:t>
            </a:fld>
            <a:endParaRPr lang="en-US" dirty="0"/>
          </a:p>
        </p:txBody>
      </p:sp>
    </p:spTree>
    <p:extLst>
      <p:ext uri="{BB962C8B-B14F-4D97-AF65-F5344CB8AC3E}">
        <p14:creationId xmlns:p14="http://schemas.microsoft.com/office/powerpoint/2010/main" val="38725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1</a:t>
            </a:fld>
            <a:endParaRPr lang="en-US" dirty="0"/>
          </a:p>
        </p:txBody>
      </p:sp>
    </p:spTree>
    <p:extLst>
      <p:ext uri="{BB962C8B-B14F-4D97-AF65-F5344CB8AC3E}">
        <p14:creationId xmlns:p14="http://schemas.microsoft.com/office/powerpoint/2010/main" val="3668521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10</a:t>
            </a:fld>
            <a:endParaRPr lang="en-US" dirty="0"/>
          </a:p>
        </p:txBody>
      </p:sp>
    </p:spTree>
    <p:extLst>
      <p:ext uri="{BB962C8B-B14F-4D97-AF65-F5344CB8AC3E}">
        <p14:creationId xmlns:p14="http://schemas.microsoft.com/office/powerpoint/2010/main" val="293477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11</a:t>
            </a:fld>
            <a:endParaRPr lang="en-US" dirty="0"/>
          </a:p>
        </p:txBody>
      </p:sp>
    </p:spTree>
    <p:extLst>
      <p:ext uri="{BB962C8B-B14F-4D97-AF65-F5344CB8AC3E}">
        <p14:creationId xmlns:p14="http://schemas.microsoft.com/office/powerpoint/2010/main" val="54802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12</a:t>
            </a:fld>
            <a:endParaRPr lang="en-US" dirty="0"/>
          </a:p>
        </p:txBody>
      </p:sp>
    </p:spTree>
    <p:extLst>
      <p:ext uri="{BB962C8B-B14F-4D97-AF65-F5344CB8AC3E}">
        <p14:creationId xmlns:p14="http://schemas.microsoft.com/office/powerpoint/2010/main" val="52550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13</a:t>
            </a:fld>
            <a:endParaRPr lang="en-US" dirty="0"/>
          </a:p>
        </p:txBody>
      </p:sp>
    </p:spTree>
    <p:extLst>
      <p:ext uri="{BB962C8B-B14F-4D97-AF65-F5344CB8AC3E}">
        <p14:creationId xmlns:p14="http://schemas.microsoft.com/office/powerpoint/2010/main" val="215390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14</a:t>
            </a:fld>
            <a:endParaRPr lang="en-US" dirty="0"/>
          </a:p>
        </p:txBody>
      </p:sp>
    </p:spTree>
    <p:extLst>
      <p:ext uri="{BB962C8B-B14F-4D97-AF65-F5344CB8AC3E}">
        <p14:creationId xmlns:p14="http://schemas.microsoft.com/office/powerpoint/2010/main" val="60506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15</a:t>
            </a:fld>
            <a:endParaRPr lang="en-US" dirty="0"/>
          </a:p>
        </p:txBody>
      </p:sp>
    </p:spTree>
    <p:extLst>
      <p:ext uri="{BB962C8B-B14F-4D97-AF65-F5344CB8AC3E}">
        <p14:creationId xmlns:p14="http://schemas.microsoft.com/office/powerpoint/2010/main" val="376130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16</a:t>
            </a:fld>
            <a:endParaRPr lang="en-US" dirty="0"/>
          </a:p>
        </p:txBody>
      </p:sp>
    </p:spTree>
    <p:extLst>
      <p:ext uri="{BB962C8B-B14F-4D97-AF65-F5344CB8AC3E}">
        <p14:creationId xmlns:p14="http://schemas.microsoft.com/office/powerpoint/2010/main" val="175105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17</a:t>
            </a:fld>
            <a:endParaRPr lang="en-US" dirty="0"/>
          </a:p>
        </p:txBody>
      </p:sp>
    </p:spTree>
    <p:extLst>
      <p:ext uri="{BB962C8B-B14F-4D97-AF65-F5344CB8AC3E}">
        <p14:creationId xmlns:p14="http://schemas.microsoft.com/office/powerpoint/2010/main" val="134516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18</a:t>
            </a:fld>
            <a:endParaRPr lang="en-US" dirty="0"/>
          </a:p>
        </p:txBody>
      </p:sp>
    </p:spTree>
    <p:extLst>
      <p:ext uri="{BB962C8B-B14F-4D97-AF65-F5344CB8AC3E}">
        <p14:creationId xmlns:p14="http://schemas.microsoft.com/office/powerpoint/2010/main" val="3270025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19</a:t>
            </a:fld>
            <a:endParaRPr lang="en-US" dirty="0"/>
          </a:p>
        </p:txBody>
      </p:sp>
    </p:spTree>
    <p:extLst>
      <p:ext uri="{BB962C8B-B14F-4D97-AF65-F5344CB8AC3E}">
        <p14:creationId xmlns:p14="http://schemas.microsoft.com/office/powerpoint/2010/main" val="10135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TT Plan?</a:t>
            </a:r>
          </a:p>
          <a:p>
            <a:r>
              <a:rPr lang="en-US" dirty="0" smtClean="0"/>
              <a:t>Required for</a:t>
            </a:r>
            <a:r>
              <a:rPr lang="en-US" baseline="0" dirty="0" smtClean="0"/>
              <a:t> RERCs by NIDILRR</a:t>
            </a:r>
          </a:p>
          <a:p>
            <a:r>
              <a:rPr lang="en-US" baseline="0" dirty="0" smtClean="0"/>
              <a:t>SBIRs complete commercialization plan in proposal</a:t>
            </a:r>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2</a:t>
            </a:fld>
            <a:endParaRPr lang="en-US" dirty="0"/>
          </a:p>
        </p:txBody>
      </p:sp>
    </p:spTree>
    <p:extLst>
      <p:ext uri="{BB962C8B-B14F-4D97-AF65-F5344CB8AC3E}">
        <p14:creationId xmlns:p14="http://schemas.microsoft.com/office/powerpoint/2010/main" val="2286896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20</a:t>
            </a:fld>
            <a:endParaRPr lang="en-US" dirty="0"/>
          </a:p>
        </p:txBody>
      </p:sp>
    </p:spTree>
    <p:extLst>
      <p:ext uri="{BB962C8B-B14F-4D97-AF65-F5344CB8AC3E}">
        <p14:creationId xmlns:p14="http://schemas.microsoft.com/office/powerpoint/2010/main" val="282698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Vathsala’s</a:t>
            </a:r>
            <a:r>
              <a:rPr lang="en-US" dirty="0" smtClean="0"/>
              <a:t> Sunglass example –</a:t>
            </a:r>
            <a:endParaRPr lang="en-US" dirty="0"/>
          </a:p>
          <a:p>
            <a:r>
              <a:rPr lang="en-US" dirty="0" smtClean="0"/>
              <a:t>Point</a:t>
            </a:r>
            <a:r>
              <a:rPr lang="en-US" baseline="0" dirty="0" smtClean="0"/>
              <a:t> is You need to talk to the target market to find out what they are doing to solve the problem - </a:t>
            </a:r>
            <a:endParaRPr lang="en-US" dirty="0" smtClean="0"/>
          </a:p>
        </p:txBody>
      </p:sp>
      <p:sp>
        <p:nvSpPr>
          <p:cNvPr id="4" name="Slide Number Placeholder 3"/>
          <p:cNvSpPr>
            <a:spLocks noGrp="1"/>
          </p:cNvSpPr>
          <p:nvPr>
            <p:ph type="sldNum" sz="quarter" idx="10"/>
          </p:nvPr>
        </p:nvSpPr>
        <p:spPr/>
        <p:txBody>
          <a:bodyPr/>
          <a:lstStyle/>
          <a:p>
            <a:fld id="{577ABF5D-080D-4DCA-97A0-BBEC4AB285D9}" type="slidenum">
              <a:rPr lang="en-US" smtClean="0"/>
              <a:t>21</a:t>
            </a:fld>
            <a:endParaRPr lang="en-US" dirty="0"/>
          </a:p>
        </p:txBody>
      </p:sp>
    </p:spTree>
    <p:extLst>
      <p:ext uri="{BB962C8B-B14F-4D97-AF65-F5344CB8AC3E}">
        <p14:creationId xmlns:p14="http://schemas.microsoft.com/office/powerpoint/2010/main" val="3948342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22</a:t>
            </a:fld>
            <a:endParaRPr lang="en-US" dirty="0"/>
          </a:p>
        </p:txBody>
      </p:sp>
    </p:spTree>
    <p:extLst>
      <p:ext uri="{BB962C8B-B14F-4D97-AF65-F5344CB8AC3E}">
        <p14:creationId xmlns:p14="http://schemas.microsoft.com/office/powerpoint/2010/main" val="3080626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23</a:t>
            </a:fld>
            <a:endParaRPr lang="en-US" dirty="0"/>
          </a:p>
        </p:txBody>
      </p:sp>
    </p:spTree>
    <p:extLst>
      <p:ext uri="{BB962C8B-B14F-4D97-AF65-F5344CB8AC3E}">
        <p14:creationId xmlns:p14="http://schemas.microsoft.com/office/powerpoint/2010/main" val="2642509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24</a:t>
            </a:fld>
            <a:endParaRPr lang="en-US" dirty="0"/>
          </a:p>
        </p:txBody>
      </p:sp>
    </p:spTree>
    <p:extLst>
      <p:ext uri="{BB962C8B-B14F-4D97-AF65-F5344CB8AC3E}">
        <p14:creationId xmlns:p14="http://schemas.microsoft.com/office/powerpoint/2010/main" val="241650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25</a:t>
            </a:fld>
            <a:endParaRPr lang="en-US" dirty="0"/>
          </a:p>
        </p:txBody>
      </p:sp>
    </p:spTree>
    <p:extLst>
      <p:ext uri="{BB962C8B-B14F-4D97-AF65-F5344CB8AC3E}">
        <p14:creationId xmlns:p14="http://schemas.microsoft.com/office/powerpoint/2010/main" val="381987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 bit</a:t>
            </a:r>
            <a:r>
              <a:rPr lang="en-US" baseline="0" dirty="0" smtClean="0"/>
              <a:t> about the project, </a:t>
            </a:r>
            <a:r>
              <a:rPr lang="en-US" dirty="0" smtClean="0"/>
              <a:t>how we structured this table based on</a:t>
            </a:r>
            <a:r>
              <a:rPr lang="en-US" baseline="0" dirty="0" smtClean="0"/>
              <a:t> focus group input for the ideal product, and then conducted web searches and reviewed marketing materials for the competing products. We used this in the SBIR proposal to benchmark the product against the competition- highlighting key features in the narrative, using this table to support those claims. </a:t>
            </a:r>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26</a:t>
            </a:fld>
            <a:endParaRPr lang="en-US" dirty="0"/>
          </a:p>
        </p:txBody>
      </p:sp>
    </p:spTree>
    <p:extLst>
      <p:ext uri="{BB962C8B-B14F-4D97-AF65-F5344CB8AC3E}">
        <p14:creationId xmlns:p14="http://schemas.microsoft.com/office/powerpoint/2010/main" val="1285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27</a:t>
            </a:fld>
            <a:endParaRPr lang="en-US" dirty="0"/>
          </a:p>
        </p:txBody>
      </p:sp>
    </p:spTree>
    <p:extLst>
      <p:ext uri="{BB962C8B-B14F-4D97-AF65-F5344CB8AC3E}">
        <p14:creationId xmlns:p14="http://schemas.microsoft.com/office/powerpoint/2010/main" val="269633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28</a:t>
            </a:fld>
            <a:endParaRPr lang="en-US" dirty="0"/>
          </a:p>
        </p:txBody>
      </p:sp>
    </p:spTree>
    <p:extLst>
      <p:ext uri="{BB962C8B-B14F-4D97-AF65-F5344CB8AC3E}">
        <p14:creationId xmlns:p14="http://schemas.microsoft.com/office/powerpoint/2010/main" val="3166806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29</a:t>
            </a:fld>
            <a:endParaRPr lang="en-US" dirty="0"/>
          </a:p>
        </p:txBody>
      </p:sp>
    </p:spTree>
    <p:extLst>
      <p:ext uri="{BB962C8B-B14F-4D97-AF65-F5344CB8AC3E}">
        <p14:creationId xmlns:p14="http://schemas.microsoft.com/office/powerpoint/2010/main" val="238273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3</a:t>
            </a:fld>
            <a:endParaRPr lang="en-US" dirty="0"/>
          </a:p>
        </p:txBody>
      </p:sp>
    </p:spTree>
    <p:extLst>
      <p:ext uri="{BB962C8B-B14F-4D97-AF65-F5344CB8AC3E}">
        <p14:creationId xmlns:p14="http://schemas.microsoft.com/office/powerpoint/2010/main" val="2669559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30</a:t>
            </a:fld>
            <a:endParaRPr lang="en-US" dirty="0"/>
          </a:p>
        </p:txBody>
      </p:sp>
    </p:spTree>
    <p:extLst>
      <p:ext uri="{BB962C8B-B14F-4D97-AF65-F5344CB8AC3E}">
        <p14:creationId xmlns:p14="http://schemas.microsoft.com/office/powerpoint/2010/main" val="467487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31</a:t>
            </a:fld>
            <a:endParaRPr lang="en-US" dirty="0"/>
          </a:p>
        </p:txBody>
      </p:sp>
    </p:spTree>
    <p:extLst>
      <p:ext uri="{BB962C8B-B14F-4D97-AF65-F5344CB8AC3E}">
        <p14:creationId xmlns:p14="http://schemas.microsoft.com/office/powerpoint/2010/main" val="2613994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32</a:t>
            </a:fld>
            <a:endParaRPr lang="en-US" dirty="0"/>
          </a:p>
        </p:txBody>
      </p:sp>
    </p:spTree>
    <p:extLst>
      <p:ext uri="{BB962C8B-B14F-4D97-AF65-F5344CB8AC3E}">
        <p14:creationId xmlns:p14="http://schemas.microsoft.com/office/powerpoint/2010/main" val="2460851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33</a:t>
            </a:fld>
            <a:endParaRPr lang="en-US" dirty="0"/>
          </a:p>
        </p:txBody>
      </p:sp>
    </p:spTree>
    <p:extLst>
      <p:ext uri="{BB962C8B-B14F-4D97-AF65-F5344CB8AC3E}">
        <p14:creationId xmlns:p14="http://schemas.microsoft.com/office/powerpoint/2010/main" val="951228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34</a:t>
            </a:fld>
            <a:endParaRPr lang="en-US" dirty="0"/>
          </a:p>
        </p:txBody>
      </p:sp>
    </p:spTree>
    <p:extLst>
      <p:ext uri="{BB962C8B-B14F-4D97-AF65-F5344CB8AC3E}">
        <p14:creationId xmlns:p14="http://schemas.microsoft.com/office/powerpoint/2010/main" val="157181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35</a:t>
            </a:fld>
            <a:endParaRPr lang="en-US" dirty="0"/>
          </a:p>
        </p:txBody>
      </p:sp>
    </p:spTree>
    <p:extLst>
      <p:ext uri="{BB962C8B-B14F-4D97-AF65-F5344CB8AC3E}">
        <p14:creationId xmlns:p14="http://schemas.microsoft.com/office/powerpoint/2010/main" val="639693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36</a:t>
            </a:fld>
            <a:endParaRPr lang="en-US" dirty="0"/>
          </a:p>
        </p:txBody>
      </p:sp>
    </p:spTree>
    <p:extLst>
      <p:ext uri="{BB962C8B-B14F-4D97-AF65-F5344CB8AC3E}">
        <p14:creationId xmlns:p14="http://schemas.microsoft.com/office/powerpoint/2010/main" val="2898445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37</a:t>
            </a:fld>
            <a:endParaRPr lang="en-US" dirty="0"/>
          </a:p>
        </p:txBody>
      </p:sp>
    </p:spTree>
    <p:extLst>
      <p:ext uri="{BB962C8B-B14F-4D97-AF65-F5344CB8AC3E}">
        <p14:creationId xmlns:p14="http://schemas.microsoft.com/office/powerpoint/2010/main" val="268684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38</a:t>
            </a:fld>
            <a:endParaRPr lang="en-US" dirty="0"/>
          </a:p>
        </p:txBody>
      </p:sp>
    </p:spTree>
    <p:extLst>
      <p:ext uri="{BB962C8B-B14F-4D97-AF65-F5344CB8AC3E}">
        <p14:creationId xmlns:p14="http://schemas.microsoft.com/office/powerpoint/2010/main" val="1698194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39</a:t>
            </a:fld>
            <a:endParaRPr lang="en-US" dirty="0"/>
          </a:p>
        </p:txBody>
      </p:sp>
    </p:spTree>
    <p:extLst>
      <p:ext uri="{BB962C8B-B14F-4D97-AF65-F5344CB8AC3E}">
        <p14:creationId xmlns:p14="http://schemas.microsoft.com/office/powerpoint/2010/main" val="156459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has heard of </a:t>
            </a:r>
            <a:r>
              <a:rPr lang="en-US" baseline="0" dirty="0" err="1" smtClean="0"/>
              <a:t>NtK</a:t>
            </a:r>
            <a:r>
              <a:rPr lang="en-US" baseline="0" dirty="0" smtClean="0"/>
              <a:t>?</a:t>
            </a:r>
          </a:p>
          <a:p>
            <a:r>
              <a:rPr lang="en-US" baseline="0" dirty="0" smtClean="0"/>
              <a:t>19 development project cases – interviewing </a:t>
            </a:r>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4</a:t>
            </a:fld>
            <a:endParaRPr lang="en-US" dirty="0"/>
          </a:p>
        </p:txBody>
      </p:sp>
    </p:spTree>
    <p:extLst>
      <p:ext uri="{BB962C8B-B14F-4D97-AF65-F5344CB8AC3E}">
        <p14:creationId xmlns:p14="http://schemas.microsoft.com/office/powerpoint/2010/main" val="4002218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https://open.lib.umn.edu/principlesmarketing/chapter/2-1-the-value-proposition/</a:t>
            </a:r>
          </a:p>
          <a:p>
            <a:r>
              <a:rPr lang="en-US" dirty="0" smtClean="0"/>
              <a:t>https://www.forbes.com/sites/michaelskok/2013/06/14/4-steps-to-building-a-compelling-value-proposition/#233018f54695</a:t>
            </a:r>
          </a:p>
          <a:p>
            <a:endParaRPr lang="en-US" dirty="0" smtClean="0"/>
          </a:p>
          <a:p>
            <a:r>
              <a:rPr lang="en-US" dirty="0" smtClean="0"/>
              <a:t>7 templates- http://torgronsund.com/2011/11/29/7-proven-templates-for-creating-value-propositions-that-work/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40</a:t>
            </a:fld>
            <a:endParaRPr lang="en-US" dirty="0"/>
          </a:p>
        </p:txBody>
      </p:sp>
    </p:spTree>
    <p:extLst>
      <p:ext uri="{BB962C8B-B14F-4D97-AF65-F5344CB8AC3E}">
        <p14:creationId xmlns:p14="http://schemas.microsoft.com/office/powerpoint/2010/main" val="634995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41</a:t>
            </a:fld>
            <a:endParaRPr lang="en-US" dirty="0"/>
          </a:p>
        </p:txBody>
      </p:sp>
    </p:spTree>
    <p:extLst>
      <p:ext uri="{BB962C8B-B14F-4D97-AF65-F5344CB8AC3E}">
        <p14:creationId xmlns:p14="http://schemas.microsoft.com/office/powerpoint/2010/main" val="117844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using the formula</a:t>
            </a:r>
            <a:r>
              <a:rPr lang="en-US" baseline="0" dirty="0" smtClean="0"/>
              <a:t> when crafting a pitch for the investor/potential partner. </a:t>
            </a:r>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42</a:t>
            </a:fld>
            <a:endParaRPr lang="en-US" dirty="0"/>
          </a:p>
        </p:txBody>
      </p:sp>
    </p:spTree>
    <p:extLst>
      <p:ext uri="{BB962C8B-B14F-4D97-AF65-F5344CB8AC3E}">
        <p14:creationId xmlns:p14="http://schemas.microsoft.com/office/powerpoint/2010/main" val="1622405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43</a:t>
            </a:fld>
            <a:endParaRPr lang="en-US" dirty="0"/>
          </a:p>
        </p:txBody>
      </p:sp>
    </p:spTree>
    <p:extLst>
      <p:ext uri="{BB962C8B-B14F-4D97-AF65-F5344CB8AC3E}">
        <p14:creationId xmlns:p14="http://schemas.microsoft.com/office/powerpoint/2010/main" val="40058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44</a:t>
            </a:fld>
            <a:endParaRPr lang="en-US" dirty="0"/>
          </a:p>
        </p:txBody>
      </p:sp>
    </p:spTree>
    <p:extLst>
      <p:ext uri="{BB962C8B-B14F-4D97-AF65-F5344CB8AC3E}">
        <p14:creationId xmlns:p14="http://schemas.microsoft.com/office/powerpoint/2010/main" val="3855612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45</a:t>
            </a:fld>
            <a:endParaRPr lang="en-US" dirty="0"/>
          </a:p>
        </p:txBody>
      </p:sp>
    </p:spTree>
    <p:extLst>
      <p:ext uri="{BB962C8B-B14F-4D97-AF65-F5344CB8AC3E}">
        <p14:creationId xmlns:p14="http://schemas.microsoft.com/office/powerpoint/2010/main" val="2101779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46</a:t>
            </a:fld>
            <a:endParaRPr lang="en-US" dirty="0"/>
          </a:p>
        </p:txBody>
      </p:sp>
    </p:spTree>
    <p:extLst>
      <p:ext uri="{BB962C8B-B14F-4D97-AF65-F5344CB8AC3E}">
        <p14:creationId xmlns:p14="http://schemas.microsoft.com/office/powerpoint/2010/main" val="113673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 the live of people</a:t>
            </a:r>
            <a:r>
              <a:rPr lang="en-US" baseline="0" dirty="0" smtClean="0"/>
              <a:t> with disabilities –</a:t>
            </a:r>
          </a:p>
          <a:p>
            <a:r>
              <a:rPr lang="en-US" baseline="0" dirty="0" smtClean="0"/>
              <a:t>Just like all of you</a:t>
            </a:r>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5</a:t>
            </a:fld>
            <a:endParaRPr lang="en-US" dirty="0"/>
          </a:p>
        </p:txBody>
      </p:sp>
    </p:spTree>
    <p:extLst>
      <p:ext uri="{BB962C8B-B14F-4D97-AF65-F5344CB8AC3E}">
        <p14:creationId xmlns:p14="http://schemas.microsoft.com/office/powerpoint/2010/main" val="200112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6</a:t>
            </a:fld>
            <a:endParaRPr lang="en-US" dirty="0"/>
          </a:p>
        </p:txBody>
      </p:sp>
    </p:spTree>
    <p:extLst>
      <p:ext uri="{BB962C8B-B14F-4D97-AF65-F5344CB8AC3E}">
        <p14:creationId xmlns:p14="http://schemas.microsoft.com/office/powerpoint/2010/main" val="226893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profile – a detailed report about</a:t>
            </a:r>
            <a:r>
              <a:rPr lang="en-US" baseline="0" dirty="0" smtClean="0"/>
              <a:t> the current state of a specific AT field, such as Cognition.  </a:t>
            </a:r>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7</a:t>
            </a:fld>
            <a:endParaRPr lang="en-US" dirty="0"/>
          </a:p>
        </p:txBody>
      </p:sp>
    </p:spTree>
    <p:extLst>
      <p:ext uri="{BB962C8B-B14F-4D97-AF65-F5344CB8AC3E}">
        <p14:creationId xmlns:p14="http://schemas.microsoft.com/office/powerpoint/2010/main" val="57651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BF5D-080D-4DCA-97A0-BBEC4AB285D9}" type="slidenum">
              <a:rPr lang="en-US" smtClean="0"/>
              <a:t>8</a:t>
            </a:fld>
            <a:endParaRPr lang="en-US" dirty="0"/>
          </a:p>
        </p:txBody>
      </p:sp>
    </p:spTree>
    <p:extLst>
      <p:ext uri="{BB962C8B-B14F-4D97-AF65-F5344CB8AC3E}">
        <p14:creationId xmlns:p14="http://schemas.microsoft.com/office/powerpoint/2010/main" val="391986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7ABF5D-080D-4DCA-97A0-BBEC4AB285D9}" type="slidenum">
              <a:rPr lang="en-US" smtClean="0"/>
              <a:t>9</a:t>
            </a:fld>
            <a:endParaRPr lang="en-US" dirty="0"/>
          </a:p>
        </p:txBody>
      </p:sp>
    </p:spTree>
    <p:extLst>
      <p:ext uri="{BB962C8B-B14F-4D97-AF65-F5344CB8AC3E}">
        <p14:creationId xmlns:p14="http://schemas.microsoft.com/office/powerpoint/2010/main" val="142096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25753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160814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38025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1239583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21780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19281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158496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13508"/>
            <a:ext cx="10571998" cy="9704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lvl1pPr>
              <a:defRPr sz="2800"/>
            </a:lvl1pPr>
            <a:lvl2pPr>
              <a:defRPr sz="2400"/>
            </a:lvl2pPr>
            <a:lvl3pPr>
              <a:defRPr sz="20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31428960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655067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22731301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37018701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1562793"/>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31063"/>
            <a:ext cx="10571998" cy="97045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28672645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33440491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B237E-18E1-4234-8F02-195C8930994A}"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360142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BBB237E-18E1-4234-8F02-195C8930994A}" type="datetimeFigureOut">
              <a:rPr lang="en-US" smtClean="0"/>
              <a:t>8/1/2018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B01998DC-6FE5-4AF3-91B9-60A74F6E31A1}" type="slidenum">
              <a:rPr lang="en-US" smtClean="0"/>
              <a:t>‹#›</a:t>
            </a:fld>
            <a:endParaRPr lang="en-US" dirty="0"/>
          </a:p>
        </p:txBody>
      </p:sp>
    </p:spTree>
    <p:extLst>
      <p:ext uri="{BB962C8B-B14F-4D97-AF65-F5344CB8AC3E}">
        <p14:creationId xmlns:p14="http://schemas.microsoft.com/office/powerpoint/2010/main" val="34232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BBB237E-18E1-4234-8F02-195C8930994A}" type="datetimeFigureOut">
              <a:rPr lang="en-US" smtClean="0"/>
              <a:t>8/1/2018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01998DC-6FE5-4AF3-91B9-60A74F6E31A1}" type="slidenum">
              <a:rPr lang="en-US" smtClean="0"/>
              <a:t>‹#›</a:t>
            </a:fld>
            <a:endParaRPr lang="en-US" dirty="0"/>
          </a:p>
        </p:txBody>
      </p:sp>
    </p:spTree>
    <p:extLst>
      <p:ext uri="{BB962C8B-B14F-4D97-AF65-F5344CB8AC3E}">
        <p14:creationId xmlns:p14="http://schemas.microsoft.com/office/powerpoint/2010/main" val="3424994496"/>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phhp.buffalo.edu/cat/kt4tt/projects/research-projects/industry-profile.html" TargetMode="External"/><Relationship Id="rId3" Type="http://schemas.openxmlformats.org/officeDocument/2006/relationships/hyperlink" Target="http://sphhp.buffalo.edu/cat/kt4tt.html" TargetMode="External"/><Relationship Id="rId7" Type="http://schemas.openxmlformats.org/officeDocument/2006/relationships/hyperlink" Target="http://sphhp.buffalo.edu/cat/kt4tt/technical-assistance-and-resources/nidilrr-grantee-technical-assistance/assistive-technology-companie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phhp.buffalo.edu/cat/kt4tt/technical-assistance-and-resources/nidilrr-grantee-technical-assistance/app-marketing-guide.html" TargetMode="External"/><Relationship Id="rId11" Type="http://schemas.openxmlformats.org/officeDocument/2006/relationships/image" Target="../media/image19.png"/><Relationship Id="rId5" Type="http://schemas.openxmlformats.org/officeDocument/2006/relationships/hyperlink" Target="http://sphhp.buffalo.edu/cat/kt4tt/technical-assistance-and-resources/nidilrr-grantee-technical-assistance/product-resource-directory.html" TargetMode="External"/><Relationship Id="rId10" Type="http://schemas.openxmlformats.org/officeDocument/2006/relationships/hyperlink" Target="https://www.uspto.gov/" TargetMode="External"/><Relationship Id="rId4" Type="http://schemas.openxmlformats.org/officeDocument/2006/relationships/hyperlink" Target="http://sphhp.buffalo.edu/cat/kt4tt/technical-assistance-and-resources/nidilrr-grantee-technical-assistance/conducting-a-competing-product-search.html" TargetMode="External"/><Relationship Id="rId9" Type="http://schemas.openxmlformats.org/officeDocument/2006/relationships/hyperlink" Target="https://abledata.acl.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www.ncmedical.com/" TargetMode="External"/><Relationship Id="rId3" Type="http://schemas.openxmlformats.org/officeDocument/2006/relationships/hyperlink" Target="https://abledata.acl.gov/" TargetMode="External"/><Relationship Id="rId7" Type="http://schemas.openxmlformats.org/officeDocument/2006/relationships/hyperlink" Target="http://www.maddak.com/index.php" TargetMode="External"/><Relationship Id="rId12" Type="http://schemas.openxmlformats.org/officeDocument/2006/relationships/hyperlink" Target="http://makelifeeasier.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alimed.com/" TargetMode="External"/><Relationship Id="rId11" Type="http://schemas.openxmlformats.org/officeDocument/2006/relationships/hyperlink" Target="https://www.vitalitymedical.com/" TargetMode="External"/><Relationship Id="rId5" Type="http://schemas.openxmlformats.org/officeDocument/2006/relationships/hyperlink" Target="http://www.amazon.com/" TargetMode="External"/><Relationship Id="rId10" Type="http://schemas.openxmlformats.org/officeDocument/2006/relationships/hyperlink" Target="http://www.thewrightstuff.com/" TargetMode="External"/><Relationship Id="rId4" Type="http://schemas.openxmlformats.org/officeDocument/2006/relationships/hyperlink" Target="http://sphhp.buffalo.edu/cat/kt4tt/technical-assistance-and-resources.html" TargetMode="External"/><Relationship Id="rId9" Type="http://schemas.openxmlformats.org/officeDocument/2006/relationships/hyperlink" Target="https://www.performancehealt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tia.org/about-atia/membership-directory/" TargetMode="External"/><Relationship Id="rId7" Type="http://schemas.openxmlformats.org/officeDocument/2006/relationships/hyperlink" Target="http://sphhp.buffalo.edu/cat/kt4tt/projects/research-projects/industry-profile.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phhp.buffalo.edu/cat/kt4tt/technical-assistance-and-resources/nidilrr-grantee-technical-assistance/assistive-technology-companies.html" TargetMode="External"/><Relationship Id="rId5" Type="http://schemas.openxmlformats.org/officeDocument/2006/relationships/hyperlink" Target="http://sphhp.buffalo.edu/cat/kt4tt/technical-assistance-and-resources/nidilrr-grantee-technical-assistance/app-marketing-guide.html" TargetMode="External"/><Relationship Id="rId4" Type="http://schemas.openxmlformats.org/officeDocument/2006/relationships/hyperlink" Target="https://www.thewrightstuff.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arage.com/getting-wow-create-value-proposition-will-dazzle-investor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kt4tt.buffalo.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mailto:jflagg@buffalo.edu" TargetMode="External"/><Relationship Id="rId4" Type="http://schemas.openxmlformats.org/officeDocument/2006/relationships/hyperlink" Target="mailto:mlockett@buffalo.edu"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25743"/>
            <a:ext cx="9144000" cy="2387600"/>
          </a:xfrm>
        </p:spPr>
        <p:txBody>
          <a:bodyPr/>
          <a:lstStyle/>
          <a:p>
            <a:r>
              <a:rPr lang="en-US" dirty="0" smtClean="0"/>
              <a:t>The Perfect Pitch</a:t>
            </a:r>
            <a:br>
              <a:rPr lang="en-US" dirty="0" smtClean="0"/>
            </a:br>
            <a:r>
              <a:rPr lang="en-US" sz="3600" dirty="0" smtClean="0"/>
              <a:t>Striking a Chord with Investors and Partners</a:t>
            </a:r>
            <a:endParaRPr lang="en-US" sz="3600" dirty="0"/>
          </a:p>
        </p:txBody>
      </p:sp>
      <p:sp>
        <p:nvSpPr>
          <p:cNvPr id="3" name="Subtitle 2"/>
          <p:cNvSpPr>
            <a:spLocks noGrp="1"/>
          </p:cNvSpPr>
          <p:nvPr>
            <p:ph type="subTitle" idx="1"/>
          </p:nvPr>
        </p:nvSpPr>
        <p:spPr>
          <a:xfrm>
            <a:off x="1524000" y="3105418"/>
            <a:ext cx="9144000" cy="1655762"/>
          </a:xfrm>
        </p:spPr>
        <p:txBody>
          <a:bodyPr>
            <a:normAutofit/>
          </a:bodyPr>
          <a:lstStyle/>
          <a:p>
            <a:r>
              <a:rPr lang="en-US" dirty="0" smtClean="0"/>
              <a:t>Presenters: Jennifer Flagg, Michelle Lockett</a:t>
            </a:r>
          </a:p>
          <a:p>
            <a:r>
              <a:rPr lang="en-US" dirty="0" smtClean="0"/>
              <a:t>Jim Leahy, Vathsala Stone, Joe Lane</a:t>
            </a:r>
          </a:p>
          <a:p>
            <a:r>
              <a:rPr lang="en-US" dirty="0" smtClean="0"/>
              <a:t>From: The Center on Knowledge Translation for Technology Transfer</a:t>
            </a:r>
          </a:p>
          <a:p>
            <a:r>
              <a:rPr lang="en-US" dirty="0" smtClean="0"/>
              <a:t>July 14, 2018</a:t>
            </a:r>
            <a:endParaRPr lang="en-US" dirty="0"/>
          </a:p>
        </p:txBody>
      </p:sp>
      <p:pic>
        <p:nvPicPr>
          <p:cNvPr id="5" name="Picture 4" descr="National Institute on Disability, Independent Living and Rehabilitation Research Agenc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017" y="5417296"/>
            <a:ext cx="1596829" cy="826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Center on Knowledge Translation for Technologu Transf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8191" y="5242034"/>
            <a:ext cx="2831382" cy="1001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University at Buffal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3918" y="5450741"/>
            <a:ext cx="1935480" cy="740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896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TTPT – What is it?</a:t>
            </a:r>
            <a:endParaRPr lang="en-US" dirty="0"/>
          </a:p>
        </p:txBody>
      </p:sp>
      <p:sp>
        <p:nvSpPr>
          <p:cNvPr id="7" name="Content Placeholder 6"/>
          <p:cNvSpPr>
            <a:spLocks noGrp="1"/>
          </p:cNvSpPr>
          <p:nvPr>
            <p:ph idx="1"/>
          </p:nvPr>
        </p:nvSpPr>
        <p:spPr>
          <a:xfrm>
            <a:off x="827424" y="2618527"/>
            <a:ext cx="10554574" cy="3636511"/>
          </a:xfrm>
        </p:spPr>
        <p:txBody>
          <a:bodyPr>
            <a:normAutofit fontScale="92500" lnSpcReduction="10000"/>
          </a:bodyPr>
          <a:lstStyle/>
          <a:p>
            <a:r>
              <a:rPr lang="en-US" sz="3200" dirty="0"/>
              <a:t>The TTPT is an online tool for </a:t>
            </a:r>
            <a:r>
              <a:rPr lang="en-US" sz="3200" dirty="0" smtClean="0"/>
              <a:t>planning development and transfer projects</a:t>
            </a:r>
          </a:p>
          <a:p>
            <a:pPr lvl="1"/>
            <a:r>
              <a:rPr lang="en-US" dirty="0" smtClean="0"/>
              <a:t>Asks </a:t>
            </a:r>
            <a:r>
              <a:rPr lang="en-US" dirty="0"/>
              <a:t>simple </a:t>
            </a:r>
            <a:r>
              <a:rPr lang="en-US" dirty="0" smtClean="0"/>
              <a:t>questions </a:t>
            </a:r>
          </a:p>
          <a:p>
            <a:pPr lvl="1"/>
            <a:r>
              <a:rPr lang="en-US" sz="2400" dirty="0" smtClean="0"/>
              <a:t>Provides resources</a:t>
            </a:r>
          </a:p>
          <a:p>
            <a:pPr lvl="1"/>
            <a:r>
              <a:rPr lang="en-US" dirty="0"/>
              <a:t>O</a:t>
            </a:r>
            <a:r>
              <a:rPr lang="en-US" sz="2400" dirty="0" smtClean="0"/>
              <a:t>utput </a:t>
            </a:r>
            <a:r>
              <a:rPr lang="en-US" sz="2400" dirty="0"/>
              <a:t>reports organize your </a:t>
            </a:r>
            <a:r>
              <a:rPr lang="en-US" sz="2400" dirty="0" smtClean="0"/>
              <a:t>responses</a:t>
            </a:r>
          </a:p>
          <a:p>
            <a:pPr lvl="2"/>
            <a:r>
              <a:rPr lang="en-US" dirty="0" smtClean="0"/>
              <a:t>Commercialization plans</a:t>
            </a:r>
          </a:p>
          <a:p>
            <a:pPr lvl="2"/>
            <a:r>
              <a:rPr lang="en-US" dirty="0" smtClean="0"/>
              <a:t>Technology transfer plans</a:t>
            </a:r>
          </a:p>
          <a:p>
            <a:pPr lvl="2"/>
            <a:r>
              <a:rPr lang="en-US" dirty="0" smtClean="0"/>
              <a:t>Summary reports</a:t>
            </a:r>
            <a:endParaRPr lang="en-US" dirty="0"/>
          </a:p>
          <a:p>
            <a:endParaRPr lang="en-US" dirty="0"/>
          </a:p>
        </p:txBody>
      </p:sp>
    </p:spTree>
    <p:extLst>
      <p:ext uri="{BB962C8B-B14F-4D97-AF65-F5344CB8AC3E}">
        <p14:creationId xmlns:p14="http://schemas.microsoft.com/office/powerpoint/2010/main" val="1401845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TTPT – How do I use it?</a:t>
            </a:r>
            <a:endParaRPr lang="en-US" dirty="0"/>
          </a:p>
        </p:txBody>
      </p:sp>
      <p:sp>
        <p:nvSpPr>
          <p:cNvPr id="5" name="Content Placeholder 4"/>
          <p:cNvSpPr>
            <a:spLocks noGrp="1"/>
          </p:cNvSpPr>
          <p:nvPr>
            <p:ph sz="half" idx="2"/>
          </p:nvPr>
        </p:nvSpPr>
        <p:spPr>
          <a:xfrm>
            <a:off x="323728" y="2430379"/>
            <a:ext cx="5194583" cy="3638764"/>
          </a:xfrm>
        </p:spPr>
        <p:txBody>
          <a:bodyPr/>
          <a:lstStyle/>
          <a:p>
            <a:r>
              <a:rPr lang="en-US" dirty="0" smtClean="0"/>
              <a:t>Create account- click on “New User”</a:t>
            </a:r>
          </a:p>
          <a:p>
            <a:r>
              <a:rPr lang="en-US" dirty="0" smtClean="0"/>
              <a:t>Answer questions in three parts:</a:t>
            </a:r>
          </a:p>
          <a:p>
            <a:pPr lvl="1"/>
            <a:r>
              <a:rPr lang="en-US" dirty="0" smtClean="0"/>
              <a:t>Project / output overview</a:t>
            </a:r>
          </a:p>
          <a:p>
            <a:pPr lvl="1"/>
            <a:r>
              <a:rPr lang="en-US" dirty="0" smtClean="0"/>
              <a:t>Development plans</a:t>
            </a:r>
          </a:p>
          <a:p>
            <a:pPr lvl="1"/>
            <a:r>
              <a:rPr lang="en-US" dirty="0" smtClean="0"/>
              <a:t>Production plans</a:t>
            </a:r>
          </a:p>
          <a:p>
            <a:r>
              <a:rPr lang="en-US" dirty="0" smtClean="0"/>
              <a:t>View reports</a:t>
            </a:r>
          </a:p>
          <a:p>
            <a:r>
              <a:rPr lang="en-US" dirty="0" smtClean="0"/>
              <a:t>Share plans</a:t>
            </a:r>
          </a:p>
          <a:p>
            <a:pPr lvl="1"/>
            <a:endParaRPr lang="en-US" dirty="0"/>
          </a:p>
          <a:p>
            <a:pPr lvl="1"/>
            <a:endParaRPr lang="en-US" dirty="0"/>
          </a:p>
        </p:txBody>
      </p:sp>
      <p:pic>
        <p:nvPicPr>
          <p:cNvPr id="4" name="Content Placeholder 3" descr="TTPT screen shot"/>
          <p:cNvPicPr>
            <a:picLocks noGrp="1" noChangeAspect="1"/>
          </p:cNvPicPr>
          <p:nvPr>
            <p:ph sz="half" idx="1"/>
          </p:nvPr>
        </p:nvPicPr>
        <p:blipFill rotWithShape="1">
          <a:blip r:embed="rId3"/>
          <a:srcRect l="26251" t="10972" r="26224" b="40507"/>
          <a:stretch/>
        </p:blipFill>
        <p:spPr>
          <a:xfrm>
            <a:off x="5040923" y="2361892"/>
            <a:ext cx="7057293" cy="4052683"/>
          </a:xfrm>
          <a:prstGeom prst="rect">
            <a:avLst/>
          </a:prstGeom>
        </p:spPr>
      </p:pic>
      <p:sp>
        <p:nvSpPr>
          <p:cNvPr id="6" name="Down Arrow 5" descr="alt=&quot;&quot;"/>
          <p:cNvSpPr/>
          <p:nvPr/>
        </p:nvSpPr>
        <p:spPr>
          <a:xfrm rot="14750184">
            <a:off x="9875089" y="5249209"/>
            <a:ext cx="342109" cy="502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777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TTPT – Homepage</a:t>
            </a:r>
            <a:endParaRPr lang="en-US" dirty="0"/>
          </a:p>
        </p:txBody>
      </p:sp>
      <p:sp>
        <p:nvSpPr>
          <p:cNvPr id="5" name="Content Placeholder 4"/>
          <p:cNvSpPr>
            <a:spLocks noGrp="1"/>
          </p:cNvSpPr>
          <p:nvPr>
            <p:ph sz="half" idx="2"/>
          </p:nvPr>
        </p:nvSpPr>
        <p:spPr>
          <a:xfrm>
            <a:off x="526928" y="2431935"/>
            <a:ext cx="2306297" cy="3638764"/>
          </a:xfrm>
        </p:spPr>
        <p:txBody>
          <a:bodyPr/>
          <a:lstStyle/>
          <a:p>
            <a:r>
              <a:rPr lang="en-US" dirty="0" smtClean="0"/>
              <a:t>Get started with a new plan by clicking on “My plans”</a:t>
            </a:r>
          </a:p>
          <a:p>
            <a:endParaRPr lang="en-US" dirty="0" smtClean="0"/>
          </a:p>
          <a:p>
            <a:pPr lvl="1"/>
            <a:endParaRPr lang="en-US" dirty="0"/>
          </a:p>
          <a:p>
            <a:pPr lvl="1"/>
            <a:endParaRPr lang="en-US" dirty="0"/>
          </a:p>
        </p:txBody>
      </p:sp>
      <p:pic>
        <p:nvPicPr>
          <p:cNvPr id="7" name="Picture 6" descr="TTPT screenshot"/>
          <p:cNvPicPr>
            <a:picLocks noChangeAspect="1"/>
          </p:cNvPicPr>
          <p:nvPr/>
        </p:nvPicPr>
        <p:blipFill rotWithShape="1">
          <a:blip r:embed="rId3"/>
          <a:srcRect l="26005" t="8415" r="26423" b="39641"/>
          <a:stretch/>
        </p:blipFill>
        <p:spPr>
          <a:xfrm>
            <a:off x="3640488" y="1626692"/>
            <a:ext cx="8285790" cy="5088913"/>
          </a:xfrm>
          <a:prstGeom prst="rect">
            <a:avLst/>
          </a:prstGeom>
        </p:spPr>
      </p:pic>
      <p:sp>
        <p:nvSpPr>
          <p:cNvPr id="6" name="Down Arrow 5" descr="alt=&quot;&quot;"/>
          <p:cNvSpPr/>
          <p:nvPr/>
        </p:nvSpPr>
        <p:spPr>
          <a:xfrm rot="842331">
            <a:off x="10218225" y="3150995"/>
            <a:ext cx="342109" cy="502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5489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TTPT – My Plans</a:t>
            </a:r>
            <a:endParaRPr lang="en-US" dirty="0"/>
          </a:p>
        </p:txBody>
      </p:sp>
      <p:sp>
        <p:nvSpPr>
          <p:cNvPr id="5" name="Content Placeholder 4"/>
          <p:cNvSpPr>
            <a:spLocks noGrp="1"/>
          </p:cNvSpPr>
          <p:nvPr>
            <p:ph sz="half" idx="2"/>
          </p:nvPr>
        </p:nvSpPr>
        <p:spPr>
          <a:xfrm>
            <a:off x="480036" y="2580427"/>
            <a:ext cx="2194154" cy="3638764"/>
          </a:xfrm>
        </p:spPr>
        <p:txBody>
          <a:bodyPr/>
          <a:lstStyle/>
          <a:p>
            <a:r>
              <a:rPr lang="en-US" dirty="0" smtClean="0"/>
              <a:t>Click “Begin a New Plan”</a:t>
            </a:r>
          </a:p>
          <a:p>
            <a:endParaRPr lang="en-US" dirty="0" smtClean="0"/>
          </a:p>
          <a:p>
            <a:pPr lvl="1"/>
            <a:endParaRPr lang="en-US" dirty="0"/>
          </a:p>
          <a:p>
            <a:pPr lvl="1"/>
            <a:endParaRPr lang="en-US" dirty="0"/>
          </a:p>
        </p:txBody>
      </p:sp>
      <p:pic>
        <p:nvPicPr>
          <p:cNvPr id="3" name="Picture 2" descr="TTPT screen shot"/>
          <p:cNvPicPr>
            <a:picLocks noChangeAspect="1"/>
          </p:cNvPicPr>
          <p:nvPr/>
        </p:nvPicPr>
        <p:blipFill rotWithShape="1">
          <a:blip r:embed="rId3"/>
          <a:srcRect l="25692" t="11388" r="26687" b="44725"/>
          <a:stretch/>
        </p:blipFill>
        <p:spPr>
          <a:xfrm>
            <a:off x="3170199" y="2077453"/>
            <a:ext cx="8701763" cy="4510916"/>
          </a:xfrm>
          <a:prstGeom prst="rect">
            <a:avLst/>
          </a:prstGeom>
        </p:spPr>
      </p:pic>
      <p:sp>
        <p:nvSpPr>
          <p:cNvPr id="6" name="Down Arrow 5" descr="alt=&quot;&quot;"/>
          <p:cNvSpPr/>
          <p:nvPr/>
        </p:nvSpPr>
        <p:spPr>
          <a:xfrm rot="17745339">
            <a:off x="2936018" y="4279614"/>
            <a:ext cx="342109" cy="502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0212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TTPT – New Plan</a:t>
            </a:r>
            <a:endParaRPr lang="en-US" dirty="0"/>
          </a:p>
        </p:txBody>
      </p:sp>
      <p:sp>
        <p:nvSpPr>
          <p:cNvPr id="5" name="Content Placeholder 4"/>
          <p:cNvSpPr>
            <a:spLocks noGrp="1"/>
          </p:cNvSpPr>
          <p:nvPr>
            <p:ph sz="half" idx="2"/>
          </p:nvPr>
        </p:nvSpPr>
        <p:spPr>
          <a:xfrm>
            <a:off x="810000" y="2533535"/>
            <a:ext cx="3733825" cy="3638764"/>
          </a:xfrm>
        </p:spPr>
        <p:txBody>
          <a:bodyPr/>
          <a:lstStyle/>
          <a:p>
            <a:r>
              <a:rPr lang="en-US" dirty="0" smtClean="0"/>
              <a:t>Begin completing questions </a:t>
            </a:r>
          </a:p>
          <a:p>
            <a:r>
              <a:rPr lang="en-US" dirty="0" smtClean="0"/>
              <a:t>Click “Save and Continue” to move to the next page</a:t>
            </a:r>
          </a:p>
          <a:p>
            <a:endParaRPr lang="en-US" dirty="0" smtClean="0"/>
          </a:p>
          <a:p>
            <a:pPr lvl="1"/>
            <a:endParaRPr lang="en-US" dirty="0"/>
          </a:p>
          <a:p>
            <a:pPr lvl="1"/>
            <a:endParaRPr lang="en-US" dirty="0"/>
          </a:p>
        </p:txBody>
      </p:sp>
      <p:pic>
        <p:nvPicPr>
          <p:cNvPr id="4" name="Picture 3" descr="TTPT screen shot"/>
          <p:cNvPicPr>
            <a:picLocks noChangeAspect="1"/>
          </p:cNvPicPr>
          <p:nvPr/>
        </p:nvPicPr>
        <p:blipFill rotWithShape="1">
          <a:blip r:embed="rId3"/>
          <a:srcRect l="26343" t="11364" r="26048" b="20201"/>
          <a:stretch/>
        </p:blipFill>
        <p:spPr>
          <a:xfrm>
            <a:off x="5227082" y="1173937"/>
            <a:ext cx="6707011" cy="5423223"/>
          </a:xfrm>
          <a:prstGeom prst="rect">
            <a:avLst/>
          </a:prstGeom>
        </p:spPr>
      </p:pic>
      <p:sp>
        <p:nvSpPr>
          <p:cNvPr id="6" name="Down Arrow 5" descr="alt=&quot;&quot;"/>
          <p:cNvSpPr/>
          <p:nvPr/>
        </p:nvSpPr>
        <p:spPr>
          <a:xfrm>
            <a:off x="10481758" y="5670088"/>
            <a:ext cx="342109" cy="502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9145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35" y="499257"/>
            <a:ext cx="10571998" cy="970450"/>
          </a:xfrm>
        </p:spPr>
        <p:txBody>
          <a:bodyPr/>
          <a:lstStyle/>
          <a:p>
            <a:r>
              <a:rPr lang="en-US" dirty="0" smtClean="0"/>
              <a:t>TTPT – Verification Page</a:t>
            </a:r>
            <a:endParaRPr lang="en-US" dirty="0"/>
          </a:p>
        </p:txBody>
      </p:sp>
      <p:sp>
        <p:nvSpPr>
          <p:cNvPr id="5" name="Content Placeholder 4"/>
          <p:cNvSpPr>
            <a:spLocks noGrp="1"/>
          </p:cNvSpPr>
          <p:nvPr>
            <p:ph sz="half" idx="2"/>
          </p:nvPr>
        </p:nvSpPr>
        <p:spPr>
          <a:xfrm>
            <a:off x="938866" y="2611689"/>
            <a:ext cx="3733825" cy="3638764"/>
          </a:xfrm>
        </p:spPr>
        <p:txBody>
          <a:bodyPr/>
          <a:lstStyle/>
          <a:p>
            <a:r>
              <a:rPr lang="en-US" dirty="0" smtClean="0"/>
              <a:t>Edit responses on this page, or click on the bolded questions to return to that question’s page </a:t>
            </a:r>
          </a:p>
          <a:p>
            <a:endParaRPr lang="en-US" dirty="0"/>
          </a:p>
          <a:p>
            <a:r>
              <a:rPr lang="en-US" dirty="0" smtClean="0"/>
              <a:t>Scroll to the bottom, and click “Save as Complete” to finish Part 1</a:t>
            </a:r>
          </a:p>
          <a:p>
            <a:endParaRPr lang="en-US" dirty="0" smtClean="0"/>
          </a:p>
          <a:p>
            <a:endParaRPr lang="en-US" dirty="0" smtClean="0"/>
          </a:p>
          <a:p>
            <a:pPr lvl="1"/>
            <a:endParaRPr lang="en-US" dirty="0"/>
          </a:p>
          <a:p>
            <a:pPr lvl="1"/>
            <a:endParaRPr lang="en-US" dirty="0"/>
          </a:p>
        </p:txBody>
      </p:sp>
      <p:pic>
        <p:nvPicPr>
          <p:cNvPr id="3" name="Picture 2" descr="TTPT screen shot"/>
          <p:cNvPicPr>
            <a:picLocks noChangeAspect="1"/>
          </p:cNvPicPr>
          <p:nvPr/>
        </p:nvPicPr>
        <p:blipFill rotWithShape="1">
          <a:blip r:embed="rId3"/>
          <a:srcRect l="26389" t="29019" r="27178" b="20617"/>
          <a:stretch/>
        </p:blipFill>
        <p:spPr>
          <a:xfrm>
            <a:off x="6682154" y="552197"/>
            <a:ext cx="5397109" cy="3293012"/>
          </a:xfrm>
          <a:prstGeom prst="rect">
            <a:avLst/>
          </a:prstGeom>
        </p:spPr>
      </p:pic>
      <p:pic>
        <p:nvPicPr>
          <p:cNvPr id="6" name="Picture 5" descr="TTPT screen shot"/>
          <p:cNvPicPr>
            <a:picLocks noChangeAspect="1"/>
          </p:cNvPicPr>
          <p:nvPr/>
        </p:nvPicPr>
        <p:blipFill rotWithShape="1">
          <a:blip r:embed="rId4"/>
          <a:srcRect l="26320" t="32697" r="26939" b="23485"/>
          <a:stretch/>
        </p:blipFill>
        <p:spPr>
          <a:xfrm>
            <a:off x="6677385" y="3898149"/>
            <a:ext cx="5401878" cy="2848503"/>
          </a:xfrm>
          <a:prstGeom prst="rect">
            <a:avLst/>
          </a:prstGeom>
        </p:spPr>
      </p:pic>
      <p:sp>
        <p:nvSpPr>
          <p:cNvPr id="7" name="Down Arrow 6" descr="alt=&quot;&quot;"/>
          <p:cNvSpPr/>
          <p:nvPr/>
        </p:nvSpPr>
        <p:spPr>
          <a:xfrm rot="19726957">
            <a:off x="10792150" y="6074613"/>
            <a:ext cx="342109" cy="502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003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TTPT – Accessing Output Reports</a:t>
            </a:r>
            <a:endParaRPr lang="en-US" dirty="0"/>
          </a:p>
        </p:txBody>
      </p:sp>
      <p:sp>
        <p:nvSpPr>
          <p:cNvPr id="5" name="Content Placeholder 4"/>
          <p:cNvSpPr>
            <a:spLocks noGrp="1"/>
          </p:cNvSpPr>
          <p:nvPr>
            <p:ph sz="half" idx="2"/>
          </p:nvPr>
        </p:nvSpPr>
        <p:spPr>
          <a:xfrm>
            <a:off x="480035" y="2580427"/>
            <a:ext cx="3733825" cy="3638764"/>
          </a:xfrm>
        </p:spPr>
        <p:txBody>
          <a:bodyPr/>
          <a:lstStyle/>
          <a:p>
            <a:r>
              <a:rPr lang="en-US" dirty="0" smtClean="0"/>
              <a:t>Click on My Reports to view Summary Report of responses from Part I</a:t>
            </a:r>
          </a:p>
          <a:p>
            <a:endParaRPr lang="en-US" dirty="0" smtClean="0"/>
          </a:p>
          <a:p>
            <a:pPr lvl="1"/>
            <a:endParaRPr lang="en-US" dirty="0"/>
          </a:p>
          <a:p>
            <a:pPr lvl="1"/>
            <a:endParaRPr lang="en-US" dirty="0"/>
          </a:p>
        </p:txBody>
      </p:sp>
      <p:pic>
        <p:nvPicPr>
          <p:cNvPr id="3" name="Picture 2" descr="TTPT screen shot"/>
          <p:cNvPicPr>
            <a:picLocks noChangeAspect="1"/>
          </p:cNvPicPr>
          <p:nvPr/>
        </p:nvPicPr>
        <p:blipFill rotWithShape="1">
          <a:blip r:embed="rId3"/>
          <a:srcRect l="26418" t="24697" r="26955" b="20372"/>
          <a:stretch/>
        </p:blipFill>
        <p:spPr>
          <a:xfrm>
            <a:off x="4564183" y="1774092"/>
            <a:ext cx="7473689" cy="4952820"/>
          </a:xfrm>
          <a:prstGeom prst="rect">
            <a:avLst/>
          </a:prstGeom>
        </p:spPr>
      </p:pic>
      <p:sp>
        <p:nvSpPr>
          <p:cNvPr id="6" name="Down Arrow 5" descr="alt=&quot;&quot;"/>
          <p:cNvSpPr/>
          <p:nvPr/>
        </p:nvSpPr>
        <p:spPr>
          <a:xfrm>
            <a:off x="11039889" y="2385042"/>
            <a:ext cx="342109" cy="502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4211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TTPT – Summary Output Report</a:t>
            </a:r>
            <a:endParaRPr lang="en-US" dirty="0"/>
          </a:p>
        </p:txBody>
      </p:sp>
      <p:sp>
        <p:nvSpPr>
          <p:cNvPr id="5" name="Content Placeholder 4"/>
          <p:cNvSpPr>
            <a:spLocks noGrp="1"/>
          </p:cNvSpPr>
          <p:nvPr>
            <p:ph sz="half" idx="2"/>
          </p:nvPr>
        </p:nvSpPr>
        <p:spPr>
          <a:xfrm>
            <a:off x="1091257" y="2588242"/>
            <a:ext cx="2332176" cy="3638764"/>
          </a:xfrm>
        </p:spPr>
        <p:txBody>
          <a:bodyPr/>
          <a:lstStyle/>
          <a:p>
            <a:r>
              <a:rPr lang="en-US" dirty="0" smtClean="0"/>
              <a:t>Click on Summary icon to open report</a:t>
            </a:r>
          </a:p>
          <a:p>
            <a:endParaRPr lang="en-US" dirty="0"/>
          </a:p>
          <a:p>
            <a:r>
              <a:rPr lang="en-US" dirty="0" smtClean="0"/>
              <a:t>We will revisit this report later on for the value proposition</a:t>
            </a:r>
            <a:endParaRPr lang="en-US" dirty="0"/>
          </a:p>
          <a:p>
            <a:pPr lvl="1"/>
            <a:endParaRPr lang="en-US" dirty="0"/>
          </a:p>
        </p:txBody>
      </p:sp>
      <p:pic>
        <p:nvPicPr>
          <p:cNvPr id="4" name="Picture 3" descr="TTPT screen shot"/>
          <p:cNvPicPr>
            <a:picLocks noChangeAspect="1"/>
          </p:cNvPicPr>
          <p:nvPr/>
        </p:nvPicPr>
        <p:blipFill rotWithShape="1">
          <a:blip r:embed="rId3"/>
          <a:srcRect l="26542" t="25459" r="26978" b="12634"/>
          <a:stretch/>
        </p:blipFill>
        <p:spPr>
          <a:xfrm>
            <a:off x="4704862" y="1617785"/>
            <a:ext cx="6879676" cy="5154128"/>
          </a:xfrm>
          <a:prstGeom prst="rect">
            <a:avLst/>
          </a:prstGeom>
        </p:spPr>
      </p:pic>
      <p:sp>
        <p:nvSpPr>
          <p:cNvPr id="6" name="Down Arrow 5" descr="alt=&quot;&quot;"/>
          <p:cNvSpPr/>
          <p:nvPr/>
        </p:nvSpPr>
        <p:spPr>
          <a:xfrm rot="7144921">
            <a:off x="9731432" y="5045996"/>
            <a:ext cx="342109" cy="502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358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ACTIVITY 1 - Project Overview</a:t>
            </a:r>
            <a:endParaRPr lang="en-US" dirty="0"/>
          </a:p>
        </p:txBody>
      </p:sp>
      <p:sp>
        <p:nvSpPr>
          <p:cNvPr id="5" name="Subtitle 4"/>
          <p:cNvSpPr>
            <a:spLocks noGrp="1"/>
          </p:cNvSpPr>
          <p:nvPr>
            <p:ph type="subTitle" idx="1"/>
          </p:nvPr>
        </p:nvSpPr>
        <p:spPr>
          <a:xfrm>
            <a:off x="810001" y="5280846"/>
            <a:ext cx="10572000" cy="792293"/>
          </a:xfrm>
        </p:spPr>
        <p:txBody>
          <a:bodyPr>
            <a:noAutofit/>
          </a:bodyPr>
          <a:lstStyle/>
          <a:p>
            <a:r>
              <a:rPr lang="en-US" sz="2000" dirty="0" smtClean="0"/>
              <a:t>Work on creating a development </a:t>
            </a:r>
            <a:r>
              <a:rPr lang="en-US" sz="2000" dirty="0"/>
              <a:t>project </a:t>
            </a:r>
            <a:r>
              <a:rPr lang="en-US" sz="2000" dirty="0" smtClean="0"/>
              <a:t>summary in the TTPT</a:t>
            </a:r>
          </a:p>
          <a:p>
            <a:r>
              <a:rPr lang="en-US" sz="2000" dirty="0" smtClean="0"/>
              <a:t>20 Minutes</a:t>
            </a:r>
            <a:endParaRPr lang="en-US" sz="2000" dirty="0"/>
          </a:p>
        </p:txBody>
      </p:sp>
      <p:grpSp>
        <p:nvGrpSpPr>
          <p:cNvPr id="6" name="Group 5" descr="clock"/>
          <p:cNvGrpSpPr/>
          <p:nvPr/>
        </p:nvGrpSpPr>
        <p:grpSpPr>
          <a:xfrm>
            <a:off x="4957731" y="658131"/>
            <a:ext cx="2276540" cy="2276541"/>
            <a:chOff x="8894223" y="3809689"/>
            <a:chExt cx="2276540" cy="2276541"/>
          </a:xfrm>
        </p:grpSpPr>
        <p:pic>
          <p:nvPicPr>
            <p:cNvPr id="7" name="Picture 2" descr="Clock Time Hour Minute Numbers Hours Min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223" y="3809689"/>
              <a:ext cx="2276540" cy="227654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10032493" y="4947959"/>
              <a:ext cx="487820" cy="309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9756742" y="4694548"/>
              <a:ext cx="275751" cy="2534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398256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Competitors and Competing Products</a:t>
            </a:r>
            <a:endParaRPr lang="en-US" dirty="0"/>
          </a:p>
        </p:txBody>
      </p:sp>
    </p:spTree>
    <p:extLst>
      <p:ext uri="{BB962C8B-B14F-4D97-AF65-F5344CB8AC3E}">
        <p14:creationId xmlns:p14="http://schemas.microsoft.com/office/powerpoint/2010/main" val="2433252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008120" y="1907698"/>
            <a:ext cx="10554574" cy="4547888"/>
          </a:xfrm>
        </p:spPr>
        <p:txBody>
          <a:bodyPr>
            <a:normAutofit fontScale="92500" lnSpcReduction="10000"/>
          </a:bodyPr>
          <a:lstStyle/>
          <a:p>
            <a:r>
              <a:rPr lang="en-US" b="1" dirty="0" smtClean="0"/>
              <a:t>Introduction</a:t>
            </a:r>
          </a:p>
          <a:p>
            <a:r>
              <a:rPr lang="en-US" b="1" dirty="0" smtClean="0"/>
              <a:t>Tech Transfer Planning Template</a:t>
            </a:r>
          </a:p>
          <a:p>
            <a:pPr lvl="1"/>
            <a:r>
              <a:rPr lang="en-US" i="1" dirty="0" smtClean="0"/>
              <a:t>Activity 1- Create project </a:t>
            </a:r>
            <a:r>
              <a:rPr lang="en-US" i="1" dirty="0"/>
              <a:t>o</a:t>
            </a:r>
            <a:r>
              <a:rPr lang="en-US" i="1" dirty="0" smtClean="0"/>
              <a:t>verview</a:t>
            </a:r>
          </a:p>
          <a:p>
            <a:r>
              <a:rPr lang="en-US" b="1" dirty="0" smtClean="0"/>
              <a:t>Competing Products and Competitive Advantage</a:t>
            </a:r>
          </a:p>
          <a:p>
            <a:pPr lvl="1"/>
            <a:r>
              <a:rPr lang="en-US" i="1" dirty="0" smtClean="0"/>
              <a:t>Activity 2- Conduct competing products search</a:t>
            </a:r>
          </a:p>
          <a:p>
            <a:r>
              <a:rPr lang="en-US" b="1" dirty="0" smtClean="0"/>
              <a:t>Identifying Potential Transfer Partners</a:t>
            </a:r>
          </a:p>
          <a:p>
            <a:pPr lvl="1"/>
            <a:r>
              <a:rPr lang="en-US" i="1" dirty="0" smtClean="0"/>
              <a:t>Activity 3- Conduct search for transfer partners</a:t>
            </a:r>
          </a:p>
          <a:p>
            <a:r>
              <a:rPr lang="en-US" b="1" dirty="0" smtClean="0"/>
              <a:t>Understanding Value Propositions</a:t>
            </a:r>
          </a:p>
          <a:p>
            <a:pPr lvl="1"/>
            <a:r>
              <a:rPr lang="en-US" i="1" dirty="0" smtClean="0"/>
              <a:t>Activity 4- Create a value proposition</a:t>
            </a:r>
          </a:p>
        </p:txBody>
      </p:sp>
    </p:spTree>
    <p:extLst>
      <p:ext uri="{BB962C8B-B14F-4D97-AF65-F5344CB8AC3E}">
        <p14:creationId xmlns:p14="http://schemas.microsoft.com/office/powerpoint/2010/main" val="34234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243988"/>
            <a:ext cx="10571998" cy="970450"/>
          </a:xfrm>
        </p:spPr>
        <p:txBody>
          <a:bodyPr>
            <a:normAutofit fontScale="90000"/>
          </a:bodyPr>
          <a:lstStyle/>
          <a:p>
            <a:r>
              <a:rPr lang="en-US" dirty="0" smtClean="0"/>
              <a:t>Know Your Competitors and </a:t>
            </a:r>
            <a:br>
              <a:rPr lang="en-US" dirty="0" smtClean="0"/>
            </a:br>
            <a:r>
              <a:rPr lang="en-US" dirty="0" smtClean="0"/>
              <a:t>Their Products</a:t>
            </a:r>
            <a:endParaRPr lang="en-US" dirty="0"/>
          </a:p>
        </p:txBody>
      </p:sp>
      <p:sp>
        <p:nvSpPr>
          <p:cNvPr id="3" name="Content Placeholder 2"/>
          <p:cNvSpPr>
            <a:spLocks noGrp="1"/>
          </p:cNvSpPr>
          <p:nvPr>
            <p:ph idx="1"/>
          </p:nvPr>
        </p:nvSpPr>
        <p:spPr>
          <a:xfrm>
            <a:off x="838199" y="1549718"/>
            <a:ext cx="10515600" cy="5413121"/>
          </a:xfrm>
        </p:spPr>
        <p:txBody>
          <a:bodyPr>
            <a:normAutofit/>
          </a:bodyPr>
          <a:lstStyle/>
          <a:p>
            <a:r>
              <a:rPr lang="en-US" dirty="0" smtClean="0"/>
              <a:t>Know as much as you can about your competitors, including:</a:t>
            </a:r>
          </a:p>
          <a:p>
            <a:pPr lvl="1"/>
            <a:r>
              <a:rPr lang="en-US" dirty="0" smtClean="0"/>
              <a:t>The products they sell</a:t>
            </a:r>
          </a:p>
          <a:p>
            <a:pPr lvl="2"/>
            <a:r>
              <a:rPr lang="en-US" sz="2400" dirty="0" smtClean="0"/>
              <a:t>Know their features and functions – </a:t>
            </a:r>
            <a:r>
              <a:rPr lang="en-US" sz="2400" b="1" i="1" dirty="0" smtClean="0">
                <a:solidFill>
                  <a:srgbClr val="FFC000"/>
                </a:solidFill>
              </a:rPr>
              <a:t>What can your product offer that none of the existing ones do?</a:t>
            </a:r>
          </a:p>
          <a:p>
            <a:pPr lvl="2"/>
            <a:r>
              <a:rPr lang="en-US" sz="2400" dirty="0" smtClean="0"/>
              <a:t>Your Pricing Strategy – </a:t>
            </a:r>
            <a:r>
              <a:rPr lang="en-US" sz="2400" b="1" i="1" dirty="0" smtClean="0">
                <a:solidFill>
                  <a:srgbClr val="FFC000"/>
                </a:solidFill>
              </a:rPr>
              <a:t>Can you sell for less?</a:t>
            </a:r>
          </a:p>
          <a:p>
            <a:pPr lvl="1"/>
            <a:r>
              <a:rPr lang="en-US" dirty="0" smtClean="0"/>
              <a:t>The customer segments they target </a:t>
            </a:r>
            <a:r>
              <a:rPr lang="en-US" dirty="0" smtClean="0">
                <a:solidFill>
                  <a:srgbClr val="FFC000"/>
                </a:solidFill>
              </a:rPr>
              <a:t>– </a:t>
            </a:r>
            <a:r>
              <a:rPr lang="en-US" b="1" i="1" dirty="0" smtClean="0">
                <a:solidFill>
                  <a:srgbClr val="FFC000"/>
                </a:solidFill>
              </a:rPr>
              <a:t>Can you target someone different?  Do they sell to a segment you haven’t thought about selling to?</a:t>
            </a:r>
          </a:p>
          <a:p>
            <a:r>
              <a:rPr lang="en-US" dirty="0" smtClean="0"/>
              <a:t>Your competitors could be potential transfer partners!</a:t>
            </a:r>
          </a:p>
        </p:txBody>
      </p:sp>
      <p:pic>
        <p:nvPicPr>
          <p:cNvPr id="5" name="Picture 4" descr="Ball, Balls, Economy, Business, A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622" y="213508"/>
            <a:ext cx="2101118" cy="1488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7467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Competing Product?</a:t>
            </a:r>
            <a:endParaRPr lang="en-US" dirty="0"/>
          </a:p>
        </p:txBody>
      </p:sp>
      <p:sp>
        <p:nvSpPr>
          <p:cNvPr id="3" name="Content Placeholder 2"/>
          <p:cNvSpPr>
            <a:spLocks noGrp="1"/>
          </p:cNvSpPr>
          <p:nvPr>
            <p:ph idx="1"/>
          </p:nvPr>
        </p:nvSpPr>
        <p:spPr>
          <a:xfrm>
            <a:off x="751490" y="2198553"/>
            <a:ext cx="10515600" cy="4351338"/>
          </a:xfrm>
        </p:spPr>
        <p:txBody>
          <a:bodyPr>
            <a:normAutofit fontScale="92500" lnSpcReduction="10000"/>
          </a:bodyPr>
          <a:lstStyle/>
          <a:p>
            <a:r>
              <a:rPr lang="en-US" dirty="0" smtClean="0"/>
              <a:t>A Competing Product is not just an existing product that does the same thing as your invention, with similar features and functions</a:t>
            </a:r>
          </a:p>
          <a:p>
            <a:pPr lvl="1"/>
            <a:r>
              <a:rPr lang="en-US" dirty="0" smtClean="0"/>
              <a:t>It is </a:t>
            </a:r>
            <a:r>
              <a:rPr lang="en-US" b="1" i="1" dirty="0" smtClean="0"/>
              <a:t>any alternative solution to the same problem</a:t>
            </a:r>
            <a:r>
              <a:rPr lang="en-US" dirty="0" smtClean="0"/>
              <a:t>, for example:</a:t>
            </a:r>
          </a:p>
          <a:p>
            <a:pPr lvl="2"/>
            <a:r>
              <a:rPr lang="en-US" dirty="0" smtClean="0"/>
              <a:t> competing products for a telephone are not just other telephones, but so are computers, tablets and smart TVs where you can e-mail, use social media and web calling to communicate</a:t>
            </a:r>
          </a:p>
          <a:p>
            <a:r>
              <a:rPr lang="en-US" dirty="0" smtClean="0"/>
              <a:t>Products that are still under development, but will offer similar solutions once released on the market, should be considered</a:t>
            </a:r>
          </a:p>
          <a:p>
            <a:pPr lvl="1"/>
            <a:r>
              <a:rPr lang="en-US" dirty="0" smtClean="0"/>
              <a:t>Conduct a USPTO patent search to avoid infringing on another patent </a:t>
            </a:r>
          </a:p>
          <a:p>
            <a:pPr lvl="1"/>
            <a:r>
              <a:rPr lang="en-US" dirty="0" smtClean="0"/>
              <a:t>Identify products that haven’t made it to the market yet (NARIC)</a:t>
            </a:r>
          </a:p>
        </p:txBody>
      </p:sp>
      <p:pic>
        <p:nvPicPr>
          <p:cNvPr id="1028" name="Picture 4" descr="Triangle, Quality, Time, Cost"/>
          <p:cNvPicPr>
            <a:picLocks noChangeAspect="1" noChangeArrowheads="1"/>
          </p:cNvPicPr>
          <p:nvPr/>
        </p:nvPicPr>
        <p:blipFill rotWithShape="1">
          <a:blip r:embed="rId3">
            <a:extLst>
              <a:ext uri="{28A0092B-C50C-407E-A947-70E740481C1C}">
                <a14:useLocalDpi xmlns:a14="http://schemas.microsoft.com/office/drawing/2010/main" val="0"/>
              </a:ext>
            </a:extLst>
          </a:blip>
          <a:srcRect l="13198" r="12378"/>
          <a:stretch/>
        </p:blipFill>
        <p:spPr bwMode="auto">
          <a:xfrm>
            <a:off x="9179305" y="254790"/>
            <a:ext cx="1903327" cy="1536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560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328733"/>
            <a:ext cx="10571998" cy="970450"/>
          </a:xfrm>
        </p:spPr>
        <p:txBody>
          <a:bodyPr/>
          <a:lstStyle/>
          <a:p>
            <a:r>
              <a:rPr lang="en-US" sz="3600" dirty="0" smtClean="0"/>
              <a:t>Importance of Knowing Your Competing Products</a:t>
            </a:r>
            <a:endParaRPr lang="en-US" sz="3600" dirty="0"/>
          </a:p>
        </p:txBody>
      </p:sp>
      <p:sp>
        <p:nvSpPr>
          <p:cNvPr id="3" name="Content Placeholder 2"/>
          <p:cNvSpPr>
            <a:spLocks noGrp="1"/>
          </p:cNvSpPr>
          <p:nvPr>
            <p:ph idx="1"/>
          </p:nvPr>
        </p:nvSpPr>
        <p:spPr>
          <a:xfrm>
            <a:off x="827424" y="1645920"/>
            <a:ext cx="10554574" cy="4853941"/>
          </a:xfrm>
        </p:spPr>
        <p:txBody>
          <a:bodyPr>
            <a:normAutofit fontScale="92500" lnSpcReduction="20000"/>
          </a:bodyPr>
          <a:lstStyle/>
          <a:p>
            <a:r>
              <a:rPr lang="en-US" dirty="0"/>
              <a:t>Must determine market viability prior to beginning a </a:t>
            </a:r>
            <a:r>
              <a:rPr lang="en-US" dirty="0" smtClean="0"/>
              <a:t>project</a:t>
            </a:r>
            <a:endParaRPr lang="en-US" dirty="0"/>
          </a:p>
          <a:p>
            <a:pPr lvl="1"/>
            <a:r>
              <a:rPr lang="en-US" sz="2600" b="1" i="1" dirty="0">
                <a:solidFill>
                  <a:srgbClr val="FFC000"/>
                </a:solidFill>
              </a:rPr>
              <a:t>If something already exists on the market that reasonably solves the same problem in a satisfactory manner for consumers, why would they buy your product</a:t>
            </a:r>
            <a:r>
              <a:rPr lang="en-US" sz="2600" b="1" i="1" dirty="0" smtClean="0">
                <a:solidFill>
                  <a:srgbClr val="FFC000"/>
                </a:solidFill>
              </a:rPr>
              <a:t>?</a:t>
            </a:r>
          </a:p>
          <a:p>
            <a:pPr lvl="1"/>
            <a:r>
              <a:rPr lang="en-US" sz="2600" b="1" i="1" dirty="0" smtClean="0">
                <a:solidFill>
                  <a:srgbClr val="FFC000"/>
                </a:solidFill>
              </a:rPr>
              <a:t>If you can’t find something similar, </a:t>
            </a:r>
            <a:r>
              <a:rPr lang="en-US" sz="2600" b="1" i="1" dirty="0">
                <a:solidFill>
                  <a:srgbClr val="FFC000"/>
                </a:solidFill>
              </a:rPr>
              <a:t>w</a:t>
            </a:r>
            <a:r>
              <a:rPr lang="en-US" sz="2600" b="1" i="1" dirty="0" smtClean="0">
                <a:solidFill>
                  <a:srgbClr val="FFC000"/>
                </a:solidFill>
              </a:rPr>
              <a:t>hy hasn’t it been produced already?  What market, technical or business barriers are there?</a:t>
            </a:r>
            <a:endParaRPr lang="en-US" sz="2600" b="1" i="1" dirty="0">
              <a:solidFill>
                <a:srgbClr val="FFC000"/>
              </a:solidFill>
            </a:endParaRPr>
          </a:p>
          <a:p>
            <a:pPr lvl="1"/>
            <a:r>
              <a:rPr lang="en-US" sz="2600" dirty="0"/>
              <a:t>If you cannot adequately answer </a:t>
            </a:r>
            <a:r>
              <a:rPr lang="en-US" sz="2600" dirty="0" smtClean="0"/>
              <a:t>these questions, </a:t>
            </a:r>
            <a:r>
              <a:rPr lang="en-US" sz="2600" dirty="0"/>
              <a:t>you will likely be squandering time, effort and money on an invention that no one will </a:t>
            </a:r>
            <a:r>
              <a:rPr lang="en-US" sz="2600" dirty="0" smtClean="0"/>
              <a:t>buy</a:t>
            </a:r>
            <a:endParaRPr lang="en-US" sz="2600" dirty="0"/>
          </a:p>
          <a:p>
            <a:r>
              <a:rPr lang="en-US" dirty="0" smtClean="0"/>
              <a:t>Knowing </a:t>
            </a:r>
            <a:r>
              <a:rPr lang="en-US" dirty="0"/>
              <a:t>why your product offers </a:t>
            </a:r>
            <a:r>
              <a:rPr lang="en-US" b="1" i="1" dirty="0"/>
              <a:t>more value </a:t>
            </a:r>
            <a:r>
              <a:rPr lang="en-US" dirty="0"/>
              <a:t>to </a:t>
            </a:r>
            <a:r>
              <a:rPr lang="en-US" dirty="0" smtClean="0"/>
              <a:t>end users, </a:t>
            </a:r>
            <a:r>
              <a:rPr lang="en-US" dirty="0"/>
              <a:t>will help you sell your invention to a transfer partner or obtain funds from an </a:t>
            </a:r>
            <a:r>
              <a:rPr lang="en-US" dirty="0" smtClean="0"/>
              <a:t>investor</a:t>
            </a:r>
            <a:endParaRPr lang="en-US" dirty="0"/>
          </a:p>
          <a:p>
            <a:pPr lvl="1"/>
            <a:r>
              <a:rPr lang="en-US" dirty="0" smtClean="0"/>
              <a:t>Necessary </a:t>
            </a:r>
            <a:r>
              <a:rPr lang="en-US" dirty="0"/>
              <a:t>for your value </a:t>
            </a:r>
            <a:r>
              <a:rPr lang="en-US" dirty="0" smtClean="0"/>
              <a:t>proposition!</a:t>
            </a:r>
            <a:endParaRPr lang="en-US" dirty="0"/>
          </a:p>
        </p:txBody>
      </p:sp>
    </p:spTree>
    <p:extLst>
      <p:ext uri="{BB962C8B-B14F-4D97-AF65-F5344CB8AC3E}">
        <p14:creationId xmlns:p14="http://schemas.microsoft.com/office/powerpoint/2010/main" val="400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Competitors and Competing Products?!?!  </a:t>
            </a:r>
            <a:endParaRPr lang="en-US" dirty="0"/>
          </a:p>
        </p:txBody>
      </p:sp>
      <p:sp>
        <p:nvSpPr>
          <p:cNvPr id="3" name="Content Placeholder 2"/>
          <p:cNvSpPr>
            <a:spLocks noGrp="1"/>
          </p:cNvSpPr>
          <p:nvPr>
            <p:ph idx="1"/>
          </p:nvPr>
        </p:nvSpPr>
        <p:spPr>
          <a:xfrm>
            <a:off x="411480" y="1554480"/>
            <a:ext cx="11597640" cy="5181599"/>
          </a:xfrm>
        </p:spPr>
        <p:txBody>
          <a:bodyPr>
            <a:normAutofit fontScale="85000" lnSpcReduction="20000"/>
          </a:bodyPr>
          <a:lstStyle/>
          <a:p>
            <a:r>
              <a:rPr lang="en-US" dirty="0"/>
              <a:t>But, I have no intentions of selling anything or competing with anyone.  I want my product to be </a:t>
            </a:r>
            <a:r>
              <a:rPr lang="en-US" dirty="0" smtClean="0"/>
              <a:t>FREE </a:t>
            </a:r>
            <a:r>
              <a:rPr lang="en-US" dirty="0"/>
              <a:t>for everyone, so everyone has a chance to use it</a:t>
            </a:r>
            <a:r>
              <a:rPr lang="en-US" dirty="0" smtClean="0"/>
              <a:t>!</a:t>
            </a:r>
          </a:p>
          <a:p>
            <a:r>
              <a:rPr lang="en-US" dirty="0" smtClean="0"/>
              <a:t>Reality is - </a:t>
            </a:r>
            <a:r>
              <a:rPr lang="en-US" b="1" i="1" dirty="0" smtClean="0"/>
              <a:t>Nothing is FREE!  </a:t>
            </a:r>
          </a:p>
          <a:p>
            <a:r>
              <a:rPr lang="en-US" dirty="0" smtClean="0"/>
              <a:t>There are costs to producing, distributing, maintaining and servicing your product, someone has to do it and it’s not NIDILRR.</a:t>
            </a:r>
          </a:p>
          <a:p>
            <a:r>
              <a:rPr lang="en-US" dirty="0" smtClean="0"/>
              <a:t>It is the Grantee’s responsibility to find a partner who has the will and motivation to sustain your product.</a:t>
            </a:r>
          </a:p>
          <a:p>
            <a:r>
              <a:rPr lang="en-US" dirty="0" smtClean="0"/>
              <a:t>How do you do that?  </a:t>
            </a:r>
            <a:endParaRPr lang="en-US" dirty="0"/>
          </a:p>
          <a:p>
            <a:r>
              <a:rPr lang="en-US" dirty="0" smtClean="0"/>
              <a:t>By giving them the right information to know they can make a profit from selling your product OR save their agency money by improving the lives of people with disabilities. </a:t>
            </a:r>
            <a:r>
              <a:rPr lang="en-US" b="1" i="1" dirty="0" smtClean="0">
                <a:solidFill>
                  <a:srgbClr val="FFC000"/>
                </a:solidFill>
              </a:rPr>
              <a:t>How many people, REALISTICALLY, might buy or use your product? Why would your target market want to buy your product?</a:t>
            </a:r>
            <a:endParaRPr lang="en-US" b="1" i="1" dirty="0">
              <a:solidFill>
                <a:srgbClr val="FFC000"/>
              </a:solidFill>
            </a:endParaRPr>
          </a:p>
        </p:txBody>
      </p:sp>
    </p:spTree>
    <p:extLst>
      <p:ext uri="{BB962C8B-B14F-4D97-AF65-F5344CB8AC3E}">
        <p14:creationId xmlns:p14="http://schemas.microsoft.com/office/powerpoint/2010/main" val="11064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for Identifying Competing Products</a:t>
            </a:r>
            <a:endParaRPr lang="en-US" dirty="0"/>
          </a:p>
        </p:txBody>
      </p:sp>
      <p:sp>
        <p:nvSpPr>
          <p:cNvPr id="3" name="Content Placeholder 2"/>
          <p:cNvSpPr>
            <a:spLocks noGrp="1"/>
          </p:cNvSpPr>
          <p:nvPr>
            <p:ph idx="1"/>
          </p:nvPr>
        </p:nvSpPr>
        <p:spPr>
          <a:xfrm>
            <a:off x="406548" y="1737360"/>
            <a:ext cx="10515600" cy="4822361"/>
          </a:xfrm>
        </p:spPr>
        <p:txBody>
          <a:bodyPr>
            <a:normAutofit/>
          </a:bodyPr>
          <a:lstStyle/>
          <a:p>
            <a:r>
              <a:rPr lang="en-US" dirty="0" smtClean="0"/>
              <a:t>The </a:t>
            </a:r>
            <a:r>
              <a:rPr lang="en-US" dirty="0" smtClean="0">
                <a:hlinkClick r:id="rId3"/>
              </a:rPr>
              <a:t>KT4TT website </a:t>
            </a:r>
            <a:r>
              <a:rPr lang="en-US" dirty="0" smtClean="0"/>
              <a:t>provides resources for looking for competing products, including;</a:t>
            </a:r>
          </a:p>
          <a:p>
            <a:pPr lvl="1"/>
            <a:r>
              <a:rPr lang="en-US" sz="2000" dirty="0" smtClean="0">
                <a:hlinkClick r:id="rId4"/>
              </a:rPr>
              <a:t>Conducting a Competing Product Search</a:t>
            </a:r>
            <a:endParaRPr lang="en-US" sz="2000" dirty="0" smtClean="0"/>
          </a:p>
          <a:p>
            <a:pPr lvl="1"/>
            <a:r>
              <a:rPr lang="en-US" sz="2000" dirty="0" smtClean="0">
                <a:hlinkClick r:id="rId5"/>
              </a:rPr>
              <a:t>Product Resource Directory</a:t>
            </a:r>
            <a:endParaRPr lang="en-US" sz="2000" dirty="0" smtClean="0"/>
          </a:p>
          <a:p>
            <a:pPr lvl="1"/>
            <a:r>
              <a:rPr lang="en-US" sz="2000" dirty="0" smtClean="0">
                <a:hlinkClick r:id="rId6"/>
              </a:rPr>
              <a:t>App Marketing Guide</a:t>
            </a:r>
            <a:endParaRPr lang="en-US" sz="2000" dirty="0" smtClean="0"/>
          </a:p>
          <a:p>
            <a:pPr lvl="1"/>
            <a:r>
              <a:rPr lang="en-US" sz="2000" dirty="0" smtClean="0">
                <a:hlinkClick r:id="rId7"/>
              </a:rPr>
              <a:t>Assistive Technology Companies</a:t>
            </a:r>
            <a:endParaRPr lang="en-US" sz="2000" dirty="0" smtClean="0"/>
          </a:p>
          <a:p>
            <a:pPr lvl="1"/>
            <a:r>
              <a:rPr lang="en-US" sz="2000" dirty="0" smtClean="0">
                <a:hlinkClick r:id="rId8"/>
              </a:rPr>
              <a:t>Industry Profiles</a:t>
            </a:r>
            <a:endParaRPr lang="en-US" sz="2000" dirty="0" smtClean="0"/>
          </a:p>
          <a:p>
            <a:pPr lvl="1"/>
            <a:r>
              <a:rPr lang="en-US" sz="2000" dirty="0" smtClean="0">
                <a:hlinkClick r:id="rId9"/>
              </a:rPr>
              <a:t>AbleData</a:t>
            </a:r>
            <a:endParaRPr lang="en-US" sz="2000" dirty="0" smtClean="0"/>
          </a:p>
          <a:p>
            <a:pPr lvl="1"/>
            <a:r>
              <a:rPr lang="en-US" sz="2000" dirty="0" smtClean="0">
                <a:hlinkClick r:id="rId10"/>
              </a:rPr>
              <a:t>US Patent and Trademark Office</a:t>
            </a:r>
            <a:endParaRPr lang="en-US" sz="2000" dirty="0" smtClean="0"/>
          </a:p>
        </p:txBody>
      </p:sp>
      <p:pic>
        <p:nvPicPr>
          <p:cNvPr id="4" name="Picture 3" descr="KT4TT home page"/>
          <p:cNvPicPr>
            <a:picLocks noChangeAspect="1"/>
          </p:cNvPicPr>
          <p:nvPr/>
        </p:nvPicPr>
        <p:blipFill rotWithShape="1">
          <a:blip r:embed="rId11"/>
          <a:srcRect l="19696" t="12476" r="41356" b="37115"/>
          <a:stretch/>
        </p:blipFill>
        <p:spPr>
          <a:xfrm>
            <a:off x="6977699" y="3001519"/>
            <a:ext cx="5057993" cy="3682424"/>
          </a:xfrm>
          <a:prstGeom prst="rect">
            <a:avLst/>
          </a:prstGeom>
          <a:ln>
            <a:solidFill>
              <a:schemeClr val="bg2">
                <a:lumMod val="75000"/>
              </a:schemeClr>
            </a:solidFill>
          </a:ln>
        </p:spPr>
      </p:pic>
      <p:sp>
        <p:nvSpPr>
          <p:cNvPr id="5" name="Down Arrow 4" descr="alt=&quot;&quot;"/>
          <p:cNvSpPr/>
          <p:nvPr/>
        </p:nvSpPr>
        <p:spPr>
          <a:xfrm rot="17643285">
            <a:off x="6689196" y="4581961"/>
            <a:ext cx="331694" cy="5215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0243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Products Search Goals</a:t>
            </a:r>
            <a:endParaRPr lang="en-US" dirty="0"/>
          </a:p>
        </p:txBody>
      </p:sp>
      <p:sp>
        <p:nvSpPr>
          <p:cNvPr id="3" name="Content Placeholder 2"/>
          <p:cNvSpPr>
            <a:spLocks noGrp="1"/>
          </p:cNvSpPr>
          <p:nvPr>
            <p:ph idx="1"/>
          </p:nvPr>
        </p:nvSpPr>
        <p:spPr>
          <a:xfrm>
            <a:off x="827424" y="2542327"/>
            <a:ext cx="10554574" cy="3636511"/>
          </a:xfrm>
        </p:spPr>
        <p:txBody>
          <a:bodyPr>
            <a:normAutofit/>
          </a:bodyPr>
          <a:lstStyle/>
          <a:p>
            <a:r>
              <a:rPr lang="en-US" sz="3600" b="1" dirty="0" smtClean="0"/>
              <a:t>Inform design specifications</a:t>
            </a:r>
          </a:p>
          <a:p>
            <a:pPr lvl="1"/>
            <a:r>
              <a:rPr lang="en-US" sz="3200" dirty="0" smtClean="0"/>
              <a:t>Provide comparative information to design team</a:t>
            </a:r>
          </a:p>
          <a:p>
            <a:r>
              <a:rPr lang="en-US" sz="3600" b="1" dirty="0" smtClean="0"/>
              <a:t>Highlight competitive advantage </a:t>
            </a:r>
          </a:p>
          <a:p>
            <a:pPr lvl="1"/>
            <a:r>
              <a:rPr lang="en-US" sz="3200" dirty="0" smtClean="0"/>
              <a:t>Entice investors/ collaborators</a:t>
            </a:r>
          </a:p>
          <a:p>
            <a:endParaRPr lang="en-US" dirty="0" smtClean="0"/>
          </a:p>
          <a:p>
            <a:pPr lvl="1"/>
            <a:endParaRPr lang="en-US" dirty="0"/>
          </a:p>
        </p:txBody>
      </p:sp>
    </p:spTree>
    <p:extLst>
      <p:ext uri="{BB962C8B-B14F-4D97-AF65-F5344CB8AC3E}">
        <p14:creationId xmlns:p14="http://schemas.microsoft.com/office/powerpoint/2010/main" val="409335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Informing Design Specs</a:t>
            </a:r>
            <a:endParaRPr lang="en-US" dirty="0"/>
          </a:p>
        </p:txBody>
      </p:sp>
      <p:graphicFrame>
        <p:nvGraphicFramePr>
          <p:cNvPr id="8" name="Content Placeholder 7" descr="Table based on focus group input for the ideal product; web searches and reviewed marketing materials for the competing products. Used to benchmark the product against the competition - highlighting key features in the narrative."/>
          <p:cNvGraphicFramePr>
            <a:graphicFrameLocks noGrp="1"/>
          </p:cNvGraphicFramePr>
          <p:nvPr>
            <p:ph idx="1"/>
            <p:extLst>
              <p:ext uri="{D42A27DB-BD31-4B8C-83A1-F6EECF244321}">
                <p14:modId xmlns:p14="http://schemas.microsoft.com/office/powerpoint/2010/main" val="1591909192"/>
              </p:ext>
            </p:extLst>
          </p:nvPr>
        </p:nvGraphicFramePr>
        <p:xfrm>
          <a:off x="486990" y="1662547"/>
          <a:ext cx="11217332" cy="5013877"/>
        </p:xfrm>
        <a:graphic>
          <a:graphicData uri="http://schemas.openxmlformats.org/drawingml/2006/table">
            <a:tbl>
              <a:tblPr firstRow="1" firstCol="1" lastRow="1" lastCol="1" bandRow="1" bandCol="1">
                <a:tableStyleId>{F2DE63D5-997A-4646-A377-4702673A728D}</a:tableStyleId>
              </a:tblPr>
              <a:tblGrid>
                <a:gridCol w="1221690">
                  <a:extLst>
                    <a:ext uri="{9D8B030D-6E8A-4147-A177-3AD203B41FA5}">
                      <a16:colId xmlns:a16="http://schemas.microsoft.com/office/drawing/2014/main" xmlns="" val="1074847187"/>
                    </a:ext>
                  </a:extLst>
                </a:gridCol>
                <a:gridCol w="1483986">
                  <a:extLst>
                    <a:ext uri="{9D8B030D-6E8A-4147-A177-3AD203B41FA5}">
                      <a16:colId xmlns:a16="http://schemas.microsoft.com/office/drawing/2014/main" xmlns="" val="3085250608"/>
                    </a:ext>
                  </a:extLst>
                </a:gridCol>
                <a:gridCol w="1847107">
                  <a:extLst>
                    <a:ext uri="{9D8B030D-6E8A-4147-A177-3AD203B41FA5}">
                      <a16:colId xmlns:a16="http://schemas.microsoft.com/office/drawing/2014/main" xmlns="" val="4132926542"/>
                    </a:ext>
                  </a:extLst>
                </a:gridCol>
                <a:gridCol w="1665940">
                  <a:extLst>
                    <a:ext uri="{9D8B030D-6E8A-4147-A177-3AD203B41FA5}">
                      <a16:colId xmlns:a16="http://schemas.microsoft.com/office/drawing/2014/main" xmlns="" val="2475254808"/>
                    </a:ext>
                  </a:extLst>
                </a:gridCol>
                <a:gridCol w="1667516">
                  <a:extLst>
                    <a:ext uri="{9D8B030D-6E8A-4147-A177-3AD203B41FA5}">
                      <a16:colId xmlns:a16="http://schemas.microsoft.com/office/drawing/2014/main" xmlns="" val="4019812335"/>
                    </a:ext>
                  </a:extLst>
                </a:gridCol>
                <a:gridCol w="1665153">
                  <a:extLst>
                    <a:ext uri="{9D8B030D-6E8A-4147-A177-3AD203B41FA5}">
                      <a16:colId xmlns:a16="http://schemas.microsoft.com/office/drawing/2014/main" xmlns="" val="3574636742"/>
                    </a:ext>
                  </a:extLst>
                </a:gridCol>
                <a:gridCol w="1665940">
                  <a:extLst>
                    <a:ext uri="{9D8B030D-6E8A-4147-A177-3AD203B41FA5}">
                      <a16:colId xmlns:a16="http://schemas.microsoft.com/office/drawing/2014/main" xmlns="" val="1137864125"/>
                    </a:ext>
                  </a:extLst>
                </a:gridCol>
              </a:tblGrid>
              <a:tr h="616040">
                <a:tc>
                  <a:txBody>
                    <a:bodyPr/>
                    <a:lstStyle/>
                    <a:p>
                      <a:pPr marL="60325" marR="104140">
                        <a:spcBef>
                          <a:spcPts val="820"/>
                        </a:spcBef>
                        <a:spcAft>
                          <a:spcPts val="0"/>
                        </a:spcAft>
                      </a:pPr>
                      <a:r>
                        <a:rPr lang="en-US" sz="1050" spc="-5" dirty="0">
                          <a:effectLst/>
                        </a:rPr>
                        <a:t>Manufacturer</a:t>
                      </a:r>
                      <a:r>
                        <a:rPr lang="en-US" sz="1050" spc="120" dirty="0">
                          <a:effectLst/>
                        </a:rPr>
                        <a:t> </a:t>
                      </a:r>
                      <a:r>
                        <a:rPr lang="en-US" sz="1050" spc="-5" dirty="0">
                          <a:effectLst/>
                        </a:rPr>
                        <a:t>and Product</a:t>
                      </a:r>
                      <a:r>
                        <a:rPr lang="en-US" sz="1050" spc="125" dirty="0">
                          <a:effectLst/>
                        </a:rPr>
                        <a:t> </a:t>
                      </a:r>
                      <a:r>
                        <a:rPr lang="en-US" sz="1050" spc="-5" dirty="0">
                          <a:effectLst/>
                        </a:rPr>
                        <a:t>Names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050" dirty="0">
                          <a:effectLst/>
                        </a:rPr>
                        <a:t> </a:t>
                      </a:r>
                    </a:p>
                    <a:p>
                      <a:pPr marL="59690" marR="0">
                        <a:spcBef>
                          <a:spcPts val="820"/>
                        </a:spcBef>
                        <a:spcAft>
                          <a:spcPts val="0"/>
                        </a:spcAft>
                      </a:pPr>
                      <a:r>
                        <a:rPr lang="en-US" sz="1050" spc="-5" dirty="0">
                          <a:effectLst/>
                        </a:rPr>
                        <a:t>Ideal</a:t>
                      </a:r>
                      <a:r>
                        <a:rPr lang="en-US" sz="1050" dirty="0">
                          <a:effectLst/>
                        </a:rPr>
                        <a:t> </a:t>
                      </a:r>
                      <a:r>
                        <a:rPr lang="en-US" sz="1050" spc="-5" dirty="0">
                          <a:effectLst/>
                        </a:rPr>
                        <a:t>Product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050" dirty="0">
                          <a:effectLst/>
                        </a:rPr>
                        <a:t> </a:t>
                      </a:r>
                    </a:p>
                    <a:p>
                      <a:pPr marL="62865" marR="0">
                        <a:spcBef>
                          <a:spcPts val="820"/>
                        </a:spcBef>
                        <a:spcAft>
                          <a:spcPts val="0"/>
                        </a:spcAft>
                      </a:pPr>
                      <a:r>
                        <a:rPr lang="en-US" sz="1050" spc="-5" dirty="0">
                          <a:effectLst/>
                        </a:rPr>
                        <a:t>LifeScan: One </a:t>
                      </a:r>
                      <a:r>
                        <a:rPr lang="en-US" sz="1050" dirty="0">
                          <a:effectLst/>
                        </a:rPr>
                        <a:t>Touch</a:t>
                      </a:r>
                      <a:r>
                        <a:rPr lang="en-US" sz="1050" spc="-15" dirty="0">
                          <a:effectLst/>
                        </a:rPr>
                        <a:t> </a:t>
                      </a:r>
                      <a:r>
                        <a:rPr lang="en-US" sz="1050" dirty="0">
                          <a:effectLst/>
                        </a:rPr>
                        <a:t>II</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30"/>
                        </a:spcBef>
                        <a:spcAft>
                          <a:spcPts val="0"/>
                        </a:spcAft>
                      </a:pPr>
                      <a:r>
                        <a:rPr lang="en-US" sz="1100" dirty="0">
                          <a:effectLst/>
                        </a:rPr>
                        <a:t> </a:t>
                      </a:r>
                      <a:endParaRPr lang="en-US" sz="1050" dirty="0">
                        <a:effectLst/>
                      </a:endParaRPr>
                    </a:p>
                    <a:p>
                      <a:pPr marL="62865" marR="98425">
                        <a:spcBef>
                          <a:spcPts val="0"/>
                        </a:spcBef>
                        <a:spcAft>
                          <a:spcPts val="0"/>
                        </a:spcAft>
                      </a:pPr>
                      <a:r>
                        <a:rPr lang="en-US" sz="1050" spc="-5" dirty="0">
                          <a:effectLst/>
                        </a:rPr>
                        <a:t>LifeScan: One </a:t>
                      </a:r>
                      <a:r>
                        <a:rPr lang="en-US" sz="1050" dirty="0">
                          <a:effectLst/>
                        </a:rPr>
                        <a:t>Touch</a:t>
                      </a:r>
                      <a:r>
                        <a:rPr lang="en-US" sz="1050" spc="125" dirty="0">
                          <a:effectLst/>
                        </a:rPr>
                        <a:t> </a:t>
                      </a:r>
                      <a:r>
                        <a:rPr lang="en-US" sz="1050" spc="-5" dirty="0">
                          <a:effectLst/>
                        </a:rPr>
                        <a:t>Profile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112395">
                        <a:spcBef>
                          <a:spcPts val="820"/>
                        </a:spcBef>
                        <a:spcAft>
                          <a:spcPts val="0"/>
                        </a:spcAft>
                      </a:pPr>
                      <a:r>
                        <a:rPr lang="en-US" sz="1050" spc="-5" dirty="0">
                          <a:effectLst/>
                        </a:rPr>
                        <a:t>Home</a:t>
                      </a:r>
                      <a:r>
                        <a:rPr lang="en-US" sz="1050" dirty="0">
                          <a:effectLst/>
                        </a:rPr>
                        <a:t> </a:t>
                      </a:r>
                      <a:r>
                        <a:rPr lang="en-US" sz="1050" spc="-5" dirty="0">
                          <a:effectLst/>
                        </a:rPr>
                        <a:t>Diagnostics,</a:t>
                      </a:r>
                      <a:r>
                        <a:rPr lang="en-US" sz="1050" spc="135" dirty="0">
                          <a:effectLst/>
                        </a:rPr>
                        <a:t> </a:t>
                      </a:r>
                      <a:r>
                        <a:rPr lang="en-US" sz="1050" dirty="0" smtClean="0">
                          <a:effectLst/>
                        </a:rPr>
                        <a:t>Inc.:</a:t>
                      </a:r>
                      <a:r>
                        <a:rPr lang="en-US" sz="1050" spc="-5" dirty="0" smtClean="0">
                          <a:effectLst/>
                        </a:rPr>
                        <a:t> </a:t>
                      </a:r>
                      <a:r>
                        <a:rPr lang="en-US" sz="1050" spc="-5" dirty="0">
                          <a:effectLst/>
                        </a:rPr>
                        <a:t>Diascan</a:t>
                      </a:r>
                      <a:r>
                        <a:rPr lang="en-US" sz="1050" spc="-15" dirty="0">
                          <a:effectLst/>
                        </a:rPr>
                        <a:t> </a:t>
                      </a:r>
                      <a:r>
                        <a:rPr lang="en-US" sz="1050" spc="-5" dirty="0">
                          <a:effectLst/>
                        </a:rPr>
                        <a:t>Partner</a:t>
                      </a:r>
                      <a:r>
                        <a:rPr lang="en-US" sz="1050" spc="130" dirty="0">
                          <a:effectLst/>
                        </a:rPr>
                        <a:t> </a:t>
                      </a:r>
                      <a:r>
                        <a:rPr lang="en-US" sz="1050" spc="-5" dirty="0">
                          <a:effectLst/>
                        </a:rPr>
                        <a:t>Talking</a:t>
                      </a:r>
                      <a:r>
                        <a:rPr lang="en-US" sz="1050" spc="-10" dirty="0">
                          <a:effectLst/>
                        </a:rPr>
                        <a:t> </a:t>
                      </a:r>
                      <a:r>
                        <a:rPr lang="en-US" sz="1050" spc="-5" dirty="0">
                          <a:effectLst/>
                        </a:rPr>
                        <a:t>Glucometer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180975">
                        <a:spcBef>
                          <a:spcPts val="820"/>
                        </a:spcBef>
                        <a:spcAft>
                          <a:spcPts val="0"/>
                        </a:spcAft>
                      </a:pPr>
                      <a:r>
                        <a:rPr lang="en-US" sz="1050" spc="-5" dirty="0">
                          <a:effectLst/>
                        </a:rPr>
                        <a:t>Roche Diagnostics:</a:t>
                      </a:r>
                      <a:r>
                        <a:rPr lang="en-US" sz="1050" spc="150" dirty="0">
                          <a:effectLst/>
                        </a:rPr>
                        <a:t> </a:t>
                      </a:r>
                      <a:r>
                        <a:rPr lang="en-US" sz="1050" spc="-5" dirty="0">
                          <a:effectLst/>
                        </a:rPr>
                        <a:t>Accu-Chek</a:t>
                      </a:r>
                      <a:r>
                        <a:rPr lang="en-US" sz="1050" spc="125" dirty="0">
                          <a:effectLst/>
                        </a:rPr>
                        <a:t> </a:t>
                      </a:r>
                      <a:r>
                        <a:rPr lang="en-US" sz="1050" spc="-5" dirty="0">
                          <a:effectLst/>
                        </a:rPr>
                        <a:t>Voicemate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30"/>
                        </a:spcBef>
                        <a:spcAft>
                          <a:spcPts val="0"/>
                        </a:spcAft>
                      </a:pPr>
                      <a:r>
                        <a:rPr lang="en-US" sz="1100" dirty="0">
                          <a:effectLst/>
                        </a:rPr>
                        <a:t> </a:t>
                      </a:r>
                      <a:endParaRPr lang="en-US" sz="1050" dirty="0">
                        <a:effectLst/>
                      </a:endParaRPr>
                    </a:p>
                    <a:p>
                      <a:pPr marL="62865" marR="110490">
                        <a:spcBef>
                          <a:spcPts val="0"/>
                        </a:spcBef>
                        <a:spcAft>
                          <a:spcPts val="0"/>
                        </a:spcAft>
                      </a:pPr>
                      <a:r>
                        <a:rPr lang="en-US" sz="1050" spc="-5" dirty="0">
                          <a:effectLst/>
                        </a:rPr>
                        <a:t>Health Hero: Health</a:t>
                      </a:r>
                      <a:r>
                        <a:rPr lang="en-US" sz="1050" spc="115" dirty="0">
                          <a:effectLst/>
                        </a:rPr>
                        <a:t> </a:t>
                      </a:r>
                      <a:r>
                        <a:rPr lang="en-US" sz="1050" spc="-5" dirty="0">
                          <a:effectLst/>
                        </a:rPr>
                        <a:t>Buddy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2111899080"/>
                  </a:ext>
                </a:extLst>
              </a:tr>
              <a:tr h="343190">
                <a:tc>
                  <a:txBody>
                    <a:bodyPr/>
                    <a:lstStyle/>
                    <a:p>
                      <a:pPr marL="60325" marR="452755">
                        <a:spcBef>
                          <a:spcPts val="180"/>
                        </a:spcBef>
                        <a:spcAft>
                          <a:spcPts val="0"/>
                        </a:spcAft>
                      </a:pPr>
                      <a:r>
                        <a:rPr lang="en-US" sz="1050" spc="-5" dirty="0">
                          <a:solidFill>
                            <a:schemeClr val="bg1"/>
                          </a:solidFill>
                          <a:effectLst/>
                        </a:rPr>
                        <a:t>Type of</a:t>
                      </a:r>
                      <a:r>
                        <a:rPr lang="en-US" sz="1050" spc="120" dirty="0">
                          <a:solidFill>
                            <a:schemeClr val="bg1"/>
                          </a:solidFill>
                          <a:effectLst/>
                        </a:rPr>
                        <a:t> </a:t>
                      </a:r>
                      <a:r>
                        <a:rPr lang="en-US" sz="1050" spc="-5" dirty="0">
                          <a:solidFill>
                            <a:schemeClr val="bg1"/>
                          </a:solidFill>
                          <a:effectLst/>
                        </a:rPr>
                        <a:t>Product</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450850">
                        <a:spcBef>
                          <a:spcPts val="180"/>
                        </a:spcBef>
                        <a:spcAft>
                          <a:spcPts val="0"/>
                        </a:spcAft>
                      </a:pPr>
                      <a:r>
                        <a:rPr lang="en-US" sz="1050" b="1" spc="-5" dirty="0">
                          <a:solidFill>
                            <a:schemeClr val="bg1"/>
                          </a:solidFill>
                          <a:effectLst/>
                        </a:rPr>
                        <a:t>Accessible</a:t>
                      </a:r>
                      <a:r>
                        <a:rPr lang="en-US" sz="1050" b="1" spc="140" dirty="0">
                          <a:solidFill>
                            <a:schemeClr val="bg1"/>
                          </a:solidFill>
                          <a:effectLst/>
                        </a:rPr>
                        <a:t> </a:t>
                      </a:r>
                      <a:r>
                        <a:rPr lang="en-US" sz="1050" b="1" spc="-5" dirty="0">
                          <a:solidFill>
                            <a:schemeClr val="bg1"/>
                          </a:solidFill>
                          <a:effectLst/>
                        </a:rPr>
                        <a:t>Glucometer</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855"/>
                        </a:spcBef>
                        <a:spcAft>
                          <a:spcPts val="0"/>
                        </a:spcAft>
                      </a:pPr>
                      <a:r>
                        <a:rPr lang="en-US" sz="1050" spc="-5" dirty="0">
                          <a:solidFill>
                            <a:schemeClr val="bg1"/>
                          </a:solidFill>
                          <a:effectLst/>
                        </a:rPr>
                        <a:t>Adaptable</a:t>
                      </a:r>
                      <a:r>
                        <a:rPr lang="en-US" sz="1050" dirty="0">
                          <a:solidFill>
                            <a:schemeClr val="bg1"/>
                          </a:solidFill>
                          <a:effectLst/>
                        </a:rPr>
                        <a:t> </a:t>
                      </a:r>
                      <a:r>
                        <a:rPr lang="en-US" sz="1050" spc="-5" dirty="0">
                          <a:solidFill>
                            <a:schemeClr val="bg1"/>
                          </a:solidFill>
                          <a:effectLst/>
                        </a:rPr>
                        <a:t>Glucometer</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597535">
                        <a:spcBef>
                          <a:spcPts val="180"/>
                        </a:spcBef>
                        <a:spcAft>
                          <a:spcPts val="0"/>
                        </a:spcAft>
                      </a:pPr>
                      <a:r>
                        <a:rPr lang="en-US" sz="1050" spc="-5" dirty="0">
                          <a:solidFill>
                            <a:schemeClr val="bg1"/>
                          </a:solidFill>
                          <a:effectLst/>
                        </a:rPr>
                        <a:t>Adaptable</a:t>
                      </a:r>
                      <a:r>
                        <a:rPr lang="en-US" sz="1050" spc="125" dirty="0">
                          <a:solidFill>
                            <a:schemeClr val="bg1"/>
                          </a:solidFill>
                          <a:effectLst/>
                        </a:rPr>
                        <a:t> </a:t>
                      </a:r>
                      <a:r>
                        <a:rPr lang="en-US" sz="1050" spc="-5" dirty="0">
                          <a:solidFill>
                            <a:schemeClr val="bg1"/>
                          </a:solidFill>
                          <a:effectLst/>
                        </a:rPr>
                        <a:t>Glucometer</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0">
                        <a:spcBef>
                          <a:spcPts val="855"/>
                        </a:spcBef>
                        <a:spcAft>
                          <a:spcPts val="0"/>
                        </a:spcAft>
                      </a:pPr>
                      <a:r>
                        <a:rPr lang="en-US" sz="1050" spc="-5" dirty="0">
                          <a:solidFill>
                            <a:schemeClr val="bg1"/>
                          </a:solidFill>
                          <a:effectLst/>
                        </a:rPr>
                        <a:t>Talking Glucometer</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855"/>
                        </a:spcBef>
                        <a:spcAft>
                          <a:spcPts val="0"/>
                        </a:spcAft>
                      </a:pPr>
                      <a:r>
                        <a:rPr lang="en-US" sz="1050" spc="-5" dirty="0">
                          <a:solidFill>
                            <a:schemeClr val="bg1"/>
                          </a:solidFill>
                          <a:effectLst/>
                        </a:rPr>
                        <a:t>Talking Glucometer</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175895">
                        <a:spcBef>
                          <a:spcPts val="180"/>
                        </a:spcBef>
                        <a:spcAft>
                          <a:spcPts val="0"/>
                        </a:spcAft>
                      </a:pPr>
                      <a:r>
                        <a:rPr lang="en-US" sz="1050" b="0" spc="-5" dirty="0">
                          <a:solidFill>
                            <a:schemeClr val="bg1"/>
                          </a:solidFill>
                          <a:effectLst/>
                        </a:rPr>
                        <a:t>Non-Talking </a:t>
                      </a:r>
                      <a:r>
                        <a:rPr lang="en-US" sz="1050" b="0" dirty="0">
                          <a:solidFill>
                            <a:schemeClr val="bg1"/>
                          </a:solidFill>
                          <a:effectLst/>
                        </a:rPr>
                        <a:t>Health</a:t>
                      </a:r>
                      <a:r>
                        <a:rPr lang="en-US" sz="1050" b="0" spc="120" dirty="0">
                          <a:solidFill>
                            <a:schemeClr val="bg1"/>
                          </a:solidFill>
                          <a:effectLst/>
                        </a:rPr>
                        <a:t> </a:t>
                      </a:r>
                      <a:r>
                        <a:rPr lang="en-US" sz="1050" b="0" spc="-5" dirty="0">
                          <a:solidFill>
                            <a:schemeClr val="bg1"/>
                          </a:solidFill>
                          <a:effectLst/>
                        </a:rPr>
                        <a:t>Monitoring </a:t>
                      </a:r>
                      <a:r>
                        <a:rPr lang="en-US" sz="1050" b="0" spc="-10" dirty="0">
                          <a:solidFill>
                            <a:schemeClr val="bg1"/>
                          </a:solidFill>
                          <a:effectLst/>
                        </a:rPr>
                        <a:t>System</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280593213"/>
                  </a:ext>
                </a:extLst>
              </a:tr>
              <a:tr h="223725">
                <a:tc>
                  <a:txBody>
                    <a:bodyPr/>
                    <a:lstStyle/>
                    <a:p>
                      <a:pPr marL="60325" marR="0">
                        <a:spcBef>
                          <a:spcPts val="340"/>
                        </a:spcBef>
                        <a:spcAft>
                          <a:spcPts val="0"/>
                        </a:spcAft>
                      </a:pPr>
                      <a:r>
                        <a:rPr lang="en-US" sz="1050" spc="-5" dirty="0">
                          <a:solidFill>
                            <a:schemeClr val="bg1"/>
                          </a:solidFill>
                          <a:effectLst/>
                        </a:rPr>
                        <a:t>Price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0">
                        <a:spcBef>
                          <a:spcPts val="340"/>
                        </a:spcBef>
                        <a:spcAft>
                          <a:spcPts val="0"/>
                        </a:spcAft>
                      </a:pPr>
                      <a:r>
                        <a:rPr lang="en-US" sz="1050" b="1" spc="-5" dirty="0">
                          <a:solidFill>
                            <a:schemeClr val="bg1"/>
                          </a:solidFill>
                          <a:effectLst/>
                        </a:rPr>
                        <a:t>$400</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340"/>
                        </a:spcBef>
                        <a:spcAft>
                          <a:spcPts val="0"/>
                        </a:spcAft>
                      </a:pPr>
                      <a:r>
                        <a:rPr lang="en-US" sz="1050" spc="-5" dirty="0">
                          <a:solidFill>
                            <a:schemeClr val="bg1"/>
                          </a:solidFill>
                          <a:effectLst/>
                        </a:rPr>
                        <a:t>$120-</a:t>
                      </a:r>
                      <a:r>
                        <a:rPr lang="en-US" sz="1050" spc="-15" dirty="0">
                          <a:solidFill>
                            <a:schemeClr val="bg1"/>
                          </a:solidFill>
                          <a:effectLst/>
                        </a:rPr>
                        <a:t> </a:t>
                      </a:r>
                      <a:r>
                        <a:rPr lang="en-US" sz="1050" spc="-5" dirty="0">
                          <a:solidFill>
                            <a:schemeClr val="bg1"/>
                          </a:solidFill>
                          <a:effectLst/>
                        </a:rPr>
                        <a:t>$150</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340"/>
                        </a:spcBef>
                        <a:spcAft>
                          <a:spcPts val="0"/>
                        </a:spcAft>
                      </a:pPr>
                      <a:r>
                        <a:rPr lang="en-US" sz="1050" spc="-5" dirty="0">
                          <a:solidFill>
                            <a:schemeClr val="bg1"/>
                          </a:solidFill>
                          <a:effectLst/>
                        </a:rPr>
                        <a:t>$150</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0">
                        <a:spcBef>
                          <a:spcPts val="340"/>
                        </a:spcBef>
                        <a:spcAft>
                          <a:spcPts val="0"/>
                        </a:spcAft>
                      </a:pPr>
                      <a:r>
                        <a:rPr lang="en-US" sz="1050" spc="-5" dirty="0">
                          <a:solidFill>
                            <a:schemeClr val="bg1"/>
                          </a:solidFill>
                          <a:effectLst/>
                        </a:rPr>
                        <a:t>$399</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340"/>
                        </a:spcBef>
                        <a:spcAft>
                          <a:spcPts val="0"/>
                        </a:spcAft>
                      </a:pPr>
                      <a:r>
                        <a:rPr lang="en-US" sz="1050" spc="-5" dirty="0">
                          <a:solidFill>
                            <a:schemeClr val="bg1"/>
                          </a:solidFill>
                          <a:effectLst/>
                        </a:rPr>
                        <a:t>$475</a:t>
                      </a:r>
                      <a:r>
                        <a:rPr lang="en-US" sz="1050" spc="5" dirty="0">
                          <a:solidFill>
                            <a:schemeClr val="bg1"/>
                          </a:solidFill>
                          <a:effectLst/>
                        </a:rPr>
                        <a:t> </a:t>
                      </a:r>
                      <a:r>
                        <a:rPr lang="en-US" sz="1050" dirty="0">
                          <a:solidFill>
                            <a:schemeClr val="bg1"/>
                          </a:solidFill>
                          <a:effectLst/>
                        </a:rPr>
                        <a:t>-</a:t>
                      </a:r>
                      <a:r>
                        <a:rPr lang="en-US" sz="1050" spc="-15" dirty="0">
                          <a:solidFill>
                            <a:schemeClr val="bg1"/>
                          </a:solidFill>
                          <a:effectLst/>
                        </a:rPr>
                        <a:t> </a:t>
                      </a:r>
                      <a:r>
                        <a:rPr lang="en-US" sz="1050" spc="-5" dirty="0">
                          <a:solidFill>
                            <a:schemeClr val="bg1"/>
                          </a:solidFill>
                          <a:effectLst/>
                        </a:rPr>
                        <a:t>$500</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340"/>
                        </a:spcBef>
                        <a:spcAft>
                          <a:spcPts val="0"/>
                        </a:spcAft>
                      </a:pPr>
                      <a:r>
                        <a:rPr lang="en-US" sz="1050" b="0" dirty="0">
                          <a:solidFill>
                            <a:schemeClr val="bg1"/>
                          </a:solidFill>
                          <a:effectLst/>
                        </a:rPr>
                        <a:t>Not </a:t>
                      </a:r>
                      <a:r>
                        <a:rPr lang="en-US" sz="1050" b="0" spc="-5" dirty="0">
                          <a:solidFill>
                            <a:schemeClr val="bg1"/>
                          </a:solidFill>
                          <a:effectLst/>
                        </a:rPr>
                        <a:t>available</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28243613"/>
                  </a:ext>
                </a:extLst>
              </a:tr>
              <a:tr h="857974">
                <a:tc>
                  <a:txBody>
                    <a:bodyPr/>
                    <a:lstStyle/>
                    <a:p>
                      <a:pPr marL="0" marR="0">
                        <a:spcBef>
                          <a:spcPts val="0"/>
                        </a:spcBef>
                        <a:spcAft>
                          <a:spcPts val="0"/>
                        </a:spcAft>
                      </a:pPr>
                      <a:r>
                        <a:rPr lang="en-US" sz="1050" dirty="0">
                          <a:solidFill>
                            <a:schemeClr val="bg1"/>
                          </a:solidFill>
                          <a:effectLst/>
                        </a:rPr>
                        <a:t> </a:t>
                      </a:r>
                    </a:p>
                    <a:p>
                      <a:pPr marL="0" marR="0">
                        <a:spcBef>
                          <a:spcPts val="45"/>
                        </a:spcBef>
                        <a:spcAft>
                          <a:spcPts val="0"/>
                        </a:spcAft>
                      </a:pPr>
                      <a:r>
                        <a:rPr lang="en-US" sz="1050" dirty="0">
                          <a:solidFill>
                            <a:schemeClr val="bg1"/>
                          </a:solidFill>
                          <a:effectLst/>
                        </a:rPr>
                        <a:t> </a:t>
                      </a:r>
                    </a:p>
                    <a:p>
                      <a:pPr marL="60325" marR="0">
                        <a:spcBef>
                          <a:spcPts val="0"/>
                        </a:spcBef>
                        <a:spcAft>
                          <a:spcPts val="0"/>
                        </a:spcAft>
                      </a:pPr>
                      <a:r>
                        <a:rPr lang="en-US" sz="1050" spc="-5" dirty="0">
                          <a:solidFill>
                            <a:schemeClr val="bg1"/>
                          </a:solidFill>
                          <a:effectLst/>
                        </a:rPr>
                        <a:t>Availability</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151130">
                        <a:spcBef>
                          <a:spcPts val="0"/>
                        </a:spcBef>
                        <a:spcAft>
                          <a:spcPts val="0"/>
                        </a:spcAft>
                      </a:pPr>
                      <a:r>
                        <a:rPr lang="en-US" sz="1050" b="1" spc="-5" dirty="0">
                          <a:solidFill>
                            <a:schemeClr val="bg1"/>
                          </a:solidFill>
                          <a:effectLst/>
                        </a:rPr>
                        <a:t>Scheduled </a:t>
                      </a:r>
                      <a:r>
                        <a:rPr lang="en-US" sz="1050" b="1" dirty="0">
                          <a:solidFill>
                            <a:schemeClr val="bg1"/>
                          </a:solidFill>
                          <a:effectLst/>
                        </a:rPr>
                        <a:t>to</a:t>
                      </a:r>
                      <a:r>
                        <a:rPr lang="en-US" sz="1050" b="1" spc="120" dirty="0">
                          <a:solidFill>
                            <a:schemeClr val="bg1"/>
                          </a:solidFill>
                          <a:effectLst/>
                        </a:rPr>
                        <a:t> </a:t>
                      </a:r>
                      <a:r>
                        <a:rPr lang="en-US" sz="1050" b="1" spc="-5" dirty="0">
                          <a:solidFill>
                            <a:schemeClr val="bg1"/>
                          </a:solidFill>
                          <a:effectLst/>
                        </a:rPr>
                        <a:t>begin</a:t>
                      </a:r>
                      <a:r>
                        <a:rPr lang="en-US" sz="1050" b="1" spc="115" dirty="0">
                          <a:solidFill>
                            <a:schemeClr val="bg1"/>
                          </a:solidFill>
                          <a:effectLst/>
                        </a:rPr>
                        <a:t> </a:t>
                      </a:r>
                      <a:r>
                        <a:rPr lang="en-US" sz="1050" b="1" spc="-5" dirty="0">
                          <a:solidFill>
                            <a:schemeClr val="bg1"/>
                          </a:solidFill>
                          <a:effectLst/>
                        </a:rPr>
                        <a:t>manufacturing </a:t>
                      </a:r>
                      <a:r>
                        <a:rPr lang="en-US" sz="1050" b="1" dirty="0">
                          <a:solidFill>
                            <a:schemeClr val="bg1"/>
                          </a:solidFill>
                          <a:effectLst/>
                        </a:rPr>
                        <a:t>in</a:t>
                      </a:r>
                      <a:r>
                        <a:rPr lang="en-US" sz="1050" b="1" spc="120" dirty="0">
                          <a:solidFill>
                            <a:schemeClr val="bg1"/>
                          </a:solidFill>
                          <a:effectLst/>
                        </a:rPr>
                        <a:t> </a:t>
                      </a:r>
                      <a:r>
                        <a:rPr lang="en-US" sz="1050" b="1" dirty="0">
                          <a:solidFill>
                            <a:schemeClr val="bg1"/>
                          </a:solidFill>
                          <a:effectLst/>
                        </a:rPr>
                        <a:t>Q4</a:t>
                      </a:r>
                      <a:r>
                        <a:rPr lang="en-US" sz="1050" b="1" spc="-5" dirty="0">
                          <a:solidFill>
                            <a:schemeClr val="bg1"/>
                          </a:solidFill>
                          <a:effectLst/>
                        </a:rPr>
                        <a:t> 2008,</a:t>
                      </a:r>
                      <a:r>
                        <a:rPr lang="en-US" sz="1050" b="1" spc="-15" dirty="0">
                          <a:solidFill>
                            <a:schemeClr val="bg1"/>
                          </a:solidFill>
                          <a:effectLst/>
                        </a:rPr>
                        <a:t> </a:t>
                      </a:r>
                      <a:r>
                        <a:rPr lang="en-US" sz="1050" b="1" dirty="0">
                          <a:solidFill>
                            <a:schemeClr val="bg1"/>
                          </a:solidFill>
                          <a:effectLst/>
                        </a:rPr>
                        <a:t>or</a:t>
                      </a:r>
                      <a:r>
                        <a:rPr lang="en-US" sz="1050" b="1" spc="-15" dirty="0">
                          <a:solidFill>
                            <a:schemeClr val="bg1"/>
                          </a:solidFill>
                          <a:effectLst/>
                        </a:rPr>
                        <a:t> </a:t>
                      </a:r>
                      <a:r>
                        <a:rPr lang="en-US" sz="1050" b="1" dirty="0">
                          <a:solidFill>
                            <a:schemeClr val="bg1"/>
                          </a:solidFill>
                          <a:effectLst/>
                        </a:rPr>
                        <a:t>Q1</a:t>
                      </a:r>
                      <a:r>
                        <a:rPr lang="en-US" sz="1050" b="1" spc="120" dirty="0">
                          <a:solidFill>
                            <a:schemeClr val="bg1"/>
                          </a:solidFill>
                          <a:effectLst/>
                        </a:rPr>
                        <a:t> </a:t>
                      </a:r>
                      <a:r>
                        <a:rPr lang="en-US" sz="1050" b="1" spc="-5" dirty="0">
                          <a:solidFill>
                            <a:schemeClr val="bg1"/>
                          </a:solidFill>
                          <a:effectLst/>
                        </a:rPr>
                        <a:t>2009</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45"/>
                        </a:spcBef>
                        <a:spcAft>
                          <a:spcPts val="0"/>
                        </a:spcAft>
                      </a:pPr>
                      <a:r>
                        <a:rPr lang="en-US" sz="1050" dirty="0">
                          <a:solidFill>
                            <a:schemeClr val="bg1"/>
                          </a:solidFill>
                          <a:effectLst/>
                        </a:rPr>
                        <a:t> </a:t>
                      </a:r>
                    </a:p>
                    <a:p>
                      <a:pPr marL="62865" marR="345440">
                        <a:spcBef>
                          <a:spcPts val="0"/>
                        </a:spcBef>
                        <a:spcAft>
                          <a:spcPts val="0"/>
                        </a:spcAft>
                      </a:pPr>
                      <a:r>
                        <a:rPr lang="en-US" sz="1050" spc="-5" dirty="0">
                          <a:solidFill>
                            <a:schemeClr val="bg1"/>
                          </a:solidFill>
                          <a:effectLst/>
                        </a:rPr>
                        <a:t>No</a:t>
                      </a:r>
                      <a:r>
                        <a:rPr lang="en-US" sz="1050" spc="5" dirty="0">
                          <a:solidFill>
                            <a:schemeClr val="bg1"/>
                          </a:solidFill>
                          <a:effectLst/>
                        </a:rPr>
                        <a:t> </a:t>
                      </a:r>
                      <a:r>
                        <a:rPr lang="en-US" sz="1050" spc="-5" dirty="0">
                          <a:solidFill>
                            <a:schemeClr val="bg1"/>
                          </a:solidFill>
                          <a:effectLst/>
                        </a:rPr>
                        <a:t>longer</a:t>
                      </a:r>
                      <a:r>
                        <a:rPr lang="en-US" sz="1050" spc="130" dirty="0">
                          <a:solidFill>
                            <a:schemeClr val="bg1"/>
                          </a:solidFill>
                          <a:effectLst/>
                        </a:rPr>
                        <a:t> </a:t>
                      </a:r>
                      <a:r>
                        <a:rPr lang="en-US" sz="1050" spc="-5" dirty="0">
                          <a:solidFill>
                            <a:schemeClr val="bg1"/>
                          </a:solidFill>
                          <a:effectLst/>
                        </a:rPr>
                        <a:t>manufactured,</a:t>
                      </a:r>
                      <a:r>
                        <a:rPr lang="en-US" sz="1050" spc="-15" dirty="0">
                          <a:solidFill>
                            <a:schemeClr val="bg1"/>
                          </a:solidFill>
                          <a:effectLst/>
                        </a:rPr>
                        <a:t> </a:t>
                      </a:r>
                      <a:r>
                        <a:rPr lang="en-US" sz="1050" spc="-5" dirty="0">
                          <a:solidFill>
                            <a:schemeClr val="bg1"/>
                          </a:solidFill>
                          <a:effectLst/>
                        </a:rPr>
                        <a:t>still</a:t>
                      </a:r>
                      <a:r>
                        <a:rPr lang="en-US" sz="1050" spc="135" dirty="0">
                          <a:solidFill>
                            <a:schemeClr val="bg1"/>
                          </a:solidFill>
                          <a:effectLst/>
                        </a:rPr>
                        <a:t> </a:t>
                      </a:r>
                      <a:r>
                        <a:rPr lang="en-US" sz="1050" spc="-5" dirty="0">
                          <a:solidFill>
                            <a:schemeClr val="bg1"/>
                          </a:solidFill>
                          <a:effectLst/>
                        </a:rPr>
                        <a:t>available</a:t>
                      </a:r>
                      <a:r>
                        <a:rPr lang="en-US" sz="1050" dirty="0">
                          <a:solidFill>
                            <a:schemeClr val="bg1"/>
                          </a:solidFill>
                          <a:effectLst/>
                        </a:rPr>
                        <a:t> in </a:t>
                      </a:r>
                      <a:r>
                        <a:rPr lang="en-US" sz="1050" spc="-5" dirty="0">
                          <a:solidFill>
                            <a:schemeClr val="bg1"/>
                          </a:solidFill>
                          <a:effectLst/>
                        </a:rPr>
                        <a:t>stores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45"/>
                        </a:spcBef>
                        <a:spcAft>
                          <a:spcPts val="0"/>
                        </a:spcAft>
                      </a:pPr>
                      <a:r>
                        <a:rPr lang="en-US" sz="1400" dirty="0">
                          <a:solidFill>
                            <a:schemeClr val="bg1"/>
                          </a:solidFill>
                          <a:effectLst/>
                        </a:rPr>
                        <a:t> </a:t>
                      </a:r>
                      <a:endParaRPr lang="en-US" sz="1050" dirty="0">
                        <a:solidFill>
                          <a:schemeClr val="bg1"/>
                        </a:solidFill>
                        <a:effectLst/>
                      </a:endParaRPr>
                    </a:p>
                    <a:p>
                      <a:pPr marL="62865" marR="462915">
                        <a:spcBef>
                          <a:spcPts val="0"/>
                        </a:spcBef>
                        <a:spcAft>
                          <a:spcPts val="0"/>
                        </a:spcAft>
                      </a:pPr>
                      <a:r>
                        <a:rPr lang="en-US" sz="1050" spc="-5" dirty="0">
                          <a:solidFill>
                            <a:schemeClr val="bg1"/>
                          </a:solidFill>
                          <a:effectLst/>
                        </a:rPr>
                        <a:t>Presently</a:t>
                      </a:r>
                      <a:r>
                        <a:rPr lang="en-US" sz="1050" spc="130" dirty="0">
                          <a:solidFill>
                            <a:schemeClr val="bg1"/>
                          </a:solidFill>
                          <a:effectLst/>
                        </a:rPr>
                        <a:t> </a:t>
                      </a:r>
                      <a:r>
                        <a:rPr lang="en-US" sz="1050" spc="-5" dirty="0">
                          <a:solidFill>
                            <a:schemeClr val="bg1"/>
                          </a:solidFill>
                          <a:effectLst/>
                        </a:rPr>
                        <a:t>manufactured</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45"/>
                        </a:spcBef>
                        <a:spcAft>
                          <a:spcPts val="0"/>
                        </a:spcAft>
                      </a:pPr>
                      <a:r>
                        <a:rPr lang="en-US" sz="1050" dirty="0">
                          <a:solidFill>
                            <a:schemeClr val="bg1"/>
                          </a:solidFill>
                          <a:effectLst/>
                        </a:rPr>
                        <a:t> </a:t>
                      </a:r>
                    </a:p>
                    <a:p>
                      <a:pPr marL="64770" marR="199390">
                        <a:spcBef>
                          <a:spcPts val="0"/>
                        </a:spcBef>
                        <a:spcAft>
                          <a:spcPts val="0"/>
                        </a:spcAft>
                      </a:pPr>
                      <a:r>
                        <a:rPr lang="en-US" sz="1050" spc="-5" dirty="0">
                          <a:solidFill>
                            <a:schemeClr val="bg1"/>
                          </a:solidFill>
                          <a:effectLst/>
                        </a:rPr>
                        <a:t>No</a:t>
                      </a:r>
                      <a:r>
                        <a:rPr lang="en-US" sz="1050" spc="5" dirty="0">
                          <a:solidFill>
                            <a:schemeClr val="bg1"/>
                          </a:solidFill>
                          <a:effectLst/>
                        </a:rPr>
                        <a:t> </a:t>
                      </a:r>
                      <a:r>
                        <a:rPr lang="en-US" sz="1050" spc="-5" dirty="0">
                          <a:solidFill>
                            <a:schemeClr val="bg1"/>
                          </a:solidFill>
                          <a:effectLst/>
                        </a:rPr>
                        <a:t>longer</a:t>
                      </a:r>
                      <a:r>
                        <a:rPr lang="en-US" sz="1050" spc="130" dirty="0">
                          <a:solidFill>
                            <a:schemeClr val="bg1"/>
                          </a:solidFill>
                          <a:effectLst/>
                        </a:rPr>
                        <a:t> </a:t>
                      </a:r>
                      <a:r>
                        <a:rPr lang="en-US" sz="1050" spc="-5" dirty="0">
                          <a:solidFill>
                            <a:schemeClr val="bg1"/>
                          </a:solidFill>
                          <a:effectLst/>
                        </a:rPr>
                        <a:t>manufactured,</a:t>
                      </a:r>
                      <a:r>
                        <a:rPr lang="en-US" sz="1050" spc="-15" dirty="0">
                          <a:solidFill>
                            <a:schemeClr val="bg1"/>
                          </a:solidFill>
                          <a:effectLst/>
                        </a:rPr>
                        <a:t> </a:t>
                      </a:r>
                      <a:r>
                        <a:rPr lang="en-US" sz="1050" spc="-5" dirty="0">
                          <a:solidFill>
                            <a:schemeClr val="bg1"/>
                          </a:solidFill>
                          <a:effectLst/>
                        </a:rPr>
                        <a:t>still</a:t>
                      </a:r>
                      <a:r>
                        <a:rPr lang="en-US" sz="1050" spc="135" dirty="0">
                          <a:solidFill>
                            <a:schemeClr val="bg1"/>
                          </a:solidFill>
                          <a:effectLst/>
                        </a:rPr>
                        <a:t> </a:t>
                      </a:r>
                      <a:r>
                        <a:rPr lang="en-US" sz="1050" spc="-5" dirty="0">
                          <a:solidFill>
                            <a:schemeClr val="bg1"/>
                          </a:solidFill>
                          <a:effectLst/>
                        </a:rPr>
                        <a:t>available</a:t>
                      </a:r>
                      <a:r>
                        <a:rPr lang="en-US" sz="1050" dirty="0">
                          <a:solidFill>
                            <a:schemeClr val="bg1"/>
                          </a:solidFill>
                          <a:effectLst/>
                        </a:rPr>
                        <a:t> in </a:t>
                      </a:r>
                      <a:r>
                        <a:rPr lang="en-US" sz="1050" spc="-5" dirty="0">
                          <a:solidFill>
                            <a:schemeClr val="bg1"/>
                          </a:solidFill>
                          <a:effectLst/>
                        </a:rPr>
                        <a:t>stores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116840">
                        <a:spcBef>
                          <a:spcPts val="655"/>
                        </a:spcBef>
                        <a:spcAft>
                          <a:spcPts val="0"/>
                        </a:spcAft>
                      </a:pPr>
                      <a:r>
                        <a:rPr lang="en-US" sz="1050" spc="-5" dirty="0">
                          <a:solidFill>
                            <a:schemeClr val="bg1"/>
                          </a:solidFill>
                          <a:effectLst/>
                        </a:rPr>
                        <a:t>Via</a:t>
                      </a:r>
                      <a:r>
                        <a:rPr lang="en-US" sz="1050" dirty="0">
                          <a:solidFill>
                            <a:schemeClr val="bg1"/>
                          </a:solidFill>
                          <a:effectLst/>
                        </a:rPr>
                        <a:t> Mail</a:t>
                      </a:r>
                      <a:r>
                        <a:rPr lang="en-US" sz="1050" spc="-15" dirty="0">
                          <a:solidFill>
                            <a:schemeClr val="bg1"/>
                          </a:solidFill>
                          <a:effectLst/>
                        </a:rPr>
                        <a:t> </a:t>
                      </a:r>
                      <a:r>
                        <a:rPr lang="en-US" sz="1050" spc="-5" dirty="0">
                          <a:solidFill>
                            <a:schemeClr val="bg1"/>
                          </a:solidFill>
                          <a:effectLst/>
                        </a:rPr>
                        <a:t>Order,</a:t>
                      </a:r>
                      <a:r>
                        <a:rPr lang="en-US" sz="1050" spc="120" dirty="0">
                          <a:solidFill>
                            <a:schemeClr val="bg1"/>
                          </a:solidFill>
                          <a:effectLst/>
                        </a:rPr>
                        <a:t> </a:t>
                      </a:r>
                      <a:r>
                        <a:rPr lang="en-US" sz="1050" spc="-5" dirty="0">
                          <a:solidFill>
                            <a:schemeClr val="bg1"/>
                          </a:solidFill>
                          <a:effectLst/>
                        </a:rPr>
                        <a:t>online</a:t>
                      </a:r>
                      <a:r>
                        <a:rPr lang="en-US" sz="1050" dirty="0">
                          <a:solidFill>
                            <a:schemeClr val="bg1"/>
                          </a:solidFill>
                          <a:effectLst/>
                        </a:rPr>
                        <a:t> </a:t>
                      </a:r>
                      <a:r>
                        <a:rPr lang="en-US" sz="1050" spc="-5" dirty="0">
                          <a:solidFill>
                            <a:schemeClr val="bg1"/>
                          </a:solidFill>
                          <a:effectLst/>
                        </a:rPr>
                        <a:t>store,</a:t>
                      </a:r>
                      <a:r>
                        <a:rPr lang="en-US" sz="1050" dirty="0">
                          <a:solidFill>
                            <a:schemeClr val="bg1"/>
                          </a:solidFill>
                          <a:effectLst/>
                        </a:rPr>
                        <a:t> and</a:t>
                      </a:r>
                      <a:r>
                        <a:rPr lang="en-US" sz="1050" spc="130" dirty="0">
                          <a:solidFill>
                            <a:schemeClr val="bg1"/>
                          </a:solidFill>
                          <a:effectLst/>
                        </a:rPr>
                        <a:t> </a:t>
                      </a:r>
                      <a:r>
                        <a:rPr lang="en-US" sz="1050" spc="-5" dirty="0">
                          <a:solidFill>
                            <a:schemeClr val="bg1"/>
                          </a:solidFill>
                          <a:effectLst/>
                        </a:rPr>
                        <a:t>online</a:t>
                      </a:r>
                      <a:r>
                        <a:rPr lang="en-US" sz="1050" dirty="0">
                          <a:solidFill>
                            <a:schemeClr val="bg1"/>
                          </a:solidFill>
                          <a:effectLst/>
                        </a:rPr>
                        <a:t> </a:t>
                      </a:r>
                      <a:r>
                        <a:rPr lang="en-US" sz="1050" spc="-5" dirty="0">
                          <a:solidFill>
                            <a:schemeClr val="bg1"/>
                          </a:solidFill>
                          <a:effectLst/>
                        </a:rPr>
                        <a:t>and brick</a:t>
                      </a:r>
                      <a:r>
                        <a:rPr lang="en-US" sz="1050" spc="-10" dirty="0">
                          <a:solidFill>
                            <a:schemeClr val="bg1"/>
                          </a:solidFill>
                          <a:effectLst/>
                        </a:rPr>
                        <a:t> </a:t>
                      </a:r>
                      <a:r>
                        <a:rPr lang="en-US" sz="1050" dirty="0">
                          <a:solidFill>
                            <a:schemeClr val="bg1"/>
                          </a:solidFill>
                          <a:effectLst/>
                        </a:rPr>
                        <a:t>and</a:t>
                      </a:r>
                      <a:r>
                        <a:rPr lang="en-US" sz="1050" spc="145" dirty="0">
                          <a:solidFill>
                            <a:schemeClr val="bg1"/>
                          </a:solidFill>
                          <a:effectLst/>
                        </a:rPr>
                        <a:t> </a:t>
                      </a:r>
                      <a:r>
                        <a:rPr lang="en-US" sz="1050" spc="-5" dirty="0">
                          <a:solidFill>
                            <a:schemeClr val="bg1"/>
                          </a:solidFill>
                          <a:effectLst/>
                        </a:rPr>
                        <a:t>mortar</a:t>
                      </a:r>
                      <a:r>
                        <a:rPr lang="en-US" sz="1050" dirty="0">
                          <a:solidFill>
                            <a:schemeClr val="bg1"/>
                          </a:solidFill>
                          <a:effectLst/>
                        </a:rPr>
                        <a:t> </a:t>
                      </a:r>
                      <a:r>
                        <a:rPr lang="en-US" sz="1050" spc="-5" dirty="0">
                          <a:solidFill>
                            <a:schemeClr val="bg1"/>
                          </a:solidFill>
                          <a:effectLst/>
                        </a:rPr>
                        <a:t>drug stores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253365">
                        <a:spcBef>
                          <a:spcPts val="655"/>
                        </a:spcBef>
                        <a:spcAft>
                          <a:spcPts val="0"/>
                        </a:spcAft>
                      </a:pPr>
                      <a:r>
                        <a:rPr lang="en-US" sz="1050" b="0" spc="-5" dirty="0">
                          <a:solidFill>
                            <a:schemeClr val="bg1"/>
                          </a:solidFill>
                          <a:effectLst/>
                        </a:rPr>
                        <a:t>Available</a:t>
                      </a:r>
                      <a:r>
                        <a:rPr lang="en-US" sz="1050" b="0" dirty="0">
                          <a:solidFill>
                            <a:schemeClr val="bg1"/>
                          </a:solidFill>
                          <a:effectLst/>
                        </a:rPr>
                        <a:t> </a:t>
                      </a:r>
                      <a:r>
                        <a:rPr lang="en-US" sz="1050" b="0" spc="-5" dirty="0">
                          <a:solidFill>
                            <a:schemeClr val="bg1"/>
                          </a:solidFill>
                          <a:effectLst/>
                        </a:rPr>
                        <a:t>through</a:t>
                      </a:r>
                      <a:r>
                        <a:rPr lang="en-US" sz="1050" b="0" spc="150" dirty="0">
                          <a:solidFill>
                            <a:schemeClr val="bg1"/>
                          </a:solidFill>
                          <a:effectLst/>
                        </a:rPr>
                        <a:t> </a:t>
                      </a:r>
                      <a:r>
                        <a:rPr lang="en-US" sz="1050" b="0" spc="-5" dirty="0">
                          <a:solidFill>
                            <a:schemeClr val="bg1"/>
                          </a:solidFill>
                          <a:effectLst/>
                        </a:rPr>
                        <a:t>health </a:t>
                      </a:r>
                      <a:r>
                        <a:rPr lang="en-US" sz="1050" b="0" dirty="0">
                          <a:solidFill>
                            <a:schemeClr val="bg1"/>
                          </a:solidFill>
                          <a:effectLst/>
                        </a:rPr>
                        <a:t>care</a:t>
                      </a:r>
                      <a:r>
                        <a:rPr lang="en-US" sz="1050" b="0" spc="-10" dirty="0">
                          <a:solidFill>
                            <a:schemeClr val="bg1"/>
                          </a:solidFill>
                          <a:effectLst/>
                        </a:rPr>
                        <a:t> </a:t>
                      </a:r>
                      <a:r>
                        <a:rPr lang="en-US" sz="1050" b="0" spc="-5" dirty="0">
                          <a:solidFill>
                            <a:schemeClr val="bg1"/>
                          </a:solidFill>
                          <a:effectLst/>
                        </a:rPr>
                        <a:t>clinics</a:t>
                      </a:r>
                      <a:r>
                        <a:rPr lang="en-US" sz="1050" b="0" spc="105" dirty="0">
                          <a:solidFill>
                            <a:schemeClr val="bg1"/>
                          </a:solidFill>
                          <a:effectLst/>
                        </a:rPr>
                        <a:t> </a:t>
                      </a:r>
                      <a:r>
                        <a:rPr lang="en-US" sz="1050" b="0" spc="-5" dirty="0">
                          <a:solidFill>
                            <a:schemeClr val="bg1"/>
                          </a:solidFill>
                          <a:effectLst/>
                        </a:rPr>
                        <a:t>and systems,</a:t>
                      </a:r>
                      <a:r>
                        <a:rPr lang="en-US" sz="1050" b="0" dirty="0">
                          <a:solidFill>
                            <a:schemeClr val="bg1"/>
                          </a:solidFill>
                          <a:effectLst/>
                        </a:rPr>
                        <a:t> </a:t>
                      </a:r>
                      <a:r>
                        <a:rPr lang="en-US" sz="1050" b="0" spc="-5" dirty="0">
                          <a:solidFill>
                            <a:schemeClr val="bg1"/>
                          </a:solidFill>
                          <a:effectLst/>
                        </a:rPr>
                        <a:t>no</a:t>
                      </a:r>
                      <a:r>
                        <a:rPr lang="en-US" sz="1050" b="0" spc="125" dirty="0">
                          <a:solidFill>
                            <a:schemeClr val="bg1"/>
                          </a:solidFill>
                          <a:effectLst/>
                        </a:rPr>
                        <a:t> </a:t>
                      </a:r>
                      <a:r>
                        <a:rPr lang="en-US" sz="1050" b="0" spc="-5" dirty="0">
                          <a:solidFill>
                            <a:schemeClr val="bg1"/>
                          </a:solidFill>
                          <a:effectLst/>
                        </a:rPr>
                        <a:t>direct</a:t>
                      </a:r>
                      <a:r>
                        <a:rPr lang="en-US" sz="1050" b="0" dirty="0">
                          <a:solidFill>
                            <a:schemeClr val="bg1"/>
                          </a:solidFill>
                          <a:effectLst/>
                        </a:rPr>
                        <a:t> </a:t>
                      </a:r>
                      <a:r>
                        <a:rPr lang="en-US" sz="1050" b="0" spc="-5" dirty="0">
                          <a:solidFill>
                            <a:schemeClr val="bg1"/>
                          </a:solidFill>
                          <a:effectLst/>
                        </a:rPr>
                        <a:t>sales</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894383277"/>
                  </a:ext>
                </a:extLst>
              </a:tr>
              <a:tr h="447981">
                <a:tc>
                  <a:txBody>
                    <a:bodyPr/>
                    <a:lstStyle/>
                    <a:p>
                      <a:pPr marL="0" marR="0">
                        <a:spcBef>
                          <a:spcPts val="55"/>
                        </a:spcBef>
                        <a:spcAft>
                          <a:spcPts val="0"/>
                        </a:spcAft>
                      </a:pPr>
                      <a:r>
                        <a:rPr lang="en-US" sz="1050" dirty="0">
                          <a:solidFill>
                            <a:schemeClr val="bg1"/>
                          </a:solidFill>
                          <a:effectLst/>
                        </a:rPr>
                        <a:t> </a:t>
                      </a:r>
                    </a:p>
                    <a:p>
                      <a:pPr marL="60325" marR="0">
                        <a:spcBef>
                          <a:spcPts val="0"/>
                        </a:spcBef>
                        <a:spcAft>
                          <a:spcPts val="0"/>
                        </a:spcAft>
                      </a:pPr>
                      <a:r>
                        <a:rPr lang="en-US" sz="1050" spc="-5" dirty="0">
                          <a:solidFill>
                            <a:schemeClr val="bg1"/>
                          </a:solidFill>
                          <a:effectLst/>
                        </a:rPr>
                        <a:t>Voice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175895">
                        <a:spcBef>
                          <a:spcPts val="720"/>
                        </a:spcBef>
                        <a:spcAft>
                          <a:spcPts val="0"/>
                        </a:spcAft>
                      </a:pPr>
                      <a:r>
                        <a:rPr lang="en-US" sz="1050" b="1" spc="-5" dirty="0">
                          <a:solidFill>
                            <a:schemeClr val="bg1"/>
                          </a:solidFill>
                          <a:effectLst/>
                        </a:rPr>
                        <a:t>Integrated</a:t>
                      </a:r>
                      <a:r>
                        <a:rPr lang="en-US" sz="1050" b="1" spc="135" dirty="0">
                          <a:solidFill>
                            <a:schemeClr val="bg1"/>
                          </a:solidFill>
                          <a:effectLst/>
                        </a:rPr>
                        <a:t> </a:t>
                      </a:r>
                      <a:r>
                        <a:rPr lang="en-US" sz="1050" b="1" spc="-5" dirty="0">
                          <a:solidFill>
                            <a:schemeClr val="bg1"/>
                          </a:solidFill>
                          <a:effectLst/>
                        </a:rPr>
                        <a:t>recorded</a:t>
                      </a:r>
                      <a:r>
                        <a:rPr lang="en-US" sz="1050" b="1" dirty="0">
                          <a:solidFill>
                            <a:schemeClr val="bg1"/>
                          </a:solidFill>
                          <a:effectLst/>
                        </a:rPr>
                        <a:t> </a:t>
                      </a:r>
                      <a:r>
                        <a:rPr lang="en-US" sz="1050" b="1" spc="-5" dirty="0">
                          <a:solidFill>
                            <a:schemeClr val="bg1"/>
                          </a:solidFill>
                          <a:effectLst/>
                        </a:rPr>
                        <a:t>speech</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237490">
                        <a:spcBef>
                          <a:spcPts val="720"/>
                        </a:spcBef>
                        <a:spcAft>
                          <a:spcPts val="0"/>
                        </a:spcAft>
                      </a:pPr>
                      <a:r>
                        <a:rPr lang="en-US" sz="1050" spc="-5" dirty="0">
                          <a:solidFill>
                            <a:schemeClr val="bg1"/>
                          </a:solidFill>
                          <a:effectLst/>
                        </a:rPr>
                        <a:t>Separate</a:t>
                      </a:r>
                      <a:r>
                        <a:rPr lang="en-US" sz="1050" spc="5" dirty="0">
                          <a:solidFill>
                            <a:schemeClr val="bg1"/>
                          </a:solidFill>
                          <a:effectLst/>
                        </a:rPr>
                        <a:t> </a:t>
                      </a:r>
                      <a:r>
                        <a:rPr lang="en-US" sz="1050" spc="-5" dirty="0">
                          <a:solidFill>
                            <a:schemeClr val="bg1"/>
                          </a:solidFill>
                          <a:effectLst/>
                        </a:rPr>
                        <a:t>synthesizer</a:t>
                      </a:r>
                      <a:r>
                        <a:rPr lang="en-US" sz="1050" spc="145" dirty="0">
                          <a:solidFill>
                            <a:schemeClr val="bg1"/>
                          </a:solidFill>
                          <a:effectLst/>
                        </a:rPr>
                        <a:t> </a:t>
                      </a:r>
                      <a:r>
                        <a:rPr lang="en-US" sz="1050" spc="-5" dirty="0">
                          <a:solidFill>
                            <a:schemeClr val="bg1"/>
                          </a:solidFill>
                          <a:effectLst/>
                        </a:rPr>
                        <a:t>modules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91440">
                        <a:spcBef>
                          <a:spcPts val="720"/>
                        </a:spcBef>
                        <a:spcAft>
                          <a:spcPts val="0"/>
                        </a:spcAft>
                      </a:pPr>
                      <a:r>
                        <a:rPr lang="en-US" sz="1050" spc="-5" dirty="0">
                          <a:solidFill>
                            <a:schemeClr val="bg1"/>
                          </a:solidFill>
                          <a:effectLst/>
                        </a:rPr>
                        <a:t>Separate</a:t>
                      </a:r>
                      <a:r>
                        <a:rPr lang="en-US" sz="1050" spc="5" dirty="0">
                          <a:solidFill>
                            <a:schemeClr val="bg1"/>
                          </a:solidFill>
                          <a:effectLst/>
                        </a:rPr>
                        <a:t> </a:t>
                      </a:r>
                      <a:r>
                        <a:rPr lang="en-US" sz="1050" spc="-5" dirty="0">
                          <a:solidFill>
                            <a:schemeClr val="bg1"/>
                          </a:solidFill>
                          <a:effectLst/>
                        </a:rPr>
                        <a:t>synthesizer</a:t>
                      </a:r>
                      <a:r>
                        <a:rPr lang="en-US" sz="1050" spc="145" dirty="0">
                          <a:solidFill>
                            <a:schemeClr val="bg1"/>
                          </a:solidFill>
                          <a:effectLst/>
                        </a:rPr>
                        <a:t> </a:t>
                      </a:r>
                      <a:r>
                        <a:rPr lang="en-US" sz="1050" spc="-5" dirty="0">
                          <a:solidFill>
                            <a:schemeClr val="bg1"/>
                          </a:solidFill>
                          <a:effectLst/>
                        </a:rPr>
                        <a:t>modules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628650">
                        <a:spcBef>
                          <a:spcPts val="720"/>
                        </a:spcBef>
                        <a:spcAft>
                          <a:spcPts val="0"/>
                        </a:spcAft>
                      </a:pPr>
                      <a:r>
                        <a:rPr lang="en-US" sz="1050" spc="-5" dirty="0">
                          <a:solidFill>
                            <a:schemeClr val="bg1"/>
                          </a:solidFill>
                          <a:effectLst/>
                        </a:rPr>
                        <a:t>Integrated</a:t>
                      </a:r>
                      <a:r>
                        <a:rPr lang="en-US" sz="1050" spc="135" dirty="0">
                          <a:solidFill>
                            <a:schemeClr val="bg1"/>
                          </a:solidFill>
                          <a:effectLst/>
                        </a:rPr>
                        <a:t> </a:t>
                      </a:r>
                      <a:r>
                        <a:rPr lang="en-US" sz="1050" spc="-5" dirty="0">
                          <a:solidFill>
                            <a:schemeClr val="bg1"/>
                          </a:solidFill>
                          <a:effectLst/>
                        </a:rPr>
                        <a:t>synthesizer</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627380">
                        <a:spcBef>
                          <a:spcPts val="720"/>
                        </a:spcBef>
                        <a:spcAft>
                          <a:spcPts val="0"/>
                        </a:spcAft>
                      </a:pPr>
                      <a:r>
                        <a:rPr lang="en-US" sz="1050" spc="-5" dirty="0">
                          <a:solidFill>
                            <a:schemeClr val="bg1"/>
                          </a:solidFill>
                          <a:effectLst/>
                        </a:rPr>
                        <a:t>Separate</a:t>
                      </a:r>
                      <a:r>
                        <a:rPr lang="en-US" sz="1050" spc="125" dirty="0">
                          <a:solidFill>
                            <a:schemeClr val="bg1"/>
                          </a:solidFill>
                          <a:effectLst/>
                        </a:rPr>
                        <a:t> </a:t>
                      </a:r>
                      <a:r>
                        <a:rPr lang="en-US" sz="1050" spc="-5" dirty="0">
                          <a:solidFill>
                            <a:schemeClr val="bg1"/>
                          </a:solidFill>
                          <a:effectLst/>
                        </a:rPr>
                        <a:t>synthesizer</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55"/>
                        </a:spcBef>
                        <a:spcAft>
                          <a:spcPts val="0"/>
                        </a:spcAft>
                      </a:pPr>
                      <a:r>
                        <a:rPr lang="en-US" sz="1050" b="0" dirty="0">
                          <a:solidFill>
                            <a:schemeClr val="bg1"/>
                          </a:solidFill>
                          <a:effectLst/>
                        </a:rPr>
                        <a:t> </a:t>
                      </a:r>
                    </a:p>
                    <a:p>
                      <a:pPr marL="62865" marR="0">
                        <a:spcBef>
                          <a:spcPts val="0"/>
                        </a:spcBef>
                        <a:spcAft>
                          <a:spcPts val="0"/>
                        </a:spcAft>
                      </a:pPr>
                      <a:r>
                        <a:rPr lang="en-US" sz="1050" b="0" spc="-5" dirty="0">
                          <a:solidFill>
                            <a:schemeClr val="bg1"/>
                          </a:solidFill>
                          <a:effectLst/>
                        </a:rPr>
                        <a:t>none</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2808067006"/>
                  </a:ext>
                </a:extLst>
              </a:tr>
              <a:tr h="171595">
                <a:tc>
                  <a:txBody>
                    <a:bodyPr/>
                    <a:lstStyle/>
                    <a:p>
                      <a:pPr marL="60325" marR="0">
                        <a:spcBef>
                          <a:spcPts val="0"/>
                        </a:spcBef>
                        <a:spcAft>
                          <a:spcPts val="0"/>
                        </a:spcAft>
                      </a:pPr>
                      <a:r>
                        <a:rPr lang="en-US" sz="1050" spc="-5" dirty="0">
                          <a:solidFill>
                            <a:schemeClr val="bg1"/>
                          </a:solidFill>
                          <a:effectLst/>
                        </a:rPr>
                        <a:t>Display</a:t>
                      </a:r>
                      <a:r>
                        <a:rPr lang="en-US" sz="1050" dirty="0">
                          <a:solidFill>
                            <a:schemeClr val="bg1"/>
                          </a:solidFill>
                          <a:effectLst/>
                        </a:rPr>
                        <a:t> </a:t>
                      </a:r>
                      <a:r>
                        <a:rPr lang="en-US" sz="1050" spc="-5" dirty="0">
                          <a:solidFill>
                            <a:schemeClr val="bg1"/>
                          </a:solidFill>
                          <a:effectLst/>
                        </a:rPr>
                        <a:t>Screen</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92075" marR="0">
                        <a:spcBef>
                          <a:spcPts val="0"/>
                        </a:spcBef>
                        <a:spcAft>
                          <a:spcPts val="0"/>
                        </a:spcAft>
                      </a:pPr>
                      <a:r>
                        <a:rPr lang="en-US" sz="1050" b="1" dirty="0">
                          <a:solidFill>
                            <a:schemeClr val="bg1"/>
                          </a:solidFill>
                          <a:effectLst/>
                        </a:rPr>
                        <a:t>Yes</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0"/>
                        </a:spcBef>
                        <a:spcAft>
                          <a:spcPts val="0"/>
                        </a:spcAft>
                      </a:pPr>
                      <a:r>
                        <a:rPr lang="en-US" sz="1050" dirty="0">
                          <a:solidFill>
                            <a:schemeClr val="bg1"/>
                          </a:solidFill>
                          <a:effectLst/>
                        </a:rPr>
                        <a:t>Yes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0"/>
                        </a:spcBef>
                        <a:spcAft>
                          <a:spcPts val="0"/>
                        </a:spcAft>
                      </a:pPr>
                      <a:r>
                        <a:rPr lang="en-US" sz="1050" dirty="0">
                          <a:solidFill>
                            <a:schemeClr val="bg1"/>
                          </a:solidFill>
                          <a:effectLst/>
                        </a:rPr>
                        <a:t>Yes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0">
                        <a:spcBef>
                          <a:spcPts val="0"/>
                        </a:spcBef>
                        <a:spcAft>
                          <a:spcPts val="0"/>
                        </a:spcAft>
                      </a:pPr>
                      <a:r>
                        <a:rPr lang="en-US" sz="1050" spc="-5" dirty="0">
                          <a:solidFill>
                            <a:schemeClr val="bg1"/>
                          </a:solidFill>
                          <a:effectLst/>
                        </a:rPr>
                        <a:t>No</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0"/>
                        </a:spcBef>
                        <a:spcAft>
                          <a:spcPts val="0"/>
                        </a:spcAft>
                      </a:pPr>
                      <a:r>
                        <a:rPr lang="en-US" sz="1050" spc="-5" dirty="0">
                          <a:solidFill>
                            <a:schemeClr val="bg1"/>
                          </a:solidFill>
                          <a:effectLst/>
                        </a:rPr>
                        <a:t>No</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0"/>
                        </a:spcBef>
                        <a:spcAft>
                          <a:spcPts val="0"/>
                        </a:spcAft>
                      </a:pPr>
                      <a:r>
                        <a:rPr lang="en-US" sz="1050" b="0" dirty="0">
                          <a:solidFill>
                            <a:schemeClr val="bg1"/>
                          </a:solidFill>
                          <a:effectLst/>
                        </a:rPr>
                        <a:t>Yes</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841120588"/>
                  </a:ext>
                </a:extLst>
              </a:tr>
              <a:tr h="514785">
                <a:tc>
                  <a:txBody>
                    <a:bodyPr/>
                    <a:lstStyle/>
                    <a:p>
                      <a:pPr marL="60325" marR="411480">
                        <a:spcBef>
                          <a:spcPts val="710"/>
                        </a:spcBef>
                        <a:spcAft>
                          <a:spcPts val="0"/>
                        </a:spcAft>
                      </a:pPr>
                      <a:r>
                        <a:rPr lang="en-US" sz="1050" spc="-5" dirty="0">
                          <a:solidFill>
                            <a:schemeClr val="bg1"/>
                          </a:solidFill>
                          <a:effectLst/>
                        </a:rPr>
                        <a:t>Memory</a:t>
                      </a:r>
                      <a:r>
                        <a:rPr lang="en-US" sz="1050" spc="110" dirty="0">
                          <a:solidFill>
                            <a:schemeClr val="bg1"/>
                          </a:solidFill>
                          <a:effectLst/>
                        </a:rPr>
                        <a:t> </a:t>
                      </a:r>
                      <a:r>
                        <a:rPr lang="en-US" sz="1050" spc="-5" dirty="0">
                          <a:solidFill>
                            <a:schemeClr val="bg1"/>
                          </a:solidFill>
                          <a:effectLst/>
                        </a:rPr>
                        <a:t>Capacity</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69850" algn="just">
                        <a:spcBef>
                          <a:spcPts val="40"/>
                        </a:spcBef>
                        <a:spcAft>
                          <a:spcPts val="0"/>
                        </a:spcAft>
                      </a:pPr>
                      <a:r>
                        <a:rPr lang="en-US" sz="1050" b="1" spc="-5" dirty="0">
                          <a:solidFill>
                            <a:schemeClr val="bg1"/>
                          </a:solidFill>
                          <a:effectLst/>
                        </a:rPr>
                        <a:t>Unlimited</a:t>
                      </a:r>
                      <a:r>
                        <a:rPr lang="en-US" sz="1050" b="1" spc="-15" dirty="0">
                          <a:solidFill>
                            <a:schemeClr val="bg1"/>
                          </a:solidFill>
                          <a:effectLst/>
                        </a:rPr>
                        <a:t> </a:t>
                      </a:r>
                      <a:r>
                        <a:rPr lang="en-US" sz="1050" b="1" spc="-5" dirty="0">
                          <a:solidFill>
                            <a:schemeClr val="bg1"/>
                          </a:solidFill>
                          <a:effectLst/>
                        </a:rPr>
                        <a:t>storage,</a:t>
                      </a:r>
                      <a:r>
                        <a:rPr lang="en-US" sz="1050" b="1" spc="115" dirty="0">
                          <a:solidFill>
                            <a:schemeClr val="bg1"/>
                          </a:solidFill>
                          <a:effectLst/>
                        </a:rPr>
                        <a:t> </a:t>
                      </a:r>
                      <a:r>
                        <a:rPr lang="en-US" sz="1050" b="1" spc="-5" dirty="0">
                          <a:solidFill>
                            <a:schemeClr val="bg1"/>
                          </a:solidFill>
                          <a:effectLst/>
                        </a:rPr>
                        <a:t>including </a:t>
                      </a:r>
                      <a:r>
                        <a:rPr lang="en-US" sz="1050" b="1" dirty="0">
                          <a:solidFill>
                            <a:schemeClr val="bg1"/>
                          </a:solidFill>
                          <a:effectLst/>
                        </a:rPr>
                        <a:t>time </a:t>
                      </a:r>
                      <a:r>
                        <a:rPr lang="en-US" sz="1050" b="1" spc="-5" dirty="0">
                          <a:solidFill>
                            <a:schemeClr val="bg1"/>
                          </a:solidFill>
                          <a:effectLst/>
                        </a:rPr>
                        <a:t>and</a:t>
                      </a:r>
                      <a:r>
                        <a:rPr lang="en-US" sz="1050" b="1" spc="130" dirty="0">
                          <a:solidFill>
                            <a:schemeClr val="bg1"/>
                          </a:solidFill>
                          <a:effectLst/>
                        </a:rPr>
                        <a:t> </a:t>
                      </a:r>
                      <a:r>
                        <a:rPr lang="en-US" sz="1050" b="1" spc="-5" dirty="0">
                          <a:solidFill>
                            <a:schemeClr val="bg1"/>
                          </a:solidFill>
                          <a:effectLst/>
                        </a:rPr>
                        <a:t>date</a:t>
                      </a:r>
                      <a:r>
                        <a:rPr lang="en-US" sz="1050" b="1" spc="-10" dirty="0">
                          <a:solidFill>
                            <a:schemeClr val="bg1"/>
                          </a:solidFill>
                          <a:effectLst/>
                        </a:rPr>
                        <a:t> </a:t>
                      </a:r>
                      <a:r>
                        <a:rPr lang="en-US" sz="1050" b="1" spc="-5" dirty="0">
                          <a:solidFill>
                            <a:schemeClr val="bg1"/>
                          </a:solidFill>
                          <a:effectLst/>
                        </a:rPr>
                        <a:t>markers</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126365">
                        <a:spcBef>
                          <a:spcPts val="710"/>
                        </a:spcBef>
                        <a:spcAft>
                          <a:spcPts val="0"/>
                        </a:spcAft>
                      </a:pPr>
                      <a:r>
                        <a:rPr lang="en-US" sz="1050" spc="-5" dirty="0">
                          <a:solidFill>
                            <a:schemeClr val="bg1"/>
                          </a:solidFill>
                          <a:effectLst/>
                        </a:rPr>
                        <a:t>250</a:t>
                      </a:r>
                      <a:r>
                        <a:rPr lang="en-US" sz="1050" dirty="0">
                          <a:solidFill>
                            <a:schemeClr val="bg1"/>
                          </a:solidFill>
                          <a:effectLst/>
                        </a:rPr>
                        <a:t> </a:t>
                      </a:r>
                      <a:r>
                        <a:rPr lang="en-US" sz="1050" spc="-5" dirty="0">
                          <a:solidFill>
                            <a:schemeClr val="bg1"/>
                          </a:solidFill>
                          <a:effectLst/>
                        </a:rPr>
                        <a:t>records</a:t>
                      </a:r>
                      <a:r>
                        <a:rPr lang="en-US" sz="1050" dirty="0">
                          <a:solidFill>
                            <a:schemeClr val="bg1"/>
                          </a:solidFill>
                          <a:effectLst/>
                        </a:rPr>
                        <a:t> </a:t>
                      </a:r>
                      <a:r>
                        <a:rPr lang="en-US" sz="1050" spc="-5" dirty="0">
                          <a:solidFill>
                            <a:schemeClr val="bg1"/>
                          </a:solidFill>
                          <a:effectLst/>
                        </a:rPr>
                        <a:t>including</a:t>
                      </a:r>
                      <a:r>
                        <a:rPr lang="en-US" sz="1050" spc="145" dirty="0">
                          <a:solidFill>
                            <a:schemeClr val="bg1"/>
                          </a:solidFill>
                          <a:effectLst/>
                        </a:rPr>
                        <a:t> </a:t>
                      </a:r>
                      <a:r>
                        <a:rPr lang="en-US" sz="1050" dirty="0">
                          <a:solidFill>
                            <a:schemeClr val="bg1"/>
                          </a:solidFill>
                          <a:effectLst/>
                        </a:rPr>
                        <a:t>time</a:t>
                      </a:r>
                      <a:r>
                        <a:rPr lang="en-US" sz="1050" spc="-10" dirty="0">
                          <a:solidFill>
                            <a:schemeClr val="bg1"/>
                          </a:solidFill>
                          <a:effectLst/>
                        </a:rPr>
                        <a:t> </a:t>
                      </a:r>
                      <a:r>
                        <a:rPr lang="en-US" sz="1050" dirty="0">
                          <a:solidFill>
                            <a:schemeClr val="bg1"/>
                          </a:solidFill>
                          <a:effectLst/>
                        </a:rPr>
                        <a:t>and</a:t>
                      </a:r>
                      <a:r>
                        <a:rPr lang="en-US" sz="1050" spc="-10" dirty="0">
                          <a:solidFill>
                            <a:schemeClr val="bg1"/>
                          </a:solidFill>
                          <a:effectLst/>
                        </a:rPr>
                        <a:t> </a:t>
                      </a:r>
                      <a:r>
                        <a:rPr lang="en-US" sz="1050" spc="-5" dirty="0">
                          <a:solidFill>
                            <a:schemeClr val="bg1"/>
                          </a:solidFill>
                          <a:effectLst/>
                        </a:rPr>
                        <a:t>date</a:t>
                      </a:r>
                      <a:r>
                        <a:rPr lang="en-US" sz="1050" spc="-10" dirty="0">
                          <a:solidFill>
                            <a:schemeClr val="bg1"/>
                          </a:solidFill>
                          <a:effectLst/>
                        </a:rPr>
                        <a:t> </a:t>
                      </a:r>
                      <a:r>
                        <a:rPr lang="en-US" sz="1050" spc="-5" dirty="0">
                          <a:solidFill>
                            <a:schemeClr val="bg1"/>
                          </a:solidFill>
                          <a:effectLst/>
                        </a:rPr>
                        <a:t>markers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221615">
                        <a:spcBef>
                          <a:spcPts val="40"/>
                        </a:spcBef>
                        <a:spcAft>
                          <a:spcPts val="0"/>
                        </a:spcAft>
                      </a:pPr>
                      <a:r>
                        <a:rPr lang="en-US" sz="1050" spc="-5" dirty="0">
                          <a:solidFill>
                            <a:schemeClr val="bg1"/>
                          </a:solidFill>
                          <a:effectLst/>
                        </a:rPr>
                        <a:t>250</a:t>
                      </a:r>
                      <a:r>
                        <a:rPr lang="en-US" sz="1050" dirty="0">
                          <a:solidFill>
                            <a:schemeClr val="bg1"/>
                          </a:solidFill>
                          <a:effectLst/>
                        </a:rPr>
                        <a:t> </a:t>
                      </a:r>
                      <a:r>
                        <a:rPr lang="en-US" sz="1050" spc="-5" dirty="0">
                          <a:solidFill>
                            <a:schemeClr val="bg1"/>
                          </a:solidFill>
                          <a:effectLst/>
                        </a:rPr>
                        <a:t>records</a:t>
                      </a:r>
                      <a:r>
                        <a:rPr lang="en-US" sz="1050" spc="130" dirty="0">
                          <a:solidFill>
                            <a:schemeClr val="bg1"/>
                          </a:solidFill>
                          <a:effectLst/>
                        </a:rPr>
                        <a:t> </a:t>
                      </a:r>
                      <a:r>
                        <a:rPr lang="en-US" sz="1050" spc="-5" dirty="0">
                          <a:solidFill>
                            <a:schemeClr val="bg1"/>
                          </a:solidFill>
                          <a:effectLst/>
                        </a:rPr>
                        <a:t>including date</a:t>
                      </a:r>
                      <a:r>
                        <a:rPr lang="en-US" sz="1050" spc="5" dirty="0">
                          <a:solidFill>
                            <a:schemeClr val="bg1"/>
                          </a:solidFill>
                          <a:effectLst/>
                        </a:rPr>
                        <a:t> </a:t>
                      </a:r>
                      <a:r>
                        <a:rPr lang="en-US" sz="1050" spc="-5" dirty="0">
                          <a:solidFill>
                            <a:schemeClr val="bg1"/>
                          </a:solidFill>
                          <a:effectLst/>
                        </a:rPr>
                        <a:t>and</a:t>
                      </a:r>
                      <a:r>
                        <a:rPr lang="en-US" sz="1050" spc="135" dirty="0">
                          <a:solidFill>
                            <a:schemeClr val="bg1"/>
                          </a:solidFill>
                          <a:effectLst/>
                        </a:rPr>
                        <a:t> </a:t>
                      </a:r>
                      <a:r>
                        <a:rPr lang="en-US" sz="1050" dirty="0">
                          <a:solidFill>
                            <a:schemeClr val="bg1"/>
                          </a:solidFill>
                          <a:effectLst/>
                        </a:rPr>
                        <a:t>time</a:t>
                      </a:r>
                      <a:r>
                        <a:rPr lang="en-US" sz="1050" spc="-10" dirty="0">
                          <a:solidFill>
                            <a:schemeClr val="bg1"/>
                          </a:solidFill>
                          <a:effectLst/>
                        </a:rPr>
                        <a:t> </a:t>
                      </a:r>
                      <a:r>
                        <a:rPr lang="en-US" sz="1050" spc="-5" dirty="0">
                          <a:solidFill>
                            <a:schemeClr val="bg1"/>
                          </a:solidFill>
                          <a:effectLst/>
                        </a:rPr>
                        <a:t>markers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45"/>
                        </a:spcBef>
                        <a:spcAft>
                          <a:spcPts val="0"/>
                        </a:spcAft>
                      </a:pPr>
                      <a:r>
                        <a:rPr lang="en-US" sz="1050" dirty="0">
                          <a:solidFill>
                            <a:schemeClr val="bg1"/>
                          </a:solidFill>
                          <a:effectLst/>
                        </a:rPr>
                        <a:t> </a:t>
                      </a:r>
                    </a:p>
                    <a:p>
                      <a:pPr marL="64770" marR="0">
                        <a:spcBef>
                          <a:spcPts val="0"/>
                        </a:spcBef>
                        <a:spcAft>
                          <a:spcPts val="0"/>
                        </a:spcAft>
                      </a:pPr>
                      <a:r>
                        <a:rPr lang="en-US" sz="1050" spc="-5" dirty="0">
                          <a:solidFill>
                            <a:schemeClr val="bg1"/>
                          </a:solidFill>
                          <a:effectLst/>
                        </a:rPr>
                        <a:t>n/a</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217170">
                        <a:spcBef>
                          <a:spcPts val="40"/>
                        </a:spcBef>
                        <a:spcAft>
                          <a:spcPts val="0"/>
                        </a:spcAft>
                      </a:pPr>
                      <a:r>
                        <a:rPr lang="en-US" sz="1050" spc="-5" dirty="0">
                          <a:solidFill>
                            <a:schemeClr val="bg1"/>
                          </a:solidFill>
                          <a:effectLst/>
                        </a:rPr>
                        <a:t>100</a:t>
                      </a:r>
                      <a:r>
                        <a:rPr lang="en-US" sz="1050" dirty="0">
                          <a:solidFill>
                            <a:schemeClr val="bg1"/>
                          </a:solidFill>
                          <a:effectLst/>
                        </a:rPr>
                        <a:t> </a:t>
                      </a:r>
                      <a:r>
                        <a:rPr lang="en-US" sz="1050" spc="-5" dirty="0">
                          <a:solidFill>
                            <a:schemeClr val="bg1"/>
                          </a:solidFill>
                          <a:effectLst/>
                        </a:rPr>
                        <a:t>records</a:t>
                      </a:r>
                      <a:r>
                        <a:rPr lang="en-US" sz="1050" spc="130" dirty="0">
                          <a:solidFill>
                            <a:schemeClr val="bg1"/>
                          </a:solidFill>
                          <a:effectLst/>
                        </a:rPr>
                        <a:t> </a:t>
                      </a:r>
                      <a:r>
                        <a:rPr lang="en-US" sz="1050" spc="-5" dirty="0">
                          <a:solidFill>
                            <a:schemeClr val="bg1"/>
                          </a:solidFill>
                          <a:effectLst/>
                        </a:rPr>
                        <a:t>including </a:t>
                      </a:r>
                      <a:r>
                        <a:rPr lang="en-US" sz="1050" dirty="0">
                          <a:solidFill>
                            <a:schemeClr val="bg1"/>
                          </a:solidFill>
                          <a:effectLst/>
                        </a:rPr>
                        <a:t>time </a:t>
                      </a:r>
                      <a:r>
                        <a:rPr lang="en-US" sz="1050" spc="-5" dirty="0">
                          <a:solidFill>
                            <a:schemeClr val="bg1"/>
                          </a:solidFill>
                          <a:effectLst/>
                        </a:rPr>
                        <a:t>and</a:t>
                      </a:r>
                      <a:r>
                        <a:rPr lang="en-US" sz="1050" spc="130" dirty="0">
                          <a:solidFill>
                            <a:schemeClr val="bg1"/>
                          </a:solidFill>
                          <a:effectLst/>
                        </a:rPr>
                        <a:t> </a:t>
                      </a:r>
                      <a:r>
                        <a:rPr lang="en-US" sz="1050" spc="-5" dirty="0">
                          <a:solidFill>
                            <a:schemeClr val="bg1"/>
                          </a:solidFill>
                          <a:effectLst/>
                        </a:rPr>
                        <a:t>date</a:t>
                      </a:r>
                      <a:r>
                        <a:rPr lang="en-US" sz="1050" spc="-10" dirty="0">
                          <a:solidFill>
                            <a:schemeClr val="bg1"/>
                          </a:solidFill>
                          <a:effectLst/>
                        </a:rPr>
                        <a:t> </a:t>
                      </a:r>
                      <a:r>
                        <a:rPr lang="en-US" sz="1050" spc="-5" dirty="0">
                          <a:solidFill>
                            <a:schemeClr val="bg1"/>
                          </a:solidFill>
                          <a:effectLst/>
                        </a:rPr>
                        <a:t>markers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179705">
                        <a:spcBef>
                          <a:spcPts val="710"/>
                        </a:spcBef>
                        <a:spcAft>
                          <a:spcPts val="0"/>
                        </a:spcAft>
                      </a:pPr>
                      <a:r>
                        <a:rPr lang="en-US" sz="1050" b="0" dirty="0">
                          <a:solidFill>
                            <a:schemeClr val="bg1"/>
                          </a:solidFill>
                          <a:effectLst/>
                        </a:rPr>
                        <a:t>64</a:t>
                      </a:r>
                      <a:r>
                        <a:rPr lang="en-US" sz="1050" b="0" spc="-10" dirty="0">
                          <a:solidFill>
                            <a:schemeClr val="bg1"/>
                          </a:solidFill>
                          <a:effectLst/>
                        </a:rPr>
                        <a:t> </a:t>
                      </a:r>
                      <a:r>
                        <a:rPr lang="en-US" sz="1050" b="0" dirty="0">
                          <a:solidFill>
                            <a:schemeClr val="bg1"/>
                          </a:solidFill>
                          <a:effectLst/>
                        </a:rPr>
                        <a:t>MB</a:t>
                      </a:r>
                      <a:r>
                        <a:rPr lang="en-US" sz="1050" b="0" spc="-10" dirty="0">
                          <a:solidFill>
                            <a:schemeClr val="bg1"/>
                          </a:solidFill>
                          <a:effectLst/>
                        </a:rPr>
                        <a:t> </a:t>
                      </a:r>
                      <a:r>
                        <a:rPr lang="en-US" sz="1050" b="0" spc="-5" dirty="0">
                          <a:solidFill>
                            <a:schemeClr val="bg1"/>
                          </a:solidFill>
                          <a:effectLst/>
                        </a:rPr>
                        <a:t>memory,</a:t>
                      </a:r>
                      <a:r>
                        <a:rPr lang="en-US" sz="1050" b="0" spc="10" dirty="0">
                          <a:solidFill>
                            <a:schemeClr val="bg1"/>
                          </a:solidFill>
                          <a:effectLst/>
                        </a:rPr>
                        <a:t> </a:t>
                      </a:r>
                      <a:r>
                        <a:rPr lang="en-US" sz="1050" b="0" spc="-5" dirty="0">
                          <a:solidFill>
                            <a:schemeClr val="bg1"/>
                          </a:solidFill>
                          <a:effectLst/>
                        </a:rPr>
                        <a:t>32</a:t>
                      </a:r>
                      <a:r>
                        <a:rPr lang="en-US" sz="1050" b="0" spc="115" dirty="0">
                          <a:solidFill>
                            <a:schemeClr val="bg1"/>
                          </a:solidFill>
                          <a:effectLst/>
                        </a:rPr>
                        <a:t> </a:t>
                      </a:r>
                      <a:r>
                        <a:rPr lang="en-US" sz="1050" b="0" dirty="0">
                          <a:solidFill>
                            <a:schemeClr val="bg1"/>
                          </a:solidFill>
                          <a:effectLst/>
                        </a:rPr>
                        <a:t>MC </a:t>
                      </a:r>
                      <a:r>
                        <a:rPr lang="en-US" sz="1050" b="0" spc="-5" dirty="0">
                          <a:solidFill>
                            <a:schemeClr val="bg1"/>
                          </a:solidFill>
                          <a:effectLst/>
                        </a:rPr>
                        <a:t>storage</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3538226020"/>
                  </a:ext>
                </a:extLst>
              </a:tr>
              <a:tr h="343190">
                <a:tc>
                  <a:txBody>
                    <a:bodyPr/>
                    <a:lstStyle/>
                    <a:p>
                      <a:pPr marL="60325" marR="0">
                        <a:spcBef>
                          <a:spcPts val="650"/>
                        </a:spcBef>
                        <a:spcAft>
                          <a:spcPts val="0"/>
                        </a:spcAft>
                      </a:pPr>
                      <a:r>
                        <a:rPr lang="en-US" sz="1050" spc="-5" dirty="0">
                          <a:solidFill>
                            <a:schemeClr val="bg1"/>
                          </a:solidFill>
                          <a:effectLst/>
                        </a:rPr>
                        <a:t>Power</a:t>
                      </a:r>
                      <a:r>
                        <a:rPr lang="en-US" sz="1050" dirty="0">
                          <a:solidFill>
                            <a:schemeClr val="bg1"/>
                          </a:solidFill>
                          <a:effectLst/>
                        </a:rPr>
                        <a:t> </a:t>
                      </a:r>
                      <a:r>
                        <a:rPr lang="en-US" sz="1050" spc="-5" dirty="0">
                          <a:solidFill>
                            <a:schemeClr val="bg1"/>
                          </a:solidFill>
                          <a:effectLst/>
                        </a:rPr>
                        <a:t>Source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195580">
                        <a:spcBef>
                          <a:spcPts val="0"/>
                        </a:spcBef>
                        <a:spcAft>
                          <a:spcPts val="0"/>
                        </a:spcAft>
                      </a:pPr>
                      <a:r>
                        <a:rPr lang="en-US" sz="1050" b="1" spc="-5" dirty="0">
                          <a:solidFill>
                            <a:schemeClr val="bg1"/>
                          </a:solidFill>
                          <a:effectLst/>
                        </a:rPr>
                        <a:t>Phone</a:t>
                      </a:r>
                      <a:r>
                        <a:rPr lang="en-US" sz="1050" b="1" spc="-10" dirty="0">
                          <a:solidFill>
                            <a:schemeClr val="bg1"/>
                          </a:solidFill>
                          <a:effectLst/>
                        </a:rPr>
                        <a:t> </a:t>
                      </a:r>
                      <a:r>
                        <a:rPr lang="en-US" sz="1050" b="1" spc="-5" dirty="0">
                          <a:solidFill>
                            <a:schemeClr val="bg1"/>
                          </a:solidFill>
                          <a:effectLst/>
                        </a:rPr>
                        <a:t>line</a:t>
                      </a:r>
                      <a:r>
                        <a:rPr lang="en-US" sz="1050" b="1" spc="-10" dirty="0">
                          <a:solidFill>
                            <a:schemeClr val="bg1"/>
                          </a:solidFill>
                          <a:effectLst/>
                        </a:rPr>
                        <a:t> </a:t>
                      </a:r>
                      <a:r>
                        <a:rPr lang="en-US" sz="1050" b="1" dirty="0">
                          <a:solidFill>
                            <a:schemeClr val="bg1"/>
                          </a:solidFill>
                          <a:effectLst/>
                        </a:rPr>
                        <a:t>or</a:t>
                      </a:r>
                      <a:r>
                        <a:rPr lang="en-US" sz="1050" b="1" spc="-10" dirty="0">
                          <a:solidFill>
                            <a:schemeClr val="bg1"/>
                          </a:solidFill>
                          <a:effectLst/>
                        </a:rPr>
                        <a:t> </a:t>
                      </a:r>
                      <a:r>
                        <a:rPr lang="en-US" sz="1050" b="1" dirty="0">
                          <a:solidFill>
                            <a:schemeClr val="bg1"/>
                          </a:solidFill>
                          <a:effectLst/>
                        </a:rPr>
                        <a:t>12</a:t>
                      </a:r>
                      <a:r>
                        <a:rPr lang="en-US" sz="1050" b="1" spc="140" dirty="0">
                          <a:solidFill>
                            <a:schemeClr val="bg1"/>
                          </a:solidFill>
                          <a:effectLst/>
                        </a:rPr>
                        <a:t> </a:t>
                      </a:r>
                      <a:r>
                        <a:rPr lang="en-US" sz="1050" b="1" spc="-5" dirty="0">
                          <a:solidFill>
                            <a:schemeClr val="bg1"/>
                          </a:solidFill>
                          <a:effectLst/>
                        </a:rPr>
                        <a:t>Volt</a:t>
                      </a:r>
                      <a:r>
                        <a:rPr lang="en-US" sz="1050" b="1" spc="-10" dirty="0">
                          <a:solidFill>
                            <a:schemeClr val="bg1"/>
                          </a:solidFill>
                          <a:effectLst/>
                        </a:rPr>
                        <a:t> </a:t>
                      </a:r>
                      <a:r>
                        <a:rPr lang="en-US" sz="1050" b="1" dirty="0">
                          <a:solidFill>
                            <a:schemeClr val="bg1"/>
                          </a:solidFill>
                          <a:effectLst/>
                        </a:rPr>
                        <a:t>DC</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480060">
                        <a:spcBef>
                          <a:spcPts val="0"/>
                        </a:spcBef>
                        <a:spcAft>
                          <a:spcPts val="0"/>
                        </a:spcAft>
                      </a:pPr>
                      <a:r>
                        <a:rPr lang="en-US" sz="1050" spc="-5" dirty="0">
                          <a:solidFill>
                            <a:schemeClr val="bg1"/>
                          </a:solidFill>
                          <a:effectLst/>
                        </a:rPr>
                        <a:t>Duracell alkaline</a:t>
                      </a:r>
                      <a:r>
                        <a:rPr lang="en-US" sz="1050" spc="105" dirty="0">
                          <a:solidFill>
                            <a:schemeClr val="bg1"/>
                          </a:solidFill>
                          <a:effectLst/>
                        </a:rPr>
                        <a:t> </a:t>
                      </a:r>
                      <a:r>
                        <a:rPr lang="en-US" sz="1050" spc="-5" dirty="0">
                          <a:solidFill>
                            <a:schemeClr val="bg1"/>
                          </a:solidFill>
                          <a:effectLst/>
                        </a:rPr>
                        <a:t>battery</a:t>
                      </a:r>
                      <a:r>
                        <a:rPr lang="en-US" sz="1050" spc="-10" dirty="0">
                          <a:solidFill>
                            <a:schemeClr val="bg1"/>
                          </a:solidFill>
                          <a:effectLst/>
                        </a:rPr>
                        <a:t> </a:t>
                      </a:r>
                      <a:r>
                        <a:rPr lang="en-US" sz="1050" spc="-5" dirty="0">
                          <a:solidFill>
                            <a:schemeClr val="bg1"/>
                          </a:solidFill>
                          <a:effectLst/>
                        </a:rPr>
                        <a:t>size</a:t>
                      </a:r>
                      <a:r>
                        <a:rPr lang="en-US" sz="1050" dirty="0">
                          <a:solidFill>
                            <a:schemeClr val="bg1"/>
                          </a:solidFill>
                          <a:effectLst/>
                        </a:rPr>
                        <a:t> J</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650"/>
                        </a:spcBef>
                        <a:spcAft>
                          <a:spcPts val="0"/>
                        </a:spcAft>
                      </a:pPr>
                      <a:r>
                        <a:rPr lang="en-US" sz="1050" dirty="0">
                          <a:solidFill>
                            <a:schemeClr val="bg1"/>
                          </a:solidFill>
                          <a:effectLst/>
                        </a:rPr>
                        <a:t>two</a:t>
                      </a:r>
                      <a:r>
                        <a:rPr lang="en-US" sz="1050" spc="-5" dirty="0">
                          <a:solidFill>
                            <a:schemeClr val="bg1"/>
                          </a:solidFill>
                          <a:effectLst/>
                        </a:rPr>
                        <a:t> AAA</a:t>
                      </a:r>
                      <a:r>
                        <a:rPr lang="en-US" sz="1050" dirty="0">
                          <a:solidFill>
                            <a:schemeClr val="bg1"/>
                          </a:solidFill>
                          <a:effectLst/>
                        </a:rPr>
                        <a:t> </a:t>
                      </a:r>
                      <a:r>
                        <a:rPr lang="en-US" sz="1050" spc="-5" dirty="0">
                          <a:solidFill>
                            <a:schemeClr val="bg1"/>
                          </a:solidFill>
                          <a:effectLst/>
                        </a:rPr>
                        <a:t>batteries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0">
                        <a:spcBef>
                          <a:spcPts val="650"/>
                        </a:spcBef>
                        <a:spcAft>
                          <a:spcPts val="0"/>
                        </a:spcAft>
                      </a:pPr>
                      <a:r>
                        <a:rPr lang="en-US" sz="1050" spc="-5" dirty="0">
                          <a:solidFill>
                            <a:schemeClr val="bg1"/>
                          </a:solidFill>
                          <a:effectLst/>
                        </a:rPr>
                        <a:t>Two </a:t>
                      </a:r>
                      <a:r>
                        <a:rPr lang="en-US" sz="1050" dirty="0">
                          <a:solidFill>
                            <a:schemeClr val="bg1"/>
                          </a:solidFill>
                          <a:effectLst/>
                        </a:rPr>
                        <a:t>AA</a:t>
                      </a:r>
                      <a:r>
                        <a:rPr lang="en-US" sz="1050" spc="-5" dirty="0">
                          <a:solidFill>
                            <a:schemeClr val="bg1"/>
                          </a:solidFill>
                          <a:effectLst/>
                        </a:rPr>
                        <a:t> batteries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650"/>
                        </a:spcBef>
                        <a:spcAft>
                          <a:spcPts val="0"/>
                        </a:spcAft>
                      </a:pPr>
                      <a:r>
                        <a:rPr lang="en-US" sz="1050" dirty="0">
                          <a:solidFill>
                            <a:schemeClr val="bg1"/>
                          </a:solidFill>
                          <a:effectLst/>
                        </a:rPr>
                        <a:t>9 volt</a:t>
                      </a:r>
                      <a:r>
                        <a:rPr lang="en-US" sz="1050" spc="-10" dirty="0">
                          <a:solidFill>
                            <a:schemeClr val="bg1"/>
                          </a:solidFill>
                          <a:effectLst/>
                        </a:rPr>
                        <a:t> </a:t>
                      </a:r>
                      <a:r>
                        <a:rPr lang="en-US" sz="1050" dirty="0">
                          <a:solidFill>
                            <a:schemeClr val="bg1"/>
                          </a:solidFill>
                          <a:effectLst/>
                        </a:rPr>
                        <a:t>or</a:t>
                      </a:r>
                      <a:r>
                        <a:rPr lang="en-US" sz="1050" spc="-15" dirty="0">
                          <a:solidFill>
                            <a:schemeClr val="bg1"/>
                          </a:solidFill>
                          <a:effectLst/>
                        </a:rPr>
                        <a:t> </a:t>
                      </a:r>
                      <a:r>
                        <a:rPr lang="en-US" sz="1050" dirty="0">
                          <a:solidFill>
                            <a:schemeClr val="bg1"/>
                          </a:solidFill>
                          <a:effectLst/>
                        </a:rPr>
                        <a:t>AC </a:t>
                      </a:r>
                      <a:r>
                        <a:rPr lang="en-US" sz="1050" spc="-5" dirty="0">
                          <a:solidFill>
                            <a:schemeClr val="bg1"/>
                          </a:solidFill>
                          <a:effectLst/>
                        </a:rPr>
                        <a:t>adapter</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650"/>
                        </a:spcBef>
                        <a:spcAft>
                          <a:spcPts val="0"/>
                        </a:spcAft>
                      </a:pPr>
                      <a:r>
                        <a:rPr lang="en-US" sz="1050" b="0" spc="-5" dirty="0">
                          <a:solidFill>
                            <a:schemeClr val="bg1"/>
                          </a:solidFill>
                          <a:effectLst/>
                        </a:rPr>
                        <a:t>n/a</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2698689004"/>
                  </a:ext>
                </a:extLst>
              </a:tr>
              <a:tr h="279922">
                <a:tc>
                  <a:txBody>
                    <a:bodyPr/>
                    <a:lstStyle/>
                    <a:p>
                      <a:pPr marL="0" marR="0">
                        <a:spcBef>
                          <a:spcPts val="100"/>
                        </a:spcBef>
                        <a:spcAft>
                          <a:spcPts val="0"/>
                        </a:spcAft>
                        <a:tabLst>
                          <a:tab pos="998855" algn="l"/>
                        </a:tabLst>
                      </a:pPr>
                      <a:r>
                        <a:rPr lang="en-US" sz="1050" b="1" kern="1200" spc="-5" baseline="0" dirty="0" smtClean="0">
                          <a:solidFill>
                            <a:schemeClr val="bg1"/>
                          </a:solidFill>
                          <a:effectLst/>
                          <a:latin typeface="+mn-lt"/>
                          <a:ea typeface="+mn-ea"/>
                          <a:cs typeface="+mn-cs"/>
                        </a:rPr>
                        <a:t> W</a:t>
                      </a:r>
                      <a:r>
                        <a:rPr lang="en-US" sz="1050" b="1" kern="1200" spc="-5" dirty="0" smtClean="0">
                          <a:solidFill>
                            <a:schemeClr val="bg1"/>
                          </a:solidFill>
                          <a:effectLst/>
                          <a:latin typeface="+mn-lt"/>
                          <a:ea typeface="+mn-ea"/>
                          <a:cs typeface="+mn-cs"/>
                        </a:rPr>
                        <a:t>eight</a:t>
                      </a:r>
                      <a:r>
                        <a:rPr lang="en-US" sz="1050" dirty="0">
                          <a:solidFill>
                            <a:schemeClr val="bg1"/>
                          </a:solidFill>
                          <a:effectLst/>
                          <a:highlight>
                            <a:srgbClr val="A9A9A9"/>
                          </a:highlight>
                        </a:rPr>
                        <a:t>	</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0">
                        <a:spcBef>
                          <a:spcPts val="100"/>
                        </a:spcBef>
                        <a:spcAft>
                          <a:spcPts val="0"/>
                        </a:spcAft>
                      </a:pPr>
                      <a:r>
                        <a:rPr lang="en-US" sz="1050" b="1" dirty="0">
                          <a:solidFill>
                            <a:schemeClr val="bg1"/>
                          </a:solidFill>
                          <a:effectLst/>
                        </a:rPr>
                        <a:t>6 </a:t>
                      </a:r>
                      <a:r>
                        <a:rPr lang="en-US" sz="1050" b="1" dirty="0" smtClean="0">
                          <a:solidFill>
                            <a:schemeClr val="bg1"/>
                          </a:solidFill>
                          <a:effectLst/>
                        </a:rPr>
                        <a:t>oz.</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100"/>
                        </a:spcBef>
                        <a:spcAft>
                          <a:spcPts val="0"/>
                        </a:spcAft>
                      </a:pPr>
                      <a:r>
                        <a:rPr lang="en-US" sz="1050" spc="-5" dirty="0">
                          <a:solidFill>
                            <a:schemeClr val="bg1"/>
                          </a:solidFill>
                          <a:effectLst/>
                        </a:rPr>
                        <a:t>4.76 </a:t>
                      </a:r>
                      <a:r>
                        <a:rPr lang="en-US" sz="1050" dirty="0" smtClean="0">
                          <a:solidFill>
                            <a:schemeClr val="bg1"/>
                          </a:solidFill>
                          <a:effectLst/>
                        </a:rPr>
                        <a:t>oz.</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100"/>
                        </a:spcBef>
                        <a:spcAft>
                          <a:spcPts val="0"/>
                        </a:spcAft>
                      </a:pPr>
                      <a:r>
                        <a:rPr lang="en-US" sz="1050" spc="-5" dirty="0">
                          <a:solidFill>
                            <a:schemeClr val="bg1"/>
                          </a:solidFill>
                          <a:effectLst/>
                        </a:rPr>
                        <a:t>4.5</a:t>
                      </a:r>
                      <a:r>
                        <a:rPr lang="en-US" sz="1050" spc="-10" dirty="0">
                          <a:solidFill>
                            <a:schemeClr val="bg1"/>
                          </a:solidFill>
                          <a:effectLst/>
                        </a:rPr>
                        <a:t> </a:t>
                      </a:r>
                      <a:r>
                        <a:rPr lang="en-US" sz="1050" dirty="0" smtClean="0">
                          <a:solidFill>
                            <a:schemeClr val="bg1"/>
                          </a:solidFill>
                          <a:effectLst/>
                        </a:rPr>
                        <a:t>oz.</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0">
                        <a:spcBef>
                          <a:spcPts val="100"/>
                        </a:spcBef>
                        <a:spcAft>
                          <a:spcPts val="0"/>
                        </a:spcAft>
                      </a:pPr>
                      <a:r>
                        <a:rPr lang="en-US" sz="1050" dirty="0">
                          <a:solidFill>
                            <a:schemeClr val="bg1"/>
                          </a:solidFill>
                          <a:effectLst/>
                        </a:rPr>
                        <a:t>8 </a:t>
                      </a:r>
                      <a:r>
                        <a:rPr lang="en-US" sz="1050" dirty="0" smtClean="0">
                          <a:solidFill>
                            <a:schemeClr val="bg1"/>
                          </a:solidFill>
                          <a:effectLst/>
                        </a:rPr>
                        <a:t>oz.</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100"/>
                        </a:spcBef>
                        <a:spcAft>
                          <a:spcPts val="0"/>
                        </a:spcAft>
                      </a:pPr>
                      <a:r>
                        <a:rPr lang="en-US" sz="1050" spc="-5" dirty="0">
                          <a:solidFill>
                            <a:schemeClr val="bg1"/>
                          </a:solidFill>
                          <a:effectLst/>
                        </a:rPr>
                        <a:t>11.4</a:t>
                      </a:r>
                      <a:r>
                        <a:rPr lang="en-US" sz="1050" spc="-10" dirty="0">
                          <a:solidFill>
                            <a:schemeClr val="bg1"/>
                          </a:solidFill>
                          <a:effectLst/>
                        </a:rPr>
                        <a:t> </a:t>
                      </a:r>
                      <a:r>
                        <a:rPr lang="en-US" sz="1050" dirty="0" smtClean="0">
                          <a:solidFill>
                            <a:schemeClr val="bg1"/>
                          </a:solidFill>
                          <a:effectLst/>
                        </a:rPr>
                        <a:t>oz.</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100"/>
                        </a:spcBef>
                        <a:spcAft>
                          <a:spcPts val="0"/>
                        </a:spcAft>
                      </a:pPr>
                      <a:r>
                        <a:rPr lang="en-US" sz="1050" b="0" dirty="0">
                          <a:solidFill>
                            <a:schemeClr val="bg1"/>
                          </a:solidFill>
                          <a:effectLst/>
                        </a:rPr>
                        <a:t>20</a:t>
                      </a:r>
                      <a:r>
                        <a:rPr lang="en-US" sz="1050" b="0" spc="-10" dirty="0">
                          <a:solidFill>
                            <a:schemeClr val="bg1"/>
                          </a:solidFill>
                          <a:effectLst/>
                        </a:rPr>
                        <a:t> </a:t>
                      </a:r>
                      <a:r>
                        <a:rPr lang="en-US" sz="1050" b="0" dirty="0" smtClean="0">
                          <a:solidFill>
                            <a:schemeClr val="bg1"/>
                          </a:solidFill>
                          <a:effectLst/>
                        </a:rPr>
                        <a:t>oz.</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2358897786"/>
                  </a:ext>
                </a:extLst>
              </a:tr>
              <a:tr h="343190">
                <a:tc>
                  <a:txBody>
                    <a:bodyPr/>
                    <a:lstStyle/>
                    <a:p>
                      <a:pPr marL="60325" marR="0">
                        <a:spcBef>
                          <a:spcPts val="890"/>
                        </a:spcBef>
                        <a:spcAft>
                          <a:spcPts val="0"/>
                        </a:spcAft>
                      </a:pPr>
                      <a:r>
                        <a:rPr lang="en-US" sz="1050" spc="-5" dirty="0">
                          <a:solidFill>
                            <a:schemeClr val="bg1"/>
                          </a:solidFill>
                          <a:effectLst/>
                        </a:rPr>
                        <a:t>Size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0">
                        <a:spcBef>
                          <a:spcPts val="890"/>
                        </a:spcBef>
                        <a:spcAft>
                          <a:spcPts val="0"/>
                        </a:spcAft>
                      </a:pPr>
                      <a:r>
                        <a:rPr lang="en-US" sz="1050" b="1" spc="-5" dirty="0">
                          <a:solidFill>
                            <a:schemeClr val="bg1"/>
                          </a:solidFill>
                          <a:effectLst/>
                        </a:rPr>
                        <a:t>6'' </a:t>
                      </a:r>
                      <a:r>
                        <a:rPr lang="en-US" sz="1050" b="1" dirty="0">
                          <a:solidFill>
                            <a:schemeClr val="bg1"/>
                          </a:solidFill>
                          <a:effectLst/>
                        </a:rPr>
                        <a:t>x 4''</a:t>
                      </a:r>
                      <a:r>
                        <a:rPr lang="en-US" sz="1050" b="1" spc="-15" dirty="0">
                          <a:solidFill>
                            <a:schemeClr val="bg1"/>
                          </a:solidFill>
                          <a:effectLst/>
                        </a:rPr>
                        <a:t> </a:t>
                      </a:r>
                      <a:r>
                        <a:rPr lang="en-US" sz="1050" b="1" dirty="0">
                          <a:solidFill>
                            <a:schemeClr val="bg1"/>
                          </a:solidFill>
                          <a:effectLst/>
                        </a:rPr>
                        <a:t>x </a:t>
                      </a:r>
                      <a:r>
                        <a:rPr lang="en-US" sz="1050" b="1" spc="-5" dirty="0">
                          <a:solidFill>
                            <a:schemeClr val="bg1"/>
                          </a:solidFill>
                          <a:effectLst/>
                        </a:rPr>
                        <a:t>2''</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220"/>
                        </a:spcBef>
                        <a:spcAft>
                          <a:spcPts val="0"/>
                        </a:spcAft>
                      </a:pPr>
                      <a:r>
                        <a:rPr lang="en-US" sz="1050" dirty="0">
                          <a:solidFill>
                            <a:schemeClr val="bg1"/>
                          </a:solidFill>
                          <a:effectLst/>
                        </a:rPr>
                        <a:t>4 </a:t>
                      </a:r>
                      <a:r>
                        <a:rPr lang="en-US" sz="1050" spc="-5" dirty="0">
                          <a:solidFill>
                            <a:schemeClr val="bg1"/>
                          </a:solidFill>
                          <a:effectLst/>
                        </a:rPr>
                        <a:t>3/4"</a:t>
                      </a:r>
                      <a:r>
                        <a:rPr lang="en-US" sz="1050" dirty="0">
                          <a:solidFill>
                            <a:schemeClr val="bg1"/>
                          </a:solidFill>
                          <a:effectLst/>
                        </a:rPr>
                        <a:t> x</a:t>
                      </a:r>
                      <a:r>
                        <a:rPr lang="en-US" sz="1050" spc="-10" dirty="0">
                          <a:solidFill>
                            <a:schemeClr val="bg1"/>
                          </a:solidFill>
                          <a:effectLst/>
                        </a:rPr>
                        <a:t> </a:t>
                      </a:r>
                      <a:r>
                        <a:rPr lang="en-US" sz="1050" dirty="0">
                          <a:solidFill>
                            <a:schemeClr val="bg1"/>
                          </a:solidFill>
                          <a:effectLst/>
                        </a:rPr>
                        <a:t>2</a:t>
                      </a:r>
                      <a:r>
                        <a:rPr lang="en-US" sz="1050" spc="-5" dirty="0">
                          <a:solidFill>
                            <a:schemeClr val="bg1"/>
                          </a:solidFill>
                          <a:effectLst/>
                        </a:rPr>
                        <a:t> 3/8"</a:t>
                      </a:r>
                      <a:r>
                        <a:rPr lang="en-US" sz="1050" spc="-10" dirty="0">
                          <a:solidFill>
                            <a:schemeClr val="bg1"/>
                          </a:solidFill>
                          <a:effectLst/>
                        </a:rPr>
                        <a:t> </a:t>
                      </a:r>
                      <a:r>
                        <a:rPr lang="en-US" sz="1050" dirty="0">
                          <a:solidFill>
                            <a:schemeClr val="bg1"/>
                          </a:solidFill>
                          <a:effectLst/>
                        </a:rPr>
                        <a:t>x</a:t>
                      </a:r>
                      <a:r>
                        <a:rPr lang="en-US" sz="1050" spc="-10" dirty="0">
                          <a:solidFill>
                            <a:schemeClr val="bg1"/>
                          </a:solidFill>
                          <a:effectLst/>
                        </a:rPr>
                        <a:t> </a:t>
                      </a:r>
                      <a:r>
                        <a:rPr lang="en-US" sz="1050" dirty="0">
                          <a:solidFill>
                            <a:schemeClr val="bg1"/>
                          </a:solidFill>
                          <a:effectLst/>
                        </a:rPr>
                        <a:t>1</a:t>
                      </a:r>
                    </a:p>
                    <a:p>
                      <a:pPr marL="62865" marR="0">
                        <a:spcBef>
                          <a:spcPts val="0"/>
                        </a:spcBef>
                        <a:spcAft>
                          <a:spcPts val="0"/>
                        </a:spcAft>
                      </a:pPr>
                      <a:r>
                        <a:rPr lang="en-US" sz="1050" spc="-5" dirty="0">
                          <a:solidFill>
                            <a:schemeClr val="bg1"/>
                          </a:solidFill>
                          <a:effectLst/>
                        </a:rPr>
                        <a:t>1/16"</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890"/>
                        </a:spcBef>
                        <a:spcAft>
                          <a:spcPts val="0"/>
                        </a:spcAft>
                      </a:pPr>
                      <a:r>
                        <a:rPr lang="en-US" sz="1050" spc="-5" dirty="0">
                          <a:solidFill>
                            <a:schemeClr val="bg1"/>
                          </a:solidFill>
                          <a:effectLst/>
                        </a:rPr>
                        <a:t>4.3"x2.6"x3.2"</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0">
                        <a:spcBef>
                          <a:spcPts val="890"/>
                        </a:spcBef>
                        <a:spcAft>
                          <a:spcPts val="0"/>
                        </a:spcAft>
                      </a:pPr>
                      <a:r>
                        <a:rPr lang="en-US" sz="1050" spc="-5" dirty="0">
                          <a:solidFill>
                            <a:schemeClr val="bg1"/>
                          </a:solidFill>
                          <a:effectLst/>
                        </a:rPr>
                        <a:t>n/a</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890"/>
                        </a:spcBef>
                        <a:spcAft>
                          <a:spcPts val="0"/>
                        </a:spcAft>
                      </a:pPr>
                      <a:r>
                        <a:rPr lang="en-US" sz="1050" spc="-5" dirty="0">
                          <a:solidFill>
                            <a:schemeClr val="bg1"/>
                          </a:solidFill>
                          <a:effectLst/>
                        </a:rPr>
                        <a:t>6.5"</a:t>
                      </a:r>
                      <a:r>
                        <a:rPr lang="en-US" sz="1050" spc="-10" dirty="0">
                          <a:solidFill>
                            <a:schemeClr val="bg1"/>
                          </a:solidFill>
                          <a:effectLst/>
                        </a:rPr>
                        <a:t> </a:t>
                      </a:r>
                      <a:r>
                        <a:rPr lang="en-US" sz="1050" dirty="0">
                          <a:solidFill>
                            <a:schemeClr val="bg1"/>
                          </a:solidFill>
                          <a:effectLst/>
                        </a:rPr>
                        <a:t>x</a:t>
                      </a:r>
                      <a:r>
                        <a:rPr lang="en-US" sz="1050" spc="-10" dirty="0">
                          <a:solidFill>
                            <a:schemeClr val="bg1"/>
                          </a:solidFill>
                          <a:effectLst/>
                        </a:rPr>
                        <a:t> </a:t>
                      </a:r>
                      <a:r>
                        <a:rPr lang="en-US" sz="1050" spc="-5" dirty="0">
                          <a:solidFill>
                            <a:schemeClr val="bg1"/>
                          </a:solidFill>
                          <a:effectLst/>
                        </a:rPr>
                        <a:t>3.0"</a:t>
                      </a:r>
                      <a:r>
                        <a:rPr lang="en-US" sz="1050" spc="-10" dirty="0">
                          <a:solidFill>
                            <a:schemeClr val="bg1"/>
                          </a:solidFill>
                          <a:effectLst/>
                        </a:rPr>
                        <a:t> </a:t>
                      </a:r>
                      <a:r>
                        <a:rPr lang="en-US" sz="1050" dirty="0">
                          <a:solidFill>
                            <a:schemeClr val="bg1"/>
                          </a:solidFill>
                          <a:effectLst/>
                        </a:rPr>
                        <a:t>x</a:t>
                      </a:r>
                      <a:r>
                        <a:rPr lang="en-US" sz="1050" spc="-10" dirty="0">
                          <a:solidFill>
                            <a:schemeClr val="bg1"/>
                          </a:solidFill>
                          <a:effectLst/>
                        </a:rPr>
                        <a:t> </a:t>
                      </a:r>
                      <a:r>
                        <a:rPr lang="en-US" sz="1050" spc="-5" dirty="0">
                          <a:solidFill>
                            <a:schemeClr val="bg1"/>
                          </a:solidFill>
                          <a:effectLst/>
                        </a:rPr>
                        <a:t>2.5"</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890"/>
                        </a:spcBef>
                        <a:spcAft>
                          <a:spcPts val="0"/>
                        </a:spcAft>
                      </a:pPr>
                      <a:r>
                        <a:rPr lang="en-US" sz="1050" b="0" spc="-5" dirty="0">
                          <a:solidFill>
                            <a:schemeClr val="bg1"/>
                          </a:solidFill>
                          <a:effectLst/>
                        </a:rPr>
                        <a:t>4.72"</a:t>
                      </a:r>
                      <a:r>
                        <a:rPr lang="en-US" sz="1050" b="0" dirty="0">
                          <a:solidFill>
                            <a:schemeClr val="bg1"/>
                          </a:solidFill>
                          <a:effectLst/>
                        </a:rPr>
                        <a:t> x</a:t>
                      </a:r>
                      <a:r>
                        <a:rPr lang="en-US" sz="1050" b="0" spc="-10" dirty="0">
                          <a:solidFill>
                            <a:schemeClr val="bg1"/>
                          </a:solidFill>
                          <a:effectLst/>
                        </a:rPr>
                        <a:t> </a:t>
                      </a:r>
                      <a:r>
                        <a:rPr lang="en-US" sz="1050" b="0" spc="-5" dirty="0">
                          <a:solidFill>
                            <a:schemeClr val="bg1"/>
                          </a:solidFill>
                          <a:effectLst/>
                        </a:rPr>
                        <a:t>8.98"</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1435420112"/>
                  </a:ext>
                </a:extLst>
              </a:tr>
              <a:tr h="343190">
                <a:tc>
                  <a:txBody>
                    <a:bodyPr/>
                    <a:lstStyle/>
                    <a:p>
                      <a:pPr marL="60325" marR="369570">
                        <a:spcBef>
                          <a:spcPts val="0"/>
                        </a:spcBef>
                        <a:spcAft>
                          <a:spcPts val="0"/>
                        </a:spcAft>
                      </a:pPr>
                      <a:r>
                        <a:rPr lang="en-US" sz="1050" spc="-5" dirty="0">
                          <a:solidFill>
                            <a:schemeClr val="bg1"/>
                          </a:solidFill>
                          <a:effectLst/>
                        </a:rPr>
                        <a:t>Tactile</a:t>
                      </a:r>
                      <a:r>
                        <a:rPr lang="en-US" sz="1050" spc="115" dirty="0">
                          <a:solidFill>
                            <a:schemeClr val="bg1"/>
                          </a:solidFill>
                          <a:effectLst/>
                        </a:rPr>
                        <a:t> </a:t>
                      </a:r>
                      <a:r>
                        <a:rPr lang="en-US" sz="1050" spc="-5" dirty="0">
                          <a:solidFill>
                            <a:schemeClr val="bg1"/>
                          </a:solidFill>
                          <a:effectLst/>
                        </a:rPr>
                        <a:t>Markings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0">
                        <a:spcBef>
                          <a:spcPts val="650"/>
                        </a:spcBef>
                        <a:spcAft>
                          <a:spcPts val="0"/>
                        </a:spcAft>
                      </a:pPr>
                      <a:r>
                        <a:rPr lang="en-US" sz="1050" b="1" dirty="0">
                          <a:solidFill>
                            <a:schemeClr val="bg1"/>
                          </a:solidFill>
                          <a:effectLst/>
                        </a:rPr>
                        <a:t>Yes</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650"/>
                        </a:spcBef>
                        <a:spcAft>
                          <a:spcPts val="0"/>
                        </a:spcAft>
                      </a:pPr>
                      <a:r>
                        <a:rPr lang="en-US" sz="1050" spc="-5" dirty="0">
                          <a:solidFill>
                            <a:schemeClr val="bg1"/>
                          </a:solidFill>
                          <a:effectLst/>
                        </a:rPr>
                        <a:t>No</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650"/>
                        </a:spcBef>
                        <a:spcAft>
                          <a:spcPts val="0"/>
                        </a:spcAft>
                      </a:pPr>
                      <a:r>
                        <a:rPr lang="en-US" sz="1050" spc="-5" dirty="0">
                          <a:solidFill>
                            <a:schemeClr val="bg1"/>
                          </a:solidFill>
                          <a:effectLst/>
                        </a:rPr>
                        <a:t>No</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0">
                        <a:spcBef>
                          <a:spcPts val="650"/>
                        </a:spcBef>
                        <a:spcAft>
                          <a:spcPts val="0"/>
                        </a:spcAft>
                      </a:pPr>
                      <a:r>
                        <a:rPr lang="en-US" sz="1050" spc="-5" dirty="0">
                          <a:solidFill>
                            <a:schemeClr val="bg1"/>
                          </a:solidFill>
                          <a:effectLst/>
                        </a:rPr>
                        <a:t>n/a</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650"/>
                        </a:spcBef>
                        <a:spcAft>
                          <a:spcPts val="0"/>
                        </a:spcAft>
                      </a:pPr>
                      <a:r>
                        <a:rPr lang="en-US" sz="1050" dirty="0">
                          <a:solidFill>
                            <a:schemeClr val="bg1"/>
                          </a:solidFill>
                          <a:effectLst/>
                        </a:rPr>
                        <a:t>Yes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2865" marR="0">
                        <a:spcBef>
                          <a:spcPts val="650"/>
                        </a:spcBef>
                        <a:spcAft>
                          <a:spcPts val="0"/>
                        </a:spcAft>
                      </a:pPr>
                      <a:r>
                        <a:rPr lang="en-US" sz="1050" b="0" spc="-5" dirty="0">
                          <a:solidFill>
                            <a:schemeClr val="bg1"/>
                          </a:solidFill>
                          <a:effectLst/>
                        </a:rPr>
                        <a:t>n/a</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84209518"/>
                  </a:ext>
                </a:extLst>
              </a:tr>
              <a:tr h="529095">
                <a:tc>
                  <a:txBody>
                    <a:bodyPr/>
                    <a:lstStyle/>
                    <a:p>
                      <a:pPr marL="0" marR="0">
                        <a:spcBef>
                          <a:spcPts val="10"/>
                        </a:spcBef>
                        <a:spcAft>
                          <a:spcPts val="0"/>
                        </a:spcAft>
                      </a:pPr>
                      <a:r>
                        <a:rPr lang="en-US" sz="1000" dirty="0">
                          <a:solidFill>
                            <a:schemeClr val="bg1"/>
                          </a:solidFill>
                          <a:effectLst/>
                        </a:rPr>
                        <a:t> </a:t>
                      </a:r>
                      <a:endParaRPr lang="en-US" sz="1050" dirty="0">
                        <a:solidFill>
                          <a:schemeClr val="bg1"/>
                        </a:solidFill>
                        <a:effectLst/>
                      </a:endParaRPr>
                    </a:p>
                    <a:p>
                      <a:pPr marL="60325" marR="221615">
                        <a:spcBef>
                          <a:spcPts val="0"/>
                        </a:spcBef>
                        <a:spcAft>
                          <a:spcPts val="0"/>
                        </a:spcAft>
                      </a:pPr>
                      <a:r>
                        <a:rPr lang="en-US" sz="1050" spc="-5" dirty="0">
                          <a:solidFill>
                            <a:schemeClr val="bg1"/>
                          </a:solidFill>
                          <a:effectLst/>
                        </a:rPr>
                        <a:t>Accessible</a:t>
                      </a:r>
                      <a:r>
                        <a:rPr lang="en-US" sz="1050" spc="130" dirty="0">
                          <a:solidFill>
                            <a:schemeClr val="bg1"/>
                          </a:solidFill>
                          <a:effectLst/>
                        </a:rPr>
                        <a:t> </a:t>
                      </a:r>
                      <a:r>
                        <a:rPr lang="en-US" sz="1050" spc="-5" dirty="0">
                          <a:solidFill>
                            <a:schemeClr val="bg1"/>
                          </a:solidFill>
                          <a:effectLst/>
                        </a:rPr>
                        <a:t>Instructions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9690" marR="76835">
                        <a:spcBef>
                          <a:spcPts val="435"/>
                        </a:spcBef>
                        <a:spcAft>
                          <a:spcPts val="0"/>
                        </a:spcAft>
                      </a:pPr>
                      <a:r>
                        <a:rPr lang="en-US" sz="1050" b="1" spc="-5" dirty="0">
                          <a:solidFill>
                            <a:schemeClr val="bg1"/>
                          </a:solidFill>
                          <a:effectLst/>
                        </a:rPr>
                        <a:t>Audio</a:t>
                      </a:r>
                      <a:r>
                        <a:rPr lang="en-US" sz="1050" b="1" dirty="0">
                          <a:solidFill>
                            <a:schemeClr val="bg1"/>
                          </a:solidFill>
                          <a:effectLst/>
                        </a:rPr>
                        <a:t> </a:t>
                      </a:r>
                      <a:r>
                        <a:rPr lang="en-US" sz="1050" b="1" spc="-5" dirty="0">
                          <a:solidFill>
                            <a:schemeClr val="bg1"/>
                          </a:solidFill>
                          <a:effectLst/>
                        </a:rPr>
                        <a:t>cassette/CD</a:t>
                      </a:r>
                      <a:r>
                        <a:rPr lang="en-US" sz="1050" b="1" spc="130" dirty="0">
                          <a:solidFill>
                            <a:schemeClr val="bg1"/>
                          </a:solidFill>
                          <a:effectLst/>
                        </a:rPr>
                        <a:t> </a:t>
                      </a:r>
                      <a:r>
                        <a:rPr lang="en-US" sz="1050" b="1" spc="-5" dirty="0">
                          <a:solidFill>
                            <a:schemeClr val="bg1"/>
                          </a:solidFill>
                          <a:effectLst/>
                        </a:rPr>
                        <a:t>and video </a:t>
                      </a:r>
                      <a:r>
                        <a:rPr lang="en-US" sz="1050" b="1" dirty="0">
                          <a:solidFill>
                            <a:schemeClr val="bg1"/>
                          </a:solidFill>
                          <a:effectLst/>
                        </a:rPr>
                        <a:t>with</a:t>
                      </a:r>
                      <a:r>
                        <a:rPr lang="en-US" sz="1050" b="1" spc="130" dirty="0">
                          <a:solidFill>
                            <a:schemeClr val="bg1"/>
                          </a:solidFill>
                          <a:effectLst/>
                        </a:rPr>
                        <a:t> </a:t>
                      </a:r>
                      <a:r>
                        <a:rPr lang="en-US" sz="1050" b="1" spc="-5" dirty="0">
                          <a:solidFill>
                            <a:schemeClr val="bg1"/>
                          </a:solidFill>
                          <a:effectLst/>
                        </a:rPr>
                        <a:t>sign language</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10"/>
                        </a:spcBef>
                        <a:spcAft>
                          <a:spcPts val="0"/>
                        </a:spcAft>
                      </a:pPr>
                      <a:r>
                        <a:rPr lang="en-US" sz="1000" b="0" dirty="0">
                          <a:solidFill>
                            <a:schemeClr val="bg1"/>
                          </a:solidFill>
                          <a:effectLst/>
                        </a:rPr>
                        <a:t> </a:t>
                      </a:r>
                      <a:endParaRPr lang="en-US" sz="1050" b="0" dirty="0">
                        <a:solidFill>
                          <a:schemeClr val="bg1"/>
                        </a:solidFill>
                        <a:effectLst/>
                      </a:endParaRPr>
                    </a:p>
                    <a:p>
                      <a:pPr marL="62865" marR="86360">
                        <a:spcBef>
                          <a:spcPts val="0"/>
                        </a:spcBef>
                        <a:spcAft>
                          <a:spcPts val="0"/>
                        </a:spcAft>
                      </a:pPr>
                      <a:r>
                        <a:rPr lang="en-US" sz="1050" b="0" spc="-5" dirty="0">
                          <a:solidFill>
                            <a:schemeClr val="bg1"/>
                          </a:solidFill>
                          <a:effectLst/>
                        </a:rPr>
                        <a:t>Audio</a:t>
                      </a:r>
                      <a:r>
                        <a:rPr lang="en-US" sz="1050" b="0" dirty="0">
                          <a:solidFill>
                            <a:schemeClr val="bg1"/>
                          </a:solidFill>
                          <a:effectLst/>
                        </a:rPr>
                        <a:t> </a:t>
                      </a:r>
                      <a:r>
                        <a:rPr lang="en-US" sz="1050" b="0" spc="-5" dirty="0">
                          <a:solidFill>
                            <a:schemeClr val="bg1"/>
                          </a:solidFill>
                          <a:effectLst/>
                        </a:rPr>
                        <a:t>cassette</a:t>
                      </a:r>
                      <a:r>
                        <a:rPr lang="en-US" sz="1050" b="0" spc="-10" dirty="0">
                          <a:solidFill>
                            <a:schemeClr val="bg1"/>
                          </a:solidFill>
                          <a:effectLst/>
                        </a:rPr>
                        <a:t> </a:t>
                      </a:r>
                      <a:r>
                        <a:rPr lang="en-US" sz="1050" b="0" dirty="0">
                          <a:solidFill>
                            <a:schemeClr val="bg1"/>
                          </a:solidFill>
                          <a:effectLst/>
                        </a:rPr>
                        <a:t>or</a:t>
                      </a:r>
                      <a:r>
                        <a:rPr lang="en-US" sz="1050" b="0" spc="-15" dirty="0">
                          <a:solidFill>
                            <a:schemeClr val="bg1"/>
                          </a:solidFill>
                          <a:effectLst/>
                        </a:rPr>
                        <a:t> </a:t>
                      </a:r>
                      <a:r>
                        <a:rPr lang="en-US" sz="1050" b="0" spc="-5" dirty="0">
                          <a:solidFill>
                            <a:schemeClr val="bg1"/>
                          </a:solidFill>
                          <a:effectLst/>
                        </a:rPr>
                        <a:t>video</a:t>
                      </a:r>
                      <a:r>
                        <a:rPr lang="en-US" sz="1050" b="0" spc="105" dirty="0">
                          <a:solidFill>
                            <a:schemeClr val="bg1"/>
                          </a:solidFill>
                          <a:effectLst/>
                        </a:rPr>
                        <a:t> </a:t>
                      </a:r>
                      <a:r>
                        <a:rPr lang="en-US" sz="1050" b="0" spc="-5" dirty="0">
                          <a:solidFill>
                            <a:schemeClr val="bg1"/>
                          </a:solidFill>
                          <a:effectLst/>
                        </a:rPr>
                        <a:t>guide</a:t>
                      </a:r>
                      <a:r>
                        <a:rPr lang="en-US" sz="1050" b="0" dirty="0">
                          <a:solidFill>
                            <a:schemeClr val="bg1"/>
                          </a:solidFill>
                          <a:effectLst/>
                        </a:rPr>
                        <a:t> </a:t>
                      </a:r>
                      <a:r>
                        <a:rPr lang="en-US" sz="1050" b="0" spc="-5" dirty="0">
                          <a:solidFill>
                            <a:schemeClr val="bg1"/>
                          </a:solidFill>
                          <a:effectLst/>
                        </a:rPr>
                        <a:t>available</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10"/>
                        </a:spcBef>
                        <a:spcAft>
                          <a:spcPts val="0"/>
                        </a:spcAft>
                      </a:pPr>
                      <a:r>
                        <a:rPr lang="en-US" sz="1200" b="0" dirty="0">
                          <a:solidFill>
                            <a:schemeClr val="bg1"/>
                          </a:solidFill>
                          <a:effectLst/>
                        </a:rPr>
                        <a:t> </a:t>
                      </a:r>
                      <a:endParaRPr lang="en-US" sz="1050" b="0" dirty="0">
                        <a:solidFill>
                          <a:schemeClr val="bg1"/>
                        </a:solidFill>
                        <a:effectLst/>
                      </a:endParaRPr>
                    </a:p>
                    <a:p>
                      <a:pPr marL="62865" marR="0">
                        <a:spcBef>
                          <a:spcPts val="0"/>
                        </a:spcBef>
                        <a:spcAft>
                          <a:spcPts val="0"/>
                        </a:spcAft>
                      </a:pPr>
                      <a:r>
                        <a:rPr lang="en-US" sz="1050" b="0" spc="-5" dirty="0">
                          <a:solidFill>
                            <a:schemeClr val="bg1"/>
                          </a:solidFill>
                          <a:effectLst/>
                        </a:rPr>
                        <a:t>None</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10"/>
                        </a:spcBef>
                        <a:spcAft>
                          <a:spcPts val="0"/>
                        </a:spcAft>
                      </a:pPr>
                      <a:r>
                        <a:rPr lang="en-US" sz="1200" b="0" dirty="0">
                          <a:solidFill>
                            <a:schemeClr val="bg1"/>
                          </a:solidFill>
                          <a:effectLst/>
                        </a:rPr>
                        <a:t> </a:t>
                      </a:r>
                      <a:endParaRPr lang="en-US" sz="1050" b="0" dirty="0">
                        <a:solidFill>
                          <a:schemeClr val="bg1"/>
                        </a:solidFill>
                        <a:effectLst/>
                      </a:endParaRPr>
                    </a:p>
                    <a:p>
                      <a:pPr marL="64770" marR="0">
                        <a:spcBef>
                          <a:spcPts val="0"/>
                        </a:spcBef>
                        <a:spcAft>
                          <a:spcPts val="0"/>
                        </a:spcAft>
                      </a:pPr>
                      <a:r>
                        <a:rPr lang="en-US" sz="1050" b="0" spc="-5" dirty="0">
                          <a:solidFill>
                            <a:schemeClr val="bg1"/>
                          </a:solidFill>
                          <a:effectLst/>
                        </a:rPr>
                        <a:t>Audio</a:t>
                      </a:r>
                      <a:r>
                        <a:rPr lang="en-US" sz="1050" b="0" dirty="0">
                          <a:solidFill>
                            <a:schemeClr val="bg1"/>
                          </a:solidFill>
                          <a:effectLst/>
                        </a:rPr>
                        <a:t> </a:t>
                      </a:r>
                      <a:r>
                        <a:rPr lang="en-US" sz="1050" b="0" spc="-5" dirty="0">
                          <a:solidFill>
                            <a:schemeClr val="bg1"/>
                          </a:solidFill>
                          <a:effectLst/>
                        </a:rPr>
                        <a:t>cassette</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10"/>
                        </a:spcBef>
                        <a:spcAft>
                          <a:spcPts val="0"/>
                        </a:spcAft>
                      </a:pPr>
                      <a:r>
                        <a:rPr lang="en-US" sz="1200" b="0" dirty="0">
                          <a:solidFill>
                            <a:schemeClr val="bg1"/>
                          </a:solidFill>
                          <a:effectLst/>
                        </a:rPr>
                        <a:t> </a:t>
                      </a:r>
                      <a:endParaRPr lang="en-US" sz="1050" b="0" dirty="0">
                        <a:solidFill>
                          <a:schemeClr val="bg1"/>
                        </a:solidFill>
                        <a:effectLst/>
                      </a:endParaRPr>
                    </a:p>
                    <a:p>
                      <a:pPr marL="62865" marR="0">
                        <a:spcBef>
                          <a:spcPts val="0"/>
                        </a:spcBef>
                        <a:spcAft>
                          <a:spcPts val="0"/>
                        </a:spcAft>
                      </a:pPr>
                      <a:r>
                        <a:rPr lang="en-US" sz="1050" b="0" spc="-5" dirty="0">
                          <a:solidFill>
                            <a:schemeClr val="bg1"/>
                          </a:solidFill>
                          <a:effectLst/>
                        </a:rPr>
                        <a:t>Audio</a:t>
                      </a:r>
                      <a:r>
                        <a:rPr lang="en-US" sz="1050" b="0" dirty="0">
                          <a:solidFill>
                            <a:schemeClr val="bg1"/>
                          </a:solidFill>
                          <a:effectLst/>
                        </a:rPr>
                        <a:t> </a:t>
                      </a:r>
                      <a:r>
                        <a:rPr lang="en-US" sz="1050" b="0" spc="-5" dirty="0">
                          <a:solidFill>
                            <a:schemeClr val="bg1"/>
                          </a:solidFill>
                          <a:effectLst/>
                        </a:rPr>
                        <a:t>cassette</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10"/>
                        </a:spcBef>
                        <a:spcAft>
                          <a:spcPts val="0"/>
                        </a:spcAft>
                      </a:pPr>
                      <a:r>
                        <a:rPr lang="en-US" sz="1200" b="0" dirty="0">
                          <a:solidFill>
                            <a:schemeClr val="bg1"/>
                          </a:solidFill>
                          <a:effectLst/>
                        </a:rPr>
                        <a:t> </a:t>
                      </a:r>
                      <a:endParaRPr lang="en-US" sz="1050" b="0" dirty="0">
                        <a:solidFill>
                          <a:schemeClr val="bg1"/>
                        </a:solidFill>
                        <a:effectLst/>
                      </a:endParaRPr>
                    </a:p>
                    <a:p>
                      <a:pPr marL="62865" marR="0">
                        <a:spcBef>
                          <a:spcPts val="0"/>
                        </a:spcBef>
                        <a:spcAft>
                          <a:spcPts val="0"/>
                        </a:spcAft>
                      </a:pPr>
                      <a:r>
                        <a:rPr lang="en-US" sz="1050" b="0" spc="-5" dirty="0">
                          <a:solidFill>
                            <a:schemeClr val="bg1"/>
                          </a:solidFill>
                          <a:effectLst/>
                        </a:rPr>
                        <a:t>none</a:t>
                      </a:r>
                      <a:r>
                        <a:rPr lang="en-US" sz="1050" b="0" dirty="0">
                          <a:solidFill>
                            <a:schemeClr val="bg1"/>
                          </a:solidFill>
                          <a:effectLst/>
                        </a:rPr>
                        <a:t> </a:t>
                      </a:r>
                      <a:r>
                        <a:rPr lang="en-US" sz="1050" b="0" spc="-5" dirty="0">
                          <a:solidFill>
                            <a:schemeClr val="bg1"/>
                          </a:solidFill>
                          <a:effectLst/>
                        </a:rPr>
                        <a:t>specified</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2220471964"/>
                  </a:ext>
                </a:extLst>
              </a:tr>
            </a:tbl>
          </a:graphicData>
        </a:graphic>
      </p:graphicFrame>
    </p:spTree>
    <p:extLst>
      <p:ext uri="{BB962C8B-B14F-4D97-AF65-F5344CB8AC3E}">
        <p14:creationId xmlns:p14="http://schemas.microsoft.com/office/powerpoint/2010/main" val="2546907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Highlighting Competitive Advantage</a:t>
            </a:r>
            <a:endParaRPr lang="en-US" dirty="0"/>
          </a:p>
        </p:txBody>
      </p:sp>
      <p:graphicFrame>
        <p:nvGraphicFramePr>
          <p:cNvPr id="6" name="Content Placeholder 5" descr="Table highlighting competitive advantage."/>
          <p:cNvGraphicFramePr>
            <a:graphicFrameLocks noGrp="1"/>
          </p:cNvGraphicFramePr>
          <p:nvPr>
            <p:ph idx="1"/>
            <p:extLst>
              <p:ext uri="{D42A27DB-BD31-4B8C-83A1-F6EECF244321}">
                <p14:modId xmlns:p14="http://schemas.microsoft.com/office/powerpoint/2010/main" val="401968138"/>
              </p:ext>
            </p:extLst>
          </p:nvPr>
        </p:nvGraphicFramePr>
        <p:xfrm>
          <a:off x="635725" y="1745673"/>
          <a:ext cx="10918965" cy="4838007"/>
        </p:xfrm>
        <a:graphic>
          <a:graphicData uri="http://schemas.openxmlformats.org/drawingml/2006/table">
            <a:tbl>
              <a:tblPr firstRow="1" firstCol="1" lastRow="1" lastCol="1" bandRow="1" bandCol="1">
                <a:tableStyleId>{F2DE63D5-997A-4646-A377-4702673A728D}</a:tableStyleId>
              </a:tblPr>
              <a:tblGrid>
                <a:gridCol w="2297876">
                  <a:extLst>
                    <a:ext uri="{9D8B030D-6E8A-4147-A177-3AD203B41FA5}">
                      <a16:colId xmlns:a16="http://schemas.microsoft.com/office/drawing/2014/main" xmlns="" val="1204502084"/>
                    </a:ext>
                  </a:extLst>
                </a:gridCol>
                <a:gridCol w="1100337">
                  <a:extLst>
                    <a:ext uri="{9D8B030D-6E8A-4147-A177-3AD203B41FA5}">
                      <a16:colId xmlns:a16="http://schemas.microsoft.com/office/drawing/2014/main" xmlns="" val="834386660"/>
                    </a:ext>
                  </a:extLst>
                </a:gridCol>
                <a:gridCol w="1313353">
                  <a:extLst>
                    <a:ext uri="{9D8B030D-6E8A-4147-A177-3AD203B41FA5}">
                      <a16:colId xmlns:a16="http://schemas.microsoft.com/office/drawing/2014/main" xmlns="" val="1024717995"/>
                    </a:ext>
                  </a:extLst>
                </a:gridCol>
                <a:gridCol w="898046">
                  <a:extLst>
                    <a:ext uri="{9D8B030D-6E8A-4147-A177-3AD203B41FA5}">
                      <a16:colId xmlns:a16="http://schemas.microsoft.com/office/drawing/2014/main" xmlns="" val="3840244866"/>
                    </a:ext>
                  </a:extLst>
                </a:gridCol>
                <a:gridCol w="895747">
                  <a:extLst>
                    <a:ext uri="{9D8B030D-6E8A-4147-A177-3AD203B41FA5}">
                      <a16:colId xmlns:a16="http://schemas.microsoft.com/office/drawing/2014/main" xmlns="" val="653908550"/>
                    </a:ext>
                  </a:extLst>
                </a:gridCol>
                <a:gridCol w="759355">
                  <a:extLst>
                    <a:ext uri="{9D8B030D-6E8A-4147-A177-3AD203B41FA5}">
                      <a16:colId xmlns:a16="http://schemas.microsoft.com/office/drawing/2014/main" xmlns="" val="1692701872"/>
                    </a:ext>
                  </a:extLst>
                </a:gridCol>
                <a:gridCol w="757821">
                  <a:extLst>
                    <a:ext uri="{9D8B030D-6E8A-4147-A177-3AD203B41FA5}">
                      <a16:colId xmlns:a16="http://schemas.microsoft.com/office/drawing/2014/main" xmlns="" val="1325916665"/>
                    </a:ext>
                  </a:extLst>
                </a:gridCol>
                <a:gridCol w="672769">
                  <a:extLst>
                    <a:ext uri="{9D8B030D-6E8A-4147-A177-3AD203B41FA5}">
                      <a16:colId xmlns:a16="http://schemas.microsoft.com/office/drawing/2014/main" xmlns="" val="421777728"/>
                    </a:ext>
                  </a:extLst>
                </a:gridCol>
                <a:gridCol w="827551">
                  <a:extLst>
                    <a:ext uri="{9D8B030D-6E8A-4147-A177-3AD203B41FA5}">
                      <a16:colId xmlns:a16="http://schemas.microsoft.com/office/drawing/2014/main" xmlns="" val="2868459874"/>
                    </a:ext>
                  </a:extLst>
                </a:gridCol>
                <a:gridCol w="706484">
                  <a:extLst>
                    <a:ext uri="{9D8B030D-6E8A-4147-A177-3AD203B41FA5}">
                      <a16:colId xmlns:a16="http://schemas.microsoft.com/office/drawing/2014/main" xmlns="" val="2889236988"/>
                    </a:ext>
                  </a:extLst>
                </a:gridCol>
                <a:gridCol w="689626">
                  <a:extLst>
                    <a:ext uri="{9D8B030D-6E8A-4147-A177-3AD203B41FA5}">
                      <a16:colId xmlns:a16="http://schemas.microsoft.com/office/drawing/2014/main" xmlns="" val="1714094657"/>
                    </a:ext>
                  </a:extLst>
                </a:gridCol>
              </a:tblGrid>
              <a:tr h="237253">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gridSpan="10">
                  <a:txBody>
                    <a:bodyPr/>
                    <a:lstStyle/>
                    <a:p>
                      <a:pPr marL="21590" marR="0">
                        <a:lnSpc>
                          <a:spcPts val="1325"/>
                        </a:lnSpc>
                        <a:spcBef>
                          <a:spcPts val="0"/>
                        </a:spcBef>
                        <a:spcAft>
                          <a:spcPts val="0"/>
                        </a:spcAft>
                      </a:pPr>
                      <a:r>
                        <a:rPr lang="en-US" sz="1100" spc="-5" dirty="0">
                          <a:solidFill>
                            <a:schemeClr val="bg1"/>
                          </a:solidFill>
                          <a:effectLst/>
                        </a:rPr>
                        <a:t>Features</a:t>
                      </a:r>
                      <a:r>
                        <a:rPr lang="en-US" sz="1100" spc="-10" dirty="0">
                          <a:solidFill>
                            <a:schemeClr val="bg1"/>
                          </a:solidFill>
                          <a:effectLst/>
                        </a:rPr>
                        <a:t> </a:t>
                      </a:r>
                      <a:r>
                        <a:rPr lang="en-US" sz="1100" spc="-5" dirty="0">
                          <a:solidFill>
                            <a:schemeClr val="bg1"/>
                          </a:solidFill>
                          <a:effectLst/>
                        </a:rPr>
                        <a:t>Desired</a:t>
                      </a:r>
                      <a:r>
                        <a:rPr lang="en-US" sz="1100" dirty="0">
                          <a:solidFill>
                            <a:schemeClr val="bg1"/>
                          </a:solidFill>
                          <a:effectLst/>
                        </a:rPr>
                        <a:t> </a:t>
                      </a:r>
                      <a:r>
                        <a:rPr lang="en-US" sz="1100" spc="-5" dirty="0">
                          <a:solidFill>
                            <a:schemeClr val="bg1"/>
                          </a:solidFill>
                          <a:effectLst/>
                        </a:rPr>
                        <a:t>by</a:t>
                      </a:r>
                      <a:r>
                        <a:rPr lang="en-US" sz="1100" spc="-10" dirty="0">
                          <a:solidFill>
                            <a:schemeClr val="bg1"/>
                          </a:solidFill>
                          <a:effectLst/>
                        </a:rPr>
                        <a:t> </a:t>
                      </a:r>
                      <a:r>
                        <a:rPr lang="en-US" sz="1100" spc="-5" dirty="0">
                          <a:solidFill>
                            <a:schemeClr val="bg1"/>
                          </a:solidFill>
                          <a:effectLst/>
                        </a:rPr>
                        <a:t>Consumers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05828736"/>
                  </a:ext>
                </a:extLst>
              </a:tr>
              <a:tr h="237253">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gridSpan="6">
                  <a:txBody>
                    <a:bodyPr/>
                    <a:lstStyle/>
                    <a:p>
                      <a:pPr marL="0" marR="0" algn="ctr">
                        <a:lnSpc>
                          <a:spcPts val="1320"/>
                        </a:lnSpc>
                        <a:spcBef>
                          <a:spcPts val="0"/>
                        </a:spcBef>
                        <a:spcAft>
                          <a:spcPts val="0"/>
                        </a:spcAft>
                      </a:pPr>
                      <a:r>
                        <a:rPr lang="en-US" sz="1100" b="1" spc="-5" dirty="0">
                          <a:solidFill>
                            <a:schemeClr val="bg1"/>
                          </a:solidFill>
                          <a:effectLst/>
                        </a:rPr>
                        <a:t>Control</a:t>
                      </a:r>
                      <a:r>
                        <a:rPr lang="en-US" sz="1100" b="1" dirty="0">
                          <a:solidFill>
                            <a:schemeClr val="bg1"/>
                          </a:solidFill>
                          <a:effectLst/>
                        </a:rPr>
                        <a:t> </a:t>
                      </a:r>
                      <a:r>
                        <a:rPr lang="en-US" sz="1100" b="1" spc="-5" dirty="0">
                          <a:solidFill>
                            <a:schemeClr val="bg1"/>
                          </a:solidFill>
                          <a:effectLst/>
                        </a:rPr>
                        <a:t>Interface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100" b="0" dirty="0">
                          <a:solidFill>
                            <a:schemeClr val="bg1"/>
                          </a:solidFill>
                          <a:effectLst/>
                        </a:rPr>
                        <a:t> </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b="0" dirty="0">
                          <a:solidFill>
                            <a:schemeClr val="bg1"/>
                          </a:solidFill>
                          <a:effectLst/>
                        </a:rPr>
                        <a:t> </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b="0" dirty="0">
                          <a:solidFill>
                            <a:schemeClr val="bg1"/>
                          </a:solidFill>
                          <a:effectLst/>
                        </a:rPr>
                        <a:t> </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b="0" dirty="0">
                          <a:solidFill>
                            <a:schemeClr val="bg1"/>
                          </a:solidFill>
                          <a:effectLst/>
                        </a:rPr>
                        <a:t> </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39092612"/>
                  </a:ext>
                </a:extLst>
              </a:tr>
              <a:tr h="893658">
                <a:tc>
                  <a:txBody>
                    <a:bodyPr/>
                    <a:lstStyle/>
                    <a:p>
                      <a:pPr marL="389255" marR="378460" indent="-1270" algn="ctr">
                        <a:lnSpc>
                          <a:spcPct val="107000"/>
                        </a:lnSpc>
                        <a:spcBef>
                          <a:spcPts val="0"/>
                        </a:spcBef>
                        <a:spcAft>
                          <a:spcPts val="0"/>
                        </a:spcAft>
                      </a:pPr>
                      <a:r>
                        <a:rPr lang="en-US" sz="1100" spc="-5" dirty="0">
                          <a:solidFill>
                            <a:schemeClr val="bg1"/>
                          </a:solidFill>
                          <a:effectLst/>
                        </a:rPr>
                        <a:t>Thermostat/</a:t>
                      </a:r>
                      <a:r>
                        <a:rPr lang="en-US" sz="1100" dirty="0">
                          <a:solidFill>
                            <a:schemeClr val="bg1"/>
                          </a:solidFill>
                          <a:effectLst/>
                        </a:rPr>
                        <a:t> Model</a:t>
                      </a:r>
                      <a:r>
                        <a:rPr lang="en-US" sz="1100" spc="110" dirty="0">
                          <a:solidFill>
                            <a:schemeClr val="bg1"/>
                          </a:solidFill>
                          <a:effectLst/>
                        </a:rPr>
                        <a:t> </a:t>
                      </a:r>
                      <a:r>
                        <a:rPr lang="en-US" sz="1100" spc="-5" dirty="0">
                          <a:solidFill>
                            <a:schemeClr val="bg1"/>
                          </a:solidFill>
                          <a:effectLst/>
                        </a:rPr>
                        <a:t>Number</a:t>
                      </a:r>
                      <a:r>
                        <a:rPr lang="en-US" sz="1100" spc="-10" dirty="0">
                          <a:solidFill>
                            <a:schemeClr val="bg1"/>
                          </a:solidFill>
                          <a:effectLst/>
                        </a:rPr>
                        <a:t> </a:t>
                      </a:r>
                      <a:r>
                        <a:rPr lang="en-US" sz="1100" dirty="0">
                          <a:solidFill>
                            <a:schemeClr val="bg1"/>
                          </a:solidFill>
                          <a:effectLst/>
                        </a:rPr>
                        <a:t>and</a:t>
                      </a:r>
                      <a:r>
                        <a:rPr lang="en-US" sz="1100" spc="115" dirty="0">
                          <a:solidFill>
                            <a:schemeClr val="bg1"/>
                          </a:solidFill>
                          <a:effectLst/>
                        </a:rPr>
                        <a:t> </a:t>
                      </a:r>
                      <a:r>
                        <a:rPr lang="en-US" sz="1100" spc="-5" dirty="0">
                          <a:solidFill>
                            <a:schemeClr val="bg1"/>
                          </a:solidFill>
                          <a:effectLst/>
                        </a:rPr>
                        <a:t>Manufacturer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43180" marR="53340" algn="ctr">
                        <a:lnSpc>
                          <a:spcPct val="107000"/>
                        </a:lnSpc>
                        <a:spcBef>
                          <a:spcPts val="0"/>
                        </a:spcBef>
                        <a:spcAft>
                          <a:spcPts val="0"/>
                        </a:spcAft>
                      </a:pPr>
                      <a:r>
                        <a:rPr lang="en-US" sz="1100" b="1" spc="-5" dirty="0">
                          <a:solidFill>
                            <a:schemeClr val="bg1"/>
                          </a:solidFill>
                          <a:effectLst/>
                        </a:rPr>
                        <a:t>Large,</a:t>
                      </a:r>
                      <a:r>
                        <a:rPr lang="en-US" sz="1100" b="1" dirty="0">
                          <a:solidFill>
                            <a:schemeClr val="bg1"/>
                          </a:solidFill>
                          <a:effectLst/>
                        </a:rPr>
                        <a:t> </a:t>
                      </a:r>
                      <a:r>
                        <a:rPr lang="en-US" sz="1100" b="1" spc="-5" dirty="0">
                          <a:solidFill>
                            <a:schemeClr val="bg1"/>
                          </a:solidFill>
                          <a:effectLst/>
                        </a:rPr>
                        <a:t>distinct</a:t>
                      </a:r>
                      <a:r>
                        <a:rPr lang="en-US" sz="1100" b="1" spc="135" dirty="0">
                          <a:solidFill>
                            <a:schemeClr val="bg1"/>
                          </a:solidFill>
                          <a:effectLst/>
                        </a:rPr>
                        <a:t> </a:t>
                      </a:r>
                      <a:r>
                        <a:rPr lang="en-US" sz="1100" b="1" spc="-5" dirty="0">
                          <a:solidFill>
                            <a:schemeClr val="bg1"/>
                          </a:solidFill>
                          <a:effectLst/>
                        </a:rPr>
                        <a:t>shaped</a:t>
                      </a:r>
                      <a:r>
                        <a:rPr lang="en-US" sz="1100" b="1" spc="110" dirty="0">
                          <a:solidFill>
                            <a:schemeClr val="bg1"/>
                          </a:solidFill>
                          <a:effectLst/>
                        </a:rPr>
                        <a:t> </a:t>
                      </a:r>
                      <a:r>
                        <a:rPr lang="en-US" sz="1100" b="1" spc="-5" dirty="0">
                          <a:solidFill>
                            <a:schemeClr val="bg1"/>
                          </a:solidFill>
                          <a:effectLst/>
                        </a:rPr>
                        <a:t>buttons</a:t>
                      </a:r>
                      <a:r>
                        <a:rPr lang="en-US" sz="1100" b="1" spc="-10" dirty="0">
                          <a:solidFill>
                            <a:schemeClr val="bg1"/>
                          </a:solidFill>
                          <a:effectLst/>
                        </a:rPr>
                        <a:t> </a:t>
                      </a:r>
                      <a:r>
                        <a:rPr lang="en-US" sz="1100" b="1" dirty="0">
                          <a:solidFill>
                            <a:schemeClr val="bg1"/>
                          </a:solidFill>
                          <a:effectLst/>
                        </a:rPr>
                        <a:t>on</a:t>
                      </a:r>
                      <a:r>
                        <a:rPr lang="en-US" sz="1100" b="1" spc="130" dirty="0">
                          <a:solidFill>
                            <a:schemeClr val="bg1"/>
                          </a:solidFill>
                          <a:effectLst/>
                        </a:rPr>
                        <a:t> </a:t>
                      </a:r>
                      <a:r>
                        <a:rPr lang="en-US" sz="1100" b="1" spc="-5" dirty="0">
                          <a:solidFill>
                            <a:schemeClr val="bg1"/>
                          </a:solidFill>
                          <a:effectLst/>
                        </a:rPr>
                        <a:t>thermostat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3975" marR="53975" algn="ctr">
                        <a:lnSpc>
                          <a:spcPct val="107000"/>
                        </a:lnSpc>
                        <a:spcBef>
                          <a:spcPts val="0"/>
                        </a:spcBef>
                        <a:spcAft>
                          <a:spcPts val="0"/>
                        </a:spcAft>
                      </a:pPr>
                      <a:r>
                        <a:rPr lang="en-US" sz="1100" b="1" dirty="0">
                          <a:solidFill>
                            <a:schemeClr val="bg1"/>
                          </a:solidFill>
                          <a:effectLst/>
                        </a:rPr>
                        <a:t>Raised </a:t>
                      </a:r>
                      <a:r>
                        <a:rPr lang="en-US" sz="1100" b="1" spc="-5" dirty="0">
                          <a:solidFill>
                            <a:schemeClr val="bg1"/>
                          </a:solidFill>
                          <a:effectLst/>
                        </a:rPr>
                        <a:t>buttons</a:t>
                      </a:r>
                      <a:r>
                        <a:rPr lang="en-US" sz="1100" b="1" spc="115" dirty="0">
                          <a:solidFill>
                            <a:schemeClr val="bg1"/>
                          </a:solidFill>
                          <a:effectLst/>
                        </a:rPr>
                        <a:t> </a:t>
                      </a:r>
                      <a:r>
                        <a:rPr lang="en-US" sz="1100" b="1" dirty="0">
                          <a:solidFill>
                            <a:schemeClr val="bg1"/>
                          </a:solidFill>
                          <a:effectLst/>
                        </a:rPr>
                        <a:t>on</a:t>
                      </a:r>
                      <a:r>
                        <a:rPr lang="en-US" sz="1100" b="1" spc="-5" dirty="0">
                          <a:solidFill>
                            <a:schemeClr val="bg1"/>
                          </a:solidFill>
                          <a:effectLst/>
                        </a:rPr>
                        <a:t> thermostat</a:t>
                      </a:r>
                      <a:r>
                        <a:rPr lang="en-US" sz="1100" b="1" dirty="0">
                          <a:solidFill>
                            <a:schemeClr val="bg1"/>
                          </a:solidFill>
                          <a:effectLst/>
                        </a:rPr>
                        <a:t> as</a:t>
                      </a:r>
                      <a:r>
                        <a:rPr lang="en-US" sz="1100" b="1" spc="115" dirty="0">
                          <a:solidFill>
                            <a:schemeClr val="bg1"/>
                          </a:solidFill>
                          <a:effectLst/>
                        </a:rPr>
                        <a:t> </a:t>
                      </a:r>
                      <a:r>
                        <a:rPr lang="en-US" sz="1100" b="1" dirty="0">
                          <a:solidFill>
                            <a:schemeClr val="bg1"/>
                          </a:solidFill>
                          <a:effectLst/>
                        </a:rPr>
                        <a:t>well</a:t>
                      </a:r>
                      <a:r>
                        <a:rPr lang="en-US" sz="1100" b="1" spc="-5" dirty="0">
                          <a:solidFill>
                            <a:schemeClr val="bg1"/>
                          </a:solidFill>
                          <a:effectLst/>
                        </a:rPr>
                        <a:t> </a:t>
                      </a:r>
                      <a:r>
                        <a:rPr lang="en-US" sz="1100" b="1" dirty="0">
                          <a:solidFill>
                            <a:schemeClr val="bg1"/>
                          </a:solidFill>
                          <a:effectLst/>
                        </a:rPr>
                        <a:t>as</a:t>
                      </a:r>
                      <a:r>
                        <a:rPr lang="en-US" sz="1100" b="1" spc="-10" dirty="0">
                          <a:solidFill>
                            <a:schemeClr val="bg1"/>
                          </a:solidFill>
                          <a:effectLst/>
                        </a:rPr>
                        <a:t> </a:t>
                      </a:r>
                      <a:r>
                        <a:rPr lang="en-US" sz="1100" b="1" dirty="0">
                          <a:solidFill>
                            <a:schemeClr val="bg1"/>
                          </a:solidFill>
                          <a:effectLst/>
                        </a:rPr>
                        <a:t>on</a:t>
                      </a:r>
                      <a:r>
                        <a:rPr lang="en-US" sz="1100" b="1" spc="105" dirty="0">
                          <a:solidFill>
                            <a:schemeClr val="bg1"/>
                          </a:solidFill>
                          <a:effectLst/>
                        </a:rPr>
                        <a:t> </a:t>
                      </a:r>
                      <a:r>
                        <a:rPr lang="en-US" sz="1100" b="1" spc="-5" dirty="0">
                          <a:solidFill>
                            <a:schemeClr val="bg1"/>
                          </a:solidFill>
                          <a:effectLst/>
                        </a:rPr>
                        <a:t>remote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4770" marR="66040" indent="635" algn="ctr">
                        <a:lnSpc>
                          <a:spcPct val="107000"/>
                        </a:lnSpc>
                        <a:spcBef>
                          <a:spcPts val="0"/>
                        </a:spcBef>
                        <a:spcAft>
                          <a:spcPts val="0"/>
                        </a:spcAft>
                      </a:pPr>
                      <a:r>
                        <a:rPr lang="en-US" sz="1100" b="1" spc="-5" dirty="0">
                          <a:solidFill>
                            <a:schemeClr val="bg1"/>
                          </a:solidFill>
                          <a:effectLst/>
                        </a:rPr>
                        <a:t>Intuitive</a:t>
                      </a:r>
                      <a:r>
                        <a:rPr lang="en-US" sz="1100" b="1" spc="135" dirty="0">
                          <a:solidFill>
                            <a:schemeClr val="bg1"/>
                          </a:solidFill>
                          <a:effectLst/>
                        </a:rPr>
                        <a:t> </a:t>
                      </a:r>
                      <a:r>
                        <a:rPr lang="en-US" sz="1100" b="1" spc="-5" dirty="0">
                          <a:solidFill>
                            <a:schemeClr val="bg1"/>
                          </a:solidFill>
                          <a:effectLst/>
                        </a:rPr>
                        <a:t>placement</a:t>
                      </a:r>
                      <a:r>
                        <a:rPr lang="en-US" sz="1100" b="1" spc="130" dirty="0">
                          <a:solidFill>
                            <a:schemeClr val="bg1"/>
                          </a:solidFill>
                          <a:effectLst/>
                        </a:rPr>
                        <a:t> </a:t>
                      </a:r>
                      <a:r>
                        <a:rPr lang="en-US" sz="1100" b="1" dirty="0">
                          <a:solidFill>
                            <a:schemeClr val="bg1"/>
                          </a:solidFill>
                          <a:effectLst/>
                        </a:rPr>
                        <a:t>of </a:t>
                      </a:r>
                      <a:r>
                        <a:rPr lang="en-US" sz="1100" b="1" spc="-5" dirty="0">
                          <a:solidFill>
                            <a:schemeClr val="bg1"/>
                          </a:solidFill>
                          <a:effectLst/>
                        </a:rPr>
                        <a:t>control</a:t>
                      </a:r>
                      <a:r>
                        <a:rPr lang="en-US" sz="1100" b="1" spc="120" dirty="0">
                          <a:solidFill>
                            <a:schemeClr val="bg1"/>
                          </a:solidFill>
                          <a:effectLst/>
                        </a:rPr>
                        <a:t> </a:t>
                      </a:r>
                      <a:r>
                        <a:rPr lang="en-US" sz="1100" b="1" spc="-5" dirty="0">
                          <a:solidFill>
                            <a:schemeClr val="bg1"/>
                          </a:solidFill>
                          <a:effectLst/>
                        </a:rPr>
                        <a:t>buttons</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81280" marR="57150" indent="-22860" algn="just">
                        <a:lnSpc>
                          <a:spcPct val="107000"/>
                        </a:lnSpc>
                        <a:spcBef>
                          <a:spcPts val="0"/>
                        </a:spcBef>
                        <a:spcAft>
                          <a:spcPts val="0"/>
                        </a:spcAft>
                      </a:pPr>
                      <a:r>
                        <a:rPr lang="en-US" sz="1100" b="1" spc="-5" dirty="0">
                          <a:solidFill>
                            <a:schemeClr val="bg1"/>
                          </a:solidFill>
                          <a:effectLst/>
                        </a:rPr>
                        <a:t>Separation</a:t>
                      </a:r>
                      <a:r>
                        <a:rPr lang="en-US" sz="1100" b="1" spc="135" dirty="0">
                          <a:solidFill>
                            <a:schemeClr val="bg1"/>
                          </a:solidFill>
                          <a:effectLst/>
                        </a:rPr>
                        <a:t> </a:t>
                      </a:r>
                      <a:r>
                        <a:rPr lang="en-US" sz="1100" b="1" dirty="0">
                          <a:solidFill>
                            <a:schemeClr val="bg1"/>
                          </a:solidFill>
                          <a:effectLst/>
                        </a:rPr>
                        <a:t>of </a:t>
                      </a:r>
                      <a:r>
                        <a:rPr lang="en-US" sz="1100" b="1" spc="-5" dirty="0">
                          <a:solidFill>
                            <a:schemeClr val="bg1"/>
                          </a:solidFill>
                          <a:effectLst/>
                        </a:rPr>
                        <a:t>Control</a:t>
                      </a:r>
                      <a:r>
                        <a:rPr lang="en-US" sz="1100" b="1" spc="115" dirty="0">
                          <a:solidFill>
                            <a:schemeClr val="bg1"/>
                          </a:solidFill>
                          <a:effectLst/>
                        </a:rPr>
                        <a:t> </a:t>
                      </a:r>
                      <a:r>
                        <a:rPr lang="en-US" sz="1100" b="1" spc="-5" dirty="0">
                          <a:solidFill>
                            <a:schemeClr val="bg1"/>
                          </a:solidFill>
                          <a:effectLst/>
                        </a:rPr>
                        <a:t>Buttons</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97790" marR="98425" algn="ctr">
                        <a:lnSpc>
                          <a:spcPct val="107000"/>
                        </a:lnSpc>
                        <a:spcBef>
                          <a:spcPts val="0"/>
                        </a:spcBef>
                        <a:spcAft>
                          <a:spcPts val="0"/>
                        </a:spcAft>
                      </a:pPr>
                      <a:r>
                        <a:rPr lang="en-US" sz="1100" b="1" spc="-5" dirty="0">
                          <a:solidFill>
                            <a:schemeClr val="bg1"/>
                          </a:solidFill>
                          <a:effectLst/>
                        </a:rPr>
                        <a:t>Control</a:t>
                      </a:r>
                      <a:r>
                        <a:rPr lang="en-US" sz="1100" b="1" spc="115" dirty="0">
                          <a:solidFill>
                            <a:schemeClr val="bg1"/>
                          </a:solidFill>
                          <a:effectLst/>
                        </a:rPr>
                        <a:t> </a:t>
                      </a:r>
                      <a:r>
                        <a:rPr lang="en-US" sz="1100" b="1" dirty="0">
                          <a:solidFill>
                            <a:schemeClr val="bg1"/>
                          </a:solidFill>
                          <a:effectLst/>
                        </a:rPr>
                        <a:t>Back- </a:t>
                      </a:r>
                      <a:r>
                        <a:rPr lang="en-US" sz="1100" b="1" spc="-5" dirty="0">
                          <a:solidFill>
                            <a:schemeClr val="bg1"/>
                          </a:solidFill>
                          <a:effectLst/>
                        </a:rPr>
                        <a:t>lighting</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98425" marR="86360" indent="34925" algn="just">
                        <a:lnSpc>
                          <a:spcPct val="107000"/>
                        </a:lnSpc>
                        <a:spcBef>
                          <a:spcPts val="0"/>
                        </a:spcBef>
                        <a:spcAft>
                          <a:spcPts val="0"/>
                        </a:spcAft>
                      </a:pPr>
                      <a:r>
                        <a:rPr lang="en-US" sz="1100" b="1" spc="-5" dirty="0">
                          <a:solidFill>
                            <a:schemeClr val="bg1"/>
                          </a:solidFill>
                          <a:effectLst/>
                        </a:rPr>
                        <a:t>Status</a:t>
                      </a:r>
                      <a:r>
                        <a:rPr lang="en-US" sz="1100" b="1" spc="100" dirty="0">
                          <a:solidFill>
                            <a:schemeClr val="bg1"/>
                          </a:solidFill>
                          <a:effectLst/>
                        </a:rPr>
                        <a:t> </a:t>
                      </a:r>
                      <a:r>
                        <a:rPr lang="en-US" sz="1100" b="1" spc="-5" dirty="0">
                          <a:solidFill>
                            <a:schemeClr val="bg1"/>
                          </a:solidFill>
                          <a:effectLst/>
                        </a:rPr>
                        <a:t>Control</a:t>
                      </a:r>
                      <a:r>
                        <a:rPr lang="en-US" sz="1100" b="1" spc="115" dirty="0">
                          <a:solidFill>
                            <a:schemeClr val="bg1"/>
                          </a:solidFill>
                          <a:effectLst/>
                        </a:rPr>
                        <a:t> </a:t>
                      </a:r>
                      <a:r>
                        <a:rPr lang="en-US" sz="1100" b="1" dirty="0">
                          <a:solidFill>
                            <a:schemeClr val="bg1"/>
                          </a:solidFill>
                          <a:effectLst/>
                        </a:rPr>
                        <a:t>LEDs</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0325" marR="57150" indent="30480" algn="just">
                        <a:lnSpc>
                          <a:spcPct val="107000"/>
                        </a:lnSpc>
                        <a:spcBef>
                          <a:spcPts val="0"/>
                        </a:spcBef>
                        <a:spcAft>
                          <a:spcPts val="0"/>
                        </a:spcAft>
                      </a:pPr>
                      <a:r>
                        <a:rPr lang="en-US" sz="1100" b="1" spc="-5" dirty="0">
                          <a:solidFill>
                            <a:schemeClr val="bg1"/>
                          </a:solidFill>
                          <a:effectLst/>
                        </a:rPr>
                        <a:t>Large,</a:t>
                      </a:r>
                      <a:r>
                        <a:rPr lang="en-US" sz="1100" b="1" spc="120" dirty="0">
                          <a:solidFill>
                            <a:schemeClr val="bg1"/>
                          </a:solidFill>
                          <a:effectLst/>
                        </a:rPr>
                        <a:t> </a:t>
                      </a:r>
                      <a:r>
                        <a:rPr lang="en-US" sz="1100" b="1" spc="-5" dirty="0">
                          <a:solidFill>
                            <a:schemeClr val="bg1"/>
                          </a:solidFill>
                          <a:effectLst/>
                        </a:rPr>
                        <a:t>Bright</a:t>
                      </a:r>
                      <a:r>
                        <a:rPr lang="en-US" sz="1100" b="1" spc="115" dirty="0">
                          <a:solidFill>
                            <a:schemeClr val="bg1"/>
                          </a:solidFill>
                          <a:effectLst/>
                        </a:rPr>
                        <a:t> </a:t>
                      </a:r>
                      <a:r>
                        <a:rPr lang="en-US" sz="1100" b="1" spc="-5" dirty="0">
                          <a:solidFill>
                            <a:schemeClr val="bg1"/>
                          </a:solidFill>
                          <a:effectLst/>
                        </a:rPr>
                        <a:t>Digital</a:t>
                      </a:r>
                      <a:r>
                        <a:rPr lang="en-US" sz="1100" b="1" spc="125" dirty="0">
                          <a:solidFill>
                            <a:schemeClr val="bg1"/>
                          </a:solidFill>
                          <a:effectLst/>
                        </a:rPr>
                        <a:t> </a:t>
                      </a:r>
                      <a:r>
                        <a:rPr lang="en-US" sz="1100" b="1" spc="-5" dirty="0">
                          <a:solidFill>
                            <a:schemeClr val="bg1"/>
                          </a:solidFill>
                          <a:effectLst/>
                        </a:rPr>
                        <a:t>Display</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58420" marR="55880" indent="112395">
                        <a:lnSpc>
                          <a:spcPct val="107000"/>
                        </a:lnSpc>
                        <a:spcBef>
                          <a:spcPts val="0"/>
                        </a:spcBef>
                        <a:spcAft>
                          <a:spcPts val="0"/>
                        </a:spcAft>
                      </a:pPr>
                      <a:r>
                        <a:rPr lang="en-US" sz="1100" b="1" spc="-5" dirty="0">
                          <a:solidFill>
                            <a:schemeClr val="bg1"/>
                          </a:solidFill>
                          <a:effectLst/>
                        </a:rPr>
                        <a:t>Voice</a:t>
                      </a:r>
                      <a:r>
                        <a:rPr lang="en-US" sz="1100" b="1" spc="120" dirty="0">
                          <a:solidFill>
                            <a:schemeClr val="bg1"/>
                          </a:solidFill>
                          <a:effectLst/>
                        </a:rPr>
                        <a:t> </a:t>
                      </a:r>
                      <a:r>
                        <a:rPr lang="en-US" sz="1100" b="1" spc="-5" dirty="0">
                          <a:solidFill>
                            <a:schemeClr val="bg1"/>
                          </a:solidFill>
                          <a:effectLst/>
                        </a:rPr>
                        <a:t>Feedback</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6040" marR="53340" indent="-12700">
                        <a:lnSpc>
                          <a:spcPct val="107000"/>
                        </a:lnSpc>
                        <a:spcBef>
                          <a:spcPts val="0"/>
                        </a:spcBef>
                        <a:spcAft>
                          <a:spcPts val="0"/>
                        </a:spcAft>
                      </a:pPr>
                      <a:r>
                        <a:rPr lang="en-US" sz="1100" b="1" spc="-5" dirty="0">
                          <a:solidFill>
                            <a:schemeClr val="bg1"/>
                          </a:solidFill>
                          <a:effectLst/>
                        </a:rPr>
                        <a:t>Remote</a:t>
                      </a:r>
                      <a:r>
                        <a:rPr lang="en-US" sz="1100" b="1" spc="120" dirty="0">
                          <a:solidFill>
                            <a:schemeClr val="bg1"/>
                          </a:solidFill>
                          <a:effectLst/>
                        </a:rPr>
                        <a:t> </a:t>
                      </a:r>
                      <a:r>
                        <a:rPr lang="en-US" sz="1100" b="1" spc="-5" dirty="0">
                          <a:solidFill>
                            <a:schemeClr val="bg1"/>
                          </a:solidFill>
                          <a:effectLst/>
                        </a:rPr>
                        <a:t>Control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146685" marR="0">
                        <a:lnSpc>
                          <a:spcPts val="1320"/>
                        </a:lnSpc>
                        <a:spcBef>
                          <a:spcPts val="0"/>
                        </a:spcBef>
                        <a:spcAft>
                          <a:spcPts val="0"/>
                        </a:spcAft>
                      </a:pPr>
                      <a:r>
                        <a:rPr lang="en-US" sz="1100" b="0" spc="-5" dirty="0">
                          <a:solidFill>
                            <a:schemeClr val="bg1"/>
                          </a:solidFill>
                          <a:effectLst/>
                        </a:rPr>
                        <a:t>Cost</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4257807251"/>
                  </a:ext>
                </a:extLst>
              </a:tr>
              <a:tr h="231719">
                <a:tc>
                  <a:txBody>
                    <a:bodyPr/>
                    <a:lstStyle/>
                    <a:p>
                      <a:pPr marL="32385" marR="0">
                        <a:lnSpc>
                          <a:spcPts val="1320"/>
                        </a:lnSpc>
                        <a:spcBef>
                          <a:spcPts val="0"/>
                        </a:spcBef>
                        <a:spcAft>
                          <a:spcPts val="0"/>
                        </a:spcAft>
                      </a:pPr>
                      <a:r>
                        <a:rPr lang="en-US" sz="1100" spc="-5" dirty="0">
                          <a:solidFill>
                            <a:schemeClr val="bg1"/>
                          </a:solidFill>
                          <a:effectLst/>
                        </a:rPr>
                        <a:t>Heat/Cool/Programmable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gridSpan="6">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1487743290"/>
                  </a:ext>
                </a:extLst>
              </a:tr>
              <a:tr h="233301">
                <a:tc>
                  <a:txBody>
                    <a:bodyPr/>
                    <a:lstStyle/>
                    <a:p>
                      <a:pPr marL="32385" marR="0">
                        <a:lnSpc>
                          <a:spcPts val="1320"/>
                        </a:lnSpc>
                        <a:spcBef>
                          <a:spcPts val="0"/>
                        </a:spcBef>
                        <a:spcAft>
                          <a:spcPts val="0"/>
                        </a:spcAft>
                      </a:pPr>
                      <a:r>
                        <a:rPr lang="en-US" sz="1100" spc="-5" dirty="0">
                          <a:solidFill>
                            <a:schemeClr val="bg1"/>
                          </a:solidFill>
                          <a:effectLst/>
                        </a:rPr>
                        <a:t>Accessible</a:t>
                      </a:r>
                      <a:r>
                        <a:rPr lang="en-US" sz="1100" spc="-15" dirty="0">
                          <a:solidFill>
                            <a:schemeClr val="bg1"/>
                          </a:solidFill>
                          <a:effectLst/>
                        </a:rPr>
                        <a:t> </a:t>
                      </a:r>
                      <a:r>
                        <a:rPr lang="en-US" sz="1100" spc="-5" dirty="0">
                          <a:solidFill>
                            <a:schemeClr val="bg1"/>
                          </a:solidFill>
                          <a:effectLst/>
                        </a:rPr>
                        <a:t>Thermostat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0" marR="8890" algn="ctr">
                        <a:lnSpc>
                          <a:spcPts val="1335"/>
                        </a:lnSpc>
                        <a:spcBef>
                          <a:spcPts val="0"/>
                        </a:spcBef>
                        <a:spcAft>
                          <a:spcPts val="0"/>
                        </a:spcAft>
                      </a:pPr>
                      <a:r>
                        <a:rPr lang="en-US" sz="1100" b="1" dirty="0" smtClean="0">
                          <a:solidFill>
                            <a:schemeClr val="bg1"/>
                          </a:solidFill>
                          <a:effectLst/>
                          <a:latin typeface="+mn-lt"/>
                          <a:ea typeface="+mn-ea"/>
                          <a:cs typeface="+mn-cs"/>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635" marR="0" algn="ctr">
                        <a:lnSpc>
                          <a:spcPts val="1335"/>
                        </a:lnSpc>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0" marR="635" algn="ctr">
                        <a:lnSpc>
                          <a:spcPts val="1335"/>
                        </a:lnSpc>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0" marR="635" algn="ctr">
                        <a:lnSpc>
                          <a:spcPts val="1335"/>
                        </a:lnSpc>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0" marR="635" algn="ctr">
                        <a:lnSpc>
                          <a:spcPts val="1335"/>
                        </a:lnSpc>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11430" marR="0" algn="ctr">
                        <a:lnSpc>
                          <a:spcPts val="1335"/>
                        </a:lnSpc>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635" marR="0" algn="ctr">
                        <a:lnSpc>
                          <a:spcPts val="1335"/>
                        </a:lnSpc>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635" marR="0" algn="ctr">
                        <a:lnSpc>
                          <a:spcPts val="1335"/>
                        </a:lnSpc>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635" marR="0" algn="ctr">
                        <a:lnSpc>
                          <a:spcPts val="1335"/>
                        </a:lnSpc>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23495" marR="0">
                        <a:lnSpc>
                          <a:spcPts val="1320"/>
                        </a:lnSpc>
                        <a:spcBef>
                          <a:spcPts val="0"/>
                        </a:spcBef>
                        <a:spcAft>
                          <a:spcPts val="0"/>
                        </a:spcAft>
                      </a:pPr>
                      <a:r>
                        <a:rPr lang="en-US" sz="1100" spc="-5" dirty="0">
                          <a:solidFill>
                            <a:schemeClr val="bg1"/>
                          </a:solidFill>
                          <a:effectLst/>
                        </a:rPr>
                        <a:t>$51-$99</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xmlns="" val="996929323"/>
                  </a:ext>
                </a:extLst>
              </a:tr>
              <a:tr h="674593">
                <a:tc>
                  <a:txBody>
                    <a:bodyPr/>
                    <a:lstStyle/>
                    <a:p>
                      <a:pPr marL="32385" marR="0">
                        <a:lnSpc>
                          <a:spcPct val="107000"/>
                        </a:lnSpc>
                        <a:spcBef>
                          <a:spcPts val="50"/>
                        </a:spcBef>
                        <a:spcAft>
                          <a:spcPts val="0"/>
                        </a:spcAft>
                      </a:pPr>
                      <a:r>
                        <a:rPr lang="en-US" sz="1100" spc="-5" dirty="0">
                          <a:solidFill>
                            <a:schemeClr val="bg1"/>
                          </a:solidFill>
                          <a:effectLst/>
                        </a:rPr>
                        <a:t>Magic</a:t>
                      </a:r>
                      <a:r>
                        <a:rPr lang="en-US" sz="1100" dirty="0">
                          <a:solidFill>
                            <a:schemeClr val="bg1"/>
                          </a:solidFill>
                          <a:effectLst/>
                        </a:rPr>
                        <a:t> </a:t>
                      </a:r>
                      <a:r>
                        <a:rPr lang="en-US" sz="1100" spc="-10" dirty="0">
                          <a:solidFill>
                            <a:schemeClr val="bg1"/>
                          </a:solidFill>
                          <a:effectLst/>
                        </a:rPr>
                        <a:t>Stat</a:t>
                      </a:r>
                      <a:r>
                        <a:rPr lang="en-US" sz="1100" dirty="0">
                          <a:solidFill>
                            <a:schemeClr val="bg1"/>
                          </a:solidFill>
                          <a:effectLst/>
                        </a:rPr>
                        <a:t> </a:t>
                      </a:r>
                      <a:r>
                        <a:rPr lang="en-US" sz="1100" spc="-5" dirty="0">
                          <a:solidFill>
                            <a:schemeClr val="bg1"/>
                          </a:solidFill>
                          <a:effectLst/>
                        </a:rPr>
                        <a:t>32</a:t>
                      </a:r>
                      <a:endParaRPr lang="en-US" sz="1100" dirty="0">
                        <a:solidFill>
                          <a:schemeClr val="bg1"/>
                        </a:solidFill>
                        <a:effectLst/>
                      </a:endParaRPr>
                    </a:p>
                    <a:p>
                      <a:pPr marL="32385" marR="441325">
                        <a:lnSpc>
                          <a:spcPct val="107000"/>
                        </a:lnSpc>
                        <a:spcBef>
                          <a:spcPts val="0"/>
                        </a:spcBef>
                        <a:spcAft>
                          <a:spcPts val="0"/>
                        </a:spcAft>
                      </a:pPr>
                      <a:r>
                        <a:rPr lang="en-US" sz="1100" spc="-5" dirty="0">
                          <a:solidFill>
                            <a:schemeClr val="bg1"/>
                          </a:solidFill>
                          <a:effectLst/>
                        </a:rPr>
                        <a:t>Program/CT3200A</a:t>
                      </a:r>
                      <a:r>
                        <a:rPr lang="en-US" sz="1100" spc="-15" dirty="0">
                          <a:solidFill>
                            <a:schemeClr val="bg1"/>
                          </a:solidFill>
                          <a:effectLst/>
                        </a:rPr>
                        <a:t> </a:t>
                      </a:r>
                      <a:r>
                        <a:rPr lang="en-US" sz="1100" spc="-5" dirty="0">
                          <a:solidFill>
                            <a:schemeClr val="bg1"/>
                          </a:solidFill>
                          <a:effectLst/>
                        </a:rPr>
                        <a:t>1001-</a:t>
                      </a:r>
                      <a:r>
                        <a:rPr lang="en-US" sz="1100" spc="140" dirty="0">
                          <a:solidFill>
                            <a:schemeClr val="bg1"/>
                          </a:solidFill>
                          <a:effectLst/>
                        </a:rPr>
                        <a:t> </a:t>
                      </a:r>
                      <a:r>
                        <a:rPr lang="en-US" sz="1100" spc="-5" dirty="0">
                          <a:solidFill>
                            <a:schemeClr val="bg1"/>
                          </a:solidFill>
                          <a:effectLst/>
                        </a:rPr>
                        <a:t>Honeywell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23495" marR="0">
                        <a:lnSpc>
                          <a:spcPct val="107000"/>
                        </a:lnSpc>
                        <a:spcBef>
                          <a:spcPts val="50"/>
                        </a:spcBef>
                        <a:spcAft>
                          <a:spcPts val="0"/>
                        </a:spcAft>
                      </a:pPr>
                      <a:r>
                        <a:rPr lang="en-US" sz="1100" spc="-5" dirty="0">
                          <a:solidFill>
                            <a:schemeClr val="bg1"/>
                          </a:solidFill>
                          <a:effectLst/>
                        </a:rPr>
                        <a:t>$59.00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4116473540"/>
                  </a:ext>
                </a:extLst>
              </a:tr>
              <a:tr h="455528">
                <a:tc>
                  <a:txBody>
                    <a:bodyPr/>
                    <a:lstStyle/>
                    <a:p>
                      <a:pPr marL="32385" marR="44450">
                        <a:lnSpc>
                          <a:spcPct val="107000"/>
                        </a:lnSpc>
                        <a:spcBef>
                          <a:spcPts val="50"/>
                        </a:spcBef>
                        <a:spcAft>
                          <a:spcPts val="0"/>
                        </a:spcAft>
                      </a:pPr>
                      <a:r>
                        <a:rPr lang="en-US" sz="1100" spc="-5" dirty="0">
                          <a:solidFill>
                            <a:schemeClr val="bg1"/>
                          </a:solidFill>
                          <a:effectLst/>
                        </a:rPr>
                        <a:t>Programmable</a:t>
                      </a:r>
                      <a:r>
                        <a:rPr lang="en-US" sz="1100" spc="-10" dirty="0">
                          <a:solidFill>
                            <a:schemeClr val="bg1"/>
                          </a:solidFill>
                          <a:effectLst/>
                        </a:rPr>
                        <a:t> </a:t>
                      </a:r>
                      <a:r>
                        <a:rPr lang="en-US" sz="1100" spc="-5" dirty="0">
                          <a:solidFill>
                            <a:schemeClr val="bg1"/>
                          </a:solidFill>
                          <a:effectLst/>
                        </a:rPr>
                        <a:t>Round/CT2700A</a:t>
                      </a:r>
                      <a:r>
                        <a:rPr lang="en-US" sz="1100" spc="145" dirty="0">
                          <a:solidFill>
                            <a:schemeClr val="bg1"/>
                          </a:solidFill>
                          <a:effectLst/>
                        </a:rPr>
                        <a:t> </a:t>
                      </a:r>
                      <a:r>
                        <a:rPr lang="en-US" sz="1100" spc="-5" dirty="0">
                          <a:solidFill>
                            <a:schemeClr val="bg1"/>
                          </a:solidFill>
                          <a:effectLst/>
                        </a:rPr>
                        <a:t>1019-</a:t>
                      </a:r>
                      <a:r>
                        <a:rPr lang="en-US" sz="1100" dirty="0">
                          <a:solidFill>
                            <a:schemeClr val="bg1"/>
                          </a:solidFill>
                          <a:effectLst/>
                        </a:rPr>
                        <a:t> </a:t>
                      </a:r>
                      <a:r>
                        <a:rPr lang="en-US" sz="1100" spc="-5" dirty="0">
                          <a:solidFill>
                            <a:schemeClr val="bg1"/>
                          </a:solidFill>
                          <a:effectLst/>
                        </a:rPr>
                        <a:t>Honeywell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23495" marR="0">
                        <a:lnSpc>
                          <a:spcPct val="107000"/>
                        </a:lnSpc>
                        <a:spcBef>
                          <a:spcPts val="50"/>
                        </a:spcBef>
                        <a:spcAft>
                          <a:spcPts val="0"/>
                        </a:spcAft>
                      </a:pPr>
                      <a:r>
                        <a:rPr lang="en-US" sz="1100" spc="-5" dirty="0">
                          <a:solidFill>
                            <a:schemeClr val="bg1"/>
                          </a:solidFill>
                          <a:effectLst/>
                        </a:rPr>
                        <a:t>$49.00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952533014"/>
                  </a:ext>
                </a:extLst>
              </a:tr>
              <a:tr h="453946">
                <a:tc>
                  <a:txBody>
                    <a:bodyPr/>
                    <a:lstStyle/>
                    <a:p>
                      <a:pPr marL="32385" marR="0">
                        <a:lnSpc>
                          <a:spcPts val="1335"/>
                        </a:lnSpc>
                        <a:spcBef>
                          <a:spcPts val="50"/>
                        </a:spcBef>
                        <a:spcAft>
                          <a:spcPts val="0"/>
                        </a:spcAft>
                      </a:pPr>
                      <a:r>
                        <a:rPr lang="en-US" sz="1100" dirty="0">
                          <a:solidFill>
                            <a:schemeClr val="bg1"/>
                          </a:solidFill>
                          <a:effectLst/>
                        </a:rPr>
                        <a:t>7 </a:t>
                      </a:r>
                      <a:r>
                        <a:rPr lang="en-US" sz="1100" spc="-5" dirty="0">
                          <a:solidFill>
                            <a:schemeClr val="bg1"/>
                          </a:solidFill>
                          <a:effectLst/>
                        </a:rPr>
                        <a:t>Day</a:t>
                      </a:r>
                      <a:r>
                        <a:rPr lang="en-US" sz="1100" spc="-10" dirty="0">
                          <a:solidFill>
                            <a:schemeClr val="bg1"/>
                          </a:solidFill>
                          <a:effectLst/>
                        </a:rPr>
                        <a:t> </a:t>
                      </a:r>
                      <a:r>
                        <a:rPr lang="en-US" sz="1100" spc="-5" dirty="0">
                          <a:solidFill>
                            <a:schemeClr val="bg1"/>
                          </a:solidFill>
                          <a:effectLst/>
                        </a:rPr>
                        <a:t>Programmable/CT3600A</a:t>
                      </a:r>
                      <a:endParaRPr lang="en-US" sz="1100" dirty="0">
                        <a:solidFill>
                          <a:schemeClr val="bg1"/>
                        </a:solidFill>
                        <a:effectLst/>
                      </a:endParaRPr>
                    </a:p>
                    <a:p>
                      <a:pPr marL="32385" marR="0">
                        <a:lnSpc>
                          <a:spcPts val="1335"/>
                        </a:lnSpc>
                        <a:spcBef>
                          <a:spcPts val="0"/>
                        </a:spcBef>
                        <a:spcAft>
                          <a:spcPts val="0"/>
                        </a:spcAft>
                      </a:pPr>
                      <a:r>
                        <a:rPr lang="en-US" sz="1100" spc="-5" dirty="0">
                          <a:solidFill>
                            <a:schemeClr val="bg1"/>
                          </a:solidFill>
                          <a:effectLst/>
                        </a:rPr>
                        <a:t>1002-</a:t>
                      </a:r>
                      <a:r>
                        <a:rPr lang="en-US" sz="1100" dirty="0">
                          <a:solidFill>
                            <a:schemeClr val="bg1"/>
                          </a:solidFill>
                          <a:effectLst/>
                        </a:rPr>
                        <a:t> </a:t>
                      </a:r>
                      <a:r>
                        <a:rPr lang="en-US" sz="1100" spc="-5" dirty="0">
                          <a:solidFill>
                            <a:schemeClr val="bg1"/>
                          </a:solidFill>
                          <a:effectLst/>
                        </a:rPr>
                        <a:t>Honeywell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23495" marR="0">
                        <a:lnSpc>
                          <a:spcPct val="107000"/>
                        </a:lnSpc>
                        <a:spcBef>
                          <a:spcPts val="50"/>
                        </a:spcBef>
                        <a:spcAft>
                          <a:spcPts val="0"/>
                        </a:spcAft>
                      </a:pPr>
                      <a:r>
                        <a:rPr lang="en-US" sz="1100" spc="-5" dirty="0">
                          <a:solidFill>
                            <a:schemeClr val="bg1"/>
                          </a:solidFill>
                          <a:effectLst/>
                        </a:rPr>
                        <a:t>$89.00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3093472321"/>
                  </a:ext>
                </a:extLst>
              </a:tr>
              <a:tr h="670243">
                <a:tc>
                  <a:txBody>
                    <a:bodyPr/>
                    <a:lstStyle/>
                    <a:p>
                      <a:pPr marL="32385" marR="93345">
                        <a:lnSpc>
                          <a:spcPct val="107000"/>
                        </a:lnSpc>
                        <a:spcBef>
                          <a:spcPts val="50"/>
                        </a:spcBef>
                        <a:spcAft>
                          <a:spcPts val="0"/>
                        </a:spcAft>
                      </a:pPr>
                      <a:r>
                        <a:rPr lang="en-US" sz="1100" spc="-5" dirty="0">
                          <a:solidFill>
                            <a:schemeClr val="bg1"/>
                          </a:solidFill>
                          <a:effectLst/>
                        </a:rPr>
                        <a:t>Chronotherm</a:t>
                      </a:r>
                      <a:r>
                        <a:rPr lang="en-US" sz="1100" spc="130" dirty="0">
                          <a:solidFill>
                            <a:schemeClr val="bg1"/>
                          </a:solidFill>
                          <a:effectLst/>
                        </a:rPr>
                        <a:t> </a:t>
                      </a:r>
                      <a:r>
                        <a:rPr lang="en-US" sz="1100" spc="-5" dirty="0">
                          <a:solidFill>
                            <a:schemeClr val="bg1"/>
                          </a:solidFill>
                          <a:effectLst/>
                        </a:rPr>
                        <a:t>Programmable/CT8602C</a:t>
                      </a:r>
                      <a:r>
                        <a:rPr lang="en-US" sz="1100" spc="-15" dirty="0">
                          <a:solidFill>
                            <a:schemeClr val="bg1"/>
                          </a:solidFill>
                          <a:effectLst/>
                        </a:rPr>
                        <a:t> </a:t>
                      </a:r>
                      <a:r>
                        <a:rPr lang="en-US" sz="1100" spc="-5" dirty="0">
                          <a:solidFill>
                            <a:schemeClr val="bg1"/>
                          </a:solidFill>
                          <a:effectLst/>
                        </a:rPr>
                        <a:t>1001-</a:t>
                      </a:r>
                      <a:r>
                        <a:rPr lang="en-US" sz="1100" spc="145" dirty="0">
                          <a:solidFill>
                            <a:schemeClr val="bg1"/>
                          </a:solidFill>
                          <a:effectLst/>
                        </a:rPr>
                        <a:t> </a:t>
                      </a:r>
                      <a:r>
                        <a:rPr lang="en-US" sz="1100" spc="-5" dirty="0">
                          <a:solidFill>
                            <a:schemeClr val="bg1"/>
                          </a:solidFill>
                          <a:effectLst/>
                        </a:rPr>
                        <a:t>Honeywell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23495" marR="0">
                        <a:lnSpc>
                          <a:spcPct val="107000"/>
                        </a:lnSpc>
                        <a:spcBef>
                          <a:spcPts val="50"/>
                        </a:spcBef>
                        <a:spcAft>
                          <a:spcPts val="0"/>
                        </a:spcAft>
                      </a:pPr>
                      <a:r>
                        <a:rPr lang="en-US" sz="1100" spc="-5" dirty="0">
                          <a:solidFill>
                            <a:schemeClr val="bg1"/>
                          </a:solidFill>
                          <a:effectLst/>
                        </a:rPr>
                        <a:t>$119.00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3815293442"/>
                  </a:ext>
                </a:extLst>
              </a:tr>
              <a:tr h="243580">
                <a:tc>
                  <a:txBody>
                    <a:bodyPr/>
                    <a:lstStyle/>
                    <a:p>
                      <a:pPr marL="32385" marR="0">
                        <a:lnSpc>
                          <a:spcPct val="107000"/>
                        </a:lnSpc>
                        <a:spcBef>
                          <a:spcPts val="50"/>
                        </a:spcBef>
                        <a:spcAft>
                          <a:spcPts val="0"/>
                        </a:spcAft>
                      </a:pPr>
                      <a:r>
                        <a:rPr lang="en-US" sz="1100" dirty="0">
                          <a:solidFill>
                            <a:schemeClr val="bg1"/>
                          </a:solidFill>
                          <a:effectLst/>
                        </a:rPr>
                        <a:t>TX</a:t>
                      </a:r>
                      <a:r>
                        <a:rPr lang="en-US" sz="1100" spc="-10" dirty="0">
                          <a:solidFill>
                            <a:schemeClr val="bg1"/>
                          </a:solidFill>
                          <a:effectLst/>
                        </a:rPr>
                        <a:t> </a:t>
                      </a:r>
                      <a:r>
                        <a:rPr lang="en-US" sz="1100" spc="-5" dirty="0">
                          <a:solidFill>
                            <a:schemeClr val="bg1"/>
                          </a:solidFill>
                          <a:effectLst/>
                        </a:rPr>
                        <a:t>500-</a:t>
                      </a:r>
                      <a:r>
                        <a:rPr lang="en-US" sz="1100" dirty="0">
                          <a:solidFill>
                            <a:schemeClr val="bg1"/>
                          </a:solidFill>
                          <a:effectLst/>
                        </a:rPr>
                        <a:t> </a:t>
                      </a:r>
                      <a:r>
                        <a:rPr lang="en-US" sz="1100" spc="-5" dirty="0">
                          <a:solidFill>
                            <a:schemeClr val="bg1"/>
                          </a:solidFill>
                          <a:effectLst/>
                        </a:rPr>
                        <a:t>Lux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23495" marR="0">
                        <a:lnSpc>
                          <a:spcPct val="107000"/>
                        </a:lnSpc>
                        <a:spcBef>
                          <a:spcPts val="50"/>
                        </a:spcBef>
                        <a:spcAft>
                          <a:spcPts val="0"/>
                        </a:spcAft>
                      </a:pPr>
                      <a:r>
                        <a:rPr lang="en-US" sz="1100" spc="-5" dirty="0">
                          <a:solidFill>
                            <a:schemeClr val="bg1"/>
                          </a:solidFill>
                          <a:effectLst/>
                        </a:rPr>
                        <a:t>$29.97</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2775252069"/>
                  </a:ext>
                </a:extLst>
              </a:tr>
              <a:tr h="264143">
                <a:tc>
                  <a:txBody>
                    <a:bodyPr/>
                    <a:lstStyle/>
                    <a:p>
                      <a:pPr marL="32385" marR="0">
                        <a:lnSpc>
                          <a:spcPct val="107000"/>
                        </a:lnSpc>
                        <a:spcBef>
                          <a:spcPts val="50"/>
                        </a:spcBef>
                        <a:spcAft>
                          <a:spcPts val="0"/>
                        </a:spcAft>
                      </a:pPr>
                      <a:r>
                        <a:rPr lang="en-US" sz="1100" spc="-5" dirty="0">
                          <a:solidFill>
                            <a:schemeClr val="bg1"/>
                          </a:solidFill>
                          <a:effectLst/>
                        </a:rPr>
                        <a:t>TX </a:t>
                      </a:r>
                      <a:r>
                        <a:rPr lang="en-US" sz="1100" dirty="0">
                          <a:solidFill>
                            <a:schemeClr val="bg1"/>
                          </a:solidFill>
                          <a:effectLst/>
                        </a:rPr>
                        <a:t>1500-</a:t>
                      </a:r>
                      <a:r>
                        <a:rPr lang="en-US" sz="1100" spc="-15" dirty="0">
                          <a:solidFill>
                            <a:schemeClr val="bg1"/>
                          </a:solidFill>
                          <a:effectLst/>
                        </a:rPr>
                        <a:t> </a:t>
                      </a:r>
                      <a:r>
                        <a:rPr lang="en-US" sz="1100" spc="-5" dirty="0">
                          <a:solidFill>
                            <a:schemeClr val="bg1"/>
                          </a:solidFill>
                          <a:effectLst/>
                        </a:rPr>
                        <a:t>Lux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23495" marR="0">
                        <a:lnSpc>
                          <a:spcPct val="107000"/>
                        </a:lnSpc>
                        <a:spcBef>
                          <a:spcPts val="50"/>
                        </a:spcBef>
                        <a:spcAft>
                          <a:spcPts val="0"/>
                        </a:spcAft>
                      </a:pPr>
                      <a:r>
                        <a:rPr lang="en-US" sz="1100" spc="-5" dirty="0">
                          <a:solidFill>
                            <a:schemeClr val="bg1"/>
                          </a:solidFill>
                          <a:effectLst/>
                        </a:rPr>
                        <a:t>$39.00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4233460025"/>
                  </a:ext>
                </a:extLst>
              </a:tr>
              <a:tr h="242790">
                <a:tc>
                  <a:txBody>
                    <a:bodyPr/>
                    <a:lstStyle/>
                    <a:p>
                      <a:pPr marL="32385" marR="0">
                        <a:lnSpc>
                          <a:spcPct val="107000"/>
                        </a:lnSpc>
                        <a:spcBef>
                          <a:spcPts val="50"/>
                        </a:spcBef>
                        <a:spcAft>
                          <a:spcPts val="0"/>
                        </a:spcAft>
                      </a:pPr>
                      <a:r>
                        <a:rPr lang="en-US" sz="1100" spc="-5" dirty="0">
                          <a:solidFill>
                            <a:schemeClr val="bg1"/>
                          </a:solidFill>
                          <a:effectLst/>
                        </a:rPr>
                        <a:t>TX </a:t>
                      </a:r>
                      <a:r>
                        <a:rPr lang="en-US" sz="1100" dirty="0">
                          <a:solidFill>
                            <a:schemeClr val="bg1"/>
                          </a:solidFill>
                          <a:effectLst/>
                        </a:rPr>
                        <a:t>9000-</a:t>
                      </a:r>
                      <a:r>
                        <a:rPr lang="en-US" sz="1100" spc="-15" dirty="0">
                          <a:solidFill>
                            <a:schemeClr val="bg1"/>
                          </a:solidFill>
                          <a:effectLst/>
                        </a:rPr>
                        <a:t> </a:t>
                      </a:r>
                      <a:r>
                        <a:rPr lang="en-US" sz="1100" spc="-5" dirty="0">
                          <a:solidFill>
                            <a:schemeClr val="bg1"/>
                          </a:solidFill>
                          <a:effectLst/>
                        </a:rPr>
                        <a:t>Lux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635"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635" marR="0" algn="ctr">
                        <a:lnSpc>
                          <a:spcPct val="107000"/>
                        </a:lnSpc>
                        <a:spcBef>
                          <a:spcPts val="65"/>
                        </a:spcBef>
                        <a:spcAft>
                          <a:spcPts val="0"/>
                        </a:spcAft>
                      </a:pPr>
                      <a:r>
                        <a:rPr lang="en-US" sz="1100" dirty="0" smtClean="0">
                          <a:solidFill>
                            <a:schemeClr val="bg1"/>
                          </a:solidFill>
                          <a:effectLst/>
                          <a:latin typeface="+mn-lt"/>
                          <a:ea typeface="+mn-ea"/>
                          <a:cs typeface="+mn-cs"/>
                        </a:rPr>
                        <a:t>X</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23495" marR="0">
                        <a:lnSpc>
                          <a:spcPct val="107000"/>
                        </a:lnSpc>
                        <a:spcBef>
                          <a:spcPts val="50"/>
                        </a:spcBef>
                        <a:spcAft>
                          <a:spcPts val="0"/>
                        </a:spcAft>
                      </a:pPr>
                      <a:r>
                        <a:rPr lang="en-US" sz="1100" spc="-5" dirty="0">
                          <a:solidFill>
                            <a:schemeClr val="bg1"/>
                          </a:solidFill>
                          <a:effectLst/>
                        </a:rPr>
                        <a:t>$54.87</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xmlns="" val="852073500"/>
                  </a:ext>
                </a:extLst>
              </a:tr>
            </a:tbl>
          </a:graphicData>
        </a:graphic>
      </p:graphicFrame>
    </p:spTree>
    <p:extLst>
      <p:ext uri="{BB962C8B-B14F-4D97-AF65-F5344CB8AC3E}">
        <p14:creationId xmlns:p14="http://schemas.microsoft.com/office/powerpoint/2010/main" val="515340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Products Search Process</a:t>
            </a:r>
            <a:endParaRPr lang="en-US" dirty="0"/>
          </a:p>
        </p:txBody>
      </p:sp>
      <p:graphicFrame>
        <p:nvGraphicFramePr>
          <p:cNvPr id="6" name="Content Placeholder 5" descr="Define topic. Explore internet. Search catalogs. Visit stores. Talk to users. Create chart."/>
          <p:cNvGraphicFramePr>
            <a:graphicFrameLocks noGrp="1"/>
          </p:cNvGraphicFramePr>
          <p:nvPr>
            <p:ph idx="1"/>
            <p:extLst>
              <p:ext uri="{D42A27DB-BD31-4B8C-83A1-F6EECF244321}">
                <p14:modId xmlns:p14="http://schemas.microsoft.com/office/powerpoint/2010/main" val="2146541131"/>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5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Search for Competing </a:t>
            </a:r>
            <a:r>
              <a:rPr lang="en-US" dirty="0"/>
              <a:t>P</a:t>
            </a:r>
            <a:r>
              <a:rPr lang="en-US" dirty="0" smtClean="0"/>
              <a:t>roducts?</a:t>
            </a:r>
            <a:endParaRPr lang="en-US" dirty="0"/>
          </a:p>
        </p:txBody>
      </p:sp>
      <p:sp>
        <p:nvSpPr>
          <p:cNvPr id="3" name="Content Placeholder 2"/>
          <p:cNvSpPr>
            <a:spLocks noGrp="1"/>
          </p:cNvSpPr>
          <p:nvPr>
            <p:ph idx="1"/>
          </p:nvPr>
        </p:nvSpPr>
        <p:spPr>
          <a:xfrm>
            <a:off x="977640" y="1645920"/>
            <a:ext cx="10269480" cy="4986370"/>
          </a:xfrm>
        </p:spPr>
        <p:txBody>
          <a:bodyPr>
            <a:normAutofit fontScale="85000" lnSpcReduction="20000"/>
          </a:bodyPr>
          <a:lstStyle/>
          <a:p>
            <a:pPr marL="0" indent="0">
              <a:buNone/>
            </a:pPr>
            <a:r>
              <a:rPr lang="en-US" dirty="0" smtClean="0"/>
              <a:t>Information Repositories</a:t>
            </a:r>
          </a:p>
          <a:p>
            <a:pPr lvl="1"/>
            <a:r>
              <a:rPr lang="en-US" dirty="0" smtClean="0">
                <a:hlinkClick r:id="rId3"/>
              </a:rPr>
              <a:t>AbleData</a:t>
            </a:r>
            <a:endParaRPr lang="en-US" dirty="0" smtClean="0"/>
          </a:p>
          <a:p>
            <a:pPr lvl="1"/>
            <a:r>
              <a:rPr lang="en-US" dirty="0">
                <a:hlinkClick r:id="rId4"/>
              </a:rPr>
              <a:t>Product Resource Directory</a:t>
            </a:r>
            <a:endParaRPr lang="en-US" dirty="0"/>
          </a:p>
          <a:p>
            <a:pPr marL="0" indent="0">
              <a:buNone/>
            </a:pPr>
            <a:r>
              <a:rPr lang="en-US" dirty="0" smtClean="0"/>
              <a:t>AT Manufacturers/ Distributors</a:t>
            </a:r>
          </a:p>
          <a:p>
            <a:pPr lvl="1"/>
            <a:r>
              <a:rPr lang="en-US" dirty="0" smtClean="0">
                <a:hlinkClick r:id="rId5"/>
              </a:rPr>
              <a:t>Amazon</a:t>
            </a:r>
            <a:endParaRPr lang="en-US" dirty="0" smtClean="0"/>
          </a:p>
          <a:p>
            <a:pPr lvl="1"/>
            <a:r>
              <a:rPr lang="en-US" dirty="0" smtClean="0">
                <a:hlinkClick r:id="rId6"/>
              </a:rPr>
              <a:t>AliMed</a:t>
            </a:r>
            <a:r>
              <a:rPr lang="en-US" dirty="0" smtClean="0"/>
              <a:t> </a:t>
            </a:r>
          </a:p>
          <a:p>
            <a:pPr lvl="1"/>
            <a:r>
              <a:rPr lang="en-US" dirty="0" smtClean="0">
                <a:hlinkClick r:id="rId7"/>
              </a:rPr>
              <a:t>Maddack </a:t>
            </a:r>
            <a:r>
              <a:rPr lang="en-US" dirty="0">
                <a:hlinkClick r:id="rId7"/>
              </a:rPr>
              <a:t>SP </a:t>
            </a:r>
            <a:r>
              <a:rPr lang="en-US" dirty="0" smtClean="0">
                <a:hlinkClick r:id="rId7"/>
              </a:rPr>
              <a:t>Ablewear</a:t>
            </a:r>
            <a:r>
              <a:rPr lang="en-US" dirty="0" smtClean="0"/>
              <a:t> </a:t>
            </a:r>
          </a:p>
          <a:p>
            <a:pPr lvl="1"/>
            <a:r>
              <a:rPr lang="en-US" dirty="0" smtClean="0">
                <a:hlinkClick r:id="rId8"/>
              </a:rPr>
              <a:t>NorthCoast Medical</a:t>
            </a:r>
            <a:endParaRPr lang="en-US" dirty="0" smtClean="0"/>
          </a:p>
          <a:p>
            <a:pPr lvl="1"/>
            <a:r>
              <a:rPr lang="en-US" dirty="0" smtClean="0">
                <a:hlinkClick r:id="rId9"/>
              </a:rPr>
              <a:t>Performance </a:t>
            </a:r>
            <a:r>
              <a:rPr lang="en-US" dirty="0">
                <a:hlinkClick r:id="rId9"/>
              </a:rPr>
              <a:t>Health </a:t>
            </a:r>
            <a:r>
              <a:rPr lang="en-US" dirty="0"/>
              <a:t>(Paterson Medical, Sammons Preston):  </a:t>
            </a:r>
            <a:endParaRPr lang="en-US" dirty="0" smtClean="0"/>
          </a:p>
          <a:p>
            <a:pPr lvl="1"/>
            <a:r>
              <a:rPr lang="en-US" dirty="0" smtClean="0">
                <a:hlinkClick r:id="rId10"/>
              </a:rPr>
              <a:t>The </a:t>
            </a:r>
            <a:r>
              <a:rPr lang="en-US" dirty="0">
                <a:hlinkClick r:id="rId10"/>
              </a:rPr>
              <a:t>Wright </a:t>
            </a:r>
            <a:r>
              <a:rPr lang="en-US" dirty="0" smtClean="0">
                <a:hlinkClick r:id="rId10"/>
              </a:rPr>
              <a:t>Stuff</a:t>
            </a:r>
            <a:endParaRPr lang="en-US" dirty="0"/>
          </a:p>
          <a:p>
            <a:pPr lvl="1"/>
            <a:r>
              <a:rPr lang="en-US" dirty="0" smtClean="0">
                <a:hlinkClick r:id="rId11"/>
              </a:rPr>
              <a:t>Vitality Medical </a:t>
            </a:r>
            <a:endParaRPr lang="en-US" dirty="0" smtClean="0"/>
          </a:p>
          <a:p>
            <a:pPr lvl="1"/>
            <a:r>
              <a:rPr lang="en-US" dirty="0" smtClean="0">
                <a:hlinkClick r:id="rId12"/>
              </a:rPr>
              <a:t>Make </a:t>
            </a:r>
            <a:r>
              <a:rPr lang="en-US" dirty="0">
                <a:hlinkClick r:id="rId12"/>
              </a:rPr>
              <a:t>Life </a:t>
            </a:r>
            <a:r>
              <a:rPr lang="en-US" dirty="0" smtClean="0">
                <a:hlinkClick r:id="rId12"/>
              </a:rPr>
              <a:t>Easier</a:t>
            </a:r>
            <a:endParaRPr lang="en-US" dirty="0"/>
          </a:p>
        </p:txBody>
      </p:sp>
    </p:spTree>
    <p:extLst>
      <p:ext uri="{BB962C8B-B14F-4D97-AF65-F5344CB8AC3E}">
        <p14:creationId xmlns:p14="http://schemas.microsoft.com/office/powerpoint/2010/main" val="3047440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318820"/>
            <a:ext cx="10571998" cy="970450"/>
          </a:xfrm>
        </p:spPr>
        <p:txBody>
          <a:bodyPr/>
          <a:lstStyle/>
          <a:p>
            <a:r>
              <a:rPr lang="en-US" dirty="0" smtClean="0"/>
              <a:t>Who we are</a:t>
            </a:r>
            <a:endParaRPr lang="en-US" dirty="0"/>
          </a:p>
        </p:txBody>
      </p:sp>
      <p:sp>
        <p:nvSpPr>
          <p:cNvPr id="3" name="Content Placeholder 2"/>
          <p:cNvSpPr>
            <a:spLocks noGrp="1"/>
          </p:cNvSpPr>
          <p:nvPr>
            <p:ph idx="1"/>
          </p:nvPr>
        </p:nvSpPr>
        <p:spPr>
          <a:xfrm>
            <a:off x="792480" y="1615440"/>
            <a:ext cx="10707102" cy="5013960"/>
          </a:xfrm>
        </p:spPr>
        <p:txBody>
          <a:bodyPr>
            <a:normAutofit lnSpcReduction="10000"/>
          </a:bodyPr>
          <a:lstStyle/>
          <a:p>
            <a:r>
              <a:rPr lang="en-US" dirty="0" smtClean="0"/>
              <a:t>Began as the T</a:t>
            </a:r>
            <a:r>
              <a:rPr lang="en-US" baseline="30000" dirty="0" smtClean="0"/>
              <a:t>2</a:t>
            </a:r>
            <a:r>
              <a:rPr lang="en-US" dirty="0" smtClean="0"/>
              <a:t>RERC in 1993  </a:t>
            </a:r>
          </a:p>
          <a:p>
            <a:pPr lvl="1"/>
            <a:r>
              <a:rPr lang="en-US" dirty="0" smtClean="0"/>
              <a:t>Helped inventors transfer their assistive technologies – over 50 products were commercialized</a:t>
            </a:r>
          </a:p>
          <a:p>
            <a:r>
              <a:rPr lang="en-US" dirty="0" smtClean="0"/>
              <a:t>Center on KT4TT started in 2008 </a:t>
            </a:r>
          </a:p>
          <a:p>
            <a:pPr lvl="1"/>
            <a:r>
              <a:rPr lang="en-US" dirty="0" smtClean="0"/>
              <a:t>A team of eight individuals with various professional backgrounds </a:t>
            </a:r>
          </a:p>
          <a:p>
            <a:pPr lvl="2"/>
            <a:r>
              <a:rPr lang="en-US" dirty="0" smtClean="0"/>
              <a:t>Evaluation, Marketing, Business and Project Management</a:t>
            </a:r>
          </a:p>
          <a:p>
            <a:pPr lvl="1"/>
            <a:r>
              <a:rPr lang="en-US" dirty="0" smtClean="0"/>
              <a:t>Our team’s objectives are:</a:t>
            </a:r>
          </a:p>
          <a:p>
            <a:pPr lvl="2"/>
            <a:r>
              <a:rPr lang="en-US" dirty="0" smtClean="0"/>
              <a:t>To increase the understanding of TT processes and practices</a:t>
            </a:r>
          </a:p>
          <a:p>
            <a:pPr lvl="2"/>
            <a:r>
              <a:rPr lang="en-US" dirty="0" smtClean="0"/>
              <a:t>To increase NIDILRR’s Grantees’ capacity to plan and engage in TT activities</a:t>
            </a:r>
          </a:p>
          <a:p>
            <a:pPr lvl="2"/>
            <a:r>
              <a:rPr lang="en-US" dirty="0" smtClean="0"/>
              <a:t>To increase NIDILRR’s Grantees’ rate of successful transfer of rehabilitation technology products to the marketplace</a:t>
            </a:r>
          </a:p>
        </p:txBody>
      </p:sp>
      <p:pic>
        <p:nvPicPr>
          <p:cNvPr id="4" name="Picture 3" descr="The Center on Knowledge Translation for Technology Transf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1808" y="203348"/>
            <a:ext cx="2831382" cy="1001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890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00051" y="851106"/>
            <a:ext cx="10058400" cy="3566160"/>
          </a:xfrm>
        </p:spPr>
        <p:txBody>
          <a:bodyPr/>
          <a:lstStyle/>
          <a:p>
            <a:r>
              <a:rPr lang="en-US" dirty="0" smtClean="0"/>
              <a:t>ACTIVITY 2 – </a:t>
            </a:r>
            <a:br>
              <a:rPr lang="en-US" dirty="0" smtClean="0"/>
            </a:br>
            <a:r>
              <a:rPr lang="en-US" dirty="0" smtClean="0"/>
              <a:t>Competing Products Search</a:t>
            </a:r>
            <a:endParaRPr lang="en-US" dirty="0"/>
          </a:p>
        </p:txBody>
      </p:sp>
      <p:sp>
        <p:nvSpPr>
          <p:cNvPr id="5" name="Subtitle 4"/>
          <p:cNvSpPr>
            <a:spLocks noGrp="1"/>
          </p:cNvSpPr>
          <p:nvPr>
            <p:ph type="subTitle" idx="1"/>
          </p:nvPr>
        </p:nvSpPr>
        <p:spPr>
          <a:xfrm>
            <a:off x="1100051" y="5452831"/>
            <a:ext cx="10058400" cy="1143000"/>
          </a:xfrm>
        </p:spPr>
        <p:txBody>
          <a:bodyPr>
            <a:normAutofit/>
          </a:bodyPr>
          <a:lstStyle/>
          <a:p>
            <a:r>
              <a:rPr lang="en-US" sz="2000" dirty="0" smtClean="0"/>
              <a:t>Construct a Competing Products Matrix</a:t>
            </a:r>
          </a:p>
          <a:p>
            <a:r>
              <a:rPr lang="en-US" sz="2000" dirty="0" smtClean="0"/>
              <a:t>20 Minutes</a:t>
            </a:r>
          </a:p>
          <a:p>
            <a:endParaRPr lang="en-US" sz="2000" dirty="0"/>
          </a:p>
        </p:txBody>
      </p:sp>
      <p:grpSp>
        <p:nvGrpSpPr>
          <p:cNvPr id="11" name="Group 10" descr="Clock"/>
          <p:cNvGrpSpPr/>
          <p:nvPr/>
        </p:nvGrpSpPr>
        <p:grpSpPr>
          <a:xfrm>
            <a:off x="5147112" y="403861"/>
            <a:ext cx="1939488" cy="2026920"/>
            <a:chOff x="8894223" y="3809689"/>
            <a:chExt cx="2276540" cy="2276541"/>
          </a:xfrm>
        </p:grpSpPr>
        <p:pic>
          <p:nvPicPr>
            <p:cNvPr id="6146" name="Picture 2" descr="Clock Time Hour Minute Numbers Hours Min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223" y="3809689"/>
              <a:ext cx="2276540" cy="22765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9516080" y="4631297"/>
              <a:ext cx="516413" cy="3166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flipV="1">
              <a:off x="9838072" y="4631297"/>
              <a:ext cx="194422" cy="3166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979685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Product Matrix Template</a:t>
            </a:r>
            <a:endParaRPr lang="en-US" dirty="0"/>
          </a:p>
        </p:txBody>
      </p:sp>
      <p:graphicFrame>
        <p:nvGraphicFramePr>
          <p:cNvPr id="6" name="Content Placeholder 5" descr="Manufacturer and product name. Ideal product and competitors 1 through 3."/>
          <p:cNvGraphicFramePr>
            <a:graphicFrameLocks noGrp="1"/>
          </p:cNvGraphicFramePr>
          <p:nvPr>
            <p:ph idx="1"/>
            <p:extLst>
              <p:ext uri="{D42A27DB-BD31-4B8C-83A1-F6EECF244321}">
                <p14:modId xmlns:p14="http://schemas.microsoft.com/office/powerpoint/2010/main" val="1898564995"/>
              </p:ext>
            </p:extLst>
          </p:nvPr>
        </p:nvGraphicFramePr>
        <p:xfrm>
          <a:off x="638916" y="2009923"/>
          <a:ext cx="10914166" cy="4391711"/>
        </p:xfrm>
        <a:graphic>
          <a:graphicData uri="http://schemas.openxmlformats.org/drawingml/2006/table">
            <a:tbl>
              <a:tblPr firstRow="1" firstCol="1" bandRow="1">
                <a:tableStyleId>{5C22544A-7EE6-4342-B048-85BDC9FD1C3A}</a:tableStyleId>
              </a:tblPr>
              <a:tblGrid>
                <a:gridCol w="2488017">
                  <a:extLst>
                    <a:ext uri="{9D8B030D-6E8A-4147-A177-3AD203B41FA5}">
                      <a16:colId xmlns:a16="http://schemas.microsoft.com/office/drawing/2014/main" xmlns="" val="2804285923"/>
                    </a:ext>
                  </a:extLst>
                </a:gridCol>
                <a:gridCol w="1877650">
                  <a:extLst>
                    <a:ext uri="{9D8B030D-6E8A-4147-A177-3AD203B41FA5}">
                      <a16:colId xmlns:a16="http://schemas.microsoft.com/office/drawing/2014/main" xmlns="" val="2012534757"/>
                    </a:ext>
                  </a:extLst>
                </a:gridCol>
                <a:gridCol w="2182833">
                  <a:extLst>
                    <a:ext uri="{9D8B030D-6E8A-4147-A177-3AD203B41FA5}">
                      <a16:colId xmlns:a16="http://schemas.microsoft.com/office/drawing/2014/main" xmlns="" val="4019335577"/>
                    </a:ext>
                  </a:extLst>
                </a:gridCol>
                <a:gridCol w="2182833">
                  <a:extLst>
                    <a:ext uri="{9D8B030D-6E8A-4147-A177-3AD203B41FA5}">
                      <a16:colId xmlns:a16="http://schemas.microsoft.com/office/drawing/2014/main" xmlns="" val="1704843301"/>
                    </a:ext>
                  </a:extLst>
                </a:gridCol>
                <a:gridCol w="2182833">
                  <a:extLst>
                    <a:ext uri="{9D8B030D-6E8A-4147-A177-3AD203B41FA5}">
                      <a16:colId xmlns:a16="http://schemas.microsoft.com/office/drawing/2014/main" xmlns="" val="1817358010"/>
                    </a:ext>
                  </a:extLst>
                </a:gridCol>
              </a:tblGrid>
              <a:tr h="622213">
                <a:tc>
                  <a:txBody>
                    <a:bodyPr/>
                    <a:lstStyle/>
                    <a:p>
                      <a:pPr marL="73025" marR="201295">
                        <a:lnSpc>
                          <a:spcPct val="107000"/>
                        </a:lnSpc>
                        <a:spcBef>
                          <a:spcPts val="375"/>
                        </a:spcBef>
                        <a:spcAft>
                          <a:spcPts val="0"/>
                        </a:spcAft>
                      </a:pPr>
                      <a:r>
                        <a:rPr lang="en-US" sz="1600" kern="1200" spc="-5" dirty="0">
                          <a:effectLst/>
                        </a:rPr>
                        <a:t>Manufacturer</a:t>
                      </a:r>
                      <a:r>
                        <a:rPr lang="en-US" sz="1600" kern="1200" spc="120" dirty="0">
                          <a:effectLst/>
                        </a:rPr>
                        <a:t> </a:t>
                      </a:r>
                      <a:r>
                        <a:rPr lang="en-US" sz="1600" kern="1200" spc="-5" dirty="0">
                          <a:effectLst/>
                        </a:rPr>
                        <a:t>and Product</a:t>
                      </a:r>
                      <a:r>
                        <a:rPr lang="en-US" sz="1600" kern="1200" spc="125" dirty="0">
                          <a:effectLst/>
                        </a:rPr>
                        <a:t> </a:t>
                      </a:r>
                      <a:r>
                        <a:rPr lang="en-US" sz="1600" kern="1200" spc="-5" dirty="0">
                          <a:effectLst/>
                        </a:rPr>
                        <a:t>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10"/>
                        </a:spcBef>
                        <a:spcAft>
                          <a:spcPts val="0"/>
                        </a:spcAft>
                      </a:pPr>
                      <a:r>
                        <a:rPr lang="en-US" sz="1600" dirty="0">
                          <a:effectLst/>
                        </a:rPr>
                        <a:t> </a:t>
                      </a:r>
                    </a:p>
                    <a:p>
                      <a:pPr marL="64135" marR="191770" algn="ctr">
                        <a:lnSpc>
                          <a:spcPct val="107000"/>
                        </a:lnSpc>
                        <a:spcBef>
                          <a:spcPts val="0"/>
                        </a:spcBef>
                        <a:spcAft>
                          <a:spcPts val="0"/>
                        </a:spcAft>
                      </a:pPr>
                      <a:r>
                        <a:rPr lang="en-US" sz="1600" kern="1200" spc="-5" dirty="0">
                          <a:effectLst/>
                        </a:rPr>
                        <a:t>Ideal</a:t>
                      </a:r>
                      <a:r>
                        <a:rPr lang="en-US" sz="1600" kern="1200" dirty="0">
                          <a:effectLst/>
                        </a:rPr>
                        <a:t> </a:t>
                      </a:r>
                      <a:r>
                        <a:rPr lang="en-US" sz="1600" kern="1200" spc="-5" dirty="0">
                          <a:effectLst/>
                        </a:rPr>
                        <a:t>Product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10"/>
                        </a:spcBef>
                        <a:spcAft>
                          <a:spcPts val="0"/>
                        </a:spcAft>
                      </a:pPr>
                      <a:r>
                        <a:rPr lang="en-US" sz="1600" dirty="0">
                          <a:effectLst/>
                        </a:rPr>
                        <a:t> </a:t>
                      </a:r>
                    </a:p>
                    <a:p>
                      <a:pPr marL="64135" marR="0" algn="ctr">
                        <a:lnSpc>
                          <a:spcPct val="107000"/>
                        </a:lnSpc>
                        <a:spcBef>
                          <a:spcPts val="0"/>
                        </a:spcBef>
                        <a:spcAft>
                          <a:spcPts val="0"/>
                        </a:spcAft>
                      </a:pPr>
                      <a:r>
                        <a:rPr lang="en-US" sz="1600" kern="1200" spc="-5" dirty="0">
                          <a:effectLst/>
                        </a:rPr>
                        <a:t>Competitor</a:t>
                      </a:r>
                      <a:r>
                        <a:rPr lang="en-US" sz="1600" kern="1200" spc="-10" dirty="0">
                          <a:effectLst/>
                        </a:rPr>
                        <a:t> </a:t>
                      </a:r>
                      <a:r>
                        <a:rPr lang="en-US" sz="1600" kern="12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10"/>
                        </a:spcBef>
                        <a:spcAft>
                          <a:spcPts val="0"/>
                        </a:spcAft>
                      </a:pPr>
                      <a:r>
                        <a:rPr lang="en-US" sz="1600" dirty="0">
                          <a:effectLst/>
                        </a:rPr>
                        <a:t> </a:t>
                      </a:r>
                    </a:p>
                    <a:p>
                      <a:pPr marL="73025" marR="0" algn="ctr">
                        <a:lnSpc>
                          <a:spcPct val="107000"/>
                        </a:lnSpc>
                        <a:spcBef>
                          <a:spcPts val="0"/>
                        </a:spcBef>
                        <a:spcAft>
                          <a:spcPts val="0"/>
                        </a:spcAft>
                      </a:pPr>
                      <a:r>
                        <a:rPr lang="en-US" sz="1600" kern="1200" spc="-5" dirty="0">
                          <a:effectLst/>
                        </a:rPr>
                        <a:t>Competitor</a:t>
                      </a:r>
                      <a:r>
                        <a:rPr lang="en-US" sz="1600" kern="1200" spc="-10" dirty="0">
                          <a:effectLst/>
                        </a:rPr>
                        <a:t> </a:t>
                      </a:r>
                      <a:r>
                        <a:rPr lang="en-US" sz="1600" kern="12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10"/>
                        </a:spcBef>
                        <a:spcAft>
                          <a:spcPts val="0"/>
                        </a:spcAft>
                      </a:pPr>
                      <a:r>
                        <a:rPr lang="en-US" sz="1600" dirty="0">
                          <a:effectLst/>
                        </a:rPr>
                        <a:t> </a:t>
                      </a:r>
                    </a:p>
                    <a:p>
                      <a:pPr marL="73025" marR="0" algn="ctr">
                        <a:lnSpc>
                          <a:spcPct val="107000"/>
                        </a:lnSpc>
                        <a:spcBef>
                          <a:spcPts val="0"/>
                        </a:spcBef>
                        <a:spcAft>
                          <a:spcPts val="0"/>
                        </a:spcAft>
                      </a:pPr>
                      <a:r>
                        <a:rPr lang="en-US" sz="1600" kern="1200" spc="-5" dirty="0">
                          <a:effectLst/>
                        </a:rPr>
                        <a:t>Competitor</a:t>
                      </a:r>
                      <a:r>
                        <a:rPr lang="en-US" sz="1600" kern="1200" spc="-10" dirty="0">
                          <a:effectLst/>
                        </a:rPr>
                        <a:t> </a:t>
                      </a:r>
                      <a:r>
                        <a:rPr lang="en-US" sz="1600" kern="12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13397480"/>
                  </a:ext>
                </a:extLst>
              </a:tr>
              <a:tr h="302868">
                <a:tc>
                  <a:txBody>
                    <a:bodyPr/>
                    <a:lstStyle/>
                    <a:p>
                      <a:pPr marL="73025" marR="0">
                        <a:lnSpc>
                          <a:spcPct val="107000"/>
                        </a:lnSpc>
                        <a:spcBef>
                          <a:spcPts val="280"/>
                        </a:spcBef>
                        <a:spcAft>
                          <a:spcPts val="0"/>
                        </a:spcAft>
                      </a:pPr>
                      <a:r>
                        <a:rPr lang="en-US" sz="1600" kern="1200" dirty="0">
                          <a:effectLst/>
                        </a:rPr>
                        <a:t>Price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67006716"/>
                  </a:ext>
                </a:extLst>
              </a:tr>
              <a:tr h="302868">
                <a:tc>
                  <a:txBody>
                    <a:bodyPr/>
                    <a:lstStyle/>
                    <a:p>
                      <a:pPr marL="73025" marR="0">
                        <a:lnSpc>
                          <a:spcPct val="107000"/>
                        </a:lnSpc>
                        <a:spcBef>
                          <a:spcPts val="265"/>
                        </a:spcBef>
                        <a:spcAft>
                          <a:spcPts val="0"/>
                        </a:spcAft>
                      </a:pPr>
                      <a:r>
                        <a:rPr lang="en-US" sz="1600" kern="1200" spc="-5" dirty="0">
                          <a:effectLst/>
                        </a:rPr>
                        <a:t>Availability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8217207"/>
                  </a:ext>
                </a:extLst>
              </a:tr>
              <a:tr h="302868">
                <a:tc>
                  <a:txBody>
                    <a:bodyPr/>
                    <a:lstStyle/>
                    <a:p>
                      <a:pPr marL="73025" marR="0">
                        <a:lnSpc>
                          <a:spcPct val="107000"/>
                        </a:lnSpc>
                        <a:spcBef>
                          <a:spcPts val="265"/>
                        </a:spcBef>
                        <a:spcAft>
                          <a:spcPts val="0"/>
                        </a:spcAft>
                      </a:pPr>
                      <a:r>
                        <a:rPr lang="en-US" sz="1600" kern="1200" spc="-5" dirty="0">
                          <a:effectLst/>
                        </a:rPr>
                        <a:t>Specification 1 (Size)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56935434"/>
                  </a:ext>
                </a:extLst>
              </a:tr>
              <a:tr h="315633">
                <a:tc>
                  <a:txBody>
                    <a:bodyPr/>
                    <a:lstStyle/>
                    <a:p>
                      <a:pPr marL="73025" marR="0">
                        <a:lnSpc>
                          <a:spcPct val="107000"/>
                        </a:lnSpc>
                        <a:spcBef>
                          <a:spcPts val="265"/>
                        </a:spcBef>
                        <a:spcAft>
                          <a:spcPts val="0"/>
                        </a:spcAft>
                      </a:pPr>
                      <a:r>
                        <a:rPr lang="en-US" sz="1600" kern="1200" spc="-5" dirty="0">
                          <a:effectLst/>
                        </a:rPr>
                        <a:t>Specification 2 (Weight)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691251"/>
                  </a:ext>
                </a:extLst>
              </a:tr>
              <a:tr h="495103">
                <a:tc>
                  <a:txBody>
                    <a:bodyPr/>
                    <a:lstStyle/>
                    <a:p>
                      <a:pPr marL="73025" marR="0">
                        <a:lnSpc>
                          <a:spcPct val="107000"/>
                        </a:lnSpc>
                        <a:spcBef>
                          <a:spcPts val="265"/>
                        </a:spcBef>
                        <a:spcAft>
                          <a:spcPts val="0"/>
                        </a:spcAft>
                      </a:pPr>
                      <a:r>
                        <a:rPr lang="en-US" sz="1600" kern="1200" spc="-5" dirty="0">
                          <a:effectLst/>
                        </a:rPr>
                        <a:t>Specification 3 (Portability)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675511"/>
                  </a:ext>
                </a:extLst>
              </a:tr>
              <a:tr h="302868">
                <a:tc>
                  <a:txBody>
                    <a:bodyPr/>
                    <a:lstStyle/>
                    <a:p>
                      <a:pPr marL="73025" marR="0">
                        <a:lnSpc>
                          <a:spcPct val="107000"/>
                        </a:lnSpc>
                        <a:spcBef>
                          <a:spcPts val="280"/>
                        </a:spcBef>
                        <a:spcAft>
                          <a:spcPts val="0"/>
                        </a:spcAft>
                      </a:pPr>
                      <a:r>
                        <a:rPr lang="en-US" sz="1600" kern="1200" spc="-5" dirty="0">
                          <a:effectLst/>
                        </a:rPr>
                        <a:t>Feature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34663287"/>
                  </a:ext>
                </a:extLst>
              </a:tr>
              <a:tr h="302868">
                <a:tc>
                  <a:txBody>
                    <a:bodyPr/>
                    <a:lstStyle/>
                    <a:p>
                      <a:pPr marL="73025" marR="338455">
                        <a:lnSpc>
                          <a:spcPct val="107000"/>
                        </a:lnSpc>
                        <a:spcBef>
                          <a:spcPts val="265"/>
                        </a:spcBef>
                        <a:spcAft>
                          <a:spcPts val="0"/>
                        </a:spcAft>
                      </a:pPr>
                      <a:r>
                        <a:rPr lang="en-US" sz="1600" kern="1200" spc="-5" dirty="0">
                          <a:effectLst/>
                        </a:rPr>
                        <a:t>Feature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27132847"/>
                  </a:ext>
                </a:extLst>
              </a:tr>
              <a:tr h="302868">
                <a:tc>
                  <a:txBody>
                    <a:bodyPr/>
                    <a:lstStyle/>
                    <a:p>
                      <a:pPr marL="73025" marR="0">
                        <a:lnSpc>
                          <a:spcPct val="107000"/>
                        </a:lnSpc>
                        <a:spcBef>
                          <a:spcPts val="265"/>
                        </a:spcBef>
                        <a:spcAft>
                          <a:spcPts val="0"/>
                        </a:spcAft>
                      </a:pPr>
                      <a:r>
                        <a:rPr lang="en-US" sz="1600" kern="1200" dirty="0">
                          <a:effectLst/>
                        </a:rPr>
                        <a:t>Feature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1884399"/>
                  </a:ext>
                </a:extLst>
              </a:tr>
              <a:tr h="302868">
                <a:tc>
                  <a:txBody>
                    <a:bodyPr/>
                    <a:lstStyle/>
                    <a:p>
                      <a:pPr marL="73025" marR="0">
                        <a:lnSpc>
                          <a:spcPct val="107000"/>
                        </a:lnSpc>
                        <a:spcBef>
                          <a:spcPts val="265"/>
                        </a:spcBef>
                        <a:spcAft>
                          <a:spcPts val="0"/>
                        </a:spcAft>
                      </a:pPr>
                      <a:r>
                        <a:rPr lang="en-US" sz="1600" kern="1200" spc="-5" dirty="0">
                          <a:effectLst/>
                        </a:rPr>
                        <a:t>Function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4527745"/>
                  </a:ext>
                </a:extLst>
              </a:tr>
              <a:tr h="302868">
                <a:tc>
                  <a:txBody>
                    <a:bodyPr/>
                    <a:lstStyle/>
                    <a:p>
                      <a:pPr marL="73025" marR="0">
                        <a:lnSpc>
                          <a:spcPct val="107000"/>
                        </a:lnSpc>
                        <a:spcBef>
                          <a:spcPts val="265"/>
                        </a:spcBef>
                        <a:spcAft>
                          <a:spcPts val="0"/>
                        </a:spcAft>
                      </a:pPr>
                      <a:r>
                        <a:rPr lang="en-US" sz="1600" kern="1200" dirty="0">
                          <a:effectLst/>
                        </a:rPr>
                        <a:t>Function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72303813"/>
                  </a:ext>
                </a:extLst>
              </a:tr>
              <a:tr h="302868">
                <a:tc>
                  <a:txBody>
                    <a:bodyPr/>
                    <a:lstStyle/>
                    <a:p>
                      <a:pPr marL="73025" marR="82550">
                        <a:lnSpc>
                          <a:spcPct val="107000"/>
                        </a:lnSpc>
                        <a:spcBef>
                          <a:spcPts val="280"/>
                        </a:spcBef>
                        <a:spcAft>
                          <a:spcPts val="0"/>
                        </a:spcAft>
                      </a:pPr>
                      <a:r>
                        <a:rPr lang="en-US" sz="1600" kern="1200" spc="-5" dirty="0">
                          <a:effectLst/>
                        </a:rPr>
                        <a:t>Function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13886049"/>
                  </a:ext>
                </a:extLst>
              </a:tr>
            </a:tbl>
          </a:graphicData>
        </a:graphic>
      </p:graphicFrame>
    </p:spTree>
    <p:extLst>
      <p:ext uri="{BB962C8B-B14F-4D97-AF65-F5344CB8AC3E}">
        <p14:creationId xmlns:p14="http://schemas.microsoft.com/office/powerpoint/2010/main" val="1222992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Identifying Transfer Partners</a:t>
            </a:r>
            <a:endParaRPr lang="en-US" dirty="0"/>
          </a:p>
        </p:txBody>
      </p:sp>
    </p:spTree>
    <p:extLst>
      <p:ext uri="{BB962C8B-B14F-4D97-AF65-F5344CB8AC3E}">
        <p14:creationId xmlns:p14="http://schemas.microsoft.com/office/powerpoint/2010/main" val="1043840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Transfer Partners – Who are They?</a:t>
            </a:r>
            <a:endParaRPr lang="en-US" dirty="0"/>
          </a:p>
        </p:txBody>
      </p:sp>
      <p:sp>
        <p:nvSpPr>
          <p:cNvPr id="3" name="Content Placeholder 2"/>
          <p:cNvSpPr>
            <a:spLocks noGrp="1"/>
          </p:cNvSpPr>
          <p:nvPr>
            <p:ph idx="1"/>
          </p:nvPr>
        </p:nvSpPr>
        <p:spPr>
          <a:xfrm>
            <a:off x="609600" y="1874520"/>
            <a:ext cx="10716000" cy="4691325"/>
          </a:xfrm>
        </p:spPr>
        <p:txBody>
          <a:bodyPr/>
          <a:lstStyle/>
          <a:p>
            <a:r>
              <a:rPr lang="en-US" dirty="0" smtClean="0"/>
              <a:t>Any organization, non-profit or for profit company, agency, university or association which contractually agrees to carry on ownership responsibilities of your innovation</a:t>
            </a:r>
          </a:p>
          <a:p>
            <a:pPr lvl="1"/>
            <a:r>
              <a:rPr lang="en-US" dirty="0" smtClean="0"/>
              <a:t>For example:</a:t>
            </a:r>
          </a:p>
          <a:p>
            <a:pPr lvl="2"/>
            <a:r>
              <a:rPr lang="en-US" dirty="0" smtClean="0"/>
              <a:t>a manufacturer wanting to license your invention</a:t>
            </a:r>
          </a:p>
          <a:p>
            <a:pPr lvl="2"/>
            <a:r>
              <a:rPr lang="en-US" dirty="0" smtClean="0"/>
              <a:t>a consumer agency who has agreed to continue the support and distribution of your product</a:t>
            </a:r>
          </a:p>
          <a:p>
            <a:pPr lvl="2"/>
            <a:r>
              <a:rPr lang="en-US" dirty="0" smtClean="0"/>
              <a:t>A university who has agreed to fund your continual production and distribution of your product</a:t>
            </a:r>
          </a:p>
        </p:txBody>
      </p:sp>
    </p:spTree>
    <p:extLst>
      <p:ext uri="{BB962C8B-B14F-4D97-AF65-F5344CB8AC3E}">
        <p14:creationId xmlns:p14="http://schemas.microsoft.com/office/powerpoint/2010/main" val="392658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Partners</a:t>
            </a:r>
            <a:endParaRPr lang="en-US" dirty="0"/>
          </a:p>
        </p:txBody>
      </p:sp>
      <p:sp>
        <p:nvSpPr>
          <p:cNvPr id="3" name="Content Placeholder 2"/>
          <p:cNvSpPr>
            <a:spLocks noGrp="1"/>
          </p:cNvSpPr>
          <p:nvPr>
            <p:ph idx="1"/>
          </p:nvPr>
        </p:nvSpPr>
        <p:spPr>
          <a:xfrm>
            <a:off x="704412" y="1855850"/>
            <a:ext cx="10554574" cy="4636389"/>
          </a:xfrm>
        </p:spPr>
        <p:txBody>
          <a:bodyPr>
            <a:normAutofit lnSpcReduction="10000"/>
          </a:bodyPr>
          <a:lstStyle/>
          <a:p>
            <a:r>
              <a:rPr lang="en-US" dirty="0" smtClean="0"/>
              <a:t>It is ideal to identify these partners as early as possible in your development project for many reasons, such as;</a:t>
            </a:r>
          </a:p>
          <a:p>
            <a:pPr lvl="1"/>
            <a:r>
              <a:rPr lang="en-US" dirty="0" smtClean="0"/>
              <a:t>Securing a transfer partner early in your project will help outline a potential path to market by answering those tricky marketing and business issues you aren’t familiar with</a:t>
            </a:r>
          </a:p>
          <a:p>
            <a:pPr lvl="1"/>
            <a:r>
              <a:rPr lang="en-US" dirty="0" smtClean="0"/>
              <a:t>Understanding the needs of these partners will help you draft a value proposition early on in the project and inform pending development plans as to their valued criteria</a:t>
            </a:r>
          </a:p>
          <a:p>
            <a:pPr lvl="1"/>
            <a:r>
              <a:rPr lang="en-US" dirty="0" smtClean="0"/>
              <a:t>As collaborations progress and relationships grow, the partner will have a vested interest and be more likely to adopt your invention, because it has been developed with their interest and capabilities from the beginning</a:t>
            </a:r>
            <a:endParaRPr lang="en-US" dirty="0"/>
          </a:p>
        </p:txBody>
      </p:sp>
      <p:pic>
        <p:nvPicPr>
          <p:cNvPr id="4" name="Picture 2" descr="Shaking Hands, Handshake, Teamwork"/>
          <p:cNvPicPr>
            <a:picLocks noChangeAspect="1" noChangeArrowheads="1"/>
          </p:cNvPicPr>
          <p:nvPr/>
        </p:nvPicPr>
        <p:blipFill rotWithShape="1">
          <a:blip r:embed="rId3">
            <a:extLst>
              <a:ext uri="{28A0092B-C50C-407E-A947-70E740481C1C}">
                <a14:useLocalDpi xmlns:a14="http://schemas.microsoft.com/office/drawing/2010/main" val="0"/>
              </a:ext>
            </a:extLst>
          </a:blip>
          <a:srcRect l="18984" r="16494"/>
          <a:stretch/>
        </p:blipFill>
        <p:spPr bwMode="auto">
          <a:xfrm>
            <a:off x="9488080" y="313515"/>
            <a:ext cx="1770906" cy="144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6928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find Transfer Partners?</a:t>
            </a:r>
            <a:endParaRPr lang="en-US" dirty="0"/>
          </a:p>
        </p:txBody>
      </p:sp>
      <p:sp>
        <p:nvSpPr>
          <p:cNvPr id="3" name="Content Placeholder 2"/>
          <p:cNvSpPr>
            <a:spLocks noGrp="1"/>
          </p:cNvSpPr>
          <p:nvPr>
            <p:ph idx="1"/>
          </p:nvPr>
        </p:nvSpPr>
        <p:spPr>
          <a:xfrm>
            <a:off x="465513" y="1845425"/>
            <a:ext cx="11255431" cy="4705004"/>
          </a:xfrm>
        </p:spPr>
        <p:txBody>
          <a:bodyPr>
            <a:normAutofit fontScale="92500" lnSpcReduction="20000"/>
          </a:bodyPr>
          <a:lstStyle/>
          <a:p>
            <a:r>
              <a:rPr lang="en-US" dirty="0" smtClean="0"/>
              <a:t>Online sources such as these provide a place to search for companies or organizations by areas of disability:</a:t>
            </a:r>
          </a:p>
          <a:p>
            <a:pPr lvl="1"/>
            <a:r>
              <a:rPr lang="en-US" dirty="0"/>
              <a:t>A Simple Google search for products similar to yours </a:t>
            </a:r>
            <a:endParaRPr lang="en-US" dirty="0" smtClean="0"/>
          </a:p>
          <a:p>
            <a:pPr lvl="1"/>
            <a:r>
              <a:rPr lang="en-US" dirty="0" smtClean="0">
                <a:hlinkClick r:id="rId3"/>
              </a:rPr>
              <a:t>Assistive Technology Industry Association (ATIA)  </a:t>
            </a:r>
            <a:r>
              <a:rPr lang="en-US" dirty="0" smtClean="0"/>
              <a:t>- search their membership directory</a:t>
            </a:r>
          </a:p>
          <a:p>
            <a:pPr lvl="1"/>
            <a:r>
              <a:rPr lang="en-US" dirty="0" smtClean="0"/>
              <a:t>AT distributors such as </a:t>
            </a:r>
            <a:r>
              <a:rPr lang="en-US" dirty="0" smtClean="0">
                <a:hlinkClick r:id="rId4"/>
              </a:rPr>
              <a:t>The Wright Stuff</a:t>
            </a:r>
            <a:endParaRPr lang="en-US" dirty="0" smtClean="0"/>
          </a:p>
          <a:p>
            <a:r>
              <a:rPr lang="en-US" dirty="0"/>
              <a:t>All of the same resources you used to help you find the competing products can be used to find potential transfer partners, here are a few good ones:</a:t>
            </a:r>
          </a:p>
          <a:p>
            <a:pPr lvl="1"/>
            <a:r>
              <a:rPr lang="en-US" sz="2000" dirty="0">
                <a:hlinkClick r:id="rId5"/>
              </a:rPr>
              <a:t>App Marketing Guide</a:t>
            </a:r>
            <a:endParaRPr lang="en-US" sz="2000" dirty="0"/>
          </a:p>
          <a:p>
            <a:pPr lvl="1"/>
            <a:r>
              <a:rPr lang="en-US" sz="2000" dirty="0">
                <a:hlinkClick r:id="rId6"/>
              </a:rPr>
              <a:t>Assistive Technology Companies</a:t>
            </a:r>
            <a:endParaRPr lang="en-US" sz="2000" dirty="0"/>
          </a:p>
          <a:p>
            <a:pPr lvl="1"/>
            <a:r>
              <a:rPr lang="en-US" sz="2000" dirty="0">
                <a:hlinkClick r:id="rId7"/>
              </a:rPr>
              <a:t>Industry </a:t>
            </a:r>
            <a:r>
              <a:rPr lang="en-US" sz="2000" dirty="0" smtClean="0">
                <a:hlinkClick r:id="rId7"/>
              </a:rPr>
              <a:t>Profiles</a:t>
            </a:r>
            <a:endParaRPr lang="en-US" dirty="0"/>
          </a:p>
        </p:txBody>
      </p:sp>
    </p:spTree>
    <p:extLst>
      <p:ext uri="{BB962C8B-B14F-4D97-AF65-F5344CB8AC3E}">
        <p14:creationId xmlns:p14="http://schemas.microsoft.com/office/powerpoint/2010/main" val="535906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ACTIVITY 3 – Potential Transfer Partner </a:t>
            </a:r>
            <a:r>
              <a:rPr lang="en-US" dirty="0" smtClean="0"/>
              <a:t>Search</a:t>
            </a:r>
            <a:endParaRPr lang="en-US" dirty="0"/>
          </a:p>
        </p:txBody>
      </p:sp>
      <p:sp>
        <p:nvSpPr>
          <p:cNvPr id="4" name="Subtitle 3"/>
          <p:cNvSpPr>
            <a:spLocks noGrp="1"/>
          </p:cNvSpPr>
          <p:nvPr>
            <p:ph type="subTitle" idx="1"/>
          </p:nvPr>
        </p:nvSpPr>
        <p:spPr>
          <a:xfrm>
            <a:off x="810001" y="5280846"/>
            <a:ext cx="10572000" cy="883733"/>
          </a:xfrm>
        </p:spPr>
        <p:txBody>
          <a:bodyPr>
            <a:noAutofit/>
          </a:bodyPr>
          <a:lstStyle/>
          <a:p>
            <a:r>
              <a:rPr lang="en-US" sz="2000" dirty="0" smtClean="0"/>
              <a:t>Prepare a potential transfer partner list using template</a:t>
            </a:r>
          </a:p>
          <a:p>
            <a:r>
              <a:rPr lang="en-US" sz="2000" dirty="0" smtClean="0"/>
              <a:t>15 Minutes</a:t>
            </a:r>
            <a:endParaRPr lang="en-US" sz="2000" dirty="0"/>
          </a:p>
        </p:txBody>
      </p:sp>
      <p:grpSp>
        <p:nvGrpSpPr>
          <p:cNvPr id="5" name="Group 4" descr="Clock"/>
          <p:cNvGrpSpPr/>
          <p:nvPr/>
        </p:nvGrpSpPr>
        <p:grpSpPr>
          <a:xfrm>
            <a:off x="5147112" y="403861"/>
            <a:ext cx="1939488" cy="2026920"/>
            <a:chOff x="8894223" y="3809689"/>
            <a:chExt cx="2276540" cy="2276541"/>
          </a:xfrm>
        </p:grpSpPr>
        <p:pic>
          <p:nvPicPr>
            <p:cNvPr id="6" name="Picture 2" descr="Clock Time Hour Minute Numbers Hours Min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223" y="3809689"/>
              <a:ext cx="2276540" cy="22765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0032493" y="4947960"/>
              <a:ext cx="50322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flipV="1">
              <a:off x="10032493" y="4614180"/>
              <a:ext cx="1" cy="3337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07830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Partner Profile Template</a:t>
            </a:r>
            <a:endParaRPr lang="en-US" dirty="0"/>
          </a:p>
        </p:txBody>
      </p:sp>
      <p:graphicFrame>
        <p:nvGraphicFramePr>
          <p:cNvPr id="4" name="Content Placeholder 3" descr="Organizations details."/>
          <p:cNvGraphicFramePr>
            <a:graphicFrameLocks noGrp="1"/>
          </p:cNvGraphicFramePr>
          <p:nvPr>
            <p:ph idx="1"/>
            <p:extLst>
              <p:ext uri="{D42A27DB-BD31-4B8C-83A1-F6EECF244321}">
                <p14:modId xmlns:p14="http://schemas.microsoft.com/office/powerpoint/2010/main" val="4046460918"/>
              </p:ext>
            </p:extLst>
          </p:nvPr>
        </p:nvGraphicFramePr>
        <p:xfrm>
          <a:off x="448888" y="1778924"/>
          <a:ext cx="11316391" cy="4724208"/>
        </p:xfrm>
        <a:graphic>
          <a:graphicData uri="http://schemas.openxmlformats.org/drawingml/2006/table">
            <a:tbl>
              <a:tblPr firstRow="1" firstCol="1" bandRow="1">
                <a:tableStyleId>{5C22544A-7EE6-4342-B048-85BDC9FD1C3A}</a:tableStyleId>
              </a:tblPr>
              <a:tblGrid>
                <a:gridCol w="3651759">
                  <a:extLst>
                    <a:ext uri="{9D8B030D-6E8A-4147-A177-3AD203B41FA5}">
                      <a16:colId xmlns:a16="http://schemas.microsoft.com/office/drawing/2014/main" xmlns="" val="20000"/>
                    </a:ext>
                  </a:extLst>
                </a:gridCol>
                <a:gridCol w="1915955">
                  <a:extLst>
                    <a:ext uri="{9D8B030D-6E8A-4147-A177-3AD203B41FA5}">
                      <a16:colId xmlns:a16="http://schemas.microsoft.com/office/drawing/2014/main" xmlns="" val="20001"/>
                    </a:ext>
                  </a:extLst>
                </a:gridCol>
                <a:gridCol w="1915955">
                  <a:extLst>
                    <a:ext uri="{9D8B030D-6E8A-4147-A177-3AD203B41FA5}">
                      <a16:colId xmlns:a16="http://schemas.microsoft.com/office/drawing/2014/main" xmlns="" val="20002"/>
                    </a:ext>
                  </a:extLst>
                </a:gridCol>
                <a:gridCol w="1915955">
                  <a:extLst>
                    <a:ext uri="{9D8B030D-6E8A-4147-A177-3AD203B41FA5}">
                      <a16:colId xmlns:a16="http://schemas.microsoft.com/office/drawing/2014/main" xmlns="" val="20003"/>
                    </a:ext>
                  </a:extLst>
                </a:gridCol>
                <a:gridCol w="1916767">
                  <a:extLst>
                    <a:ext uri="{9D8B030D-6E8A-4147-A177-3AD203B41FA5}">
                      <a16:colId xmlns:a16="http://schemas.microsoft.com/office/drawing/2014/main" xmlns="" val="20004"/>
                    </a:ext>
                  </a:extLst>
                </a:gridCol>
              </a:tblGrid>
              <a:tr h="619305">
                <a:tc>
                  <a:txBody>
                    <a:bodyPr/>
                    <a:lstStyle/>
                    <a:p>
                      <a:pPr marL="0" marR="0">
                        <a:lnSpc>
                          <a:spcPct val="107000"/>
                        </a:lnSpc>
                        <a:spcBef>
                          <a:spcPts val="0"/>
                        </a:spcBef>
                        <a:spcAft>
                          <a:spcPts val="0"/>
                        </a:spcAft>
                      </a:pPr>
                      <a:r>
                        <a:rPr lang="en-US" sz="2000" dirty="0">
                          <a:effectLst/>
                        </a:rPr>
                        <a:t>Organization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Organization #1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Organization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Organization #3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Organization #4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101134">
                <a:tc>
                  <a:txBody>
                    <a:bodyPr/>
                    <a:lstStyle/>
                    <a:p>
                      <a:pPr marL="0" marR="0">
                        <a:lnSpc>
                          <a:spcPct val="107000"/>
                        </a:lnSpc>
                        <a:spcBef>
                          <a:spcPts val="0"/>
                        </a:spcBef>
                        <a:spcAft>
                          <a:spcPts val="0"/>
                        </a:spcAft>
                      </a:pPr>
                      <a:r>
                        <a:rPr lang="en-US" sz="2000" dirty="0">
                          <a:effectLst/>
                        </a:rPr>
                        <a:t>Type of Organization (Private Sector Industry, Not-for Profit, Government Agency…)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61232">
                <a:tc>
                  <a:txBody>
                    <a:bodyPr/>
                    <a:lstStyle/>
                    <a:p>
                      <a:pPr marL="0" marR="0">
                        <a:lnSpc>
                          <a:spcPct val="107000"/>
                        </a:lnSpc>
                        <a:spcBef>
                          <a:spcPts val="0"/>
                        </a:spcBef>
                        <a:spcAft>
                          <a:spcPts val="0"/>
                        </a:spcAft>
                      </a:pPr>
                      <a:r>
                        <a:rPr lang="en-US" sz="2000" dirty="0">
                          <a:effectLst/>
                        </a:rPr>
                        <a:t>Street Address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61232">
                <a:tc>
                  <a:txBody>
                    <a:bodyPr/>
                    <a:lstStyle/>
                    <a:p>
                      <a:pPr marL="0" marR="0">
                        <a:lnSpc>
                          <a:spcPct val="107000"/>
                        </a:lnSpc>
                        <a:spcBef>
                          <a:spcPts val="0"/>
                        </a:spcBef>
                        <a:spcAft>
                          <a:spcPts val="0"/>
                        </a:spcAft>
                      </a:pPr>
                      <a:r>
                        <a:rPr lang="en-US" sz="2000" dirty="0">
                          <a:effectLst/>
                        </a:rPr>
                        <a:t>City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61232">
                <a:tc>
                  <a:txBody>
                    <a:bodyPr/>
                    <a:lstStyle/>
                    <a:p>
                      <a:pPr marL="0" marR="0">
                        <a:lnSpc>
                          <a:spcPct val="107000"/>
                        </a:lnSpc>
                        <a:spcBef>
                          <a:spcPts val="0"/>
                        </a:spcBef>
                        <a:spcAft>
                          <a:spcPts val="0"/>
                        </a:spcAft>
                      </a:pPr>
                      <a:r>
                        <a:rPr lang="en-US" sz="2000" dirty="0">
                          <a:effectLst/>
                        </a:rPr>
                        <a:t>State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61232">
                <a:tc>
                  <a:txBody>
                    <a:bodyPr/>
                    <a:lstStyle/>
                    <a:p>
                      <a:pPr marL="0" marR="0">
                        <a:lnSpc>
                          <a:spcPct val="107000"/>
                        </a:lnSpc>
                        <a:spcBef>
                          <a:spcPts val="0"/>
                        </a:spcBef>
                        <a:spcAft>
                          <a:spcPts val="0"/>
                        </a:spcAft>
                      </a:pPr>
                      <a:r>
                        <a:rPr lang="en-US" sz="2000" dirty="0">
                          <a:effectLst/>
                        </a:rPr>
                        <a:t>Zip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61232">
                <a:tc>
                  <a:txBody>
                    <a:bodyPr/>
                    <a:lstStyle/>
                    <a:p>
                      <a:pPr marL="0" marR="0">
                        <a:lnSpc>
                          <a:spcPct val="107000"/>
                        </a:lnSpc>
                        <a:spcBef>
                          <a:spcPts val="0"/>
                        </a:spcBef>
                        <a:spcAft>
                          <a:spcPts val="0"/>
                        </a:spcAft>
                      </a:pPr>
                      <a:r>
                        <a:rPr lang="en-US" sz="2000" dirty="0">
                          <a:effectLst/>
                        </a:rPr>
                        <a:t>Main Phone Number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61232">
                <a:tc>
                  <a:txBody>
                    <a:bodyPr/>
                    <a:lstStyle/>
                    <a:p>
                      <a:pPr marL="0" marR="0">
                        <a:lnSpc>
                          <a:spcPct val="107000"/>
                        </a:lnSpc>
                        <a:spcBef>
                          <a:spcPts val="0"/>
                        </a:spcBef>
                        <a:spcAft>
                          <a:spcPts val="0"/>
                        </a:spcAft>
                      </a:pPr>
                      <a:r>
                        <a:rPr lang="en-US" sz="2000" dirty="0">
                          <a:effectLst/>
                        </a:rPr>
                        <a:t>Website URL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929414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13" y="131311"/>
            <a:ext cx="10571998" cy="970450"/>
          </a:xfrm>
        </p:spPr>
        <p:txBody>
          <a:bodyPr/>
          <a:lstStyle/>
          <a:p>
            <a:r>
              <a:rPr lang="en-US" dirty="0"/>
              <a:t>Potential Partner Profile </a:t>
            </a:r>
            <a:r>
              <a:rPr lang="en-US" dirty="0" smtClean="0"/>
              <a:t>Template (part 2)</a:t>
            </a:r>
            <a:endParaRPr lang="en-US" dirty="0"/>
          </a:p>
        </p:txBody>
      </p:sp>
      <p:graphicFrame>
        <p:nvGraphicFramePr>
          <p:cNvPr id="6" name="Table 5" descr="Staff contact details."/>
          <p:cNvGraphicFramePr>
            <a:graphicFrameLocks noGrp="1"/>
          </p:cNvGraphicFramePr>
          <p:nvPr>
            <p:extLst>
              <p:ext uri="{D42A27DB-BD31-4B8C-83A1-F6EECF244321}">
                <p14:modId xmlns:p14="http://schemas.microsoft.com/office/powerpoint/2010/main" val="3058363649"/>
              </p:ext>
            </p:extLst>
          </p:nvPr>
        </p:nvGraphicFramePr>
        <p:xfrm>
          <a:off x="153788" y="1237629"/>
          <a:ext cx="11871961" cy="5544312"/>
        </p:xfrm>
        <a:graphic>
          <a:graphicData uri="http://schemas.openxmlformats.org/drawingml/2006/table">
            <a:tbl>
              <a:tblPr firstRow="1" firstCol="1" bandRow="1">
                <a:tableStyleId>{5C22544A-7EE6-4342-B048-85BDC9FD1C3A}</a:tableStyleId>
              </a:tblPr>
              <a:tblGrid>
                <a:gridCol w="4650968">
                  <a:extLst>
                    <a:ext uri="{9D8B030D-6E8A-4147-A177-3AD203B41FA5}">
                      <a16:colId xmlns:a16="http://schemas.microsoft.com/office/drawing/2014/main" xmlns="" val="20000"/>
                    </a:ext>
                  </a:extLst>
                </a:gridCol>
                <a:gridCol w="1963861">
                  <a:extLst>
                    <a:ext uri="{9D8B030D-6E8A-4147-A177-3AD203B41FA5}">
                      <a16:colId xmlns:a16="http://schemas.microsoft.com/office/drawing/2014/main" xmlns="" val="20001"/>
                    </a:ext>
                  </a:extLst>
                </a:gridCol>
                <a:gridCol w="1752377">
                  <a:extLst>
                    <a:ext uri="{9D8B030D-6E8A-4147-A177-3AD203B41FA5}">
                      <a16:colId xmlns:a16="http://schemas.microsoft.com/office/drawing/2014/main" xmlns="" val="20002"/>
                    </a:ext>
                  </a:extLst>
                </a:gridCol>
                <a:gridCol w="1762674">
                  <a:extLst>
                    <a:ext uri="{9D8B030D-6E8A-4147-A177-3AD203B41FA5}">
                      <a16:colId xmlns:a16="http://schemas.microsoft.com/office/drawing/2014/main" xmlns="" val="20003"/>
                    </a:ext>
                  </a:extLst>
                </a:gridCol>
                <a:gridCol w="1742081">
                  <a:extLst>
                    <a:ext uri="{9D8B030D-6E8A-4147-A177-3AD203B41FA5}">
                      <a16:colId xmlns:a16="http://schemas.microsoft.com/office/drawing/2014/main" xmlns="" val="20004"/>
                    </a:ext>
                  </a:extLst>
                </a:gridCol>
              </a:tblGrid>
              <a:tr h="568038">
                <a:tc>
                  <a:txBody>
                    <a:bodyPr/>
                    <a:lstStyle/>
                    <a:p>
                      <a:pPr marL="0" marR="0">
                        <a:lnSpc>
                          <a:spcPct val="107000"/>
                        </a:lnSpc>
                        <a:spcBef>
                          <a:spcPts val="0"/>
                        </a:spcBef>
                        <a:spcAft>
                          <a:spcPts val="0"/>
                        </a:spcAft>
                      </a:pPr>
                      <a:r>
                        <a:rPr lang="en-US" sz="2000" dirty="0">
                          <a:effectLst/>
                        </a:rPr>
                        <a:t>Staff Contact Name #1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Organization #1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Organization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Organization #3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Organization #4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568038">
                <a:tc>
                  <a:txBody>
                    <a:bodyPr/>
                    <a:lstStyle/>
                    <a:p>
                      <a:pPr marL="0" marR="0">
                        <a:lnSpc>
                          <a:spcPct val="107000"/>
                        </a:lnSpc>
                        <a:spcBef>
                          <a:spcPts val="0"/>
                        </a:spcBef>
                        <a:spcAft>
                          <a:spcPts val="0"/>
                        </a:spcAft>
                      </a:pPr>
                      <a:r>
                        <a:rPr lang="en-US" sz="2000" dirty="0">
                          <a:effectLst/>
                        </a:rPr>
                        <a:t>Contact #1 Title (President, Product Manager, etc.)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84019">
                <a:tc>
                  <a:txBody>
                    <a:bodyPr/>
                    <a:lstStyle/>
                    <a:p>
                      <a:pPr marL="0" marR="0">
                        <a:lnSpc>
                          <a:spcPct val="107000"/>
                        </a:lnSpc>
                        <a:spcBef>
                          <a:spcPts val="0"/>
                        </a:spcBef>
                        <a:spcAft>
                          <a:spcPts val="0"/>
                        </a:spcAft>
                      </a:pPr>
                      <a:r>
                        <a:rPr lang="en-US" sz="2000" dirty="0">
                          <a:effectLst/>
                        </a:rPr>
                        <a:t>Contact #1 Phone Number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84019">
                <a:tc>
                  <a:txBody>
                    <a:bodyPr/>
                    <a:lstStyle/>
                    <a:p>
                      <a:pPr marL="0" marR="0">
                        <a:lnSpc>
                          <a:spcPct val="107000"/>
                        </a:lnSpc>
                        <a:spcBef>
                          <a:spcPts val="0"/>
                        </a:spcBef>
                        <a:spcAft>
                          <a:spcPts val="0"/>
                        </a:spcAft>
                      </a:pPr>
                      <a:r>
                        <a:rPr lang="en-US" sz="2000" dirty="0">
                          <a:effectLst/>
                        </a:rPr>
                        <a:t>Contact #1 Email address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84019">
                <a:tc>
                  <a:txBody>
                    <a:bodyPr/>
                    <a:lstStyle/>
                    <a:p>
                      <a:pPr marL="0" marR="0">
                        <a:lnSpc>
                          <a:spcPct val="107000"/>
                        </a:lnSpc>
                        <a:spcBef>
                          <a:spcPts val="0"/>
                        </a:spcBef>
                        <a:spcAft>
                          <a:spcPts val="0"/>
                        </a:spcAft>
                      </a:pPr>
                      <a:r>
                        <a:rPr lang="en-US" sz="2000" dirty="0">
                          <a:effectLst/>
                        </a:rPr>
                        <a:t>Staff Contact Name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84019">
                <a:tc>
                  <a:txBody>
                    <a:bodyPr/>
                    <a:lstStyle/>
                    <a:p>
                      <a:pPr marL="0" marR="0">
                        <a:lnSpc>
                          <a:spcPct val="107000"/>
                        </a:lnSpc>
                        <a:spcBef>
                          <a:spcPts val="0"/>
                        </a:spcBef>
                        <a:spcAft>
                          <a:spcPts val="0"/>
                        </a:spcAft>
                      </a:pPr>
                      <a:r>
                        <a:rPr lang="en-US" sz="2000" dirty="0">
                          <a:effectLst/>
                        </a:rPr>
                        <a:t>Contact #2 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84019">
                <a:tc>
                  <a:txBody>
                    <a:bodyPr/>
                    <a:lstStyle/>
                    <a:p>
                      <a:pPr marL="0" marR="0">
                        <a:lnSpc>
                          <a:spcPct val="107000"/>
                        </a:lnSpc>
                        <a:spcBef>
                          <a:spcPts val="0"/>
                        </a:spcBef>
                        <a:spcAft>
                          <a:spcPts val="0"/>
                        </a:spcAft>
                      </a:pPr>
                      <a:r>
                        <a:rPr lang="en-US" sz="2000" dirty="0">
                          <a:effectLst/>
                        </a:rPr>
                        <a:t>Contact #2 Phone Number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284019">
                <a:tc>
                  <a:txBody>
                    <a:bodyPr/>
                    <a:lstStyle/>
                    <a:p>
                      <a:pPr marL="0" marR="0">
                        <a:lnSpc>
                          <a:spcPct val="107000"/>
                        </a:lnSpc>
                        <a:spcBef>
                          <a:spcPts val="0"/>
                        </a:spcBef>
                        <a:spcAft>
                          <a:spcPts val="0"/>
                        </a:spcAft>
                      </a:pPr>
                      <a:r>
                        <a:rPr lang="en-US" sz="2000" dirty="0">
                          <a:effectLst/>
                        </a:rPr>
                        <a:t>Contact #2 Email address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284019">
                <a:tc>
                  <a:txBody>
                    <a:bodyPr/>
                    <a:lstStyle/>
                    <a:p>
                      <a:pPr marL="0" marR="0">
                        <a:lnSpc>
                          <a:spcPct val="107000"/>
                        </a:lnSpc>
                        <a:spcBef>
                          <a:spcPts val="0"/>
                        </a:spcBef>
                        <a:spcAft>
                          <a:spcPts val="0"/>
                        </a:spcAft>
                      </a:pPr>
                      <a:r>
                        <a:rPr lang="en-US" sz="2000" dirty="0">
                          <a:effectLst/>
                        </a:rPr>
                        <a:t>How Many Employees?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284019">
                <a:tc>
                  <a:txBody>
                    <a:bodyPr/>
                    <a:lstStyle/>
                    <a:p>
                      <a:pPr marL="0" marR="0">
                        <a:lnSpc>
                          <a:spcPct val="107000"/>
                        </a:lnSpc>
                        <a:spcBef>
                          <a:spcPts val="0"/>
                        </a:spcBef>
                        <a:spcAft>
                          <a:spcPts val="0"/>
                        </a:spcAft>
                      </a:pPr>
                      <a:r>
                        <a:rPr lang="en-US" sz="2000" dirty="0">
                          <a:effectLst/>
                        </a:rPr>
                        <a:t>What year did they start?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346359">
                <a:tc>
                  <a:txBody>
                    <a:bodyPr/>
                    <a:lstStyle/>
                    <a:p>
                      <a:pPr marL="0" marR="0">
                        <a:lnSpc>
                          <a:spcPct val="107000"/>
                        </a:lnSpc>
                        <a:spcBef>
                          <a:spcPts val="0"/>
                        </a:spcBef>
                        <a:spcAft>
                          <a:spcPts val="0"/>
                        </a:spcAft>
                      </a:pPr>
                      <a:r>
                        <a:rPr lang="en-US" sz="2000" dirty="0">
                          <a:effectLst/>
                        </a:rPr>
                        <a:t>What product categories do they sell?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284019">
                <a:tc>
                  <a:txBody>
                    <a:bodyPr/>
                    <a:lstStyle/>
                    <a:p>
                      <a:pPr marL="0" marR="0">
                        <a:lnSpc>
                          <a:spcPct val="107000"/>
                        </a:lnSpc>
                        <a:spcBef>
                          <a:spcPts val="0"/>
                        </a:spcBef>
                        <a:spcAft>
                          <a:spcPts val="0"/>
                        </a:spcAft>
                      </a:pPr>
                      <a:r>
                        <a:rPr lang="en-US" sz="2000" dirty="0">
                          <a:effectLst/>
                        </a:rPr>
                        <a:t>Where do they do business?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436713">
                <a:tc>
                  <a:txBody>
                    <a:bodyPr/>
                    <a:lstStyle/>
                    <a:p>
                      <a:pPr marL="0" marR="0">
                        <a:lnSpc>
                          <a:spcPct val="107000"/>
                        </a:lnSpc>
                        <a:spcBef>
                          <a:spcPts val="0"/>
                        </a:spcBef>
                        <a:spcAft>
                          <a:spcPts val="0"/>
                        </a:spcAft>
                      </a:pPr>
                      <a:r>
                        <a:rPr lang="en-US" sz="2000" dirty="0">
                          <a:effectLst/>
                        </a:rPr>
                        <a:t>Who is their primary customer segment?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55890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Understanding Value Propositions</a:t>
            </a:r>
            <a:endParaRPr lang="en-US" dirty="0"/>
          </a:p>
        </p:txBody>
      </p:sp>
    </p:spTree>
    <p:extLst>
      <p:ext uri="{BB962C8B-B14F-4D97-AF65-F5344CB8AC3E}">
        <p14:creationId xmlns:p14="http://schemas.microsoft.com/office/powerpoint/2010/main" val="241419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do</a:t>
            </a:r>
            <a:endParaRPr lang="en-US" dirty="0"/>
          </a:p>
        </p:txBody>
      </p:sp>
      <p:sp>
        <p:nvSpPr>
          <p:cNvPr id="5" name="Content Placeholder 4"/>
          <p:cNvSpPr>
            <a:spLocks noGrp="1"/>
          </p:cNvSpPr>
          <p:nvPr>
            <p:ph idx="1"/>
          </p:nvPr>
        </p:nvSpPr>
        <p:spPr>
          <a:xfrm>
            <a:off x="548640" y="1676400"/>
            <a:ext cx="11421661" cy="4770120"/>
          </a:xfrm>
        </p:spPr>
        <p:txBody>
          <a:bodyPr>
            <a:noAutofit/>
          </a:bodyPr>
          <a:lstStyle/>
          <a:p>
            <a:r>
              <a:rPr lang="en-US" sz="2400" dirty="0" smtClean="0"/>
              <a:t>Create Models – Need to Knowledge Model (NtK)</a:t>
            </a:r>
          </a:p>
          <a:p>
            <a:pPr lvl="1"/>
            <a:r>
              <a:rPr lang="en-US" sz="2000" dirty="0" smtClean="0"/>
              <a:t>An action oriented online model that guides you through (step-by-step) the research, development and production of a new innovation</a:t>
            </a:r>
          </a:p>
          <a:p>
            <a:r>
              <a:rPr lang="en-US" sz="2400" dirty="0" smtClean="0"/>
              <a:t>Create Tools – Technology Transfer Planning Template (TTPT)</a:t>
            </a:r>
          </a:p>
          <a:p>
            <a:pPr lvl="1"/>
            <a:r>
              <a:rPr lang="en-US" sz="2000" dirty="0" smtClean="0"/>
              <a:t>An interactive online planning template that creates TT and commercialization plans</a:t>
            </a:r>
          </a:p>
          <a:p>
            <a:r>
              <a:rPr lang="en-US" sz="2400" dirty="0" smtClean="0"/>
              <a:t>Improve Understanding of TT - Prospective Study of NIDILRR development projects to identify barriers, facilitators and best practices to TT</a:t>
            </a:r>
          </a:p>
          <a:p>
            <a:r>
              <a:rPr lang="en-US" sz="2400" dirty="0" smtClean="0"/>
              <a:t>Provide Technical Assistance </a:t>
            </a:r>
          </a:p>
          <a:p>
            <a:pPr lvl="1"/>
            <a:r>
              <a:rPr lang="en-US" sz="2000" dirty="0" smtClean="0"/>
              <a:t>Proposal and TT plan review</a:t>
            </a:r>
          </a:p>
          <a:p>
            <a:pPr lvl="1"/>
            <a:r>
              <a:rPr lang="en-US" sz="2000" dirty="0" smtClean="0"/>
              <a:t>Intellectual Property and Corporate Partner guidance</a:t>
            </a:r>
          </a:p>
        </p:txBody>
      </p:sp>
    </p:spTree>
    <p:extLst>
      <p:ext uri="{BB962C8B-B14F-4D97-AF65-F5344CB8AC3E}">
        <p14:creationId xmlns:p14="http://schemas.microsoft.com/office/powerpoint/2010/main" val="2373028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Value Proposition?</a:t>
            </a:r>
            <a:endParaRPr lang="en-US" dirty="0"/>
          </a:p>
        </p:txBody>
      </p:sp>
      <p:sp>
        <p:nvSpPr>
          <p:cNvPr id="3" name="Content Placeholder 2"/>
          <p:cNvSpPr>
            <a:spLocks noGrp="1"/>
          </p:cNvSpPr>
          <p:nvPr>
            <p:ph idx="1"/>
          </p:nvPr>
        </p:nvSpPr>
        <p:spPr>
          <a:xfrm>
            <a:off x="668215" y="1845424"/>
            <a:ext cx="10847540" cy="4537999"/>
          </a:xfrm>
        </p:spPr>
        <p:txBody>
          <a:bodyPr>
            <a:normAutofit fontScale="92500" lnSpcReduction="20000"/>
          </a:bodyPr>
          <a:lstStyle/>
          <a:p>
            <a:r>
              <a:rPr lang="en-US" dirty="0" smtClean="0"/>
              <a:t>A statement summarizing why someone should invest in/buy a particular product or service  </a:t>
            </a:r>
          </a:p>
          <a:p>
            <a:r>
              <a:rPr lang="en-US" dirty="0"/>
              <a:t>Used in marketing collateral or for </a:t>
            </a:r>
            <a:r>
              <a:rPr lang="en-US" dirty="0" smtClean="0"/>
              <a:t>presentations</a:t>
            </a:r>
            <a:endParaRPr lang="en-US" dirty="0"/>
          </a:p>
          <a:p>
            <a:r>
              <a:rPr lang="en-US" dirty="0" smtClean="0"/>
              <a:t>Different value propositions may be needed for different target markets (i.e. customers, investors, employees) </a:t>
            </a:r>
          </a:p>
          <a:p>
            <a:r>
              <a:rPr lang="en-US" dirty="0" smtClean="0"/>
              <a:t>Should include:</a:t>
            </a:r>
          </a:p>
          <a:p>
            <a:pPr lvl="1"/>
            <a:r>
              <a:rPr lang="en-US" dirty="0" smtClean="0"/>
              <a:t>Problem/Solution (Need and Product)</a:t>
            </a:r>
          </a:p>
          <a:p>
            <a:pPr lvl="1"/>
            <a:r>
              <a:rPr lang="en-US" dirty="0" smtClean="0"/>
              <a:t>Why buy? (Benefits)</a:t>
            </a:r>
          </a:p>
          <a:p>
            <a:pPr lvl="1"/>
            <a:r>
              <a:rPr lang="en-US" dirty="0" smtClean="0"/>
              <a:t>Why buy from YOU? (Competitive advantage)</a:t>
            </a:r>
          </a:p>
          <a:p>
            <a:r>
              <a:rPr lang="en-US" dirty="0" smtClean="0"/>
              <a:t>Frequently evolving/changing!</a:t>
            </a:r>
            <a:endParaRPr lang="en-US" dirty="0"/>
          </a:p>
        </p:txBody>
      </p:sp>
      <p:pic>
        <p:nvPicPr>
          <p:cNvPr id="4" name="Picture 6" descr="Key To Success, Opportunity, Achie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112" y="4168725"/>
            <a:ext cx="1661024" cy="2214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75456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 Structure and Examples</a:t>
            </a:r>
            <a:endParaRPr lang="en-US" dirty="0"/>
          </a:p>
        </p:txBody>
      </p:sp>
      <p:sp>
        <p:nvSpPr>
          <p:cNvPr id="3" name="Content Placeholder 2"/>
          <p:cNvSpPr>
            <a:spLocks noGrp="1"/>
          </p:cNvSpPr>
          <p:nvPr>
            <p:ph idx="1"/>
          </p:nvPr>
        </p:nvSpPr>
        <p:spPr>
          <a:xfrm>
            <a:off x="372483" y="1413165"/>
            <a:ext cx="11447031" cy="5444836"/>
          </a:xfrm>
        </p:spPr>
        <p:txBody>
          <a:bodyPr>
            <a:normAutofit fontScale="62500" lnSpcReduction="20000"/>
          </a:bodyPr>
          <a:lstStyle/>
          <a:p>
            <a:pPr lvl="1"/>
            <a:r>
              <a:rPr lang="en-US" sz="4200" dirty="0" smtClean="0"/>
              <a:t>Use a formula: Target market + problem + solution + competitive advantage</a:t>
            </a:r>
            <a:endParaRPr lang="en-US" sz="4200" dirty="0"/>
          </a:p>
          <a:p>
            <a:pPr lvl="2"/>
            <a:r>
              <a:rPr lang="en-US" sz="2900" dirty="0" smtClean="0"/>
              <a:t>“For </a:t>
            </a:r>
            <a:r>
              <a:rPr lang="en-US" sz="2900" dirty="0"/>
              <a:t>[market segment], Our Brand is the [product category] that [customer benefits] by [points of differentiation</a:t>
            </a:r>
            <a:r>
              <a:rPr lang="en-US" sz="2900" dirty="0" smtClean="0"/>
              <a:t>].”</a:t>
            </a:r>
          </a:p>
          <a:p>
            <a:pPr lvl="2"/>
            <a:r>
              <a:rPr lang="en-US" sz="2900" dirty="0" smtClean="0"/>
              <a:t>For NIDILRR grantees, the TTPT eliminates the guesswork in development project planning by making it easy to understand what questions to ask and how to answer them. </a:t>
            </a:r>
          </a:p>
          <a:p>
            <a:pPr lvl="1"/>
            <a:r>
              <a:rPr lang="en-US" sz="4200" dirty="0" smtClean="0"/>
              <a:t>Tell a story</a:t>
            </a:r>
          </a:p>
          <a:p>
            <a:pPr lvl="2"/>
            <a:r>
              <a:rPr lang="en-US" sz="2900" dirty="0" smtClean="0"/>
              <a:t>Imagine a product that takes the business jargon out of business planning.</a:t>
            </a:r>
          </a:p>
          <a:p>
            <a:pPr lvl="1"/>
            <a:r>
              <a:rPr lang="en-US" sz="4200" dirty="0" smtClean="0"/>
              <a:t>Use an analogy </a:t>
            </a:r>
            <a:endParaRPr lang="en-US" sz="4200" dirty="0"/>
          </a:p>
          <a:p>
            <a:pPr lvl="2"/>
            <a:r>
              <a:rPr lang="en-US" sz="2900" dirty="0" smtClean="0"/>
              <a:t>The TTPT is the turbo-tax wizard of technology transfer planning.</a:t>
            </a:r>
          </a:p>
          <a:p>
            <a:pPr lvl="1"/>
            <a:r>
              <a:rPr lang="en-US" sz="4200" dirty="0" smtClean="0"/>
              <a:t>Wow statement</a:t>
            </a:r>
          </a:p>
          <a:p>
            <a:pPr lvl="2"/>
            <a:r>
              <a:rPr lang="en-US" sz="2900" dirty="0"/>
              <a:t>“We offer a suite of software tools for producing animated graphics. Last year we won an Academy Award for special effects</a:t>
            </a:r>
            <a:r>
              <a:rPr lang="en-US" sz="2900" dirty="0" smtClean="0"/>
              <a:t>.”   </a:t>
            </a:r>
            <a:endParaRPr lang="en-US" sz="2500" dirty="0">
              <a:hlinkClick r:id="rId3"/>
            </a:endParaRPr>
          </a:p>
          <a:p>
            <a:pPr marL="914400" lvl="2" indent="0" algn="ctr">
              <a:buNone/>
            </a:pPr>
            <a:r>
              <a:rPr lang="en-US" sz="2500" dirty="0" smtClean="0">
                <a:hlinkClick r:id="rId3" tooltip="Garage Technology Ventures, Getting to wow: How to create a value proposition that will dazzle investors."/>
              </a:rPr>
              <a:t>https</a:t>
            </a:r>
            <a:r>
              <a:rPr lang="en-US" sz="2500" dirty="0">
                <a:hlinkClick r:id="rId3" tooltip="Garage Technology Ventures, Getting to wow: How to create a value proposition that will dazzle investors."/>
              </a:rPr>
              <a:t>://www.garage.com/getting-wow-create-value-proposition-will-dazzle-investors</a:t>
            </a:r>
            <a:r>
              <a:rPr lang="en-US" sz="2500" dirty="0" smtClean="0">
                <a:hlinkClick r:id="rId3" tooltip="Garage Technology Ventures, Getting to wow: How to create a value proposition that will dazzle investors."/>
              </a:rPr>
              <a:t>/ </a:t>
            </a:r>
            <a:endParaRPr lang="en-US" sz="2500" dirty="0" smtClean="0"/>
          </a:p>
        </p:txBody>
      </p:sp>
    </p:spTree>
    <p:extLst>
      <p:ext uri="{BB962C8B-B14F-4D97-AF65-F5344CB8AC3E}">
        <p14:creationId xmlns:p14="http://schemas.microsoft.com/office/powerpoint/2010/main" val="573170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 Formula &amp; Example</a:t>
            </a:r>
            <a:endParaRPr lang="en-US" dirty="0"/>
          </a:p>
        </p:txBody>
      </p:sp>
      <p:sp>
        <p:nvSpPr>
          <p:cNvPr id="3" name="Content Placeholder 2"/>
          <p:cNvSpPr>
            <a:spLocks noGrp="1"/>
          </p:cNvSpPr>
          <p:nvPr>
            <p:ph idx="1"/>
          </p:nvPr>
        </p:nvSpPr>
        <p:spPr>
          <a:xfrm>
            <a:off x="810000" y="2246811"/>
            <a:ext cx="10554574" cy="2220686"/>
          </a:xfrm>
          <a:ln>
            <a:solidFill>
              <a:schemeClr val="tx1"/>
            </a:solidFill>
          </a:ln>
        </p:spPr>
        <p:txBody>
          <a:bodyPr>
            <a:normAutofit fontScale="92500" lnSpcReduction="10000"/>
          </a:bodyPr>
          <a:lstStyle/>
          <a:p>
            <a:pPr marL="0" indent="0">
              <a:buNone/>
            </a:pPr>
            <a:r>
              <a:rPr lang="en-US" sz="3300" dirty="0" smtClean="0"/>
              <a:t>For [</a:t>
            </a:r>
            <a:r>
              <a:rPr lang="en-US" sz="3300" dirty="0" smtClean="0">
                <a:solidFill>
                  <a:srgbClr val="FFC000"/>
                </a:solidFill>
              </a:rPr>
              <a:t>TTPT- who will use your product</a:t>
            </a:r>
            <a:r>
              <a:rPr lang="en-US" sz="3300" dirty="0" smtClean="0"/>
              <a:t>], our [</a:t>
            </a:r>
            <a:r>
              <a:rPr lang="en-US" sz="3300" dirty="0" smtClean="0">
                <a:solidFill>
                  <a:srgbClr val="FFFF00"/>
                </a:solidFill>
              </a:rPr>
              <a:t>TTPT- what are you creating/ developing</a:t>
            </a:r>
            <a:r>
              <a:rPr lang="en-US" sz="3300" dirty="0" smtClean="0"/>
              <a:t>] is </a:t>
            </a:r>
            <a:r>
              <a:rPr lang="en-US" sz="3300" dirty="0"/>
              <a:t>the </a:t>
            </a:r>
            <a:r>
              <a:rPr lang="en-US" sz="3300" dirty="0" smtClean="0"/>
              <a:t>[</a:t>
            </a:r>
            <a:r>
              <a:rPr lang="en-US" sz="3300" dirty="0" smtClean="0">
                <a:solidFill>
                  <a:srgbClr val="92D050"/>
                </a:solidFill>
              </a:rPr>
              <a:t>product </a:t>
            </a:r>
            <a:r>
              <a:rPr lang="en-US" sz="3300" dirty="0">
                <a:solidFill>
                  <a:srgbClr val="92D050"/>
                </a:solidFill>
              </a:rPr>
              <a:t>category</a:t>
            </a:r>
            <a:r>
              <a:rPr lang="en-US" sz="3300" dirty="0"/>
              <a:t>] that </a:t>
            </a:r>
            <a:r>
              <a:rPr lang="en-US" sz="3300" dirty="0" smtClean="0"/>
              <a:t>[</a:t>
            </a:r>
            <a:r>
              <a:rPr lang="en-US" sz="3300" dirty="0" smtClean="0">
                <a:solidFill>
                  <a:schemeClr val="accent3">
                    <a:lumMod val="40000"/>
                    <a:lumOff val="60000"/>
                  </a:schemeClr>
                </a:solidFill>
              </a:rPr>
              <a:t>TTPT- how does the product solve the problem/ fulfill the unmet need</a:t>
            </a:r>
            <a:r>
              <a:rPr lang="en-US" sz="3300" dirty="0" smtClean="0"/>
              <a:t>] </a:t>
            </a:r>
            <a:r>
              <a:rPr lang="en-US" sz="3300" dirty="0"/>
              <a:t>by </a:t>
            </a:r>
            <a:r>
              <a:rPr lang="en-US" sz="3300" dirty="0" smtClean="0"/>
              <a:t>[</a:t>
            </a:r>
            <a:r>
              <a:rPr lang="en-US" sz="3300" dirty="0" smtClean="0">
                <a:solidFill>
                  <a:srgbClr val="00B050"/>
                </a:solidFill>
              </a:rPr>
              <a:t>Competing products chart- points </a:t>
            </a:r>
            <a:r>
              <a:rPr lang="en-US" sz="3300" dirty="0">
                <a:solidFill>
                  <a:srgbClr val="00B050"/>
                </a:solidFill>
              </a:rPr>
              <a:t>of differentiation</a:t>
            </a:r>
            <a:r>
              <a:rPr lang="en-US" sz="3300" dirty="0" smtClean="0"/>
              <a:t>].”</a:t>
            </a:r>
            <a:endParaRPr lang="en-US" dirty="0"/>
          </a:p>
        </p:txBody>
      </p:sp>
      <p:sp>
        <p:nvSpPr>
          <p:cNvPr id="4" name="TextBox 3"/>
          <p:cNvSpPr txBox="1"/>
          <p:nvPr/>
        </p:nvSpPr>
        <p:spPr>
          <a:xfrm>
            <a:off x="810000" y="4990012"/>
            <a:ext cx="10571998" cy="1631216"/>
          </a:xfrm>
          <a:prstGeom prst="rect">
            <a:avLst/>
          </a:prstGeom>
          <a:noFill/>
          <a:ln>
            <a:solidFill>
              <a:schemeClr val="tx1"/>
            </a:solidFill>
          </a:ln>
        </p:spPr>
        <p:txBody>
          <a:bodyPr wrap="square" rtlCol="0">
            <a:spAutoFit/>
          </a:bodyPr>
          <a:lstStyle/>
          <a:p>
            <a:r>
              <a:rPr lang="en-US" sz="2000" i="1" dirty="0"/>
              <a:t>For </a:t>
            </a:r>
            <a:r>
              <a:rPr lang="en-US" sz="2000" i="1" dirty="0">
                <a:solidFill>
                  <a:srgbClr val="FFC000"/>
                </a:solidFill>
              </a:rPr>
              <a:t>students who lack the fine motor control skills necessary to operate a standard scientific calculator</a:t>
            </a:r>
            <a:r>
              <a:rPr lang="en-US" sz="2000" i="1" dirty="0"/>
              <a:t>, our </a:t>
            </a:r>
            <a:r>
              <a:rPr lang="en-US" sz="2000" i="1" dirty="0">
                <a:solidFill>
                  <a:srgbClr val="FFFF00"/>
                </a:solidFill>
              </a:rPr>
              <a:t>expanded keyboard </a:t>
            </a:r>
            <a:r>
              <a:rPr lang="en-US" sz="2000" i="1" dirty="0"/>
              <a:t>is the </a:t>
            </a:r>
            <a:r>
              <a:rPr lang="en-US" sz="2000" i="1" dirty="0">
                <a:solidFill>
                  <a:srgbClr val="92D050"/>
                </a:solidFill>
              </a:rPr>
              <a:t>scientific calculator</a:t>
            </a:r>
            <a:r>
              <a:rPr lang="en-US" sz="2000" i="1" dirty="0"/>
              <a:t> that </a:t>
            </a:r>
            <a:r>
              <a:rPr lang="en-US" sz="2000" i="1" dirty="0">
                <a:solidFill>
                  <a:schemeClr val="accent3">
                    <a:lumMod val="40000"/>
                    <a:lumOff val="60000"/>
                  </a:schemeClr>
                </a:solidFill>
              </a:rPr>
              <a:t>provides an enlarged, lightweight, independently powered replica of the calculator’s keyboard face</a:t>
            </a:r>
            <a:r>
              <a:rPr lang="en-US" sz="2000" i="1" dirty="0"/>
              <a:t>, thereby </a:t>
            </a:r>
            <a:r>
              <a:rPr lang="en-US" sz="2000" i="1" dirty="0" smtClean="0">
                <a:solidFill>
                  <a:srgbClr val="00B050"/>
                </a:solidFill>
              </a:rPr>
              <a:t>enabling </a:t>
            </a:r>
            <a:r>
              <a:rPr lang="en-US" sz="2000" i="1" dirty="0">
                <a:solidFill>
                  <a:srgbClr val="00B050"/>
                </a:solidFill>
              </a:rPr>
              <a:t>access to the same calculator being used by a student's </a:t>
            </a:r>
            <a:r>
              <a:rPr lang="en-US" sz="2000" i="1" dirty="0" smtClean="0">
                <a:solidFill>
                  <a:srgbClr val="00B050"/>
                </a:solidFill>
              </a:rPr>
              <a:t>peers</a:t>
            </a:r>
            <a:r>
              <a:rPr lang="en-US" sz="2000" i="1" dirty="0" smtClean="0"/>
              <a:t>.</a:t>
            </a:r>
            <a:endParaRPr lang="en-US" sz="2000" i="1" dirty="0"/>
          </a:p>
        </p:txBody>
      </p:sp>
    </p:spTree>
    <p:extLst>
      <p:ext uri="{BB962C8B-B14F-4D97-AF65-F5344CB8AC3E}">
        <p14:creationId xmlns:p14="http://schemas.microsoft.com/office/powerpoint/2010/main" val="398738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Your Value Proposition</a:t>
            </a:r>
            <a:endParaRPr lang="en-US" dirty="0"/>
          </a:p>
        </p:txBody>
      </p:sp>
      <p:sp>
        <p:nvSpPr>
          <p:cNvPr id="3" name="Content Placeholder 2"/>
          <p:cNvSpPr>
            <a:spLocks noGrp="1"/>
          </p:cNvSpPr>
          <p:nvPr>
            <p:ph idx="1"/>
          </p:nvPr>
        </p:nvSpPr>
        <p:spPr/>
        <p:txBody>
          <a:bodyPr>
            <a:normAutofit/>
          </a:bodyPr>
          <a:lstStyle/>
          <a:p>
            <a:r>
              <a:rPr lang="en-US" sz="3200" dirty="0" smtClean="0"/>
              <a:t>What you’ll need:</a:t>
            </a:r>
          </a:p>
          <a:p>
            <a:pPr lvl="1"/>
            <a:r>
              <a:rPr lang="en-US" sz="2800" dirty="0" smtClean="0"/>
              <a:t>TTPT Summary</a:t>
            </a:r>
          </a:p>
          <a:p>
            <a:pPr lvl="1"/>
            <a:r>
              <a:rPr lang="en-US" sz="2800" dirty="0" smtClean="0"/>
              <a:t>Competing Product Chart</a:t>
            </a:r>
          </a:p>
          <a:p>
            <a:pPr lvl="1"/>
            <a:r>
              <a:rPr lang="en-US" sz="2800" dirty="0" smtClean="0"/>
              <a:t>Who are you targeting? Buyers? Investors?</a:t>
            </a:r>
          </a:p>
        </p:txBody>
      </p:sp>
    </p:spTree>
    <p:extLst>
      <p:ext uri="{BB962C8B-B14F-4D97-AF65-F5344CB8AC3E}">
        <p14:creationId xmlns:p14="http://schemas.microsoft.com/office/powerpoint/2010/main" val="2183601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ACTIVITY </a:t>
            </a:r>
            <a:r>
              <a:rPr lang="en-US" dirty="0" smtClean="0"/>
              <a:t>4 </a:t>
            </a:r>
            <a:r>
              <a:rPr lang="en-US" dirty="0"/>
              <a:t>– </a:t>
            </a:r>
            <a:r>
              <a:rPr lang="en-US" dirty="0" smtClean="0"/>
              <a:t>Create a Value Proposition</a:t>
            </a:r>
            <a:endParaRPr lang="en-US" dirty="0"/>
          </a:p>
        </p:txBody>
      </p:sp>
      <p:sp>
        <p:nvSpPr>
          <p:cNvPr id="4" name="Subtitle 3"/>
          <p:cNvSpPr>
            <a:spLocks noGrp="1"/>
          </p:cNvSpPr>
          <p:nvPr>
            <p:ph type="subTitle" idx="1"/>
          </p:nvPr>
        </p:nvSpPr>
        <p:spPr>
          <a:xfrm>
            <a:off x="810001" y="5280846"/>
            <a:ext cx="10572000" cy="883733"/>
          </a:xfrm>
        </p:spPr>
        <p:txBody>
          <a:bodyPr>
            <a:noAutofit/>
          </a:bodyPr>
          <a:lstStyle/>
          <a:p>
            <a:r>
              <a:rPr lang="en-US" sz="2000" dirty="0" smtClean="0"/>
              <a:t>Prepare a value proposition using your TTPT summary and competing products chart</a:t>
            </a:r>
          </a:p>
          <a:p>
            <a:r>
              <a:rPr lang="en-US" sz="2000" dirty="0" smtClean="0"/>
              <a:t>20 Minutes</a:t>
            </a:r>
            <a:endParaRPr lang="en-US" sz="2000" dirty="0"/>
          </a:p>
        </p:txBody>
      </p:sp>
      <p:grpSp>
        <p:nvGrpSpPr>
          <p:cNvPr id="5" name="Group 4" descr="Clock."/>
          <p:cNvGrpSpPr/>
          <p:nvPr/>
        </p:nvGrpSpPr>
        <p:grpSpPr>
          <a:xfrm>
            <a:off x="5147112" y="403861"/>
            <a:ext cx="1939488" cy="2026920"/>
            <a:chOff x="8894223" y="3809689"/>
            <a:chExt cx="2276540" cy="2276541"/>
          </a:xfrm>
        </p:grpSpPr>
        <p:pic>
          <p:nvPicPr>
            <p:cNvPr id="6" name="Picture 2" descr="Clock Time Hour Minute Numbers Hours Min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223" y="3809689"/>
              <a:ext cx="2276540" cy="22765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0032493" y="4947960"/>
              <a:ext cx="50322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flipV="1">
              <a:off x="10032493" y="4614180"/>
              <a:ext cx="1" cy="3337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1042967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a:xfrm>
            <a:off x="818712" y="1828800"/>
            <a:ext cx="10554574" cy="4472247"/>
          </a:xfrm>
        </p:spPr>
        <p:txBody>
          <a:bodyPr>
            <a:normAutofit fontScale="92500" lnSpcReduction="10000"/>
          </a:bodyPr>
          <a:lstStyle/>
          <a:p>
            <a:r>
              <a:rPr lang="en-US" dirty="0" smtClean="0"/>
              <a:t>The work you’ve begun today can be used for informing budding ideas, writing grant proposals, making development decisions, discussions with potential partners, and marketing efforts. </a:t>
            </a:r>
          </a:p>
          <a:p>
            <a:r>
              <a:rPr lang="en-US" dirty="0" smtClean="0"/>
              <a:t>These tools can be leveraged again and again as your ideas and plans change. Simple, flexible structures make it easy to pivot or alter the planned course. </a:t>
            </a:r>
          </a:p>
          <a:p>
            <a:r>
              <a:rPr lang="en-US" dirty="0" smtClean="0"/>
              <a:t>Many more resources are available at </a:t>
            </a:r>
            <a:r>
              <a:rPr lang="en-US" dirty="0" smtClean="0">
                <a:hlinkClick r:id="rId3" tooltip="Center on Knowledge Translation for Technology Transfer"/>
              </a:rPr>
              <a:t>www.kt4tt.buffalo.edu</a:t>
            </a:r>
            <a:endParaRPr lang="en-US" dirty="0" smtClean="0"/>
          </a:p>
          <a:p>
            <a:r>
              <a:rPr lang="en-US" dirty="0" smtClean="0"/>
              <a:t>Contact us for technical assistance: </a:t>
            </a:r>
            <a:r>
              <a:rPr lang="en-US" dirty="0" smtClean="0">
                <a:hlinkClick r:id="rId4"/>
              </a:rPr>
              <a:t>mlockett@buffalo.edu</a:t>
            </a:r>
            <a:r>
              <a:rPr lang="en-US" dirty="0" smtClean="0"/>
              <a:t>  &amp; </a:t>
            </a:r>
            <a:r>
              <a:rPr lang="en-US" dirty="0" smtClean="0">
                <a:hlinkClick r:id="rId5"/>
              </a:rPr>
              <a:t>jflagg@buffalo.edu</a:t>
            </a:r>
            <a:endParaRPr lang="en-US" dirty="0" smtClean="0"/>
          </a:p>
        </p:txBody>
      </p:sp>
    </p:spTree>
    <p:extLst>
      <p:ext uri="{BB962C8B-B14F-4D97-AF65-F5344CB8AC3E}">
        <p14:creationId xmlns:p14="http://schemas.microsoft.com/office/powerpoint/2010/main" val="2186579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ACKNOWLEDGEMENT</a:t>
            </a:r>
          </a:p>
        </p:txBody>
      </p:sp>
      <p:sp>
        <p:nvSpPr>
          <p:cNvPr id="3" name="Text Placeholder 2"/>
          <p:cNvSpPr>
            <a:spLocks noGrp="1"/>
          </p:cNvSpPr>
          <p:nvPr>
            <p:ph idx="1"/>
          </p:nvPr>
        </p:nvSpPr>
        <p:spPr>
          <a:xfrm>
            <a:off x="818712" y="2433295"/>
            <a:ext cx="10554574" cy="3636511"/>
          </a:xfrm>
        </p:spPr>
        <p:txBody>
          <a:bodyPr>
            <a:normAutofit fontScale="92500" lnSpcReduction="10000"/>
          </a:bodyPr>
          <a:lstStyle/>
          <a:p>
            <a:r>
              <a:rPr lang="en-US" dirty="0"/>
              <a:t>The workshop contents were created under a cooperative agreement from the National Institute on Disability, Independent Living, and Rehabilitation Research (#90DP0054).  NIDILRR is a Center within the Administration for Community Living (ACL), U.S. Department of Health and Human Services (HHS).</a:t>
            </a:r>
          </a:p>
          <a:p>
            <a:r>
              <a:rPr lang="en-US" dirty="0" smtClean="0"/>
              <a:t>The </a:t>
            </a:r>
            <a:r>
              <a:rPr lang="en-US" dirty="0"/>
              <a:t>contents do not necessarily represent the policy of NIDILRR, ACL, HHS, and you should not assume endorsement by the U.S. Federal Government.</a:t>
            </a:r>
          </a:p>
          <a:p>
            <a:endParaRPr lang="en-US" dirty="0"/>
          </a:p>
        </p:txBody>
      </p:sp>
    </p:spTree>
    <p:extLst>
      <p:ext uri="{BB962C8B-B14F-4D97-AF65-F5344CB8AC3E}">
        <p14:creationId xmlns:p14="http://schemas.microsoft.com/office/powerpoint/2010/main" val="2070496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it</a:t>
            </a:r>
            <a:endParaRPr lang="en-US" dirty="0"/>
          </a:p>
        </p:txBody>
      </p:sp>
      <p:sp>
        <p:nvSpPr>
          <p:cNvPr id="3" name="Content Placeholder 2"/>
          <p:cNvSpPr>
            <a:spLocks noGrp="1"/>
          </p:cNvSpPr>
          <p:nvPr>
            <p:ph idx="1"/>
          </p:nvPr>
        </p:nvSpPr>
        <p:spPr>
          <a:xfrm>
            <a:off x="818712" y="1996440"/>
            <a:ext cx="10554574" cy="4178879"/>
          </a:xfrm>
        </p:spPr>
        <p:txBody>
          <a:bodyPr>
            <a:normAutofit fontScale="92500" lnSpcReduction="20000"/>
          </a:bodyPr>
          <a:lstStyle/>
          <a:p>
            <a:r>
              <a:rPr lang="en-US" dirty="0" smtClean="0"/>
              <a:t>To ultimately increase the market availability of better AT devices </a:t>
            </a:r>
          </a:p>
          <a:p>
            <a:pPr lvl="1"/>
            <a:r>
              <a:rPr lang="en-US" dirty="0" smtClean="0"/>
              <a:t>In NIDILRR’s 2015 Report to Congress, only 5% of all of their Grantees’ project outputs were Technology Products or Devices, while 74% were publications</a:t>
            </a:r>
          </a:p>
          <a:p>
            <a:pPr lvl="1"/>
            <a:endParaRPr lang="en-US" dirty="0" smtClean="0"/>
          </a:p>
          <a:p>
            <a:r>
              <a:rPr lang="en-US" dirty="0" smtClean="0"/>
              <a:t>Because TT is not easy and there are many barriers that can be avoided, if you know what they are</a:t>
            </a:r>
          </a:p>
          <a:p>
            <a:pPr lvl="1"/>
            <a:r>
              <a:rPr lang="en-US" dirty="0" smtClean="0"/>
              <a:t>For this presentation we will be focusing on the barriers/facilitators related to competing product research and transfer partner collaboration</a:t>
            </a:r>
          </a:p>
          <a:p>
            <a:pPr marL="457200" lvl="1" indent="0">
              <a:buNone/>
            </a:pPr>
            <a:endParaRPr lang="en-US" dirty="0" smtClean="0"/>
          </a:p>
        </p:txBody>
      </p:sp>
    </p:spTree>
    <p:extLst>
      <p:ext uri="{BB962C8B-B14F-4D97-AF65-F5344CB8AC3E}">
        <p14:creationId xmlns:p14="http://schemas.microsoft.com/office/powerpoint/2010/main" val="890814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and Facilitators to TT</a:t>
            </a:r>
            <a:endParaRPr lang="en-US" dirty="0"/>
          </a:p>
        </p:txBody>
      </p:sp>
      <p:sp>
        <p:nvSpPr>
          <p:cNvPr id="3" name="Content Placeholder 2"/>
          <p:cNvSpPr>
            <a:spLocks noGrp="1"/>
          </p:cNvSpPr>
          <p:nvPr>
            <p:ph idx="1"/>
          </p:nvPr>
        </p:nvSpPr>
        <p:spPr>
          <a:xfrm>
            <a:off x="624840" y="1767840"/>
            <a:ext cx="10632540" cy="4876329"/>
          </a:xfrm>
        </p:spPr>
        <p:txBody>
          <a:bodyPr>
            <a:normAutofit fontScale="92500"/>
          </a:bodyPr>
          <a:lstStyle/>
          <a:p>
            <a:r>
              <a:rPr lang="en-US" dirty="0" smtClean="0"/>
              <a:t>What is a Barrier?</a:t>
            </a:r>
          </a:p>
          <a:p>
            <a:pPr lvl="1"/>
            <a:r>
              <a:rPr lang="en-US" dirty="0" smtClean="0"/>
              <a:t>Any challenge </a:t>
            </a:r>
            <a:r>
              <a:rPr lang="en-US" dirty="0"/>
              <a:t>that </a:t>
            </a:r>
            <a:r>
              <a:rPr lang="en-US" dirty="0" smtClean="0"/>
              <a:t>obstructs </a:t>
            </a:r>
            <a:r>
              <a:rPr lang="en-US" dirty="0"/>
              <a:t>the flow of </a:t>
            </a:r>
            <a:r>
              <a:rPr lang="en-US" dirty="0" smtClean="0"/>
              <a:t>your </a:t>
            </a:r>
            <a:r>
              <a:rPr lang="en-US" dirty="0"/>
              <a:t>project’s output through the development process and the path to </a:t>
            </a:r>
            <a:r>
              <a:rPr lang="en-US" dirty="0" smtClean="0"/>
              <a:t>transfer.  It can decrease the </a:t>
            </a:r>
            <a:r>
              <a:rPr lang="en-US" dirty="0"/>
              <a:t>likelihood of accomplishing </a:t>
            </a:r>
            <a:r>
              <a:rPr lang="en-US" dirty="0" smtClean="0"/>
              <a:t>technology transfer. </a:t>
            </a:r>
          </a:p>
          <a:p>
            <a:pPr lvl="2"/>
            <a:r>
              <a:rPr lang="en-US" dirty="0" smtClean="0"/>
              <a:t>Example – Revealing invention secrets within a publication before obtain a patent.</a:t>
            </a:r>
          </a:p>
          <a:p>
            <a:r>
              <a:rPr lang="en-US" dirty="0" smtClean="0"/>
              <a:t>What is a Facilitator?</a:t>
            </a:r>
          </a:p>
          <a:p>
            <a:pPr lvl="1"/>
            <a:r>
              <a:rPr lang="en-US" dirty="0" smtClean="0"/>
              <a:t>Any </a:t>
            </a:r>
            <a:r>
              <a:rPr lang="en-US" dirty="0"/>
              <a:t>activity or decision that helps the flow of </a:t>
            </a:r>
            <a:r>
              <a:rPr lang="en-US" dirty="0" smtClean="0"/>
              <a:t>your project’s output </a:t>
            </a:r>
            <a:r>
              <a:rPr lang="en-US" dirty="0"/>
              <a:t>forward through the process of </a:t>
            </a:r>
            <a:r>
              <a:rPr lang="en-US" dirty="0" smtClean="0"/>
              <a:t>development </a:t>
            </a:r>
            <a:r>
              <a:rPr lang="en-US" dirty="0"/>
              <a:t>and </a:t>
            </a:r>
            <a:r>
              <a:rPr lang="en-US" dirty="0" smtClean="0"/>
              <a:t>the </a:t>
            </a:r>
            <a:r>
              <a:rPr lang="en-US" dirty="0"/>
              <a:t>path to transfer</a:t>
            </a:r>
            <a:r>
              <a:rPr lang="en-US" dirty="0" smtClean="0"/>
              <a:t>; often it </a:t>
            </a:r>
            <a:r>
              <a:rPr lang="en-US" dirty="0"/>
              <a:t>is the use of an </a:t>
            </a:r>
            <a:r>
              <a:rPr lang="en-US" dirty="0" smtClean="0"/>
              <a:t>opportunity.</a:t>
            </a:r>
          </a:p>
          <a:p>
            <a:pPr lvl="2"/>
            <a:r>
              <a:rPr lang="en-US" dirty="0" smtClean="0"/>
              <a:t>Example – Your university has a long standing relationship with manufacturers in your AT field.</a:t>
            </a:r>
            <a:endParaRPr lang="en-US" dirty="0"/>
          </a:p>
        </p:txBody>
      </p:sp>
      <p:pic>
        <p:nvPicPr>
          <p:cNvPr id="5" name="Picture 6" descr="Site, Barrier, Helm, Security"/>
          <p:cNvPicPr>
            <a:picLocks noChangeAspect="1" noChangeArrowheads="1"/>
          </p:cNvPicPr>
          <p:nvPr/>
        </p:nvPicPr>
        <p:blipFill rotWithShape="1">
          <a:blip r:embed="rId3">
            <a:extLst>
              <a:ext uri="{28A0092B-C50C-407E-A947-70E740481C1C}">
                <a14:useLocalDpi xmlns:a14="http://schemas.microsoft.com/office/drawing/2010/main" val="0"/>
              </a:ext>
            </a:extLst>
          </a:blip>
          <a:srcRect l="5824" t="8976" r="274" b="3633"/>
          <a:stretch/>
        </p:blipFill>
        <p:spPr bwMode="auto">
          <a:xfrm>
            <a:off x="9963436" y="221769"/>
            <a:ext cx="2030444" cy="1889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816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Barriers and Facilitators</a:t>
            </a:r>
            <a:endParaRPr lang="en-US" dirty="0"/>
          </a:p>
        </p:txBody>
      </p:sp>
      <p:sp>
        <p:nvSpPr>
          <p:cNvPr id="4" name="Content Placeholder 3"/>
          <p:cNvSpPr>
            <a:spLocks noGrp="1"/>
          </p:cNvSpPr>
          <p:nvPr>
            <p:ph idx="1"/>
          </p:nvPr>
        </p:nvSpPr>
        <p:spPr>
          <a:xfrm>
            <a:off x="701040" y="1676401"/>
            <a:ext cx="11018520" cy="5181600"/>
          </a:xfrm>
        </p:spPr>
        <p:txBody>
          <a:bodyPr>
            <a:normAutofit fontScale="92500" lnSpcReduction="20000"/>
          </a:bodyPr>
          <a:lstStyle/>
          <a:p>
            <a:r>
              <a:rPr lang="en-US" dirty="0" smtClean="0"/>
              <a:t>Preliminary Findings from ongoing Prospective Study</a:t>
            </a:r>
          </a:p>
          <a:p>
            <a:pPr lvl="1"/>
            <a:r>
              <a:rPr lang="en-US" dirty="0" smtClean="0"/>
              <a:t>Facilitator- Projects who have contracted with their transfer partners early on, even at the time of proposal submission, progress further towards TT</a:t>
            </a:r>
          </a:p>
          <a:p>
            <a:pPr lvl="2"/>
            <a:r>
              <a:rPr lang="en-US" dirty="0" smtClean="0"/>
              <a:t>These cases have obtained IP agreements and have a better sense of distribution strategies</a:t>
            </a:r>
          </a:p>
          <a:p>
            <a:pPr lvl="1"/>
            <a:r>
              <a:rPr lang="en-US" dirty="0" smtClean="0"/>
              <a:t>Barrier- Conversely, projects who have </a:t>
            </a:r>
            <a:r>
              <a:rPr lang="en-US" b="1" dirty="0" smtClean="0"/>
              <a:t>not</a:t>
            </a:r>
            <a:r>
              <a:rPr lang="en-US" dirty="0" smtClean="0"/>
              <a:t> identified or worked with a transfer partner prior to development, have not been able to secure a market path for their innovation</a:t>
            </a:r>
          </a:p>
          <a:p>
            <a:pPr lvl="2"/>
            <a:r>
              <a:rPr lang="en-US" dirty="0" smtClean="0"/>
              <a:t>Some cases lack a clear vision or focus of where they want to go with their prototype – a partner can help with this!</a:t>
            </a:r>
          </a:p>
          <a:p>
            <a:r>
              <a:rPr lang="en-US" dirty="0" smtClean="0"/>
              <a:t>Findings from Industry Profile Project</a:t>
            </a:r>
          </a:p>
          <a:p>
            <a:pPr lvl="1"/>
            <a:r>
              <a:rPr lang="en-US" dirty="0" smtClean="0"/>
              <a:t>Interviewed manufacturers who had worked with grantees and inventors </a:t>
            </a:r>
          </a:p>
          <a:p>
            <a:pPr lvl="2"/>
            <a:r>
              <a:rPr lang="en-US" dirty="0" smtClean="0"/>
              <a:t>Top 2 barriers: no due diligence &amp; approaching too late!</a:t>
            </a:r>
          </a:p>
          <a:p>
            <a:pPr lvl="2"/>
            <a:r>
              <a:rPr lang="en-US" dirty="0" smtClean="0"/>
              <a:t>Facilitators: conduct market research &amp; identify and contact potential partners early on</a:t>
            </a:r>
            <a:endParaRPr lang="en-US" dirty="0"/>
          </a:p>
        </p:txBody>
      </p:sp>
      <p:pic>
        <p:nvPicPr>
          <p:cNvPr id="5" name="Picture 8" descr="Achieve Fluent Adventure Barrier The Bu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911" y="181724"/>
            <a:ext cx="2346927" cy="1525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5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leave with today</a:t>
            </a:r>
            <a:endParaRPr lang="en-US" dirty="0"/>
          </a:p>
        </p:txBody>
      </p:sp>
      <p:sp>
        <p:nvSpPr>
          <p:cNvPr id="3" name="Content Placeholder 2"/>
          <p:cNvSpPr>
            <a:spLocks noGrp="1"/>
          </p:cNvSpPr>
          <p:nvPr>
            <p:ph idx="1"/>
          </p:nvPr>
        </p:nvSpPr>
        <p:spPr>
          <a:xfrm>
            <a:off x="818712" y="1647285"/>
            <a:ext cx="10554574" cy="4508694"/>
          </a:xfrm>
        </p:spPr>
        <p:txBody>
          <a:bodyPr/>
          <a:lstStyle/>
          <a:p>
            <a:r>
              <a:rPr lang="en-US" dirty="0" smtClean="0"/>
              <a:t>Focusing on one of your development outputs - you will leave this workshop today with:</a:t>
            </a:r>
          </a:p>
          <a:p>
            <a:pPr marL="971550" lvl="1" indent="-514350">
              <a:buFont typeface="+mj-lt"/>
              <a:buAutoNum type="arabicPeriod"/>
            </a:pPr>
            <a:r>
              <a:rPr lang="en-US" dirty="0" smtClean="0"/>
              <a:t>A Solid Project Overview</a:t>
            </a:r>
          </a:p>
          <a:p>
            <a:pPr marL="971550" lvl="1" indent="-514350">
              <a:buFont typeface="+mj-lt"/>
              <a:buAutoNum type="arabicPeriod"/>
            </a:pPr>
            <a:r>
              <a:rPr lang="en-US" dirty="0" smtClean="0"/>
              <a:t>A Competing Products Matrix</a:t>
            </a:r>
          </a:p>
          <a:p>
            <a:pPr marL="971550" lvl="1" indent="-514350">
              <a:buFont typeface="+mj-lt"/>
              <a:buAutoNum type="arabicPeriod"/>
            </a:pPr>
            <a:r>
              <a:rPr lang="en-US" dirty="0" smtClean="0"/>
              <a:t>A Potential Transfer Partner Profile list</a:t>
            </a:r>
          </a:p>
          <a:p>
            <a:pPr marL="971550" lvl="1" indent="-514350">
              <a:buFont typeface="+mj-lt"/>
              <a:buAutoNum type="arabicPeriod"/>
            </a:pPr>
            <a:r>
              <a:rPr lang="en-US" dirty="0" smtClean="0"/>
              <a:t>A Start to your Value Proposition – (the perfect pitch)</a:t>
            </a:r>
          </a:p>
        </p:txBody>
      </p:sp>
      <p:pic>
        <p:nvPicPr>
          <p:cNvPr id="4" name="Picture 2" descr="Barrier, Action, Obstacle, Hurdle"/>
          <p:cNvPicPr>
            <a:picLocks noChangeAspect="1" noChangeArrowheads="1"/>
          </p:cNvPicPr>
          <p:nvPr/>
        </p:nvPicPr>
        <p:blipFill rotWithShape="1">
          <a:blip r:embed="rId3">
            <a:extLst>
              <a:ext uri="{28A0092B-C50C-407E-A947-70E740481C1C}">
                <a14:useLocalDpi xmlns:a14="http://schemas.microsoft.com/office/drawing/2010/main" val="0"/>
              </a:ext>
            </a:extLst>
          </a:blip>
          <a:srcRect t="22142"/>
          <a:stretch/>
        </p:blipFill>
        <p:spPr bwMode="auto">
          <a:xfrm>
            <a:off x="8938260" y="447188"/>
            <a:ext cx="2738234" cy="1381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52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393" y="2951396"/>
            <a:ext cx="11603979" cy="1468800"/>
          </a:xfrm>
        </p:spPr>
        <p:txBody>
          <a:bodyPr/>
          <a:lstStyle/>
          <a:p>
            <a:r>
              <a:rPr lang="en-US" dirty="0" smtClean="0"/>
              <a:t>Tech Transfer Planning Template (TTPT)</a:t>
            </a:r>
            <a:endParaRPr lang="en-US" dirty="0"/>
          </a:p>
        </p:txBody>
      </p:sp>
    </p:spTree>
    <p:extLst>
      <p:ext uri="{BB962C8B-B14F-4D97-AF65-F5344CB8AC3E}">
        <p14:creationId xmlns:p14="http://schemas.microsoft.com/office/powerpoint/2010/main" val="809288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3389</TotalTime>
  <Words>3026</Words>
  <Application>Microsoft Office PowerPoint</Application>
  <PresentationFormat>Widescreen</PresentationFormat>
  <Paragraphs>696</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Century Gothic</vt:lpstr>
      <vt:lpstr>Times New Roman</vt:lpstr>
      <vt:lpstr>Wingdings 2</vt:lpstr>
      <vt:lpstr>Quotable</vt:lpstr>
      <vt:lpstr>The Perfect Pitch Striking a Chord with Investors and Partners</vt:lpstr>
      <vt:lpstr>Agenda</vt:lpstr>
      <vt:lpstr>Who we are</vt:lpstr>
      <vt:lpstr>What we do</vt:lpstr>
      <vt:lpstr>Why we do it</vt:lpstr>
      <vt:lpstr>Barriers and Facilitators to TT</vt:lpstr>
      <vt:lpstr>Barriers and Facilitators</vt:lpstr>
      <vt:lpstr>What you will leave with today</vt:lpstr>
      <vt:lpstr>Tech Transfer Planning Template (TTPT)</vt:lpstr>
      <vt:lpstr>TTPT – What is it?</vt:lpstr>
      <vt:lpstr>TTPT – How do I use it?</vt:lpstr>
      <vt:lpstr>TTPT – Homepage</vt:lpstr>
      <vt:lpstr>TTPT – My Plans</vt:lpstr>
      <vt:lpstr>TTPT – New Plan</vt:lpstr>
      <vt:lpstr>TTPT – Verification Page</vt:lpstr>
      <vt:lpstr>TTPT – Accessing Output Reports</vt:lpstr>
      <vt:lpstr>TTPT – Summary Output Report</vt:lpstr>
      <vt:lpstr>ACTIVITY 1 - Project Overview</vt:lpstr>
      <vt:lpstr>Competitors and Competing Products</vt:lpstr>
      <vt:lpstr>Know Your Competitors and  Their Products</vt:lpstr>
      <vt:lpstr>What is a Competing Product?</vt:lpstr>
      <vt:lpstr>Importance of Knowing Your Competing Products</vt:lpstr>
      <vt:lpstr>Competitors and Competing Products?!?!  </vt:lpstr>
      <vt:lpstr>Resources for Identifying Competing Products</vt:lpstr>
      <vt:lpstr>Competing Products Search Goals</vt:lpstr>
      <vt:lpstr>Informing Design Specs</vt:lpstr>
      <vt:lpstr>Highlighting Competitive Advantage</vt:lpstr>
      <vt:lpstr>Competing Products Search Process</vt:lpstr>
      <vt:lpstr>Where to Search for Competing Products?</vt:lpstr>
      <vt:lpstr>ACTIVITY 2 –  Competing Products Search</vt:lpstr>
      <vt:lpstr>Competing Product Matrix Template</vt:lpstr>
      <vt:lpstr>Identifying Transfer Partners</vt:lpstr>
      <vt:lpstr>Potential Transfer Partners – Who are They?</vt:lpstr>
      <vt:lpstr>Transfer Partners</vt:lpstr>
      <vt:lpstr>How do I find Transfer Partners?</vt:lpstr>
      <vt:lpstr>ACTIVITY 3 – Potential Transfer Partner Search</vt:lpstr>
      <vt:lpstr>Potential Partner Profile Template</vt:lpstr>
      <vt:lpstr>Potential Partner Profile Template (part 2)</vt:lpstr>
      <vt:lpstr>Understanding Value Propositions</vt:lpstr>
      <vt:lpstr>What is a Value Proposition?</vt:lpstr>
      <vt:lpstr>Value Proposition Structure and Examples</vt:lpstr>
      <vt:lpstr>Value Proposition Formula &amp; Example</vt:lpstr>
      <vt:lpstr>Creating Your Value Proposition</vt:lpstr>
      <vt:lpstr>ACTIVITY 4 – Create a Value Proposition</vt:lpstr>
      <vt:lpstr>Wrap up</vt:lpstr>
      <vt:lpstr>ACKNOWLEDGEMENT</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Perfect Pitch Striking a Chord with Investors and Partners</dc:title>
  <dc:creator>mlockett</dc:creator>
  <cp:lastModifiedBy>lyarnes</cp:lastModifiedBy>
  <cp:revision>222</cp:revision>
  <cp:lastPrinted>2018-07-10T18:40:05Z</cp:lastPrinted>
  <dcterms:created xsi:type="dcterms:W3CDTF">2018-06-08T13:56:21Z</dcterms:created>
  <dcterms:modified xsi:type="dcterms:W3CDTF">2018-08-01T13:05:37Z</dcterms:modified>
</cp:coreProperties>
</file>