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7" r:id="rId1"/>
  </p:sldMasterIdLst>
  <p:notesMasterIdLst>
    <p:notesMasterId r:id="rId31"/>
  </p:notesMasterIdLst>
  <p:sldIdLst>
    <p:sldId id="256" r:id="rId2"/>
    <p:sldId id="257" r:id="rId3"/>
    <p:sldId id="260" r:id="rId4"/>
    <p:sldId id="259" r:id="rId5"/>
    <p:sldId id="261" r:id="rId6"/>
    <p:sldId id="258" r:id="rId7"/>
    <p:sldId id="283" r:id="rId8"/>
    <p:sldId id="288" r:id="rId9"/>
    <p:sldId id="299" r:id="rId10"/>
    <p:sldId id="298" r:id="rId11"/>
    <p:sldId id="312" r:id="rId12"/>
    <p:sldId id="265" r:id="rId13"/>
    <p:sldId id="277" r:id="rId14"/>
    <p:sldId id="302" r:id="rId15"/>
    <p:sldId id="294" r:id="rId16"/>
    <p:sldId id="272" r:id="rId17"/>
    <p:sldId id="292" r:id="rId18"/>
    <p:sldId id="291" r:id="rId19"/>
    <p:sldId id="313" r:id="rId20"/>
    <p:sldId id="303" r:id="rId21"/>
    <p:sldId id="311" r:id="rId22"/>
    <p:sldId id="301" r:id="rId23"/>
    <p:sldId id="309" r:id="rId24"/>
    <p:sldId id="306" r:id="rId25"/>
    <p:sldId id="271" r:id="rId26"/>
    <p:sldId id="310" r:id="rId27"/>
    <p:sldId id="307" r:id="rId28"/>
    <p:sldId id="287" r:id="rId29"/>
    <p:sldId id="267"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16" autoAdjust="0"/>
    <p:restoredTop sz="85608" autoAdjust="0"/>
  </p:normalViewPr>
  <p:slideViewPr>
    <p:cSldViewPr snapToGrid="0">
      <p:cViewPr varScale="1">
        <p:scale>
          <a:sx n="53" d="100"/>
          <a:sy n="53" d="100"/>
        </p:scale>
        <p:origin x="72" y="494"/>
      </p:cViewPr>
      <p:guideLst/>
    </p:cSldViewPr>
  </p:slideViewPr>
  <p:notesTextViewPr>
    <p:cViewPr>
      <p:scale>
        <a:sx n="1" d="1"/>
        <a:sy n="1" d="1"/>
      </p:scale>
      <p:origin x="0" y="0"/>
    </p:cViewPr>
  </p:notesTextViewPr>
  <p:sorterViewPr>
    <p:cViewPr>
      <p:scale>
        <a:sx n="92" d="100"/>
        <a:sy n="92"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F8DAA0-785F-4CAF-942E-0515C8DF9518}" type="datetimeFigureOut">
              <a:rPr lang="en-US" smtClean="0"/>
              <a:t>7/18/2018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CED0B-11DB-4DA3-BA8E-268C35CACF53}" type="slidenum">
              <a:rPr lang="en-US" smtClean="0"/>
              <a:t>‹#›</a:t>
            </a:fld>
            <a:endParaRPr lang="en-US"/>
          </a:p>
        </p:txBody>
      </p:sp>
    </p:spTree>
    <p:extLst>
      <p:ext uri="{BB962C8B-B14F-4D97-AF65-F5344CB8AC3E}">
        <p14:creationId xmlns:p14="http://schemas.microsoft.com/office/powerpoint/2010/main" val="3769575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1</a:t>
            </a:fld>
            <a:endParaRPr lang="en-US"/>
          </a:p>
        </p:txBody>
      </p:sp>
    </p:spTree>
    <p:extLst>
      <p:ext uri="{BB962C8B-B14F-4D97-AF65-F5344CB8AC3E}">
        <p14:creationId xmlns:p14="http://schemas.microsoft.com/office/powerpoint/2010/main" val="1643013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NCDDR (1995 - 2011: Dissemination and Utilization)</a:t>
            </a:r>
          </a:p>
          <a:p>
            <a:r>
              <a:rPr lang="en-US" dirty="0"/>
              <a:t>Center on KT for Employment Research (KTER)</a:t>
            </a:r>
          </a:p>
          <a:p>
            <a:pPr lvl="1"/>
            <a:r>
              <a:rPr lang="en-US" dirty="0"/>
              <a:t>2010 - 2015: Systematic reviews on employment for persons with cancer/persons with TBI</a:t>
            </a:r>
          </a:p>
          <a:p>
            <a:pPr lvl="1"/>
            <a:r>
              <a:rPr lang="en-US" dirty="0"/>
              <a:t>2015 - 2020: Scoping reviews, research liaison study</a:t>
            </a:r>
          </a:p>
          <a:p>
            <a:r>
              <a:rPr lang="en-US" dirty="0"/>
              <a:t>Center on KTDRR </a:t>
            </a:r>
          </a:p>
          <a:p>
            <a:pPr lvl="1"/>
            <a:r>
              <a:rPr lang="en-US" dirty="0"/>
              <a:t>2012 - 2017: KT strategies, collaboration, systematic reviews  </a:t>
            </a:r>
          </a:p>
          <a:p>
            <a:r>
              <a:rPr lang="en-US" dirty="0"/>
              <a:t>2017 - 2022: </a:t>
            </a:r>
            <a:r>
              <a:rPr lang="en-US" sz="1200" kern="1200" dirty="0">
                <a:solidFill>
                  <a:schemeClr val="tx1"/>
                </a:solidFill>
                <a:effectLst/>
                <a:latin typeface="+mn-lt"/>
                <a:ea typeface="+mn-ea"/>
                <a:cs typeface="+mn-cs"/>
              </a:rPr>
              <a:t>The Center on KTDRR promotes the use of high-quality disability and rehabilitation research that is relevant to and can</a:t>
            </a:r>
          </a:p>
          <a:p>
            <a:r>
              <a:rPr lang="en-US" sz="1200" kern="1200" dirty="0">
                <a:solidFill>
                  <a:schemeClr val="tx1"/>
                </a:solidFill>
                <a:effectLst/>
                <a:latin typeface="+mn-lt"/>
                <a:ea typeface="+mn-ea"/>
                <a:cs typeface="+mn-cs"/>
              </a:rPr>
              <a:t>make a positive impact on the lives of people with disabilities. Knowledge Translation (or KT) refers to strategies that move research into practice by improving the relevance, reporting, accessibility, interpretation, and application of research results. KTDRR focuses on</a:t>
            </a:r>
          </a:p>
          <a:p>
            <a:r>
              <a:rPr lang="en-US" sz="1200" kern="1200" dirty="0">
                <a:solidFill>
                  <a:schemeClr val="tx1"/>
                </a:solidFill>
                <a:effectLst/>
                <a:latin typeface="+mn-lt"/>
                <a:ea typeface="+mn-ea"/>
                <a:cs typeface="+mn-cs"/>
              </a:rPr>
              <a:t>KT activities to support researchers and developers funded by NIDILRR, as well as other audiences.</a:t>
            </a:r>
          </a:p>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4</a:t>
            </a:fld>
            <a:endParaRPr lang="en-US"/>
          </a:p>
        </p:txBody>
      </p:sp>
    </p:spTree>
    <p:extLst>
      <p:ext uri="{BB962C8B-B14F-4D97-AF65-F5344CB8AC3E}">
        <p14:creationId xmlns:p14="http://schemas.microsoft.com/office/powerpoint/2010/main" val="278911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8</a:t>
            </a:fld>
            <a:endParaRPr lang="en-US"/>
          </a:p>
        </p:txBody>
      </p:sp>
    </p:spTree>
    <p:extLst>
      <p:ext uri="{BB962C8B-B14F-4D97-AF65-F5344CB8AC3E}">
        <p14:creationId xmlns:p14="http://schemas.microsoft.com/office/powerpoint/2010/main" val="36496276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10</a:t>
            </a:fld>
            <a:endParaRPr lang="en-US"/>
          </a:p>
        </p:txBody>
      </p:sp>
    </p:spTree>
    <p:extLst>
      <p:ext uri="{BB962C8B-B14F-4D97-AF65-F5344CB8AC3E}">
        <p14:creationId xmlns:p14="http://schemas.microsoft.com/office/powerpoint/2010/main" val="296948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20</a:t>
            </a:fld>
            <a:endParaRPr lang="en-US"/>
          </a:p>
        </p:txBody>
      </p:sp>
    </p:spTree>
    <p:extLst>
      <p:ext uri="{BB962C8B-B14F-4D97-AF65-F5344CB8AC3E}">
        <p14:creationId xmlns:p14="http://schemas.microsoft.com/office/powerpoint/2010/main" val="103215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DCED0B-11DB-4DA3-BA8E-268C35CACF53}" type="slidenum">
              <a:rPr lang="en-US" smtClean="0"/>
              <a:t>25</a:t>
            </a:fld>
            <a:endParaRPr lang="en-US"/>
          </a:p>
        </p:txBody>
      </p:sp>
    </p:spTree>
    <p:extLst>
      <p:ext uri="{BB962C8B-B14F-4D97-AF65-F5344CB8AC3E}">
        <p14:creationId xmlns:p14="http://schemas.microsoft.com/office/powerpoint/2010/main" val="112582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67711CD-5440-234A-9FC6-A08C194B38E3}"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84606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D231DD5-4D14-AE49-AAA7-AF49368E53DB}"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73029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9B02EF-5E92-4742-BC95-5C7BED091CEA}"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512467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81AD2EA-F8D3-4442-83B2-B5170C75ED79}"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83675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0416CBC-4A4D-D844-9D23-85876E6F7BEE}"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9941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69D939-7812-1443-8249-535E896F0975}"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282406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7E63F5-AAC2-2442-98C3-BEC74EAB5572}"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95335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5049C-2659-B344-A577-4909A84E1406}"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83702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627C7D-DDA2-4749-AC54-530809C94D40}"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1480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3E629C7-C618-0B40-85C7-3A7A61B95B4A}" type="datetime1">
              <a:rPr lang="en-US" smtClean="0"/>
              <a:t>7/18/2018</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379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9BA616-5975-1144-878E-34873797F2F0}" type="datetime1">
              <a:rPr lang="en-US" smtClean="0"/>
              <a:t>7/18/2018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10411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FD6B883-A28B-194D-A6A1-8840821E1A71}" type="datetime1">
              <a:rPr lang="en-US" smtClean="0"/>
              <a:t>7/18/2018</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7124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5652AA-4B69-6245-A0C7-59D6C10BCB22}" type="datetime1">
              <a:rPr lang="en-US" smtClean="0"/>
              <a:t>7/18/2018</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726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631049-498E-B744-BA02-921A792E9F51}" type="datetime1">
              <a:rPr lang="en-US" smtClean="0"/>
              <a:t>7/18/2018</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52173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018516-422B-9F4D-A623-446F691F1D37}" type="datetime1">
              <a:rPr lang="en-US" smtClean="0"/>
              <a:t>7/18/2018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133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5" name="Date Placeholder 4"/>
          <p:cNvSpPr>
            <a:spLocks noGrp="1"/>
          </p:cNvSpPr>
          <p:nvPr>
            <p:ph type="dt" sz="half" idx="10"/>
          </p:nvPr>
        </p:nvSpPr>
        <p:spPr/>
        <p:txBody>
          <a:bodyPr/>
          <a:lstStyle/>
          <a:p>
            <a:fld id="{DE3A3E9F-AEB2-4141-B04A-EE2BED5F632B}" type="datetime1">
              <a:rPr lang="en-US" smtClean="0"/>
              <a:t>7/18/2018</a:t>
            </a:fld>
            <a:endParaRPr lang="en-US" dirty="0"/>
          </a:p>
        </p:txBody>
      </p:sp>
    </p:spTree>
    <p:extLst>
      <p:ext uri="{BB962C8B-B14F-4D97-AF65-F5344CB8AC3E}">
        <p14:creationId xmlns:p14="http://schemas.microsoft.com/office/powerpoint/2010/main" val="397656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E723617-3599-6D44-AB62-87E4DC3955EF}" type="datetime1">
              <a:rPr lang="en-US" smtClean="0"/>
              <a:t>7/18/2018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62950166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ktdrr.org/ktlibrary/guidelines.html" TargetMode="External"/><Relationship Id="rId2" Type="http://schemas.openxmlformats.org/officeDocument/2006/relationships/hyperlink" Target="http://ktdrr.org/ktlibrary/articles_pubs/kt.html" TargetMode="External"/><Relationship Id="rId1" Type="http://schemas.openxmlformats.org/officeDocument/2006/relationships/slideLayout" Target="../slideLayouts/slideLayout2.xml"/><Relationship Id="rId6" Type="http://schemas.openxmlformats.org/officeDocument/2006/relationships/hyperlink" Target="http://ktdrr.org/ktlibrary/ktmodels.html" TargetMode="External"/><Relationship Id="rId5" Type="http://schemas.openxmlformats.org/officeDocument/2006/relationships/hyperlink" Target="http://ktdrr.org/ktlibrary/articles_pubs/ktout.html" TargetMode="External"/><Relationship Id="rId4" Type="http://schemas.openxmlformats.org/officeDocument/2006/relationships/hyperlink" Target="http://ktdrr.org/ktlibrary/articles_pubs/valuemap.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ktdrr.org/ktlibrary/articles_pubs/standards.html" TargetMode="External"/><Relationship Id="rId2" Type="http://schemas.openxmlformats.org/officeDocument/2006/relationships/hyperlink" Target="http://ktdrr.org/ktlibrary/articles_pubs/researchqual.html" TargetMode="External"/><Relationship Id="rId1" Type="http://schemas.openxmlformats.org/officeDocument/2006/relationships/slideLayout" Target="../slideLayouts/slideLayout2.xml"/><Relationship Id="rId5" Type="http://schemas.openxmlformats.org/officeDocument/2006/relationships/hyperlink" Target="http://ktdrr.org/ktlibrary/articles_pubs/tt.html" TargetMode="External"/><Relationship Id="rId4" Type="http://schemas.openxmlformats.org/officeDocument/2006/relationships/hyperlink" Target="http://ktdrr.org/ktlibrary/articles_pubs/sysreviews.html"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813" y="689549"/>
            <a:ext cx="6768642" cy="2368446"/>
          </a:xfrm>
          <a:ln>
            <a:noFill/>
          </a:ln>
        </p:spPr>
        <p:txBody>
          <a:bodyPr>
            <a:noAutofit/>
          </a:bodyPr>
          <a:lstStyle/>
          <a:p>
            <a:r>
              <a:rPr lang="en-US" sz="4000" dirty="0"/>
              <a:t>Tools for Knowledge Translation: Effectively Communicating R&amp;D Project Outputs to Key Stakeholders</a:t>
            </a:r>
          </a:p>
        </p:txBody>
      </p:sp>
      <p:sp>
        <p:nvSpPr>
          <p:cNvPr id="4" name="TextBox 3">
            <a:extLst>
              <a:ext uri="{FF2B5EF4-FFF2-40B4-BE49-F238E27FC236}">
                <a16:creationId xmlns:a16="http://schemas.microsoft.com/office/drawing/2014/main" xmlns="" id="{AB08388D-CD84-8F42-8C6F-5BCD948ED909}"/>
              </a:ext>
            </a:extLst>
          </p:cNvPr>
          <p:cNvSpPr txBox="1"/>
          <p:nvPr/>
        </p:nvSpPr>
        <p:spPr>
          <a:xfrm>
            <a:off x="3788228" y="3236802"/>
            <a:ext cx="3394006" cy="1477328"/>
          </a:xfrm>
          <a:prstGeom prst="rect">
            <a:avLst/>
          </a:prstGeom>
          <a:noFill/>
        </p:spPr>
        <p:txBody>
          <a:bodyPr wrap="none" rtlCol="0">
            <a:spAutoFit/>
          </a:bodyPr>
          <a:lstStyle/>
          <a:p>
            <a:pPr algn="ctr"/>
            <a:r>
              <a:rPr lang="en-US" dirty="0">
                <a:solidFill>
                  <a:schemeClr val="tx1">
                    <a:lumMod val="75000"/>
                    <a:lumOff val="25000"/>
                  </a:schemeClr>
                </a:solidFill>
              </a:rPr>
              <a:t>RESNA 2018 Annual Conference</a:t>
            </a:r>
          </a:p>
          <a:p>
            <a:pPr algn="ctr"/>
            <a:r>
              <a:rPr lang="en-US" dirty="0">
                <a:solidFill>
                  <a:schemeClr val="tx1">
                    <a:lumMod val="75000"/>
                    <a:lumOff val="25000"/>
                  </a:schemeClr>
                </a:solidFill>
              </a:rPr>
              <a:t>Arlington, VA</a:t>
            </a:r>
          </a:p>
          <a:p>
            <a:pPr algn="ctr"/>
            <a:endParaRPr lang="en-US" dirty="0">
              <a:solidFill>
                <a:schemeClr val="tx1">
                  <a:lumMod val="75000"/>
                  <a:lumOff val="25000"/>
                </a:schemeClr>
              </a:solidFill>
            </a:endParaRPr>
          </a:p>
          <a:p>
            <a:pPr algn="ctr"/>
            <a:r>
              <a:rPr lang="en-US" dirty="0">
                <a:solidFill>
                  <a:schemeClr val="tx1">
                    <a:lumMod val="75000"/>
                    <a:lumOff val="25000"/>
                  </a:schemeClr>
                </a:solidFill>
              </a:rPr>
              <a:t>Workshop 66</a:t>
            </a:r>
          </a:p>
          <a:p>
            <a:pPr algn="ctr"/>
            <a:r>
              <a:rPr lang="en-US" dirty="0">
                <a:solidFill>
                  <a:schemeClr val="tx1">
                    <a:lumMod val="75000"/>
                    <a:lumOff val="25000"/>
                  </a:schemeClr>
                </a:solidFill>
              </a:rPr>
              <a:t>July 15, 2018</a:t>
            </a:r>
          </a:p>
        </p:txBody>
      </p:sp>
      <p:sp>
        <p:nvSpPr>
          <p:cNvPr id="3" name="Subtitle 2"/>
          <p:cNvSpPr>
            <a:spLocks noGrp="1"/>
          </p:cNvSpPr>
          <p:nvPr>
            <p:ph type="subTitle" idx="1"/>
          </p:nvPr>
        </p:nvSpPr>
        <p:spPr>
          <a:xfrm>
            <a:off x="211828" y="4892938"/>
            <a:ext cx="7433155" cy="1792675"/>
          </a:xfrm>
        </p:spPr>
        <p:txBody>
          <a:bodyPr>
            <a:noAutofit/>
          </a:bodyPr>
          <a:lstStyle/>
          <a:p>
            <a:pPr algn="l"/>
            <a:r>
              <a:rPr lang="en-US" b="1" dirty="0">
                <a:solidFill>
                  <a:schemeClr val="tx1"/>
                </a:solidFill>
              </a:rPr>
              <a:t>Joann Starks</a:t>
            </a:r>
          </a:p>
          <a:p>
            <a:pPr algn="l"/>
            <a:r>
              <a:rPr lang="en-US" sz="1600" i="1" dirty="0"/>
              <a:t>Center on Knowledge Translation for Disability and Rehabilitation Research </a:t>
            </a:r>
          </a:p>
          <a:p>
            <a:pPr algn="l"/>
            <a:r>
              <a:rPr lang="en-US" dirty="0">
                <a:solidFill>
                  <a:schemeClr val="tx1"/>
                </a:solidFill>
              </a:rPr>
              <a:t>Jennifer L Flagg</a:t>
            </a:r>
          </a:p>
          <a:p>
            <a:pPr algn="l"/>
            <a:r>
              <a:rPr lang="en-US" sz="1600" i="1" dirty="0"/>
              <a:t>Center on Knowledge Translation for Technology Transfer</a:t>
            </a:r>
          </a:p>
        </p:txBody>
      </p:sp>
      <p:sp>
        <p:nvSpPr>
          <p:cNvPr id="7" name="Footer Placeholder 6">
            <a:extLst>
              <a:ext uri="{FF2B5EF4-FFF2-40B4-BE49-F238E27FC236}">
                <a16:creationId xmlns:a16="http://schemas.microsoft.com/office/drawing/2014/main" xmlns="" id="{D96B7D5C-5960-4B41-A536-BC9C11295557}"/>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9B93D10D-2087-CA42-A86B-BDF8AA5E1E03}"/>
              </a:ext>
            </a:extLst>
          </p:cNvPr>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2676683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9758"/>
            <a:ext cx="8596668" cy="1320800"/>
          </a:xfrm>
        </p:spPr>
        <p:txBody>
          <a:bodyPr/>
          <a:lstStyle/>
          <a:p>
            <a:r>
              <a:rPr lang="en-US" dirty="0"/>
              <a:t>How do we know what to share?</a:t>
            </a:r>
          </a:p>
        </p:txBody>
      </p:sp>
      <p:sp>
        <p:nvSpPr>
          <p:cNvPr id="3" name="Content Placeholder 2"/>
          <p:cNvSpPr>
            <a:spLocks noGrp="1"/>
          </p:cNvSpPr>
          <p:nvPr>
            <p:ph idx="1"/>
          </p:nvPr>
        </p:nvSpPr>
        <p:spPr>
          <a:xfrm>
            <a:off x="554636" y="1154243"/>
            <a:ext cx="9998440" cy="5021705"/>
          </a:xfrm>
        </p:spPr>
        <p:txBody>
          <a:bodyPr>
            <a:noAutofit/>
          </a:bodyPr>
          <a:lstStyle/>
          <a:p>
            <a:r>
              <a:rPr lang="en-US" sz="2000" dirty="0"/>
              <a:t>RCT conducted to determine if targeting and tailoring were effective mechanisms for increasing awareness and use of new knowledge.</a:t>
            </a:r>
          </a:p>
          <a:p>
            <a:pPr lvl="1"/>
            <a:r>
              <a:rPr lang="en-US" dirty="0"/>
              <a:t>Targeted groups- mailed a research article.</a:t>
            </a:r>
          </a:p>
          <a:p>
            <a:pPr lvl="1"/>
            <a:r>
              <a:rPr lang="en-US" dirty="0"/>
              <a:t>Tailored groups- received study, webinar, and “contextualized knowledge package.”</a:t>
            </a:r>
          </a:p>
          <a:p>
            <a:pPr lvl="1"/>
            <a:r>
              <a:rPr lang="en-US" dirty="0"/>
              <a:t>Control- received no information. </a:t>
            </a:r>
          </a:p>
          <a:p>
            <a:pPr lvl="1"/>
            <a:endParaRPr lang="en-US" sz="600" dirty="0"/>
          </a:p>
          <a:p>
            <a:r>
              <a:rPr lang="en-US" dirty="0"/>
              <a:t>Eliminated the cost barrier for targeted and tailored groups by sending printed or electronic copies of a research article. </a:t>
            </a:r>
          </a:p>
          <a:p>
            <a:r>
              <a:rPr lang="en-US" b="1" i="1" dirty="0"/>
              <a:t>Targeted</a:t>
            </a:r>
            <a:r>
              <a:rPr lang="en-US" b="1" dirty="0"/>
              <a:t> KT was effective in reaching all 6 stakeholder groups. </a:t>
            </a:r>
          </a:p>
          <a:p>
            <a:pPr lvl="1"/>
            <a:r>
              <a:rPr lang="en-US" sz="1800" b="1" dirty="0"/>
              <a:t>But, </a:t>
            </a:r>
            <a:r>
              <a:rPr lang="en-US" sz="1800" b="1" i="1" dirty="0"/>
              <a:t>tailoring</a:t>
            </a:r>
            <a:r>
              <a:rPr lang="en-US" sz="1800" b="1" dirty="0"/>
              <a:t> of materials was also needed for manufacturers. </a:t>
            </a:r>
          </a:p>
          <a:p>
            <a:pPr lvl="2"/>
            <a:r>
              <a:rPr lang="en-US" sz="1800" dirty="0"/>
              <a:t>Time-pressed manufacturers needed to see how the findings benefit the target population, ultimately helping to sustain the company. </a:t>
            </a:r>
          </a:p>
          <a:p>
            <a:endParaRPr lang="en-US" sz="700" dirty="0"/>
          </a:p>
          <a:p>
            <a:r>
              <a:rPr lang="en-US" dirty="0"/>
              <a:t>Stone et al., (2015). Effectively communicating knowledge to assistive technology stakeholders: Three randomized controlled case studies. </a:t>
            </a:r>
            <a:r>
              <a:rPr lang="en-US" i="1" dirty="0"/>
              <a:t>Assistive Technology Outcomes and Benefits, 9</a:t>
            </a:r>
            <a:r>
              <a:rPr lang="en-US" dirty="0"/>
              <a:t>(1), 98-173. </a:t>
            </a:r>
          </a:p>
          <a:p>
            <a:endParaRPr lang="en-US" dirty="0"/>
          </a:p>
        </p:txBody>
      </p:sp>
      <p:sp>
        <p:nvSpPr>
          <p:cNvPr id="6" name="Footer Placeholder 5">
            <a:extLst>
              <a:ext uri="{FF2B5EF4-FFF2-40B4-BE49-F238E27FC236}">
                <a16:creationId xmlns:a16="http://schemas.microsoft.com/office/drawing/2014/main" xmlns="" id="{FA583DFE-64EB-394D-B50B-3D529B0A5A96}"/>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B69DAA58-3BD2-B247-9D9F-AE1573BB26B2}"/>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3742723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for Translating Technical Information</a:t>
            </a:r>
          </a:p>
        </p:txBody>
      </p:sp>
      <p:sp>
        <p:nvSpPr>
          <p:cNvPr id="6" name="Footer Placeholder 5">
            <a:extLst>
              <a:ext uri="{FF2B5EF4-FFF2-40B4-BE49-F238E27FC236}">
                <a16:creationId xmlns:a16="http://schemas.microsoft.com/office/drawing/2014/main" xmlns="" id="{8A0B037E-880B-5144-BB69-586D62968524}"/>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FE06306D-F88C-C946-A977-DF24A99D9ED4}"/>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3598771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 Transfer Planning Template (TTPT)</a:t>
            </a:r>
          </a:p>
        </p:txBody>
      </p:sp>
      <p:sp>
        <p:nvSpPr>
          <p:cNvPr id="3" name="Content Placeholder 2"/>
          <p:cNvSpPr>
            <a:spLocks noGrp="1"/>
          </p:cNvSpPr>
          <p:nvPr>
            <p:ph idx="1"/>
          </p:nvPr>
        </p:nvSpPr>
        <p:spPr>
          <a:xfrm>
            <a:off x="549917" y="1694180"/>
            <a:ext cx="4229100" cy="3940791"/>
          </a:xfrm>
        </p:spPr>
        <p:txBody>
          <a:bodyPr>
            <a:normAutofit/>
          </a:bodyPr>
          <a:lstStyle/>
          <a:p>
            <a:r>
              <a:rPr lang="en-US" sz="3200" dirty="0"/>
              <a:t>Online tool for planning and sharing information about projects involving development and transfer.</a:t>
            </a:r>
            <a:endParaRPr lang="en-US" sz="3600" dirty="0"/>
          </a:p>
        </p:txBody>
      </p:sp>
      <p:pic>
        <p:nvPicPr>
          <p:cNvPr id="4" name="Picture 3" descr="Screen shot of the TTPT webpage."/>
          <p:cNvPicPr>
            <a:picLocks noChangeAspect="1"/>
          </p:cNvPicPr>
          <p:nvPr/>
        </p:nvPicPr>
        <p:blipFill rotWithShape="1">
          <a:blip r:embed="rId2"/>
          <a:srcRect l="24351" t="10598" r="25709" b="32630"/>
          <a:stretch/>
        </p:blipFill>
        <p:spPr>
          <a:xfrm>
            <a:off x="5093067" y="1694180"/>
            <a:ext cx="6609535" cy="422656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Footer Placeholder 6">
            <a:extLst>
              <a:ext uri="{FF2B5EF4-FFF2-40B4-BE49-F238E27FC236}">
                <a16:creationId xmlns:a16="http://schemas.microsoft.com/office/drawing/2014/main" xmlns="" id="{DBDFB90C-7D2B-234F-A29A-6C21F7CFA559}"/>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800D0661-E99E-144D-BD37-D81A556A5B6B}"/>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176481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2320"/>
          </a:xfrm>
        </p:spPr>
        <p:txBody>
          <a:bodyPr/>
          <a:lstStyle/>
          <a:p>
            <a:r>
              <a:rPr lang="en-US" dirty="0"/>
              <a:t>TTPT Structure &amp; Function</a:t>
            </a:r>
          </a:p>
        </p:txBody>
      </p:sp>
      <p:sp>
        <p:nvSpPr>
          <p:cNvPr id="3" name="Content Placeholder 2"/>
          <p:cNvSpPr>
            <a:spLocks noGrp="1"/>
          </p:cNvSpPr>
          <p:nvPr>
            <p:ph idx="1"/>
          </p:nvPr>
        </p:nvSpPr>
        <p:spPr>
          <a:xfrm>
            <a:off x="677334" y="1765300"/>
            <a:ext cx="8596668" cy="3880773"/>
          </a:xfrm>
        </p:spPr>
        <p:txBody>
          <a:bodyPr>
            <a:normAutofit fontScale="92500" lnSpcReduction="10000"/>
          </a:bodyPr>
          <a:lstStyle/>
          <a:p>
            <a:r>
              <a:rPr lang="en-US" sz="2800" dirty="0"/>
              <a:t>Answer questions in three parts:</a:t>
            </a:r>
          </a:p>
          <a:p>
            <a:pPr lvl="1"/>
            <a:r>
              <a:rPr lang="en-US" sz="2400" dirty="0"/>
              <a:t>Project overview</a:t>
            </a:r>
          </a:p>
          <a:p>
            <a:pPr lvl="1"/>
            <a:r>
              <a:rPr lang="en-US" sz="2400" dirty="0"/>
              <a:t>Deep dive into development plans</a:t>
            </a:r>
          </a:p>
          <a:p>
            <a:pPr lvl="1"/>
            <a:r>
              <a:rPr lang="en-US" sz="2400" dirty="0"/>
              <a:t>Production plans</a:t>
            </a:r>
          </a:p>
          <a:p>
            <a:r>
              <a:rPr lang="en-US" sz="2800" dirty="0"/>
              <a:t>View reports</a:t>
            </a:r>
          </a:p>
          <a:p>
            <a:pPr lvl="2"/>
            <a:r>
              <a:rPr lang="en-US" sz="2000" dirty="0"/>
              <a:t>Summary reports</a:t>
            </a:r>
            <a:endParaRPr lang="en-US" sz="2800" dirty="0"/>
          </a:p>
          <a:p>
            <a:pPr lvl="2"/>
            <a:r>
              <a:rPr lang="en-US" sz="2000" dirty="0"/>
              <a:t>Commercialization plans</a:t>
            </a:r>
          </a:p>
          <a:p>
            <a:pPr lvl="2"/>
            <a:r>
              <a:rPr lang="en-US" sz="2000" dirty="0"/>
              <a:t>Technology transfer plans</a:t>
            </a:r>
          </a:p>
          <a:p>
            <a:r>
              <a:rPr lang="en-US" sz="2800" dirty="0"/>
              <a:t>Share plans</a:t>
            </a:r>
          </a:p>
        </p:txBody>
      </p:sp>
      <p:sp>
        <p:nvSpPr>
          <p:cNvPr id="6" name="Footer Placeholder 5">
            <a:extLst>
              <a:ext uri="{FF2B5EF4-FFF2-40B4-BE49-F238E27FC236}">
                <a16:creationId xmlns:a16="http://schemas.microsoft.com/office/drawing/2014/main" xmlns="" id="{73FC2B2C-6813-B94A-9097-CF4ACA6DBB7C}"/>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A3B016A4-0D34-A94F-8B3F-D81CC8EE8F98}"/>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09736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574" y="83820"/>
            <a:ext cx="8596668" cy="647700"/>
          </a:xfrm>
        </p:spPr>
        <p:txBody>
          <a:bodyPr/>
          <a:lstStyle/>
          <a:p>
            <a:r>
              <a:rPr lang="en-US" dirty="0"/>
              <a:t>Example TTPT Question Page</a:t>
            </a:r>
          </a:p>
        </p:txBody>
      </p:sp>
      <p:pic>
        <p:nvPicPr>
          <p:cNvPr id="5" name="Picture 4" descr="Screenshot of TTPT question page."/>
          <p:cNvPicPr>
            <a:picLocks noChangeAspect="1"/>
          </p:cNvPicPr>
          <p:nvPr/>
        </p:nvPicPr>
        <p:blipFill rotWithShape="1">
          <a:blip r:embed="rId2"/>
          <a:srcRect l="24812" t="9305" r="22739" b="50502"/>
          <a:stretch/>
        </p:blipFill>
        <p:spPr>
          <a:xfrm>
            <a:off x="692574" y="853302"/>
            <a:ext cx="6894550" cy="2971937"/>
          </a:xfrm>
          <a:prstGeom prst="rect">
            <a:avLst/>
          </a:prstGeom>
        </p:spPr>
      </p:pic>
      <p:pic>
        <p:nvPicPr>
          <p:cNvPr id="4" name="Content Placeholder 3" descr="Links to disability statitics websites, Industry profiles and examples."/>
          <p:cNvPicPr>
            <a:picLocks noGrp="1" noChangeAspect="1"/>
          </p:cNvPicPr>
          <p:nvPr>
            <p:ph idx="1"/>
          </p:nvPr>
        </p:nvPicPr>
        <p:blipFill rotWithShape="1">
          <a:blip r:embed="rId3"/>
          <a:srcRect l="25679" t="31122" r="15448" b="25902"/>
          <a:stretch/>
        </p:blipFill>
        <p:spPr>
          <a:xfrm>
            <a:off x="692574" y="3825239"/>
            <a:ext cx="7394151" cy="3036306"/>
          </a:xfrm>
          <a:prstGeom prst="rect">
            <a:avLst/>
          </a:prstGeom>
        </p:spPr>
      </p:pic>
      <p:sp>
        <p:nvSpPr>
          <p:cNvPr id="7" name="Footer Placeholder 6">
            <a:extLst>
              <a:ext uri="{FF2B5EF4-FFF2-40B4-BE49-F238E27FC236}">
                <a16:creationId xmlns:a16="http://schemas.microsoft.com/office/drawing/2014/main" xmlns="" id="{271917A1-8108-C345-87B8-3B57BF72030A}"/>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D1D2C87A-A631-8343-A16B-A9196C49A580}"/>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28356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and Why to Use the TTPT?</a:t>
            </a:r>
          </a:p>
        </p:txBody>
      </p:sp>
      <p:sp>
        <p:nvSpPr>
          <p:cNvPr id="3" name="Content Placeholder 2"/>
          <p:cNvSpPr>
            <a:spLocks noGrp="1"/>
          </p:cNvSpPr>
          <p:nvPr>
            <p:ph idx="1"/>
          </p:nvPr>
        </p:nvSpPr>
        <p:spPr>
          <a:xfrm>
            <a:off x="677333" y="1778451"/>
            <a:ext cx="9141223" cy="4097693"/>
          </a:xfrm>
        </p:spPr>
        <p:txBody>
          <a:bodyPr>
            <a:normAutofit/>
          </a:bodyPr>
          <a:lstStyle/>
          <a:p>
            <a:r>
              <a:rPr lang="en-US" sz="2400" dirty="0"/>
              <a:t>Developing a grant proposal calling for TT or commercialization</a:t>
            </a:r>
          </a:p>
          <a:p>
            <a:r>
              <a:rPr lang="en-US" sz="2400" dirty="0"/>
              <a:t>Creating an RERC TT plan</a:t>
            </a:r>
          </a:p>
          <a:p>
            <a:r>
              <a:rPr lang="en-US" sz="2400" dirty="0"/>
              <a:t>Developing material to share with potential partners</a:t>
            </a:r>
          </a:p>
          <a:p>
            <a:endParaRPr lang="en-US" sz="2400" dirty="0"/>
          </a:p>
          <a:p>
            <a:r>
              <a:rPr lang="en-US" sz="2400" dirty="0"/>
              <a:t>The TTPT will help you…</a:t>
            </a:r>
          </a:p>
          <a:p>
            <a:pPr lvl="1"/>
            <a:r>
              <a:rPr lang="en-US" sz="2000" dirty="0"/>
              <a:t>Think through the project output’s path to market</a:t>
            </a:r>
          </a:p>
          <a:p>
            <a:pPr lvl="1"/>
            <a:r>
              <a:rPr lang="en-US" sz="2000" dirty="0"/>
              <a:t>Define the target market</a:t>
            </a:r>
          </a:p>
          <a:p>
            <a:pPr lvl="1"/>
            <a:r>
              <a:rPr lang="en-US" sz="2000" dirty="0"/>
              <a:t>Create a value proposition to share with potential partners</a:t>
            </a:r>
          </a:p>
          <a:p>
            <a:endParaRPr lang="en-US" dirty="0"/>
          </a:p>
        </p:txBody>
      </p:sp>
      <p:sp>
        <p:nvSpPr>
          <p:cNvPr id="6" name="Footer Placeholder 5">
            <a:extLst>
              <a:ext uri="{FF2B5EF4-FFF2-40B4-BE49-F238E27FC236}">
                <a16:creationId xmlns:a16="http://schemas.microsoft.com/office/drawing/2014/main" xmlns="" id="{F88C5C4D-5526-164E-93BE-73522FB121D2}"/>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F19F6C42-8026-954F-8E10-08641350819B}"/>
              </a:ext>
            </a:extLst>
          </p:cNvPr>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4073562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KT4TT Resources</a:t>
            </a:r>
          </a:p>
        </p:txBody>
      </p:sp>
      <p:sp>
        <p:nvSpPr>
          <p:cNvPr id="6" name="Footer Placeholder 5">
            <a:extLst>
              <a:ext uri="{FF2B5EF4-FFF2-40B4-BE49-F238E27FC236}">
                <a16:creationId xmlns:a16="http://schemas.microsoft.com/office/drawing/2014/main" xmlns="" id="{023415A0-647E-4B4F-9C33-E917EEB07B9E}"/>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218D924D-A4EA-6545-BE01-303D1DEAB6E7}"/>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364295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www.kt4tt.beuufalo.edu</a:t>
            </a:r>
            <a:endParaRPr lang="en-US" dirty="0"/>
          </a:p>
        </p:txBody>
      </p:sp>
      <p:pic>
        <p:nvPicPr>
          <p:cNvPr id="6" name="Content Placeholder 5" descr="Screenshot of KT4TT home page."/>
          <p:cNvPicPr>
            <a:picLocks noGrp="1" noChangeAspect="1"/>
          </p:cNvPicPr>
          <p:nvPr>
            <p:ph idx="1"/>
          </p:nvPr>
        </p:nvPicPr>
        <p:blipFill rotWithShape="1">
          <a:blip r:embed="rId2"/>
          <a:srcRect l="12402" t="8653" r="14015" b="8332"/>
          <a:stretch/>
        </p:blipFill>
        <p:spPr>
          <a:xfrm>
            <a:off x="1078478" y="694480"/>
            <a:ext cx="8357729" cy="5301245"/>
          </a:xfrm>
        </p:spPr>
      </p:pic>
      <p:sp>
        <p:nvSpPr>
          <p:cNvPr id="7" name="Right Arrow 6" descr="alt=&quot;&quot;"/>
          <p:cNvSpPr/>
          <p:nvPr/>
        </p:nvSpPr>
        <p:spPr>
          <a:xfrm>
            <a:off x="406400" y="2627085"/>
            <a:ext cx="841308" cy="4789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xmlns="" id="{2124B39D-7335-1B4C-BE11-A80A99DB020D}"/>
              </a:ext>
            </a:extLst>
          </p:cNvPr>
          <p:cNvSpPr>
            <a:spLocks noGrp="1"/>
          </p:cNvSpPr>
          <p:nvPr>
            <p:ph type="ftr" sz="quarter" idx="11"/>
          </p:nvPr>
        </p:nvSpPr>
        <p:spPr/>
        <p:txBody>
          <a:bodyPr/>
          <a:lstStyle/>
          <a:p>
            <a:r>
              <a:rPr lang="en-US" smtClean="0"/>
              <a:t>
              </a:t>
            </a:r>
            <a:endParaRPr lang="en-US" dirty="0"/>
          </a:p>
        </p:txBody>
      </p:sp>
      <p:sp>
        <p:nvSpPr>
          <p:cNvPr id="8" name="TextBox 7"/>
          <p:cNvSpPr txBox="1"/>
          <p:nvPr/>
        </p:nvSpPr>
        <p:spPr>
          <a:xfrm>
            <a:off x="694944" y="5907024"/>
            <a:ext cx="4005072" cy="461665"/>
          </a:xfrm>
          <a:prstGeom prst="rect">
            <a:avLst/>
          </a:prstGeom>
          <a:noFill/>
        </p:spPr>
        <p:txBody>
          <a:bodyPr wrap="square" rtlCol="0">
            <a:spAutoFit/>
          </a:bodyPr>
          <a:lstStyle/>
          <a:p>
            <a:pPr algn="ctr"/>
            <a:r>
              <a:rPr lang="en-US" sz="2400" b="1" dirty="0">
                <a:solidFill>
                  <a:schemeClr val="tx1">
                    <a:lumMod val="95000"/>
                    <a:lumOff val="5000"/>
                  </a:schemeClr>
                </a:solidFill>
              </a:rPr>
              <a:t>www.kt4tt.buffalo.edu </a:t>
            </a:r>
          </a:p>
        </p:txBody>
      </p:sp>
      <p:sp>
        <p:nvSpPr>
          <p:cNvPr id="5" name="Slide Number Placeholder 4">
            <a:extLst>
              <a:ext uri="{FF2B5EF4-FFF2-40B4-BE49-F238E27FC236}">
                <a16:creationId xmlns:a16="http://schemas.microsoft.com/office/drawing/2014/main" xmlns="" id="{965DF8D0-9495-E144-8157-9365959C5C16}"/>
              </a:ext>
            </a:extLst>
          </p:cNvPr>
          <p:cNvSpPr>
            <a:spLocks noGrp="1"/>
          </p:cNvSpPr>
          <p:nvPr>
            <p:ph type="sldNum" sz="quarter" idx="12"/>
          </p:nvPr>
        </p:nvSpPr>
        <p:spPr/>
        <p:txBody>
          <a:bodyPr/>
          <a:lstStyle/>
          <a:p>
            <a:fld id="{6D22F896-40B5-4ADD-8801-0D06FADFA095}" type="slidenum">
              <a:rPr lang="en-US" smtClean="0"/>
              <a:pPr/>
              <a:t>17</a:t>
            </a:fld>
            <a:endParaRPr lang="en-US" dirty="0"/>
          </a:p>
        </p:txBody>
      </p:sp>
    </p:spTree>
    <p:extLst>
      <p:ext uri="{BB962C8B-B14F-4D97-AF65-F5344CB8AC3E}">
        <p14:creationId xmlns:p14="http://schemas.microsoft.com/office/powerpoint/2010/main" val="1513048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KT4TT Resources</a:t>
            </a:r>
          </a:p>
        </p:txBody>
      </p:sp>
      <p:sp>
        <p:nvSpPr>
          <p:cNvPr id="3" name="Content Placeholder 2"/>
          <p:cNvSpPr>
            <a:spLocks noGrp="1"/>
          </p:cNvSpPr>
          <p:nvPr>
            <p:ph idx="1"/>
          </p:nvPr>
        </p:nvSpPr>
        <p:spPr>
          <a:xfrm>
            <a:off x="677334" y="1465943"/>
            <a:ext cx="8596668" cy="4575419"/>
          </a:xfrm>
        </p:spPr>
        <p:txBody>
          <a:bodyPr>
            <a:normAutofit fontScale="92500" lnSpcReduction="20000"/>
          </a:bodyPr>
          <a:lstStyle/>
          <a:p>
            <a:r>
              <a:rPr lang="en-US" sz="2400" dirty="0"/>
              <a:t>Comprehensive </a:t>
            </a:r>
            <a:r>
              <a:rPr lang="en-US" sz="2400" i="1" dirty="0"/>
              <a:t>Need to Knowledge Models </a:t>
            </a:r>
            <a:r>
              <a:rPr lang="en-US" sz="2400" dirty="0"/>
              <a:t>of Technology Innovation</a:t>
            </a:r>
          </a:p>
          <a:p>
            <a:r>
              <a:rPr lang="en-US" sz="2400" dirty="0"/>
              <a:t>Verifying a Market Opportunity</a:t>
            </a:r>
          </a:p>
          <a:p>
            <a:pPr lvl="1"/>
            <a:r>
              <a:rPr lang="en-US" sz="2200" dirty="0"/>
              <a:t>Competing Products Search Guide</a:t>
            </a:r>
          </a:p>
          <a:p>
            <a:pPr lvl="1"/>
            <a:r>
              <a:rPr lang="en-US" sz="2200" dirty="0"/>
              <a:t>Market Research Training Module</a:t>
            </a:r>
          </a:p>
          <a:p>
            <a:r>
              <a:rPr lang="en-US" sz="2400" dirty="0"/>
              <a:t>Building a Prototype</a:t>
            </a:r>
          </a:p>
          <a:p>
            <a:pPr lvl="1"/>
            <a:r>
              <a:rPr lang="en-US" sz="2200" dirty="0"/>
              <a:t>Chronological Guide for Inventors</a:t>
            </a:r>
          </a:p>
          <a:p>
            <a:r>
              <a:rPr lang="en-US" sz="2400" dirty="0"/>
              <a:t>Intellectual Property</a:t>
            </a:r>
          </a:p>
          <a:p>
            <a:pPr lvl="1"/>
            <a:r>
              <a:rPr lang="en-US" sz="2200" dirty="0"/>
              <a:t>IP Training Module</a:t>
            </a:r>
          </a:p>
          <a:p>
            <a:r>
              <a:rPr lang="en-US" sz="2400" dirty="0"/>
              <a:t>Identifying Development and Transfer Partners</a:t>
            </a:r>
          </a:p>
          <a:p>
            <a:pPr lvl="1"/>
            <a:r>
              <a:rPr lang="en-US" sz="2200" dirty="0"/>
              <a:t>Company Listing</a:t>
            </a:r>
          </a:p>
          <a:p>
            <a:pPr lvl="1"/>
            <a:r>
              <a:rPr lang="en-US" sz="2200" dirty="0"/>
              <a:t>Industry Profiles</a:t>
            </a:r>
            <a:endParaRPr lang="en-US" sz="2400" dirty="0"/>
          </a:p>
        </p:txBody>
      </p:sp>
      <p:sp>
        <p:nvSpPr>
          <p:cNvPr id="6" name="Footer Placeholder 5">
            <a:extLst>
              <a:ext uri="{FF2B5EF4-FFF2-40B4-BE49-F238E27FC236}">
                <a16:creationId xmlns:a16="http://schemas.microsoft.com/office/drawing/2014/main" xmlns="" id="{881BDD3B-5700-EC4C-B390-E7DB79781E1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3D5B79B2-CDC0-A24C-A1A5-CD64467C1B63}"/>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4110914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Tools for Translating Technical Information</a:t>
            </a:r>
          </a:p>
        </p:txBody>
      </p:sp>
      <p:sp>
        <p:nvSpPr>
          <p:cNvPr id="6" name="Footer Placeholder 5">
            <a:extLst>
              <a:ext uri="{FF2B5EF4-FFF2-40B4-BE49-F238E27FC236}">
                <a16:creationId xmlns:a16="http://schemas.microsoft.com/office/drawing/2014/main" xmlns="" id="{8A0B037E-880B-5144-BB69-586D62968524}"/>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FE06306D-F88C-C946-A977-DF24A99D9ED4}"/>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887561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Agenda</a:t>
            </a:r>
          </a:p>
        </p:txBody>
      </p:sp>
      <p:sp>
        <p:nvSpPr>
          <p:cNvPr id="3" name="Content Placeholder 2"/>
          <p:cNvSpPr>
            <a:spLocks noGrp="1"/>
          </p:cNvSpPr>
          <p:nvPr>
            <p:ph idx="1"/>
          </p:nvPr>
        </p:nvSpPr>
        <p:spPr>
          <a:xfrm>
            <a:off x="677334" y="1494947"/>
            <a:ext cx="8596668" cy="5036482"/>
          </a:xfrm>
        </p:spPr>
        <p:txBody>
          <a:bodyPr>
            <a:normAutofit fontScale="85000" lnSpcReduction="20000"/>
          </a:bodyPr>
          <a:lstStyle/>
          <a:p>
            <a:r>
              <a:rPr lang="en-US" sz="3300" dirty="0"/>
              <a:t>Introduction</a:t>
            </a:r>
          </a:p>
          <a:p>
            <a:r>
              <a:rPr lang="en-US" sz="3300" dirty="0"/>
              <a:t>Communicating with Different Audiences</a:t>
            </a:r>
          </a:p>
          <a:p>
            <a:r>
              <a:rPr lang="en-US" sz="3300" dirty="0"/>
              <a:t>Tools for Translating Technical Information</a:t>
            </a:r>
          </a:p>
          <a:p>
            <a:pPr lvl="1"/>
            <a:r>
              <a:rPr lang="en-US" sz="3300" dirty="0"/>
              <a:t>Tech Transfer Planning Template (TTPT)</a:t>
            </a:r>
          </a:p>
          <a:p>
            <a:r>
              <a:rPr lang="en-US" sz="3300" dirty="0"/>
              <a:t>KT4TT Resources</a:t>
            </a:r>
          </a:p>
          <a:p>
            <a:r>
              <a:rPr lang="en-US" sz="3300" dirty="0"/>
              <a:t>Tools for Translating Technical Information</a:t>
            </a:r>
          </a:p>
          <a:p>
            <a:pPr lvl="1"/>
            <a:r>
              <a:rPr lang="en-US" sz="3300" dirty="0"/>
              <a:t>Plain Language Summary Tool (PLST) </a:t>
            </a:r>
          </a:p>
          <a:p>
            <a:r>
              <a:rPr lang="en-US" sz="3300" dirty="0"/>
              <a:t>Important KT Topics</a:t>
            </a:r>
          </a:p>
          <a:p>
            <a:r>
              <a:rPr lang="en-US" sz="3300" dirty="0"/>
              <a:t>KTDRR’s KT Library and Online Resources and Products</a:t>
            </a:r>
          </a:p>
          <a:p>
            <a:r>
              <a:rPr lang="en-US" sz="3300" dirty="0"/>
              <a:t>Discussion/ Questions</a:t>
            </a:r>
          </a:p>
          <a:p>
            <a:endParaRPr lang="en-US" dirty="0"/>
          </a:p>
        </p:txBody>
      </p:sp>
      <p:sp>
        <p:nvSpPr>
          <p:cNvPr id="7" name="Footer Placeholder 6">
            <a:extLst>
              <a:ext uri="{FF2B5EF4-FFF2-40B4-BE49-F238E27FC236}">
                <a16:creationId xmlns:a16="http://schemas.microsoft.com/office/drawing/2014/main" xmlns="" id="{4FE4FC83-3512-704A-A7E5-86C92DB22AE3}"/>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xmlns="" id="{1B027ABF-766A-714C-B2C2-F79DEBA7A5E9}"/>
              </a:ext>
            </a:extLst>
          </p:cNvPr>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686719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Plain Language Summary Tool (PLST)</a:t>
            </a:r>
          </a:p>
        </p:txBody>
      </p:sp>
      <p:pic>
        <p:nvPicPr>
          <p:cNvPr id="4" name="Content Placeholder 3" descr="Screen shot of Plain Language Summary Tool.">
            <a:extLst>
              <a:ext uri="{FF2B5EF4-FFF2-40B4-BE49-F238E27FC236}">
                <a16:creationId xmlns:a16="http://schemas.microsoft.com/office/drawing/2014/main" xmlns="" id="{5C66F49E-E25A-FB42-B437-0D13C0415F57}"/>
              </a:ext>
            </a:extLst>
          </p:cNvPr>
          <p:cNvPicPr>
            <a:picLocks noGrp="1" noChangeAspect="1"/>
          </p:cNvPicPr>
          <p:nvPr>
            <p:ph idx="1"/>
          </p:nvPr>
        </p:nvPicPr>
        <p:blipFill>
          <a:blip r:embed="rId3">
            <a:alphaModFix/>
          </a:blip>
          <a:stretch>
            <a:fillRect/>
          </a:stretch>
        </p:blipFill>
        <p:spPr>
          <a:xfrm>
            <a:off x="4638646" y="1559259"/>
            <a:ext cx="6810143" cy="4453263"/>
          </a:xfrm>
          <a:prstGeom prst="rect">
            <a:avLst/>
          </a:prstGeom>
          <a:ln>
            <a:solidFill>
              <a:schemeClr val="accent1"/>
            </a:solidFill>
          </a:ln>
        </p:spPr>
      </p:pic>
      <p:sp>
        <p:nvSpPr>
          <p:cNvPr id="5" name="TextBox 4">
            <a:extLst>
              <a:ext uri="{FF2B5EF4-FFF2-40B4-BE49-F238E27FC236}">
                <a16:creationId xmlns:a16="http://schemas.microsoft.com/office/drawing/2014/main" xmlns="" id="{0B67C548-EA45-6E4C-9BC0-34E964C7687C}"/>
              </a:ext>
            </a:extLst>
          </p:cNvPr>
          <p:cNvSpPr txBox="1"/>
          <p:nvPr/>
        </p:nvSpPr>
        <p:spPr>
          <a:xfrm>
            <a:off x="650875" y="1559259"/>
            <a:ext cx="3987771" cy="4247317"/>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A free online tool that guides users through the process of creating plain language summaries of systematic reviews, following a model from the Cochrane Collaboration.</a:t>
            </a:r>
          </a:p>
          <a:p>
            <a:endParaRPr lang="en-US" dirty="0"/>
          </a:p>
        </p:txBody>
      </p:sp>
      <p:sp>
        <p:nvSpPr>
          <p:cNvPr id="12" name="TextBox 11">
            <a:extLst>
              <a:ext uri="{FF2B5EF4-FFF2-40B4-BE49-F238E27FC236}">
                <a16:creationId xmlns:a16="http://schemas.microsoft.com/office/drawing/2014/main" xmlns="" id="{03D0C5DF-859D-BF4B-8933-A0EE19538E64}"/>
              </a:ext>
            </a:extLst>
          </p:cNvPr>
          <p:cNvSpPr txBox="1"/>
          <p:nvPr/>
        </p:nvSpPr>
        <p:spPr>
          <a:xfrm>
            <a:off x="650875" y="5614031"/>
            <a:ext cx="3399713"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http://</a:t>
            </a:r>
            <a:r>
              <a:rPr lang="en-US" sz="2800" b="1" dirty="0" err="1">
                <a:latin typeface="Arial" panose="020B0604020202020204" pitchFamily="34" charset="0"/>
                <a:cs typeface="Arial" panose="020B0604020202020204" pitchFamily="34" charset="0"/>
              </a:rPr>
              <a:t>ktdrr.org</a:t>
            </a:r>
            <a:r>
              <a:rPr lang="en-US" sz="2800" b="1" dirty="0">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plst</a:t>
            </a:r>
            <a:endParaRPr lang="en-US" sz="2800" b="1" dirty="0">
              <a:latin typeface="Arial" panose="020B0604020202020204" pitchFamily="34" charset="0"/>
              <a:cs typeface="Arial" panose="020B0604020202020204" pitchFamily="34" charset="0"/>
            </a:endParaRPr>
          </a:p>
        </p:txBody>
      </p:sp>
      <p:sp>
        <p:nvSpPr>
          <p:cNvPr id="8" name="Slide Number Placeholder 7">
            <a:extLst>
              <a:ext uri="{FF2B5EF4-FFF2-40B4-BE49-F238E27FC236}">
                <a16:creationId xmlns:a16="http://schemas.microsoft.com/office/drawing/2014/main" xmlns="" id="{D6655EDB-A19B-EC44-B39A-2191184DAEEF}"/>
              </a:ext>
            </a:extLst>
          </p:cNvPr>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359325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Plain Language Summary Tool (PLST)</a:t>
            </a:r>
          </a:p>
        </p:txBody>
      </p:sp>
      <p:sp>
        <p:nvSpPr>
          <p:cNvPr id="9" name="Rectangle 8">
            <a:extLst>
              <a:ext uri="{FF2B5EF4-FFF2-40B4-BE49-F238E27FC236}">
                <a16:creationId xmlns:a16="http://schemas.microsoft.com/office/drawing/2014/main" xmlns="" id="{34CF4AB3-29FB-9548-9A7E-99516030981D}"/>
              </a:ext>
            </a:extLst>
          </p:cNvPr>
          <p:cNvSpPr/>
          <p:nvPr/>
        </p:nvSpPr>
        <p:spPr>
          <a:xfrm>
            <a:off x="677334" y="1640157"/>
            <a:ext cx="7638530" cy="4401205"/>
          </a:xfrm>
          <a:prstGeom prst="rect">
            <a:avLst/>
          </a:prstGeom>
        </p:spPr>
        <p:txBody>
          <a:bodyPr wrap="square">
            <a:spAutoFit/>
          </a:bodyPr>
          <a:lstStyle/>
          <a:p>
            <a:r>
              <a:rPr lang="en-US" sz="2800" dirty="0">
                <a:solidFill>
                  <a:srgbClr val="232323"/>
                </a:solidFill>
                <a:latin typeface="Arial" panose="020B0604020202020204" pitchFamily="34" charset="0"/>
                <a:cs typeface="Arial" panose="020B0604020202020204" pitchFamily="34" charset="0"/>
              </a:rPr>
              <a:t>An introductory video, a manual, and explanatory materials are available to help users create their plain language summaries by following a model from the Cochrane Collaboration.</a:t>
            </a:r>
          </a:p>
          <a:p>
            <a:endParaRPr lang="en-US" sz="2800" dirty="0">
              <a:solidFill>
                <a:srgbClr val="232323"/>
              </a:solidFill>
              <a:latin typeface="Arial" panose="020B0604020202020204" pitchFamily="34" charset="0"/>
              <a:cs typeface="Arial" panose="020B0604020202020204" pitchFamily="34" charset="0"/>
            </a:endParaRPr>
          </a:p>
          <a:p>
            <a:r>
              <a:rPr lang="en-US" sz="2800" dirty="0">
                <a:solidFill>
                  <a:srgbClr val="232323"/>
                </a:solidFill>
                <a:latin typeface="Arial" panose="020B0604020202020204" pitchFamily="34" charset="0"/>
                <a:cs typeface="Arial" panose="020B0604020202020204" pitchFamily="34" charset="0"/>
              </a:rPr>
              <a:t>This tool and its resources were developed by KTDRR in collaboration with the University of Washington Center for Technology and Disability Studies (UWCTDS).</a:t>
            </a:r>
            <a:endParaRPr lang="en-US" sz="2800" dirty="0">
              <a:solidFill>
                <a:srgbClr val="232323"/>
              </a:solidFill>
              <a:effectLst/>
              <a:latin typeface="Arial" panose="020B0604020202020204" pitchFamily="34" charset="0"/>
              <a:cs typeface="Arial" panose="020B0604020202020204" pitchFamily="34" charset="0"/>
            </a:endParaRPr>
          </a:p>
        </p:txBody>
      </p:sp>
      <p:sp>
        <p:nvSpPr>
          <p:cNvPr id="7" name="Footer Placeholder 6">
            <a:extLst>
              <a:ext uri="{FF2B5EF4-FFF2-40B4-BE49-F238E27FC236}">
                <a16:creationId xmlns:a16="http://schemas.microsoft.com/office/drawing/2014/main" xmlns="" id="{1C5ED363-2472-6A41-9CAE-C584F010141F}"/>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D6655EDB-A19B-EC44-B39A-2191184DAEEF}"/>
              </a:ext>
            </a:extLst>
          </p:cNvPr>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3642313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Important KT Topics</a:t>
            </a:r>
          </a:p>
        </p:txBody>
      </p:sp>
      <p:sp>
        <p:nvSpPr>
          <p:cNvPr id="6" name="Footer Placeholder 5">
            <a:extLst>
              <a:ext uri="{FF2B5EF4-FFF2-40B4-BE49-F238E27FC236}">
                <a16:creationId xmlns:a16="http://schemas.microsoft.com/office/drawing/2014/main" xmlns="" id="{A1F49745-9CC4-C748-B159-852D0CDBC26E}"/>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B1C0C924-1820-754B-85D6-C954BF4B0EDE}"/>
              </a:ext>
            </a:extLst>
          </p:cNvPr>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9092406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B3D8F-2102-4945-919D-C88474499C48}"/>
              </a:ext>
            </a:extLst>
          </p:cNvPr>
          <p:cNvSpPr>
            <a:spLocks noGrp="1"/>
          </p:cNvSpPr>
          <p:nvPr>
            <p:ph type="title"/>
          </p:nvPr>
        </p:nvSpPr>
        <p:spPr/>
        <p:txBody>
          <a:bodyPr/>
          <a:lstStyle/>
          <a:p>
            <a:r>
              <a:rPr lang="en-US" dirty="0"/>
              <a:t>Important KT Topics</a:t>
            </a:r>
          </a:p>
        </p:txBody>
      </p:sp>
      <p:sp>
        <p:nvSpPr>
          <p:cNvPr id="3" name="Content Placeholder 2">
            <a:extLst>
              <a:ext uri="{FF2B5EF4-FFF2-40B4-BE49-F238E27FC236}">
                <a16:creationId xmlns:a16="http://schemas.microsoft.com/office/drawing/2014/main" xmlns="" id="{D0E16894-E7A7-1145-AD0F-393143896EA3}"/>
              </a:ext>
            </a:extLst>
          </p:cNvPr>
          <p:cNvSpPr>
            <a:spLocks noGrp="1"/>
          </p:cNvSpPr>
          <p:nvPr>
            <p:ph idx="1"/>
          </p:nvPr>
        </p:nvSpPr>
        <p:spPr>
          <a:xfrm>
            <a:off x="677334" y="1670733"/>
            <a:ext cx="8596668" cy="4632096"/>
          </a:xfrm>
        </p:spPr>
        <p:txBody>
          <a:bodyPr>
            <a:normAutofit/>
          </a:bodyPr>
          <a:lstStyle/>
          <a:p>
            <a:pPr>
              <a:lnSpc>
                <a:spcPct val="150000"/>
              </a:lnSpc>
            </a:pPr>
            <a:r>
              <a:rPr lang="en-US" sz="2600" dirty="0">
                <a:latin typeface="Arial" panose="020B0604020202020204" pitchFamily="34" charset="0"/>
                <a:cs typeface="Arial" panose="020B0604020202020204" pitchFamily="34" charset="0"/>
                <a:hlinkClick r:id="rId2"/>
              </a:rPr>
              <a:t>Articles on Knowledge Translation</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3"/>
              </a:rPr>
              <a:t>Evidence-based Guidelines</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4"/>
              </a:rPr>
              <a:t>Knowledge Value Mapping</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5"/>
              </a:rPr>
              <a:t>Logic Models</a:t>
            </a:r>
          </a:p>
          <a:p>
            <a:pPr>
              <a:lnSpc>
                <a:spcPct val="150000"/>
              </a:lnSpc>
            </a:pPr>
            <a:r>
              <a:rPr lang="en-US" sz="2600" dirty="0">
                <a:latin typeface="Arial" panose="020B0604020202020204" pitchFamily="34" charset="0"/>
                <a:cs typeface="Arial" panose="020B0604020202020204" pitchFamily="34" charset="0"/>
                <a:hlinkClick r:id="rId5"/>
              </a:rPr>
              <a:t>Measurement of KT Outcomes</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6"/>
              </a:rPr>
              <a:t>Models of Knowledge Translation</a:t>
            </a:r>
            <a:endParaRPr lang="en-US" sz="2600" dirty="0">
              <a:latin typeface="Arial" panose="020B0604020202020204" pitchFamily="34" charset="0"/>
              <a:cs typeface="Arial" panose="020B0604020202020204" pitchFamily="34" charset="0"/>
            </a:endParaRPr>
          </a:p>
          <a:p>
            <a:endParaRPr lang="en-US" dirty="0"/>
          </a:p>
        </p:txBody>
      </p:sp>
      <p:sp>
        <p:nvSpPr>
          <p:cNvPr id="7" name="Footer Placeholder 6">
            <a:extLst>
              <a:ext uri="{FF2B5EF4-FFF2-40B4-BE49-F238E27FC236}">
                <a16:creationId xmlns:a16="http://schemas.microsoft.com/office/drawing/2014/main" xmlns="" id="{9722277B-0410-0C42-9AA4-B4F0183C8C0E}"/>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E69184B6-B124-434D-9D6B-4AEB99AD43B6}"/>
              </a:ext>
            </a:extLst>
          </p:cNvPr>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48380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BB3D8F-2102-4945-919D-C88474499C48}"/>
              </a:ext>
            </a:extLst>
          </p:cNvPr>
          <p:cNvSpPr>
            <a:spLocks noGrp="1"/>
          </p:cNvSpPr>
          <p:nvPr>
            <p:ph type="title"/>
          </p:nvPr>
        </p:nvSpPr>
        <p:spPr/>
        <p:txBody>
          <a:bodyPr/>
          <a:lstStyle/>
          <a:p>
            <a:r>
              <a:rPr lang="en-US" dirty="0"/>
              <a:t>Important KT Topics</a:t>
            </a:r>
          </a:p>
        </p:txBody>
      </p:sp>
      <p:sp>
        <p:nvSpPr>
          <p:cNvPr id="3" name="Content Placeholder 2">
            <a:extLst>
              <a:ext uri="{FF2B5EF4-FFF2-40B4-BE49-F238E27FC236}">
                <a16:creationId xmlns:a16="http://schemas.microsoft.com/office/drawing/2014/main" xmlns="" id="{D0E16894-E7A7-1145-AD0F-393143896EA3}"/>
              </a:ext>
            </a:extLst>
          </p:cNvPr>
          <p:cNvSpPr>
            <a:spLocks noGrp="1"/>
          </p:cNvSpPr>
          <p:nvPr>
            <p:ph idx="1"/>
          </p:nvPr>
        </p:nvSpPr>
        <p:spPr>
          <a:xfrm>
            <a:off x="677334" y="1670733"/>
            <a:ext cx="8596668" cy="4632096"/>
          </a:xfrm>
        </p:spPr>
        <p:txBody>
          <a:bodyPr>
            <a:normAutofit/>
          </a:bodyPr>
          <a:lstStyle/>
          <a:p>
            <a:pPr>
              <a:lnSpc>
                <a:spcPct val="150000"/>
              </a:lnSpc>
            </a:pPr>
            <a:r>
              <a:rPr lang="en-US" sz="2600" dirty="0">
                <a:latin typeface="Arial" panose="020B0604020202020204" pitchFamily="34" charset="0"/>
                <a:cs typeface="Arial" panose="020B0604020202020204" pitchFamily="34" charset="0"/>
                <a:hlinkClick r:id="rId2"/>
              </a:rPr>
              <a:t>Reporting Research</a:t>
            </a:r>
          </a:p>
          <a:p>
            <a:pPr>
              <a:lnSpc>
                <a:spcPct val="150000"/>
              </a:lnSpc>
            </a:pPr>
            <a:r>
              <a:rPr lang="en-US" sz="2600" dirty="0">
                <a:latin typeface="Arial" panose="020B0604020202020204" pitchFamily="34" charset="0"/>
                <a:cs typeface="Arial" panose="020B0604020202020204" pitchFamily="34" charset="0"/>
                <a:hlinkClick r:id="rId2"/>
              </a:rPr>
              <a:t>Research Quality</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2"/>
              </a:rPr>
              <a:t>Research Registries</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3"/>
              </a:rPr>
              <a:t>Standards of Evidence and Evidence Grading</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4"/>
              </a:rPr>
              <a:t>Systematic Review</a:t>
            </a:r>
            <a:endParaRPr lang="en-US" sz="2600" dirty="0">
              <a:latin typeface="Arial" panose="020B0604020202020204" pitchFamily="34" charset="0"/>
              <a:cs typeface="Arial" panose="020B0604020202020204" pitchFamily="34" charset="0"/>
            </a:endParaRPr>
          </a:p>
          <a:p>
            <a:pPr>
              <a:lnSpc>
                <a:spcPct val="150000"/>
              </a:lnSpc>
            </a:pPr>
            <a:r>
              <a:rPr lang="en-US" sz="2600" dirty="0">
                <a:latin typeface="Arial" panose="020B0604020202020204" pitchFamily="34" charset="0"/>
                <a:cs typeface="Arial" panose="020B0604020202020204" pitchFamily="34" charset="0"/>
                <a:hlinkClick r:id="rId5"/>
              </a:rPr>
              <a:t>Technology Transfer</a:t>
            </a:r>
            <a:endParaRPr lang="en-US" sz="2600" dirty="0">
              <a:latin typeface="Arial" panose="020B0604020202020204" pitchFamily="34" charset="0"/>
              <a:cs typeface="Arial" panose="020B0604020202020204" pitchFamily="34" charset="0"/>
            </a:endParaRPr>
          </a:p>
          <a:p>
            <a:endParaRPr lang="en-US" dirty="0"/>
          </a:p>
        </p:txBody>
      </p:sp>
      <p:sp>
        <p:nvSpPr>
          <p:cNvPr id="6" name="Footer Placeholder 5">
            <a:extLst>
              <a:ext uri="{FF2B5EF4-FFF2-40B4-BE49-F238E27FC236}">
                <a16:creationId xmlns:a16="http://schemas.microsoft.com/office/drawing/2014/main" xmlns="" id="{7896109C-61BF-7648-9C1D-5FED2FE2B49E}"/>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8A0477FC-433E-BE49-8143-85DFA2B8BC45}"/>
              </a:ext>
            </a:extLst>
          </p:cNvPr>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278177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385313"/>
            <a:ext cx="8596668" cy="1320800"/>
          </a:xfrm>
        </p:spPr>
        <p:txBody>
          <a:bodyPr/>
          <a:lstStyle/>
          <a:p>
            <a:r>
              <a:rPr lang="en-US" dirty="0"/>
              <a:t>KTDRR’s KT Library and Online Resources and Products</a:t>
            </a:r>
          </a:p>
        </p:txBody>
      </p:sp>
      <p:pic>
        <p:nvPicPr>
          <p:cNvPr id="5" name="Content Placeholder 4" descr="Screen shot of KTDRR KT Library.">
            <a:extLst>
              <a:ext uri="{FF2B5EF4-FFF2-40B4-BE49-F238E27FC236}">
                <a16:creationId xmlns:a16="http://schemas.microsoft.com/office/drawing/2014/main" xmlns="" id="{4DB94A83-4A31-C842-B2FE-61B315877E17}"/>
              </a:ext>
            </a:extLst>
          </p:cNvPr>
          <p:cNvPicPr>
            <a:picLocks noGrp="1" noChangeAspect="1"/>
          </p:cNvPicPr>
          <p:nvPr>
            <p:ph idx="1"/>
          </p:nvPr>
        </p:nvPicPr>
        <p:blipFill>
          <a:blip r:embed="rId3"/>
          <a:stretch>
            <a:fillRect/>
          </a:stretch>
        </p:blipFill>
        <p:spPr>
          <a:xfrm>
            <a:off x="1484056" y="1706968"/>
            <a:ext cx="6203416" cy="4215224"/>
          </a:xfrm>
          <a:ln>
            <a:solidFill>
              <a:schemeClr val="accent1"/>
            </a:solidFill>
          </a:ln>
        </p:spPr>
      </p:pic>
      <p:sp>
        <p:nvSpPr>
          <p:cNvPr id="6" name="TextBox 5">
            <a:extLst>
              <a:ext uri="{FF2B5EF4-FFF2-40B4-BE49-F238E27FC236}">
                <a16:creationId xmlns:a16="http://schemas.microsoft.com/office/drawing/2014/main" xmlns="" id="{15DB3DCD-A5D2-BA4E-9334-0FFDC4AED786}"/>
              </a:ext>
            </a:extLst>
          </p:cNvPr>
          <p:cNvSpPr txBox="1"/>
          <p:nvPr/>
        </p:nvSpPr>
        <p:spPr>
          <a:xfrm>
            <a:off x="2446684" y="6144877"/>
            <a:ext cx="4278159"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http://</a:t>
            </a:r>
            <a:r>
              <a:rPr lang="en-US" sz="2800" b="1" dirty="0" err="1">
                <a:latin typeface="Arial" panose="020B0604020202020204" pitchFamily="34" charset="0"/>
                <a:cs typeface="Arial" panose="020B0604020202020204" pitchFamily="34" charset="0"/>
              </a:rPr>
              <a:t>ktdrr.org</a:t>
            </a:r>
            <a:r>
              <a:rPr lang="en-US" sz="2800" b="1" dirty="0">
                <a:latin typeface="Arial" panose="020B0604020202020204" pitchFamily="34" charset="0"/>
                <a:cs typeface="Arial" panose="020B0604020202020204" pitchFamily="34" charset="0"/>
              </a:rPr>
              <a:t>/</a:t>
            </a:r>
            <a:r>
              <a:rPr lang="en-US" sz="2800" b="1" dirty="0" err="1">
                <a:latin typeface="Arial" panose="020B0604020202020204" pitchFamily="34" charset="0"/>
                <a:cs typeface="Arial" panose="020B0604020202020204" pitchFamily="34" charset="0"/>
              </a:rPr>
              <a:t>ktlibrary</a:t>
            </a:r>
            <a:r>
              <a:rPr lang="en-US" sz="2800" b="1" dirty="0">
                <a:latin typeface="Arial" panose="020B0604020202020204" pitchFamily="34" charset="0"/>
                <a:cs typeface="Arial" panose="020B0604020202020204" pitchFamily="34" charset="0"/>
              </a:rPr>
              <a:t>/</a:t>
            </a:r>
          </a:p>
        </p:txBody>
      </p:sp>
      <p:sp>
        <p:nvSpPr>
          <p:cNvPr id="9" name="Footer Placeholder 8">
            <a:extLst>
              <a:ext uri="{FF2B5EF4-FFF2-40B4-BE49-F238E27FC236}">
                <a16:creationId xmlns:a16="http://schemas.microsoft.com/office/drawing/2014/main" xmlns="" id="{951C322A-4846-B344-8C4E-B7F48B4248F0}"/>
              </a:ext>
            </a:extLst>
          </p:cNvPr>
          <p:cNvSpPr>
            <a:spLocks noGrp="1"/>
          </p:cNvSpPr>
          <p:nvPr>
            <p:ph type="ftr" sz="quarter" idx="11"/>
          </p:nvPr>
        </p:nvSpPr>
        <p:spPr/>
        <p:txBody>
          <a:bodyPr/>
          <a:lstStyle/>
          <a:p>
            <a:r>
              <a:rPr lang="en-US" dirty="0"/>
              <a:t>
              </a:t>
            </a:r>
          </a:p>
        </p:txBody>
      </p:sp>
      <p:sp>
        <p:nvSpPr>
          <p:cNvPr id="10" name="Slide Number Placeholder 9">
            <a:extLst>
              <a:ext uri="{FF2B5EF4-FFF2-40B4-BE49-F238E27FC236}">
                <a16:creationId xmlns:a16="http://schemas.microsoft.com/office/drawing/2014/main" xmlns="" id="{47DF2A1D-C54A-A442-B289-185F3C700C1B}"/>
              </a:ext>
            </a:extLst>
          </p:cNvPr>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2921811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F9DDA-77E3-E34A-BA94-E392E8BE5E3F}"/>
              </a:ext>
            </a:extLst>
          </p:cNvPr>
          <p:cNvSpPr>
            <a:spLocks noGrp="1"/>
          </p:cNvSpPr>
          <p:nvPr>
            <p:ph type="title"/>
          </p:nvPr>
        </p:nvSpPr>
        <p:spPr/>
        <p:txBody>
          <a:bodyPr>
            <a:normAutofit/>
          </a:bodyPr>
          <a:lstStyle/>
          <a:p>
            <a:r>
              <a:rPr lang="en-US" dirty="0"/>
              <a:t>Resources from the Center on KTDRR</a:t>
            </a:r>
            <a:r>
              <a:rPr lang="en-US" dirty="0">
                <a:solidFill>
                  <a:srgbClr val="B12000"/>
                </a:solidFill>
                <a:latin typeface="Helvetica" pitchFamily="2" charset="0"/>
              </a:rPr>
              <a:t/>
            </a:r>
            <a:br>
              <a:rPr lang="en-US" dirty="0">
                <a:solidFill>
                  <a:srgbClr val="B12000"/>
                </a:solidFill>
                <a:latin typeface="Helvetica" pitchFamily="2" charset="0"/>
              </a:rPr>
            </a:br>
            <a:endParaRPr lang="en-US" dirty="0"/>
          </a:p>
        </p:txBody>
      </p:sp>
      <p:sp>
        <p:nvSpPr>
          <p:cNvPr id="8" name="Rectangle 7">
            <a:extLst>
              <a:ext uri="{FF2B5EF4-FFF2-40B4-BE49-F238E27FC236}">
                <a16:creationId xmlns:a16="http://schemas.microsoft.com/office/drawing/2014/main" xmlns="" id="{7409D1CB-A581-884B-8124-464683D87E6D}"/>
              </a:ext>
            </a:extLst>
          </p:cNvPr>
          <p:cNvSpPr/>
          <p:nvPr/>
        </p:nvSpPr>
        <p:spPr>
          <a:xfrm>
            <a:off x="677334" y="1524434"/>
            <a:ext cx="7831182" cy="4585871"/>
          </a:xfrm>
          <a:prstGeom prst="rect">
            <a:avLst/>
          </a:prstGeom>
        </p:spPr>
        <p:txBody>
          <a:bodyPr wrap="square">
            <a:spAutoFit/>
          </a:bodyPr>
          <a:lstStyle/>
          <a:p>
            <a:r>
              <a:rPr lang="en-US" sz="2400" dirty="0">
                <a:solidFill>
                  <a:srgbClr val="232323"/>
                </a:solidFill>
                <a:latin typeface="Arial" panose="020B0604020202020204" pitchFamily="34" charset="0"/>
                <a:cs typeface="Arial" panose="020B0604020202020204" pitchFamily="34" charset="0"/>
              </a:rPr>
              <a:t>KTDRR has several databases and resources</a:t>
            </a:r>
          </a:p>
          <a:p>
            <a:r>
              <a:rPr lang="en-US" sz="2400" dirty="0">
                <a:solidFill>
                  <a:srgbClr val="232323"/>
                </a:solidFill>
                <a:latin typeface="Arial" panose="020B0604020202020204" pitchFamily="34" charset="0"/>
                <a:cs typeface="Arial" panose="020B0604020202020204" pitchFamily="34" charset="0"/>
              </a:rPr>
              <a:t>designed to share information on knowledge translation</a:t>
            </a:r>
          </a:p>
          <a:p>
            <a:r>
              <a:rPr lang="en-US" sz="2400" dirty="0">
                <a:solidFill>
                  <a:srgbClr val="232323"/>
                </a:solidFill>
                <a:latin typeface="Arial" panose="020B0604020202020204" pitchFamily="34" charset="0"/>
                <a:cs typeface="Arial" panose="020B0604020202020204" pitchFamily="34" charset="0"/>
              </a:rPr>
              <a:t>and disability and on rehabilitation research topics.</a:t>
            </a:r>
          </a:p>
          <a:p>
            <a:endParaRPr lang="en-US" sz="2400" dirty="0">
              <a:solidFill>
                <a:srgbClr val="232323"/>
              </a:solidFill>
              <a:latin typeface="Arial" panose="020B0604020202020204" pitchFamily="34" charset="0"/>
              <a:cs typeface="Arial" panose="020B0604020202020204" pitchFamily="34" charset="0"/>
            </a:endParaRPr>
          </a:p>
          <a:p>
            <a:pPr algn="ctr"/>
            <a:r>
              <a:rPr lang="en-US" sz="2800" b="1" dirty="0">
                <a:solidFill>
                  <a:srgbClr val="232323"/>
                </a:solidFill>
                <a:latin typeface="Arial" panose="020B0604020202020204" pitchFamily="34" charset="0"/>
                <a:cs typeface="Arial" panose="020B0604020202020204" pitchFamily="34" charset="0"/>
              </a:rPr>
              <a:t>http://</a:t>
            </a:r>
            <a:r>
              <a:rPr lang="en-US" sz="2800" b="1" dirty="0" err="1">
                <a:solidFill>
                  <a:srgbClr val="232323"/>
                </a:solidFill>
                <a:latin typeface="Arial" panose="020B0604020202020204" pitchFamily="34" charset="0"/>
                <a:cs typeface="Arial" panose="020B0604020202020204" pitchFamily="34" charset="0"/>
              </a:rPr>
              <a:t>ktdrr.org</a:t>
            </a:r>
            <a:r>
              <a:rPr lang="en-US" sz="2800" b="1" dirty="0">
                <a:solidFill>
                  <a:srgbClr val="232323"/>
                </a:solidFill>
                <a:latin typeface="Arial" panose="020B0604020202020204" pitchFamily="34" charset="0"/>
                <a:cs typeface="Arial" panose="020B0604020202020204" pitchFamily="34" charset="0"/>
              </a:rPr>
              <a:t>/resources/</a:t>
            </a:r>
          </a:p>
          <a:p>
            <a:endParaRPr lang="en-US" sz="2400" dirty="0">
              <a:solidFill>
                <a:srgbClr val="23232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Resources for Conducting Systematic Reviews</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Directory of Journals and Author Guidelines</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Knowledge Translation Library</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Knowledge Translation Strategies Database</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Registry of Systematic Reviews of Disability and</a:t>
            </a:r>
          </a:p>
          <a:p>
            <a:r>
              <a:rPr lang="en-US" sz="2400" dirty="0">
                <a:solidFill>
                  <a:srgbClr val="232323"/>
                </a:solidFill>
                <a:latin typeface="Arial" panose="020B0604020202020204" pitchFamily="34" charset="0"/>
                <a:cs typeface="Arial" panose="020B0604020202020204" pitchFamily="34" charset="0"/>
              </a:rPr>
              <a:t>    Rehabilitation Research</a:t>
            </a:r>
          </a:p>
        </p:txBody>
      </p:sp>
      <p:sp>
        <p:nvSpPr>
          <p:cNvPr id="6" name="Footer Placeholder 5">
            <a:extLst>
              <a:ext uri="{FF2B5EF4-FFF2-40B4-BE49-F238E27FC236}">
                <a16:creationId xmlns:a16="http://schemas.microsoft.com/office/drawing/2014/main" xmlns="" id="{46D55FBD-CCC9-7C44-A210-666645BCBEC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7D756FAD-0C6C-3B4E-ADDE-D5D3A075A0ED}"/>
              </a:ext>
            </a:extLst>
          </p:cNvPr>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3087989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7F9DDA-77E3-E34A-BA94-E392E8BE5E3F}"/>
              </a:ext>
            </a:extLst>
          </p:cNvPr>
          <p:cNvSpPr>
            <a:spLocks noGrp="1"/>
          </p:cNvSpPr>
          <p:nvPr>
            <p:ph type="title"/>
          </p:nvPr>
        </p:nvSpPr>
        <p:spPr/>
        <p:txBody>
          <a:bodyPr>
            <a:normAutofit/>
          </a:bodyPr>
          <a:lstStyle/>
          <a:p>
            <a:r>
              <a:rPr lang="en-US" dirty="0"/>
              <a:t>Products from the Center on KTDRR</a:t>
            </a:r>
            <a:r>
              <a:rPr lang="en-US" dirty="0">
                <a:solidFill>
                  <a:srgbClr val="B12000"/>
                </a:solidFill>
                <a:latin typeface="Helvetica" pitchFamily="2" charset="0"/>
              </a:rPr>
              <a:t/>
            </a:r>
            <a:br>
              <a:rPr lang="en-US" dirty="0">
                <a:solidFill>
                  <a:srgbClr val="B12000"/>
                </a:solidFill>
                <a:latin typeface="Helvetica" pitchFamily="2" charset="0"/>
              </a:rPr>
            </a:br>
            <a:endParaRPr lang="en-US" dirty="0"/>
          </a:p>
        </p:txBody>
      </p:sp>
      <p:sp>
        <p:nvSpPr>
          <p:cNvPr id="8" name="Rectangle 7">
            <a:extLst>
              <a:ext uri="{FF2B5EF4-FFF2-40B4-BE49-F238E27FC236}">
                <a16:creationId xmlns:a16="http://schemas.microsoft.com/office/drawing/2014/main" xmlns="" id="{7409D1CB-A581-884B-8124-464683D87E6D}"/>
              </a:ext>
            </a:extLst>
          </p:cNvPr>
          <p:cNvSpPr/>
          <p:nvPr/>
        </p:nvSpPr>
        <p:spPr>
          <a:xfrm>
            <a:off x="677334" y="1524434"/>
            <a:ext cx="8363149" cy="4585871"/>
          </a:xfrm>
          <a:prstGeom prst="rect">
            <a:avLst/>
          </a:prstGeom>
        </p:spPr>
        <p:txBody>
          <a:bodyPr wrap="square">
            <a:spAutoFit/>
          </a:bodyPr>
          <a:lstStyle/>
          <a:p>
            <a:r>
              <a:rPr lang="en-US" sz="2400" dirty="0">
                <a:solidFill>
                  <a:srgbClr val="232323"/>
                </a:solidFill>
                <a:latin typeface="Arial" panose="020B0604020202020204" pitchFamily="34" charset="0"/>
                <a:cs typeface="Arial" panose="020B0604020202020204" pitchFamily="34" charset="0"/>
              </a:rPr>
              <a:t>KTDRR makes available a quarterly e-newsletter,</a:t>
            </a:r>
          </a:p>
          <a:p>
            <a:r>
              <a:rPr lang="en-US" sz="2400" dirty="0">
                <a:solidFill>
                  <a:srgbClr val="232323"/>
                </a:solidFill>
                <a:latin typeface="Arial" panose="020B0604020202020204" pitchFamily="34" charset="0"/>
                <a:cs typeface="Arial" panose="020B0604020202020204" pitchFamily="34" charset="0"/>
              </a:rPr>
              <a:t>a tool for assessing systematic reviews, an annual KT</a:t>
            </a:r>
          </a:p>
          <a:p>
            <a:r>
              <a:rPr lang="en-US" sz="2400" dirty="0">
                <a:solidFill>
                  <a:srgbClr val="232323"/>
                </a:solidFill>
                <a:latin typeface="Arial" panose="020B0604020202020204" pitchFamily="34" charset="0"/>
                <a:cs typeface="Arial" panose="020B0604020202020204" pitchFamily="34" charset="0"/>
              </a:rPr>
              <a:t>casebook, and a white paper on standards for assistive</a:t>
            </a:r>
          </a:p>
          <a:p>
            <a:r>
              <a:rPr lang="en-US" sz="2400" dirty="0">
                <a:solidFill>
                  <a:srgbClr val="232323"/>
                </a:solidFill>
                <a:latin typeface="Arial" panose="020B0604020202020204" pitchFamily="34" charset="0"/>
                <a:cs typeface="Arial" panose="020B0604020202020204" pitchFamily="34" charset="0"/>
              </a:rPr>
              <a:t>technology. </a:t>
            </a:r>
          </a:p>
          <a:p>
            <a:endParaRPr lang="en-US" sz="2400" dirty="0">
              <a:solidFill>
                <a:srgbClr val="232323"/>
              </a:solidFill>
              <a:latin typeface="Arial" panose="020B0604020202020204" pitchFamily="34" charset="0"/>
              <a:cs typeface="Arial" panose="020B0604020202020204" pitchFamily="34" charset="0"/>
            </a:endParaRPr>
          </a:p>
          <a:p>
            <a:pPr algn="ctr"/>
            <a:r>
              <a:rPr lang="en-US" sz="2800" b="1" dirty="0">
                <a:solidFill>
                  <a:srgbClr val="232323"/>
                </a:solidFill>
                <a:latin typeface="Arial" panose="020B0604020202020204" pitchFamily="34" charset="0"/>
                <a:cs typeface="Arial" panose="020B0604020202020204" pitchFamily="34" charset="0"/>
              </a:rPr>
              <a:t>http://</a:t>
            </a:r>
            <a:r>
              <a:rPr lang="en-US" sz="2800" b="1" dirty="0" err="1">
                <a:solidFill>
                  <a:srgbClr val="232323"/>
                </a:solidFill>
                <a:latin typeface="Arial" panose="020B0604020202020204" pitchFamily="34" charset="0"/>
                <a:cs typeface="Arial" panose="020B0604020202020204" pitchFamily="34" charset="0"/>
              </a:rPr>
              <a:t>ktdrr.org</a:t>
            </a:r>
            <a:r>
              <a:rPr lang="en-US" sz="2800" b="1" dirty="0">
                <a:solidFill>
                  <a:srgbClr val="232323"/>
                </a:solidFill>
                <a:latin typeface="Arial" panose="020B0604020202020204" pitchFamily="34" charset="0"/>
                <a:cs typeface="Arial" panose="020B0604020202020204" pitchFamily="34" charset="0"/>
              </a:rPr>
              <a:t>/products/</a:t>
            </a:r>
          </a:p>
          <a:p>
            <a:endParaRPr lang="en-US" sz="2400" dirty="0">
              <a:solidFill>
                <a:srgbClr val="232323"/>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i="1" dirty="0">
                <a:solidFill>
                  <a:srgbClr val="232323"/>
                </a:solidFill>
                <a:latin typeface="Arial" panose="020B0604020202020204" pitchFamily="34" charset="0"/>
                <a:cs typeface="Arial" panose="020B0604020202020204" pitchFamily="34" charset="0"/>
              </a:rPr>
              <a:t>KT Update</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Assessing the Quality and Applicability of Systematic Reviews (AQASR)</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KT Casebook</a:t>
            </a:r>
          </a:p>
          <a:p>
            <a:pPr marL="285750" indent="-285750">
              <a:buFont typeface="Arial" panose="020B0604020202020204" pitchFamily="34" charset="0"/>
              <a:buChar char="•"/>
            </a:pPr>
            <a:r>
              <a:rPr lang="en-US" sz="2400" dirty="0">
                <a:solidFill>
                  <a:srgbClr val="232323"/>
                </a:solidFill>
                <a:latin typeface="Arial" panose="020B0604020202020204" pitchFamily="34" charset="0"/>
                <a:cs typeface="Arial" panose="020B0604020202020204" pitchFamily="34" charset="0"/>
              </a:rPr>
              <a:t>Standards for Assistive Technology Funding</a:t>
            </a:r>
            <a:endParaRPr lang="en-US" sz="2400" dirty="0">
              <a:solidFill>
                <a:srgbClr val="232323"/>
              </a:solidFill>
              <a:effectLst/>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xmlns="" id="{46D55FBD-CCC9-7C44-A210-666645BCBEC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7D756FAD-0C6C-3B4E-ADDE-D5D3A075A0ED}"/>
              </a:ext>
            </a:extLst>
          </p:cNvPr>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2191885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and Discussion</a:t>
            </a:r>
          </a:p>
        </p:txBody>
      </p:sp>
      <p:sp>
        <p:nvSpPr>
          <p:cNvPr id="3" name="Content Placeholder 2"/>
          <p:cNvSpPr>
            <a:spLocks noGrp="1"/>
          </p:cNvSpPr>
          <p:nvPr>
            <p:ph idx="1"/>
          </p:nvPr>
        </p:nvSpPr>
        <p:spPr/>
        <p:txBody>
          <a:bodyPr>
            <a:normAutofit/>
          </a:bodyPr>
          <a:lstStyle/>
          <a:p>
            <a:r>
              <a:rPr lang="en-US" sz="2400" dirty="0"/>
              <a:t>What KT strategies are you using?</a:t>
            </a:r>
          </a:p>
          <a:p>
            <a:r>
              <a:rPr lang="en-US" sz="2400" dirty="0"/>
              <a:t>What has been effective for translating your work?</a:t>
            </a:r>
          </a:p>
          <a:p>
            <a:r>
              <a:rPr lang="en-US" sz="2400" dirty="0"/>
              <a:t>What other tools or resources would you like to have for KT or TT?</a:t>
            </a:r>
          </a:p>
        </p:txBody>
      </p:sp>
      <p:sp>
        <p:nvSpPr>
          <p:cNvPr id="6" name="Footer Placeholder 5">
            <a:extLst>
              <a:ext uri="{FF2B5EF4-FFF2-40B4-BE49-F238E27FC236}">
                <a16:creationId xmlns:a16="http://schemas.microsoft.com/office/drawing/2014/main" xmlns="" id="{D16A06F9-1718-2444-819A-C379E18452EA}"/>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7FE37C22-CA2C-6C4E-97BD-A137F3E5C30A}"/>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1324736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a:t>
            </a:r>
          </a:p>
        </p:txBody>
      </p:sp>
      <p:sp>
        <p:nvSpPr>
          <p:cNvPr id="3" name="Content Placeholder 2"/>
          <p:cNvSpPr>
            <a:spLocks noGrp="1"/>
          </p:cNvSpPr>
          <p:nvPr>
            <p:ph idx="1"/>
          </p:nvPr>
        </p:nvSpPr>
        <p:spPr>
          <a:xfrm>
            <a:off x="600075" y="1619251"/>
            <a:ext cx="8543925" cy="4422112"/>
          </a:xfrm>
        </p:spPr>
        <p:txBody>
          <a:bodyPr/>
          <a:lstStyle/>
          <a:p>
            <a:pPr marL="0" indent="0">
              <a:buNone/>
            </a:pPr>
            <a:r>
              <a:rPr lang="en-US" sz="2400" dirty="0">
                <a:latin typeface="Arial" panose="020B0604020202020204" pitchFamily="34" charset="0"/>
                <a:cs typeface="Arial" panose="020B0604020202020204" pitchFamily="34" charset="0"/>
              </a:rPr>
              <a:t>The contents of this presentation were developed under grants #90DPKT0001 (KTDRR) and #90DP0054 (KT4TT) from the National Institute on Disability, Independent Living, and Rehabilitation Research (NIDILRR). NIDILRR is a Center within the Administration for Community Living (ACL), Department of Health and Human Services (HHS). The contents of this presentation do not necessarily represent the policy of NIDILRR, ACL, or HHS, and you should not assume endorsement by the Federal Government.</a:t>
            </a:r>
            <a:endParaRPr lang="en-US" dirty="0">
              <a:latin typeface="Arial" panose="020B0604020202020204" pitchFamily="34" charset="0"/>
              <a:cs typeface="Arial" panose="020B0604020202020204" pitchFamily="34" charset="0"/>
            </a:endParaRPr>
          </a:p>
        </p:txBody>
      </p:sp>
      <p:sp>
        <p:nvSpPr>
          <p:cNvPr id="6" name="Footer Placeholder 5">
            <a:extLst>
              <a:ext uri="{FF2B5EF4-FFF2-40B4-BE49-F238E27FC236}">
                <a16:creationId xmlns:a16="http://schemas.microsoft.com/office/drawing/2014/main" xmlns="" id="{90DD2D87-8B86-F745-BEBB-9615FE46ADC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5C6EA893-386F-5C46-B347-E9E64CED6EF3}"/>
              </a:ext>
            </a:extLst>
          </p:cNvPr>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246479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Text Placeholder 2"/>
          <p:cNvSpPr>
            <a:spLocks noGrp="1"/>
          </p:cNvSpPr>
          <p:nvPr>
            <p:ph type="body" idx="1"/>
          </p:nvPr>
        </p:nvSpPr>
        <p:spPr/>
        <p:txBody>
          <a:bodyPr/>
          <a:lstStyle/>
          <a:p>
            <a:endParaRPr lang="en-US"/>
          </a:p>
        </p:txBody>
      </p:sp>
      <p:sp>
        <p:nvSpPr>
          <p:cNvPr id="6" name="Footer Placeholder 5">
            <a:extLst>
              <a:ext uri="{FF2B5EF4-FFF2-40B4-BE49-F238E27FC236}">
                <a16:creationId xmlns:a16="http://schemas.microsoft.com/office/drawing/2014/main" xmlns="" id="{41EA83CD-FFA4-2B48-8942-C45696EB8FA0}"/>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AF12843D-AB60-524A-8C53-A70C969A9711}"/>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4047736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066273" cy="1320800"/>
          </a:xfrm>
        </p:spPr>
        <p:txBody>
          <a:bodyPr>
            <a:normAutofit fontScale="90000"/>
          </a:bodyPr>
          <a:lstStyle/>
          <a:p>
            <a:r>
              <a:rPr lang="en-US" dirty="0"/>
              <a:t>Joann Starks</a:t>
            </a:r>
            <a:br>
              <a:rPr lang="en-US" dirty="0"/>
            </a:br>
            <a:r>
              <a:rPr lang="en-US" i="1" dirty="0"/>
              <a:t>Center on Knowledge Translation for Disability and Rehabilitation Research (KTDRR)</a:t>
            </a:r>
          </a:p>
        </p:txBody>
      </p:sp>
      <p:pic>
        <p:nvPicPr>
          <p:cNvPr id="2" name="Content Placeholder 1" descr="American Institutes for Research" title="AIR"/>
          <p:cNvPicPr>
            <a:picLocks noGrp="1" noChangeAspect="1"/>
          </p:cNvPicPr>
          <p:nvPr>
            <p:ph idx="1"/>
          </p:nvPr>
        </p:nvPicPr>
        <p:blipFill>
          <a:blip r:embed="rId3"/>
          <a:stretch>
            <a:fillRect/>
          </a:stretch>
        </p:blipFill>
        <p:spPr>
          <a:xfrm>
            <a:off x="6435586" y="106631"/>
            <a:ext cx="2330860" cy="1005938"/>
          </a:xfrm>
          <a:prstGeom prst="rect">
            <a:avLst/>
          </a:prstGeom>
        </p:spPr>
      </p:pic>
      <p:sp>
        <p:nvSpPr>
          <p:cNvPr id="5" name="Content Placeholder 4">
            <a:extLst>
              <a:ext uri="{FF2B5EF4-FFF2-40B4-BE49-F238E27FC236}">
                <a16:creationId xmlns:a16="http://schemas.microsoft.com/office/drawing/2014/main" xmlns="" id="{0051A941-AFB0-CC4C-B276-77972CE823B4}"/>
              </a:ext>
            </a:extLst>
          </p:cNvPr>
          <p:cNvSpPr txBox="1">
            <a:spLocks/>
          </p:cNvSpPr>
          <p:nvPr/>
        </p:nvSpPr>
        <p:spPr>
          <a:xfrm>
            <a:off x="791156" y="2433369"/>
            <a:ext cx="8838626" cy="346709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3100" dirty="0">
                <a:latin typeface="Arial" panose="020B0604020202020204" pitchFamily="34" charset="0"/>
                <a:cs typeface="Arial" panose="020B0604020202020204" pitchFamily="34" charset="0"/>
              </a:rPr>
              <a:t>My background:</a:t>
            </a:r>
          </a:p>
          <a:p>
            <a:pPr lvl="1"/>
            <a:r>
              <a:rPr lang="en-US" sz="3100" dirty="0">
                <a:latin typeface="Arial" panose="020B0604020202020204" pitchFamily="34" charset="0"/>
                <a:cs typeface="Arial" panose="020B0604020202020204" pitchFamily="34" charset="0"/>
              </a:rPr>
              <a:t>Bilingual and Bilingual Special Education</a:t>
            </a:r>
          </a:p>
          <a:p>
            <a:pPr lvl="1"/>
            <a:r>
              <a:rPr lang="en-US" sz="3100" dirty="0">
                <a:latin typeface="Arial" panose="020B0604020202020204" pitchFamily="34" charset="0"/>
                <a:cs typeface="Arial" panose="020B0604020202020204" pitchFamily="34" charset="0"/>
              </a:rPr>
              <a:t>Research</a:t>
            </a:r>
          </a:p>
          <a:p>
            <a:pPr lvl="1"/>
            <a:r>
              <a:rPr lang="en-US" sz="3100" dirty="0">
                <a:latin typeface="Arial" panose="020B0604020202020204" pitchFamily="34" charset="0"/>
                <a:cs typeface="Arial" panose="020B0604020202020204" pitchFamily="34" charset="0"/>
              </a:rPr>
              <a:t>Knowledge Translation (KT)</a:t>
            </a:r>
          </a:p>
          <a:p>
            <a:r>
              <a:rPr lang="en-US" sz="3100" dirty="0">
                <a:latin typeface="Arial" panose="020B0604020202020204" pitchFamily="34" charset="0"/>
                <a:cs typeface="Arial" panose="020B0604020202020204" pitchFamily="34" charset="0"/>
              </a:rPr>
              <a:t>NCDDR: 1995 – 2011</a:t>
            </a:r>
          </a:p>
          <a:p>
            <a:r>
              <a:rPr lang="en-US" sz="3100" dirty="0">
                <a:latin typeface="Arial" panose="020B0604020202020204" pitchFamily="34" charset="0"/>
                <a:cs typeface="Arial" panose="020B0604020202020204" pitchFamily="34" charset="0"/>
              </a:rPr>
              <a:t>Center on KT for Employment Research (KTER): </a:t>
            </a:r>
          </a:p>
          <a:p>
            <a:pPr marL="0" indent="0">
              <a:buNone/>
            </a:pPr>
            <a:r>
              <a:rPr lang="en-US" sz="3100" dirty="0">
                <a:latin typeface="Arial" panose="020B0604020202020204" pitchFamily="34" charset="0"/>
                <a:cs typeface="Arial" panose="020B0604020202020204" pitchFamily="34" charset="0"/>
              </a:rPr>
              <a:t>	2010 – 2015; 2015 - 2020</a:t>
            </a:r>
          </a:p>
          <a:p>
            <a:r>
              <a:rPr lang="en-US" sz="3100" dirty="0">
                <a:latin typeface="Arial" panose="020B0604020202020204" pitchFamily="34" charset="0"/>
                <a:cs typeface="Arial" panose="020B0604020202020204" pitchFamily="34" charset="0"/>
              </a:rPr>
              <a:t>Center on KTDRR: 2012 – 2017; 2017 - 2022</a:t>
            </a:r>
          </a:p>
          <a:p>
            <a:pPr marL="0" indent="0">
              <a:buNone/>
            </a:pPr>
            <a:endParaRPr lang="en-US" dirty="0"/>
          </a:p>
        </p:txBody>
      </p:sp>
      <p:sp>
        <p:nvSpPr>
          <p:cNvPr id="6" name="TextBox 5">
            <a:extLst>
              <a:ext uri="{FF2B5EF4-FFF2-40B4-BE49-F238E27FC236}">
                <a16:creationId xmlns:a16="http://schemas.microsoft.com/office/drawing/2014/main" xmlns="" id="{4C43BD15-B42E-2D42-9E5D-7F5203768463}"/>
              </a:ext>
            </a:extLst>
          </p:cNvPr>
          <p:cNvSpPr txBox="1"/>
          <p:nvPr/>
        </p:nvSpPr>
        <p:spPr>
          <a:xfrm>
            <a:off x="422891" y="6067933"/>
            <a:ext cx="8948027" cy="738664"/>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http://</a:t>
            </a:r>
            <a:r>
              <a:rPr lang="en-US" sz="2400" b="1" dirty="0" err="1">
                <a:latin typeface="Arial" panose="020B0604020202020204" pitchFamily="34" charset="0"/>
                <a:cs typeface="Arial" panose="020B0604020202020204" pitchFamily="34" charset="0"/>
              </a:rPr>
              <a:t>www.kter.org</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http://</a:t>
            </a:r>
            <a:r>
              <a:rPr lang="en-US" sz="2400" b="1" dirty="0" err="1">
                <a:latin typeface="Arial" panose="020B0604020202020204" pitchFamily="34" charset="0"/>
                <a:cs typeface="Arial" panose="020B0604020202020204" pitchFamily="34" charset="0"/>
              </a:rPr>
              <a:t>www.ktdrr.org</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r>
              <a:rPr lang="en-US" sz="2400" b="1" dirty="0">
                <a:latin typeface="Arial" panose="020B0604020202020204" pitchFamily="34" charset="0"/>
                <a:cs typeface="Arial" panose="020B0604020202020204" pitchFamily="34" charset="0"/>
              </a:rPr>
              <a:t> http://</a:t>
            </a:r>
            <a:r>
              <a:rPr lang="en-US" sz="2400" b="1" dirty="0" err="1">
                <a:latin typeface="Arial" panose="020B0604020202020204" pitchFamily="34" charset="0"/>
                <a:cs typeface="Arial" panose="020B0604020202020204" pitchFamily="34" charset="0"/>
              </a:rPr>
              <a:t>www.air.org</a:t>
            </a:r>
            <a:endParaRPr lang="en-US" sz="2400" b="1" dirty="0">
              <a:latin typeface="Arial" panose="020B0604020202020204" pitchFamily="34" charset="0"/>
              <a:cs typeface="Arial" panose="020B0604020202020204" pitchFamily="34" charset="0"/>
            </a:endParaRPr>
          </a:p>
          <a:p>
            <a:endParaRPr lang="en-US" dirty="0"/>
          </a:p>
        </p:txBody>
      </p:sp>
      <p:sp>
        <p:nvSpPr>
          <p:cNvPr id="10" name="Footer Placeholder 9">
            <a:extLst>
              <a:ext uri="{FF2B5EF4-FFF2-40B4-BE49-F238E27FC236}">
                <a16:creationId xmlns:a16="http://schemas.microsoft.com/office/drawing/2014/main" xmlns="" id="{D2DB24DB-175C-3A42-AD32-927EA5B44260}"/>
              </a:ext>
            </a:extLst>
          </p:cNvPr>
          <p:cNvSpPr>
            <a:spLocks noGrp="1"/>
          </p:cNvSpPr>
          <p:nvPr>
            <p:ph type="ftr" sz="quarter" idx="11"/>
          </p:nvPr>
        </p:nvSpPr>
        <p:spPr/>
        <p:txBody>
          <a:bodyPr/>
          <a:lstStyle/>
          <a:p>
            <a:r>
              <a:rPr lang="en-US"/>
              <a:t>
              </a:t>
            </a:r>
            <a:endParaRPr lang="en-US" dirty="0"/>
          </a:p>
        </p:txBody>
      </p:sp>
      <p:sp>
        <p:nvSpPr>
          <p:cNvPr id="11" name="Slide Number Placeholder 10">
            <a:extLst>
              <a:ext uri="{FF2B5EF4-FFF2-40B4-BE49-F238E27FC236}">
                <a16:creationId xmlns:a16="http://schemas.microsoft.com/office/drawing/2014/main" xmlns="" id="{82345426-76DF-7C4C-A46C-0E6BA47571D6}"/>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2802388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7333" y="609600"/>
            <a:ext cx="9456017" cy="1320800"/>
          </a:xfrm>
        </p:spPr>
        <p:txBody>
          <a:bodyPr>
            <a:normAutofit fontScale="90000"/>
          </a:bodyPr>
          <a:lstStyle/>
          <a:p>
            <a:r>
              <a:rPr lang="en-US" dirty="0"/>
              <a:t>Jennifer L Flagg</a:t>
            </a:r>
            <a:br>
              <a:rPr lang="en-US" dirty="0"/>
            </a:br>
            <a:r>
              <a:rPr lang="en-US" i="1" dirty="0"/>
              <a:t>Center on Knowledge Translation for Technology Transfer (KT4TT)</a:t>
            </a:r>
          </a:p>
        </p:txBody>
      </p:sp>
      <p:sp>
        <p:nvSpPr>
          <p:cNvPr id="5" name="Content Placeholder 4"/>
          <p:cNvSpPr>
            <a:spLocks noGrp="1"/>
          </p:cNvSpPr>
          <p:nvPr>
            <p:ph idx="1"/>
          </p:nvPr>
        </p:nvSpPr>
        <p:spPr>
          <a:xfrm>
            <a:off x="677333" y="2448870"/>
            <a:ext cx="8596668" cy="3880773"/>
          </a:xfrm>
        </p:spPr>
        <p:txBody>
          <a:bodyPr/>
          <a:lstStyle/>
          <a:p>
            <a:r>
              <a:rPr lang="en-US" sz="2000" dirty="0"/>
              <a:t>My background:</a:t>
            </a:r>
          </a:p>
          <a:p>
            <a:pPr lvl="1"/>
            <a:r>
              <a:rPr lang="en-US" sz="2000" dirty="0"/>
              <a:t>Market research</a:t>
            </a:r>
          </a:p>
          <a:p>
            <a:pPr lvl="1"/>
            <a:r>
              <a:rPr lang="en-US" sz="2000" dirty="0"/>
              <a:t>Industry Profiles</a:t>
            </a:r>
          </a:p>
          <a:p>
            <a:pPr lvl="1"/>
            <a:r>
              <a:rPr lang="en-US" sz="2000" dirty="0"/>
              <a:t>Commercialization</a:t>
            </a:r>
          </a:p>
          <a:p>
            <a:r>
              <a:rPr lang="en-US" sz="2000" dirty="0"/>
              <a:t>Center on KT4TT</a:t>
            </a:r>
          </a:p>
          <a:p>
            <a:pPr lvl="1"/>
            <a:r>
              <a:rPr lang="en-US" sz="2000" dirty="0"/>
              <a:t>2008 - 2013: Generate models, methods, and metrics</a:t>
            </a:r>
          </a:p>
          <a:p>
            <a:pPr lvl="1"/>
            <a:r>
              <a:rPr lang="en-US" sz="2000" dirty="0"/>
              <a:t>2013 - 2018: Refine models, create tools, provide technical assistance</a:t>
            </a:r>
          </a:p>
          <a:p>
            <a:endParaRPr lang="en-US" dirty="0"/>
          </a:p>
        </p:txBody>
      </p:sp>
      <p:pic>
        <p:nvPicPr>
          <p:cNvPr id="3" name="Picture 2" descr="Center on Knowledge Translation for Technology Transfer " title="KT4T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392" y="292608"/>
            <a:ext cx="3145536" cy="633984"/>
          </a:xfrm>
          <a:prstGeom prst="rect">
            <a:avLst/>
          </a:prstGeom>
        </p:spPr>
      </p:pic>
      <p:sp>
        <p:nvSpPr>
          <p:cNvPr id="7" name="Footer Placeholder 6">
            <a:extLst>
              <a:ext uri="{FF2B5EF4-FFF2-40B4-BE49-F238E27FC236}">
                <a16:creationId xmlns:a16="http://schemas.microsoft.com/office/drawing/2014/main" xmlns="" id="{E85106CE-52A5-3743-9664-24E88FD6CA31}"/>
              </a:ext>
            </a:extLst>
          </p:cNvPr>
          <p:cNvSpPr>
            <a:spLocks noGrp="1"/>
          </p:cNvSpPr>
          <p:nvPr>
            <p:ph type="ftr" sz="quarter" idx="11"/>
          </p:nvPr>
        </p:nvSpPr>
        <p:spPr/>
        <p:txBody>
          <a:bodyPr/>
          <a:lstStyle/>
          <a:p>
            <a:r>
              <a:rPr lang="en-US"/>
              <a:t>
              </a:t>
            </a:r>
            <a:endParaRPr lang="en-US" dirty="0"/>
          </a:p>
        </p:txBody>
      </p:sp>
      <p:sp>
        <p:nvSpPr>
          <p:cNvPr id="9" name="TextBox 8">
            <a:extLst>
              <a:ext uri="{FF2B5EF4-FFF2-40B4-BE49-F238E27FC236}">
                <a16:creationId xmlns:a16="http://schemas.microsoft.com/office/drawing/2014/main" xmlns="" id="{3E86A1BD-F76C-E34F-B2C5-7B50C2819682}"/>
              </a:ext>
            </a:extLst>
          </p:cNvPr>
          <p:cNvSpPr txBox="1"/>
          <p:nvPr/>
        </p:nvSpPr>
        <p:spPr>
          <a:xfrm>
            <a:off x="3077536" y="5906400"/>
            <a:ext cx="4005072" cy="461665"/>
          </a:xfrm>
          <a:prstGeom prst="rect">
            <a:avLst/>
          </a:prstGeom>
          <a:noFill/>
        </p:spPr>
        <p:txBody>
          <a:bodyPr wrap="square" rtlCol="0">
            <a:spAutoFit/>
          </a:bodyPr>
          <a:lstStyle/>
          <a:p>
            <a:pPr algn="ctr"/>
            <a:r>
              <a:rPr lang="en-US" sz="2400" b="1" dirty="0">
                <a:solidFill>
                  <a:schemeClr val="tx1">
                    <a:lumMod val="95000"/>
                    <a:lumOff val="5000"/>
                  </a:schemeClr>
                </a:solidFill>
              </a:rPr>
              <a:t>www.kt4tt.buffalo.edu </a:t>
            </a:r>
          </a:p>
        </p:txBody>
      </p:sp>
      <p:sp>
        <p:nvSpPr>
          <p:cNvPr id="8" name="Slide Number Placeholder 7">
            <a:extLst>
              <a:ext uri="{FF2B5EF4-FFF2-40B4-BE49-F238E27FC236}">
                <a16:creationId xmlns:a16="http://schemas.microsoft.com/office/drawing/2014/main" xmlns="" id="{8B2E2169-BD32-4E4A-BA22-ABC52F08A5D1}"/>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04253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472" y="2700867"/>
            <a:ext cx="9545957" cy="1826581"/>
          </a:xfrm>
        </p:spPr>
        <p:txBody>
          <a:bodyPr/>
          <a:lstStyle/>
          <a:p>
            <a:r>
              <a:rPr lang="en-US" dirty="0"/>
              <a:t>Communicating with Different Audiences</a:t>
            </a:r>
          </a:p>
        </p:txBody>
      </p:sp>
      <p:sp>
        <p:nvSpPr>
          <p:cNvPr id="5" name="Footer Placeholder 4">
            <a:extLst>
              <a:ext uri="{FF2B5EF4-FFF2-40B4-BE49-F238E27FC236}">
                <a16:creationId xmlns:a16="http://schemas.microsoft.com/office/drawing/2014/main" xmlns="" id="{7F4D0BB7-6368-564E-9308-1704274FF8A7}"/>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xmlns="" id="{8A11B0BD-3069-3E4B-9254-80CC320EA494}"/>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1080552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might want to know about your research findings?</a:t>
            </a:r>
          </a:p>
        </p:txBody>
      </p:sp>
      <p:sp>
        <p:nvSpPr>
          <p:cNvPr id="4" name="Content Placeholder 3"/>
          <p:cNvSpPr>
            <a:spLocks noGrp="1"/>
          </p:cNvSpPr>
          <p:nvPr>
            <p:ph idx="1"/>
          </p:nvPr>
        </p:nvSpPr>
        <p:spPr/>
        <p:txBody>
          <a:bodyPr>
            <a:normAutofit/>
          </a:bodyPr>
          <a:lstStyle/>
          <a:p>
            <a:r>
              <a:rPr lang="en-US" sz="2800" dirty="0"/>
              <a:t>Other researchers…</a:t>
            </a:r>
          </a:p>
          <a:p>
            <a:r>
              <a:rPr lang="en-US" sz="2800" dirty="0"/>
              <a:t>Clinicians / practitioners</a:t>
            </a:r>
          </a:p>
          <a:p>
            <a:r>
              <a:rPr lang="en-US" sz="2800" dirty="0"/>
              <a:t>Consumers, families, caregivers</a:t>
            </a:r>
          </a:p>
          <a:p>
            <a:r>
              <a:rPr lang="en-US" sz="2800" dirty="0"/>
              <a:t>Policy makers</a:t>
            </a:r>
          </a:p>
          <a:p>
            <a:r>
              <a:rPr lang="en-US" sz="2800" dirty="0"/>
              <a:t>Educators / employers</a:t>
            </a:r>
          </a:p>
          <a:p>
            <a:r>
              <a:rPr lang="en-US" sz="2800" dirty="0"/>
              <a:t>Manufacturers / suppliers</a:t>
            </a:r>
          </a:p>
          <a:p>
            <a:r>
              <a:rPr lang="en-US" sz="2800" dirty="0"/>
              <a:t>Brokers</a:t>
            </a:r>
          </a:p>
        </p:txBody>
      </p:sp>
      <p:sp>
        <p:nvSpPr>
          <p:cNvPr id="6" name="Footer Placeholder 5">
            <a:extLst>
              <a:ext uri="{FF2B5EF4-FFF2-40B4-BE49-F238E27FC236}">
                <a16:creationId xmlns:a16="http://schemas.microsoft.com/office/drawing/2014/main" xmlns="" id="{29D29558-14D1-174C-9EA3-D705285D0BDA}"/>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7F3D4EFA-B61F-124D-9BEC-A800F5BC45D9}"/>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073476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950"/>
          </a:xfrm>
        </p:spPr>
        <p:txBody>
          <a:bodyPr>
            <a:noAutofit/>
          </a:bodyPr>
          <a:lstStyle/>
          <a:p>
            <a:r>
              <a:rPr lang="en-US" dirty="0"/>
              <a:t>How do we reach these audiences?</a:t>
            </a:r>
            <a:endParaRPr lang="en-US" sz="2400" dirty="0"/>
          </a:p>
        </p:txBody>
      </p:sp>
      <p:sp>
        <p:nvSpPr>
          <p:cNvPr id="7" name="Title 1" descr="Outreach Mechanisms" title="Stakeholder Group"/>
          <p:cNvSpPr txBox="1">
            <a:spLocks/>
          </p:cNvSpPr>
          <p:nvPr/>
        </p:nvSpPr>
        <p:spPr>
          <a:xfrm>
            <a:off x="677334" y="1352550"/>
            <a:ext cx="8596668" cy="819150"/>
          </a:xfrm>
          <a:prstGeom prst="rect">
            <a:avLst/>
          </a:prstGeom>
        </p:spPr>
        <p:txBody>
          <a:bodyPr vert="horz" lIns="91440" tIns="45720" rIns="91440" bIns="45720" rtlCol="0" anchor="t">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p>
        </p:txBody>
      </p:sp>
      <p:graphicFrame>
        <p:nvGraphicFramePr>
          <p:cNvPr id="6" name="Table 5" descr="Table with various strakeholder groups and their outreach mechanisms."/>
          <p:cNvGraphicFramePr>
            <a:graphicFrameLocks noGrp="1"/>
          </p:cNvGraphicFramePr>
          <p:nvPr>
            <p:extLst>
              <p:ext uri="{D42A27DB-BD31-4B8C-83A1-F6EECF244321}">
                <p14:modId xmlns:p14="http://schemas.microsoft.com/office/powerpoint/2010/main" val="3722983741"/>
              </p:ext>
            </p:extLst>
          </p:nvPr>
        </p:nvGraphicFramePr>
        <p:xfrm>
          <a:off x="795552" y="1461875"/>
          <a:ext cx="8580676" cy="4853472"/>
        </p:xfrm>
        <a:graphic>
          <a:graphicData uri="http://schemas.openxmlformats.org/drawingml/2006/table">
            <a:tbl>
              <a:tblPr firstRow="1" bandRow="1">
                <a:tableStyleId>{5C22544A-7EE6-4342-B048-85BDC9FD1C3A}</a:tableStyleId>
              </a:tblPr>
              <a:tblGrid>
                <a:gridCol w="4290338">
                  <a:extLst>
                    <a:ext uri="{9D8B030D-6E8A-4147-A177-3AD203B41FA5}">
                      <a16:colId xmlns:a16="http://schemas.microsoft.com/office/drawing/2014/main" xmlns="" val="20000"/>
                    </a:ext>
                  </a:extLst>
                </a:gridCol>
                <a:gridCol w="4290338">
                  <a:extLst>
                    <a:ext uri="{9D8B030D-6E8A-4147-A177-3AD203B41FA5}">
                      <a16:colId xmlns:a16="http://schemas.microsoft.com/office/drawing/2014/main" xmlns="" val="20001"/>
                    </a:ext>
                  </a:extLst>
                </a:gridCol>
              </a:tblGrid>
              <a:tr h="606684">
                <a:tc>
                  <a:txBody>
                    <a:bodyPr/>
                    <a:lstStyle/>
                    <a:p>
                      <a:r>
                        <a:rPr lang="en-US" dirty="0"/>
                        <a:t>Stakeholder Group</a:t>
                      </a:r>
                    </a:p>
                  </a:txBody>
                  <a:tcPr anchor="ctr"/>
                </a:tc>
                <a:tc>
                  <a:txBody>
                    <a:bodyPr/>
                    <a:lstStyle/>
                    <a:p>
                      <a:r>
                        <a:rPr lang="en-US" dirty="0"/>
                        <a:t>Outreach Mechanisms</a:t>
                      </a:r>
                    </a:p>
                  </a:txBody>
                  <a:tcPr anchor="ctr"/>
                </a:tc>
                <a:extLst>
                  <a:ext uri="{0D108BD9-81ED-4DB2-BD59-A6C34878D82A}">
                    <a16:rowId xmlns:a16="http://schemas.microsoft.com/office/drawing/2014/main" xmlns="" val="10000"/>
                  </a:ext>
                </a:extLst>
              </a:tr>
              <a:tr h="606684">
                <a:tc>
                  <a:txBody>
                    <a:bodyPr/>
                    <a:lstStyle/>
                    <a:p>
                      <a:r>
                        <a:rPr lang="en-US" dirty="0"/>
                        <a:t>Other researchers</a:t>
                      </a:r>
                    </a:p>
                  </a:txBody>
                  <a:tcPr anchor="ctr"/>
                </a:tc>
                <a:tc>
                  <a:txBody>
                    <a:bodyPr/>
                    <a:lstStyle/>
                    <a:p>
                      <a:r>
                        <a:rPr lang="en-US" dirty="0"/>
                        <a:t>Journal articles, conferences</a:t>
                      </a:r>
                    </a:p>
                  </a:txBody>
                  <a:tcPr anchor="ctr"/>
                </a:tc>
                <a:extLst>
                  <a:ext uri="{0D108BD9-81ED-4DB2-BD59-A6C34878D82A}">
                    <a16:rowId xmlns:a16="http://schemas.microsoft.com/office/drawing/2014/main" xmlns="" val="10001"/>
                  </a:ext>
                </a:extLst>
              </a:tr>
              <a:tr h="606684">
                <a:tc>
                  <a:txBody>
                    <a:bodyPr/>
                    <a:lstStyle/>
                    <a:p>
                      <a:r>
                        <a:rPr lang="en-US" dirty="0"/>
                        <a:t>Clinicians / practitioners</a:t>
                      </a:r>
                    </a:p>
                  </a:txBody>
                  <a:tcPr anchor="ctr"/>
                </a:tc>
                <a:tc>
                  <a:txBody>
                    <a:bodyPr/>
                    <a:lstStyle/>
                    <a:p>
                      <a:r>
                        <a:rPr lang="en-US" dirty="0"/>
                        <a:t>Conferences,</a:t>
                      </a:r>
                      <a:r>
                        <a:rPr lang="en-US" baseline="0" dirty="0"/>
                        <a:t> webinars</a:t>
                      </a:r>
                      <a:endParaRPr lang="en-US" dirty="0"/>
                    </a:p>
                  </a:txBody>
                  <a:tcPr anchor="ctr"/>
                </a:tc>
                <a:extLst>
                  <a:ext uri="{0D108BD9-81ED-4DB2-BD59-A6C34878D82A}">
                    <a16:rowId xmlns:a16="http://schemas.microsoft.com/office/drawing/2014/main" xmlns="" val="10002"/>
                  </a:ext>
                </a:extLst>
              </a:tr>
              <a:tr h="606684">
                <a:tc>
                  <a:txBody>
                    <a:bodyPr/>
                    <a:lstStyle/>
                    <a:p>
                      <a:r>
                        <a:rPr lang="en-US" dirty="0"/>
                        <a:t>Consumers, families, caregivers</a:t>
                      </a:r>
                    </a:p>
                  </a:txBody>
                  <a:tcPr anchor="ctr"/>
                </a:tc>
                <a:tc>
                  <a:txBody>
                    <a:bodyPr/>
                    <a:lstStyle/>
                    <a:p>
                      <a:r>
                        <a:rPr lang="en-US" dirty="0"/>
                        <a:t>Videos, social media, print</a:t>
                      </a:r>
                    </a:p>
                  </a:txBody>
                  <a:tcPr anchor="ctr"/>
                </a:tc>
                <a:extLst>
                  <a:ext uri="{0D108BD9-81ED-4DB2-BD59-A6C34878D82A}">
                    <a16:rowId xmlns:a16="http://schemas.microsoft.com/office/drawing/2014/main" xmlns="" val="10003"/>
                  </a:ext>
                </a:extLst>
              </a:tr>
              <a:tr h="606684">
                <a:tc>
                  <a:txBody>
                    <a:bodyPr/>
                    <a:lstStyle/>
                    <a:p>
                      <a:r>
                        <a:rPr lang="en-US" dirty="0"/>
                        <a:t>Policy makers</a:t>
                      </a:r>
                    </a:p>
                  </a:txBody>
                  <a:tcPr anchor="ctr"/>
                </a:tc>
                <a:tc>
                  <a:txBody>
                    <a:bodyPr/>
                    <a:lstStyle/>
                    <a:p>
                      <a:r>
                        <a:rPr lang="en-US" dirty="0"/>
                        <a:t>Briefs,</a:t>
                      </a:r>
                      <a:r>
                        <a:rPr lang="en-US" baseline="0" dirty="0"/>
                        <a:t> requests for comments</a:t>
                      </a:r>
                      <a:endParaRPr lang="en-US" dirty="0"/>
                    </a:p>
                  </a:txBody>
                  <a:tcPr anchor="ctr"/>
                </a:tc>
                <a:extLst>
                  <a:ext uri="{0D108BD9-81ED-4DB2-BD59-A6C34878D82A}">
                    <a16:rowId xmlns:a16="http://schemas.microsoft.com/office/drawing/2014/main" xmlns="" val="10004"/>
                  </a:ext>
                </a:extLst>
              </a:tr>
              <a:tr h="606684">
                <a:tc>
                  <a:txBody>
                    <a:bodyPr/>
                    <a:lstStyle/>
                    <a:p>
                      <a:r>
                        <a:rPr lang="en-US" dirty="0"/>
                        <a:t>Manufacturers /</a:t>
                      </a:r>
                      <a:r>
                        <a:rPr lang="en-US" baseline="0" dirty="0"/>
                        <a:t> suppliers</a:t>
                      </a:r>
                      <a:endParaRPr lang="en-US" dirty="0"/>
                    </a:p>
                  </a:txBody>
                  <a:tcPr anchor="ctr"/>
                </a:tc>
                <a:tc>
                  <a:txBody>
                    <a:bodyPr/>
                    <a:lstStyle/>
                    <a:p>
                      <a:r>
                        <a:rPr lang="en-US" dirty="0"/>
                        <a:t>Tradeshows,</a:t>
                      </a:r>
                      <a:r>
                        <a:rPr lang="en-US" baseline="0" dirty="0"/>
                        <a:t> t</a:t>
                      </a:r>
                      <a:r>
                        <a:rPr lang="en-US" dirty="0"/>
                        <a:t>argeted communication</a:t>
                      </a:r>
                    </a:p>
                  </a:txBody>
                  <a:tcPr anchor="ctr"/>
                </a:tc>
                <a:extLst>
                  <a:ext uri="{0D108BD9-81ED-4DB2-BD59-A6C34878D82A}">
                    <a16:rowId xmlns:a16="http://schemas.microsoft.com/office/drawing/2014/main" xmlns="" val="10005"/>
                  </a:ext>
                </a:extLst>
              </a:tr>
              <a:tr h="606684">
                <a:tc>
                  <a:txBody>
                    <a:bodyPr/>
                    <a:lstStyle/>
                    <a:p>
                      <a:r>
                        <a:rPr lang="en-US" dirty="0"/>
                        <a:t>Brokers</a:t>
                      </a:r>
                    </a:p>
                  </a:txBody>
                  <a:tcPr anchor="ctr"/>
                </a:tc>
                <a:tc>
                  <a:txBody>
                    <a:bodyPr/>
                    <a:lstStyle/>
                    <a:p>
                      <a:r>
                        <a:rPr lang="en-US" dirty="0"/>
                        <a:t>Targeted communication</a:t>
                      </a:r>
                    </a:p>
                  </a:txBody>
                  <a:tcPr anchor="ctr"/>
                </a:tc>
                <a:extLst>
                  <a:ext uri="{0D108BD9-81ED-4DB2-BD59-A6C34878D82A}">
                    <a16:rowId xmlns:a16="http://schemas.microsoft.com/office/drawing/2014/main" xmlns="" val="10006"/>
                  </a:ext>
                </a:extLst>
              </a:tr>
              <a:tr h="606684">
                <a:tc>
                  <a:txBody>
                    <a:bodyPr/>
                    <a:lstStyle/>
                    <a:p>
                      <a:r>
                        <a:rPr lang="en-US" dirty="0"/>
                        <a:t>All / any</a:t>
                      </a:r>
                    </a:p>
                  </a:txBody>
                  <a:tcPr anchor="ctr"/>
                </a:tc>
                <a:tc>
                  <a:txBody>
                    <a:bodyPr/>
                    <a:lstStyle/>
                    <a:p>
                      <a:r>
                        <a:rPr lang="en-US" dirty="0"/>
                        <a:t>National organizations</a:t>
                      </a:r>
                    </a:p>
                  </a:txBody>
                  <a:tcPr anchor="ctr"/>
                </a:tc>
                <a:extLst>
                  <a:ext uri="{0D108BD9-81ED-4DB2-BD59-A6C34878D82A}">
                    <a16:rowId xmlns:a16="http://schemas.microsoft.com/office/drawing/2014/main" xmlns="" val="10007"/>
                  </a:ext>
                </a:extLst>
              </a:tr>
            </a:tbl>
          </a:graphicData>
        </a:graphic>
      </p:graphicFrame>
      <p:sp>
        <p:nvSpPr>
          <p:cNvPr id="5" name="Footer Placeholder 4">
            <a:extLst>
              <a:ext uri="{FF2B5EF4-FFF2-40B4-BE49-F238E27FC236}">
                <a16:creationId xmlns:a16="http://schemas.microsoft.com/office/drawing/2014/main" xmlns="" id="{B38E5F1F-0207-CF4A-AA36-135634FE3208}"/>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xmlns="" id="{6233DE92-D37B-334F-A10C-5239A6578C30}"/>
              </a:ext>
            </a:extLst>
          </p:cNvPr>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686935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530" y="354767"/>
            <a:ext cx="9471007" cy="934387"/>
          </a:xfrm>
        </p:spPr>
        <p:txBody>
          <a:bodyPr>
            <a:normAutofit fontScale="90000"/>
          </a:bodyPr>
          <a:lstStyle/>
          <a:p>
            <a:r>
              <a:rPr lang="en-US" dirty="0"/>
              <a:t>Working with National Organizations to Reach Larger Groups</a:t>
            </a:r>
          </a:p>
        </p:txBody>
      </p:sp>
      <p:sp>
        <p:nvSpPr>
          <p:cNvPr id="3" name="Content Placeholder 2"/>
          <p:cNvSpPr>
            <a:spLocks noGrp="1"/>
          </p:cNvSpPr>
          <p:nvPr>
            <p:ph idx="1"/>
          </p:nvPr>
        </p:nvSpPr>
        <p:spPr>
          <a:xfrm>
            <a:off x="377530" y="1543987"/>
            <a:ext cx="9755820" cy="4375122"/>
          </a:xfrm>
        </p:spPr>
        <p:txBody>
          <a:bodyPr>
            <a:noAutofit/>
          </a:bodyPr>
          <a:lstStyle/>
          <a:p>
            <a:r>
              <a:rPr lang="en-US" sz="2000" dirty="0"/>
              <a:t>Study used Knowledge Value Mapping to determine if national organizations offer an efficient and effective mechanism for sharing research knowledge. </a:t>
            </a:r>
          </a:p>
          <a:p>
            <a:r>
              <a:rPr lang="en-US" sz="2000" dirty="0"/>
              <a:t>Major findings: </a:t>
            </a:r>
          </a:p>
          <a:p>
            <a:pPr lvl="1"/>
            <a:r>
              <a:rPr lang="en-US" sz="1800" dirty="0"/>
              <a:t>National organizations can help researchers share their findings with diverse target audiences. </a:t>
            </a:r>
          </a:p>
          <a:p>
            <a:pPr lvl="1"/>
            <a:r>
              <a:rPr lang="en-US" sz="1800" dirty="0"/>
              <a:t>Each organization seeks out information from different sources, and applies varying levels of effort to translating research findings for their members.</a:t>
            </a:r>
          </a:p>
          <a:p>
            <a:pPr lvl="1"/>
            <a:r>
              <a:rPr lang="en-US" sz="1800" dirty="0"/>
              <a:t>Knowledge value mapping is an effective technique for better understanding each organization’s KT capabilities and reach, so that researchers can better tailor their KT strategies.</a:t>
            </a:r>
          </a:p>
          <a:p>
            <a:r>
              <a:rPr lang="en-US" dirty="0" err="1"/>
              <a:t>Nobrega</a:t>
            </a:r>
            <a:r>
              <a:rPr lang="en-US" dirty="0"/>
              <a:t>, et al. (2015). Assessing the Roles of National Organizations in Research-based Knowledge Creation, Engagement and Translation: Comparative Results Across Three Assistive Technology Application Areas. </a:t>
            </a:r>
            <a:r>
              <a:rPr lang="en-US" i="1" dirty="0"/>
              <a:t>Assistive Technology Outcomes and Benefits, 9</a:t>
            </a:r>
            <a:r>
              <a:rPr lang="en-US" dirty="0"/>
              <a:t>(1), 54-97. </a:t>
            </a:r>
            <a:endParaRPr lang="en-US" sz="2800" dirty="0"/>
          </a:p>
        </p:txBody>
      </p:sp>
      <p:sp>
        <p:nvSpPr>
          <p:cNvPr id="6" name="Footer Placeholder 5">
            <a:extLst>
              <a:ext uri="{FF2B5EF4-FFF2-40B4-BE49-F238E27FC236}">
                <a16:creationId xmlns:a16="http://schemas.microsoft.com/office/drawing/2014/main" xmlns="" id="{B62447C4-0798-3445-BF95-7CD62EC48533}"/>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xmlns="" id="{BA4806E9-9E69-684D-945F-4EEB0F0936C5}"/>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912406191"/>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1311</TotalTime>
  <Words>1289</Words>
  <Application>Microsoft Office PowerPoint</Application>
  <PresentationFormat>Widescreen</PresentationFormat>
  <Paragraphs>252</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Helvetica</vt:lpstr>
      <vt:lpstr>Trebuchet MS</vt:lpstr>
      <vt:lpstr>Wingdings 3</vt:lpstr>
      <vt:lpstr>Facet</vt:lpstr>
      <vt:lpstr>Tools for Knowledge Translation: Effectively Communicating R&amp;D Project Outputs to Key Stakeholders</vt:lpstr>
      <vt:lpstr>Agenda</vt:lpstr>
      <vt:lpstr>Introduction</vt:lpstr>
      <vt:lpstr>Joann Starks Center on Knowledge Translation for Disability and Rehabilitation Research (KTDRR)</vt:lpstr>
      <vt:lpstr>Jennifer L Flagg Center on Knowledge Translation for Technology Transfer (KT4TT)</vt:lpstr>
      <vt:lpstr>Communicating with Different Audiences</vt:lpstr>
      <vt:lpstr>Who might want to know about your research findings?</vt:lpstr>
      <vt:lpstr>How do we reach these audiences?</vt:lpstr>
      <vt:lpstr>Working with National Organizations to Reach Larger Groups</vt:lpstr>
      <vt:lpstr>How do we know what to share?</vt:lpstr>
      <vt:lpstr>Tools for Translating Technical Information</vt:lpstr>
      <vt:lpstr>Tech Transfer Planning Template (TTPT)</vt:lpstr>
      <vt:lpstr>TTPT Structure &amp; Function</vt:lpstr>
      <vt:lpstr>Example TTPT Question Page</vt:lpstr>
      <vt:lpstr>When and Why to Use the TTPT?</vt:lpstr>
      <vt:lpstr>KT4TT Resources</vt:lpstr>
      <vt:lpstr>www.kt4tt.beuufalo.edu</vt:lpstr>
      <vt:lpstr>KT4TT Resources</vt:lpstr>
      <vt:lpstr>Tools for Translating Technical Information</vt:lpstr>
      <vt:lpstr>Plain Language Summary Tool (PLST)</vt:lpstr>
      <vt:lpstr>Plain Language Summary Tool (PLST)</vt:lpstr>
      <vt:lpstr>Important KT Topics</vt:lpstr>
      <vt:lpstr>Important KT Topics</vt:lpstr>
      <vt:lpstr>Important KT Topics</vt:lpstr>
      <vt:lpstr>KTDRR’s KT Library and Online Resources and Products</vt:lpstr>
      <vt:lpstr>Resources from the Center on KTDRR </vt:lpstr>
      <vt:lpstr>Products from the Center on KTDRR </vt:lpstr>
      <vt:lpstr>Questions and Discussion</vt:lpstr>
      <vt:lpstr>Acknowledgement</vt:lpstr>
    </vt:vector>
  </TitlesOfParts>
  <Company>University at Buffalo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Tools for Knowledge Translation: Effectively Communicating R&amp;D Project Outputs to Key Stakeholders</dc:title>
  <dc:creator>jlflagg</dc:creator>
  <cp:lastModifiedBy>lyarnes</cp:lastModifiedBy>
  <cp:revision>92</cp:revision>
  <dcterms:created xsi:type="dcterms:W3CDTF">2018-06-27T14:46:57Z</dcterms:created>
  <dcterms:modified xsi:type="dcterms:W3CDTF">2018-07-18T15:35:06Z</dcterms:modified>
</cp:coreProperties>
</file>